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1" r:id="rId1"/>
  </p:sldMasterIdLst>
  <p:notesMasterIdLst>
    <p:notesMasterId r:id="rId29"/>
  </p:notesMasterIdLst>
  <p:handoutMasterIdLst>
    <p:handoutMasterId r:id="rId30"/>
  </p:handoutMasterIdLst>
  <p:sldIdLst>
    <p:sldId id="346" r:id="rId2"/>
    <p:sldId id="294" r:id="rId3"/>
    <p:sldId id="309" r:id="rId4"/>
    <p:sldId id="304" r:id="rId5"/>
    <p:sldId id="328" r:id="rId6"/>
    <p:sldId id="286" r:id="rId7"/>
    <p:sldId id="339" r:id="rId8"/>
    <p:sldId id="297" r:id="rId9"/>
    <p:sldId id="331" r:id="rId10"/>
    <p:sldId id="279" r:id="rId11"/>
    <p:sldId id="312" r:id="rId12"/>
    <p:sldId id="313" r:id="rId13"/>
    <p:sldId id="314" r:id="rId14"/>
    <p:sldId id="315" r:id="rId15"/>
    <p:sldId id="343" r:id="rId16"/>
    <p:sldId id="341" r:id="rId17"/>
    <p:sldId id="340" r:id="rId18"/>
    <p:sldId id="316" r:id="rId19"/>
    <p:sldId id="348" r:id="rId20"/>
    <p:sldId id="319" r:id="rId21"/>
    <p:sldId id="296" r:id="rId22"/>
    <p:sldId id="320" r:id="rId23"/>
    <p:sldId id="321" r:id="rId24"/>
    <p:sldId id="284" r:id="rId25"/>
    <p:sldId id="281" r:id="rId26"/>
    <p:sldId id="266" r:id="rId27"/>
    <p:sldId id="323" r:id="rId2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2F"/>
    <a:srgbClr val="FF9300"/>
    <a:srgbClr val="FF2F92"/>
    <a:srgbClr val="008000"/>
    <a:srgbClr val="942093"/>
    <a:srgbClr val="0432FF"/>
    <a:srgbClr val="408000"/>
    <a:srgbClr val="808000"/>
    <a:srgbClr val="800000"/>
    <a:srgbClr val="4C4E1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9485" autoAdjust="0"/>
    <p:restoredTop sz="67538" autoAdjust="0"/>
  </p:normalViewPr>
  <p:slideViewPr>
    <p:cSldViewPr>
      <p:cViewPr varScale="1">
        <p:scale>
          <a:sx n="50" d="100"/>
          <a:sy n="50" d="100"/>
        </p:scale>
        <p:origin x="99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8" d="100"/>
        <a:sy n="68" d="100"/>
      </p:scale>
      <p:origin x="0" y="2944"/>
    </p:cViewPr>
  </p:sorterViewPr>
  <p:notesViewPr>
    <p:cSldViewPr>
      <p:cViewPr varScale="1">
        <p:scale>
          <a:sx n="58" d="100"/>
          <a:sy n="58" d="100"/>
        </p:scale>
        <p:origin x="3296" y="21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317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317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317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C9BC661-464A-E548-8B09-019B71C51B3B}" type="slidenum">
              <a:rPr lang="en-US"/>
              <a:pPr>
                <a:defRPr/>
              </a:pPr>
              <a:t>‹#›</a:t>
            </a:fld>
            <a:endParaRPr lang="en-US"/>
          </a:p>
        </p:txBody>
      </p:sp>
    </p:spTree>
    <p:extLst>
      <p:ext uri="{BB962C8B-B14F-4D97-AF65-F5344CB8AC3E}">
        <p14:creationId xmlns:p14="http://schemas.microsoft.com/office/powerpoint/2010/main" val="2699114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789DEF9-FF44-B342-A78F-AA3176CB1EE1}" type="slidenum">
              <a:rPr lang="en-US"/>
              <a:pPr>
                <a:defRPr/>
              </a:pPr>
              <a:t>‹#›</a:t>
            </a:fld>
            <a:endParaRPr lang="en-US"/>
          </a:p>
        </p:txBody>
      </p:sp>
    </p:spTree>
    <p:extLst>
      <p:ext uri="{BB962C8B-B14F-4D97-AF65-F5344CB8AC3E}">
        <p14:creationId xmlns:p14="http://schemas.microsoft.com/office/powerpoint/2010/main" val="463075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Optional</a:t>
            </a:r>
            <a:r>
              <a:rPr lang="en-US" baseline="0" dirty="0" smtClean="0"/>
              <a:t> slides</a:t>
            </a:r>
            <a:endParaRPr lang="en-US" dirty="0"/>
          </a:p>
        </p:txBody>
      </p:sp>
      <p:sp>
        <p:nvSpPr>
          <p:cNvPr id="4" name="Slide Number Placeholder 3"/>
          <p:cNvSpPr>
            <a:spLocks noGrp="1"/>
          </p:cNvSpPr>
          <p:nvPr>
            <p:ph type="sldNum" sz="quarter" idx="10"/>
          </p:nvPr>
        </p:nvSpPr>
        <p:spPr/>
        <p:txBody>
          <a:bodyPr/>
          <a:lstStyle/>
          <a:p>
            <a:fld id="{FBF9793E-F48C-AE48-87E1-2A2D636CECC3}" type="slidenum">
              <a:rPr lang="en-US" smtClean="0"/>
              <a:pPr/>
              <a:t>1</a:t>
            </a:fld>
            <a:endParaRPr lang="en-US"/>
          </a:p>
        </p:txBody>
      </p:sp>
    </p:spTree>
    <p:extLst>
      <p:ext uri="{BB962C8B-B14F-4D97-AF65-F5344CB8AC3E}">
        <p14:creationId xmlns:p14="http://schemas.microsoft.com/office/powerpoint/2010/main" val="12411519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We talked</a:t>
            </a:r>
            <a:r>
              <a:rPr lang="en-US" baseline="0" dirty="0" smtClean="0"/>
              <a:t> about chylomicrons when we discussed digestion.  Lipids are absorbed into the blood and transported to the liver as a type of LP called a chylomicron </a:t>
            </a:r>
          </a:p>
          <a:p>
            <a:r>
              <a:rPr lang="en-US" dirty="0" smtClean="0"/>
              <a:t>LDL= low density lipoprotein (carry cholesterol and other fatty</a:t>
            </a:r>
            <a:r>
              <a:rPr lang="en-US" baseline="0" dirty="0" smtClean="0"/>
              <a:t> substances in a way that increases the rate of arteries clog up with plaque and reduce blood flow to tissues)  BAD</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HDL=</a:t>
            </a:r>
            <a:r>
              <a:rPr lang="en-US" baseline="0" dirty="0" smtClean="0"/>
              <a:t> high density lipoprotein </a:t>
            </a:r>
            <a:r>
              <a:rPr lang="en-US" dirty="0" smtClean="0"/>
              <a:t>(carry cholesterol and other fatty</a:t>
            </a:r>
            <a:r>
              <a:rPr lang="en-US" baseline="0" dirty="0" smtClean="0"/>
              <a:t> substances in a way that clears out arteries and improves blood flow) GOOD</a:t>
            </a:r>
          </a:p>
          <a:p>
            <a:r>
              <a:rPr lang="en-US" baseline="0" dirty="0" smtClean="0"/>
              <a:t>Elevated LDLs  considered a risk factor for vascular disease</a:t>
            </a:r>
          </a:p>
          <a:p>
            <a:r>
              <a:rPr lang="en-US" baseline="0" dirty="0" smtClean="0"/>
              <a:t>Dietary saturated (&lt;25 g/day)  and trans fat (none) considered major influence on blood LDL levels. Dietary cholesterol seem to have little predictable impact on blood cholesterol levels.  </a:t>
            </a:r>
            <a:endParaRPr lang="en-US" dirty="0"/>
          </a:p>
        </p:txBody>
      </p:sp>
      <p:sp>
        <p:nvSpPr>
          <p:cNvPr id="2867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4ECEBED-B3E3-2D44-93E4-BE1ED411FDCB}" type="slidenum">
              <a:rPr lang="en-US" sz="1200"/>
              <a:pPr/>
              <a:t>10</a:t>
            </a:fld>
            <a:endParaRPr lang="en-US" sz="1200"/>
          </a:p>
        </p:txBody>
      </p:sp>
    </p:spTree>
    <p:extLst>
      <p:ext uri="{BB962C8B-B14F-4D97-AF65-F5344CB8AC3E}">
        <p14:creationId xmlns:p14="http://schemas.microsoft.com/office/powerpoint/2010/main" val="11200701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ln/>
        </p:spPr>
      </p:sp>
      <p:sp>
        <p:nvSpPr>
          <p:cNvPr id="30722" name="Notes Placeholder 2"/>
          <p:cNvSpPr>
            <a:spLocks noGrp="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We hear about heart healthy</a:t>
            </a:r>
            <a:r>
              <a:rPr lang="en-US" baseline="0" dirty="0" smtClean="0"/>
              <a:t> behaviors on the news, in ads, from our doctors…but what do they mean and why are they important?</a:t>
            </a:r>
          </a:p>
          <a:p>
            <a:endParaRPr lang="en-US" baseline="0" dirty="0" smtClean="0"/>
          </a:p>
          <a:p>
            <a:r>
              <a:rPr lang="en-US" baseline="0" dirty="0" smtClean="0"/>
              <a:t>T.P.S. Think. Pair. Share.</a:t>
            </a:r>
            <a:endParaRPr lang="en-US" dirty="0"/>
          </a:p>
        </p:txBody>
      </p:sp>
      <p:sp>
        <p:nvSpPr>
          <p:cNvPr id="3072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A095E4F-7D85-034C-ACED-2088F0F4CB01}" type="slidenum">
              <a:rPr lang="en-US" sz="1200"/>
              <a:pPr/>
              <a:t>11</a:t>
            </a:fld>
            <a:endParaRPr lang="en-US" sz="1200"/>
          </a:p>
        </p:txBody>
      </p:sp>
    </p:spTree>
    <p:extLst>
      <p:ext uri="{BB962C8B-B14F-4D97-AF65-F5344CB8AC3E}">
        <p14:creationId xmlns:p14="http://schemas.microsoft.com/office/powerpoint/2010/main" val="1769412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277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
        <p:nvSpPr>
          <p:cNvPr id="3277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71220C9F-8FC7-BE4D-8A5F-19DC754BD1B7}" type="slidenum">
              <a:rPr lang="en-US" sz="1200"/>
              <a:pPr/>
              <a:t>12</a:t>
            </a:fld>
            <a:endParaRPr lang="en-US" sz="1200"/>
          </a:p>
        </p:txBody>
      </p:sp>
    </p:spTree>
    <p:extLst>
      <p:ext uri="{BB962C8B-B14F-4D97-AF65-F5344CB8AC3E}">
        <p14:creationId xmlns:p14="http://schemas.microsoft.com/office/powerpoint/2010/main" val="1734607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 inflammation is</a:t>
            </a:r>
            <a:r>
              <a:rPr lang="en-US" baseline="0" dirty="0" smtClean="0"/>
              <a:t> a trigger for plaque build-up so good to reduce it normal however possible. </a:t>
            </a:r>
          </a:p>
          <a:p>
            <a:r>
              <a:rPr lang="en-US" baseline="0" dirty="0" smtClean="0"/>
              <a:t>Potassium RDA 4700 mg/day.  Many are deficient. Found in fruit, veg, legumes, nuts </a:t>
            </a:r>
          </a:p>
          <a:p>
            <a:r>
              <a:rPr lang="en-US" baseline="0" dirty="0" smtClean="0"/>
              <a:t>Good sources   Mushrooms, Med Potato 900+ mg, Sweet potato ~500mg+, Med banana 400mg+ , Beans/peas ~ 350mg+</a:t>
            </a:r>
          </a:p>
        </p:txBody>
      </p:sp>
      <p:sp>
        <p:nvSpPr>
          <p:cNvPr id="4" name="Slide Number Placeholder 3"/>
          <p:cNvSpPr>
            <a:spLocks noGrp="1"/>
          </p:cNvSpPr>
          <p:nvPr>
            <p:ph type="sldNum" sz="quarter" idx="10"/>
          </p:nvPr>
        </p:nvSpPr>
        <p:spPr/>
        <p:txBody>
          <a:bodyPr/>
          <a:lstStyle/>
          <a:p>
            <a:pPr>
              <a:defRPr/>
            </a:pPr>
            <a:fld id="{F789DEF9-FF44-B342-A78F-AA3176CB1EE1}" type="slidenum">
              <a:rPr lang="en-US" smtClean="0"/>
              <a:pPr>
                <a:defRPr/>
              </a:pPr>
              <a:t>13</a:t>
            </a:fld>
            <a:endParaRPr lang="en-US"/>
          </a:p>
        </p:txBody>
      </p:sp>
    </p:spTree>
    <p:extLst>
      <p:ext uri="{BB962C8B-B14F-4D97-AF65-F5344CB8AC3E}">
        <p14:creationId xmlns:p14="http://schemas.microsoft.com/office/powerpoint/2010/main" val="2744799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Only a small % of dietary sodium comes from our</a:t>
            </a:r>
            <a:r>
              <a:rPr lang="en-US" baseline="0" dirty="0" smtClean="0"/>
              <a:t> use of the salt shaker at the table or in home cooking.</a:t>
            </a:r>
          </a:p>
          <a:p>
            <a:endParaRPr lang="en-US" dirty="0"/>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BE50397-A2E3-4E4A-9AF3-3B18A0AF2A8D}" type="slidenum">
              <a:rPr lang="en-US" sz="1200"/>
              <a:pPr/>
              <a:t>14</a:t>
            </a:fld>
            <a:endParaRPr lang="en-US" sz="1200"/>
          </a:p>
        </p:txBody>
      </p:sp>
    </p:spTree>
    <p:extLst>
      <p:ext uri="{BB962C8B-B14F-4D97-AF65-F5344CB8AC3E}">
        <p14:creationId xmlns:p14="http://schemas.microsoft.com/office/powerpoint/2010/main" val="6029868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72C7CB0-F722-D94D-8E48-DB08677860F1}" type="slidenum">
              <a:rPr lang="en-US" sz="1200"/>
              <a:pPr eaLnBrk="1" hangingPunct="1"/>
              <a:t>15</a:t>
            </a:fld>
            <a:endParaRPr lang="en-US" sz="120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dirty="0"/>
              <a:t>Optional slide</a:t>
            </a:r>
          </a:p>
          <a:p>
            <a:pPr eaLnBrk="1" hangingPunct="1"/>
            <a:r>
              <a:rPr lang="en-US" dirty="0"/>
              <a:t>General Foods International </a:t>
            </a:r>
            <a:r>
              <a:rPr lang="en-US" dirty="0" smtClean="0"/>
              <a:t>Coffee</a:t>
            </a:r>
          </a:p>
          <a:p>
            <a:pPr eaLnBrk="1" hangingPunct="1"/>
            <a:endParaRPr lang="en-US" sz="1200" dirty="0" smtClean="0">
              <a:latin typeface="Franklin Gothic Book"/>
              <a:cs typeface="Franklin Gothic Book"/>
            </a:endParaRPr>
          </a:p>
          <a:p>
            <a:pPr eaLnBrk="1" hangingPunct="1"/>
            <a:r>
              <a:rPr lang="en-US" sz="1200" dirty="0" smtClean="0">
                <a:latin typeface="Franklin Gothic Book"/>
                <a:cs typeface="Franklin Gothic Book"/>
              </a:rPr>
              <a:t>Dipotassium phosphate used</a:t>
            </a:r>
            <a:r>
              <a:rPr lang="en-US" sz="1200" baseline="0" dirty="0" smtClean="0">
                <a:latin typeface="Franklin Gothic Book"/>
                <a:cs typeface="Franklin Gothic Book"/>
              </a:rPr>
              <a:t> as a food additive and as fertilizer (and also as a buffering agent)= As an additive it prevents coagulation</a:t>
            </a:r>
            <a:r>
              <a:rPr lang="is-IS" sz="1200" baseline="0" dirty="0" smtClean="0">
                <a:latin typeface="Franklin Gothic Book"/>
                <a:cs typeface="Franklin Gothic Book"/>
              </a:rPr>
              <a:t>…keeps powdery items easy to pour or spoon out of the container.</a:t>
            </a:r>
          </a:p>
          <a:p>
            <a:pPr eaLnBrk="1" hangingPunct="1"/>
            <a:endParaRPr lang="en-US" sz="1200" baseline="0" dirty="0" smtClean="0">
              <a:latin typeface="Franklin Gothic Book"/>
              <a:cs typeface="Franklin Gothic Book"/>
            </a:endParaRPr>
          </a:p>
          <a:p>
            <a:pPr eaLnBrk="1" hangingPunct="1"/>
            <a:r>
              <a:rPr lang="en-US" sz="1200" baseline="0" dirty="0" smtClean="0">
                <a:latin typeface="Franklin Gothic Book"/>
                <a:cs typeface="Franklin Gothic Book"/>
              </a:rPr>
              <a:t>C</a:t>
            </a:r>
            <a:r>
              <a:rPr lang="is-IS" sz="1200" baseline="0" dirty="0" smtClean="0">
                <a:latin typeface="Franklin Gothic Book"/>
                <a:cs typeface="Franklin Gothic Book"/>
              </a:rPr>
              <a:t>arageenan: acts as a thickener, stabalizer/emulsifer extracted from seaweed and some algaes.</a:t>
            </a:r>
          </a:p>
          <a:p>
            <a:pPr eaLnBrk="1" hangingPunct="1"/>
            <a:endParaRPr lang="is-IS" sz="1200" baseline="0" smtClean="0">
              <a:latin typeface="Franklin Gothic Book"/>
              <a:cs typeface="Franklin Gothic Book"/>
            </a:endParaRPr>
          </a:p>
          <a:p>
            <a:pPr eaLnBrk="1" hangingPunct="1"/>
            <a:r>
              <a:rPr lang="is-IS" sz="1200" baseline="0" smtClean="0">
                <a:latin typeface="Franklin Gothic Book"/>
                <a:cs typeface="Franklin Gothic Book"/>
              </a:rPr>
              <a:t>Tetrasodium </a:t>
            </a:r>
            <a:r>
              <a:rPr lang="is-IS" sz="1200" baseline="0" dirty="0" smtClean="0">
                <a:latin typeface="Franklin Gothic Book"/>
                <a:cs typeface="Franklin Gothic Book"/>
              </a:rPr>
              <a:t>pyrophospate:improves heat stability of protein in foods so they don’t denature? </a:t>
            </a:r>
            <a:r>
              <a:rPr lang="en-US" sz="1200" baseline="0" dirty="0" smtClean="0">
                <a:latin typeface="Franklin Gothic Book"/>
                <a:cs typeface="Franklin Gothic Book"/>
              </a:rPr>
              <a:t>and/or gel up.  Usually used to make soap</a:t>
            </a:r>
            <a:endParaRPr lang="en-US" dirty="0"/>
          </a:p>
        </p:txBody>
      </p:sp>
    </p:spTree>
    <p:extLst>
      <p:ext uri="{BB962C8B-B14F-4D97-AF65-F5344CB8AC3E}">
        <p14:creationId xmlns:p14="http://schemas.microsoft.com/office/powerpoint/2010/main" val="4240527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Blood pressure is normal at 120/80. It is the pressure</a:t>
            </a:r>
            <a:r>
              <a:rPr lang="en-US" baseline="0" dirty="0" smtClean="0"/>
              <a:t> of the blood against the artery wall during heart contraction and in between beats when the heart if resting. </a:t>
            </a:r>
          </a:p>
          <a:p>
            <a:endParaRPr lang="en-US" baseline="0" dirty="0" smtClean="0"/>
          </a:p>
          <a:p>
            <a:r>
              <a:rPr lang="en-US" baseline="0" dirty="0" smtClean="0"/>
              <a:t>K+ potatoes, avocado, coconut water, mushrooms, yogurt, cantaloupe/melon orange juice, whey protein (dairy), starchy beans, bran</a:t>
            </a:r>
          </a:p>
          <a:p>
            <a:endParaRPr lang="en-US" dirty="0"/>
          </a:p>
        </p:txBody>
      </p:sp>
      <p:sp>
        <p:nvSpPr>
          <p:cNvPr id="4" name="Slide Number Placeholder 3"/>
          <p:cNvSpPr>
            <a:spLocks noGrp="1"/>
          </p:cNvSpPr>
          <p:nvPr>
            <p:ph type="sldNum" sz="quarter" idx="10"/>
          </p:nvPr>
        </p:nvSpPr>
        <p:spPr/>
        <p:txBody>
          <a:bodyPr/>
          <a:lstStyle/>
          <a:p>
            <a:pPr>
              <a:defRPr/>
            </a:pPr>
            <a:fld id="{F789DEF9-FF44-B342-A78F-AA3176CB1EE1}" type="slidenum">
              <a:rPr lang="en-US" smtClean="0"/>
              <a:pPr>
                <a:defRPr/>
              </a:pPr>
              <a:t>16</a:t>
            </a:fld>
            <a:endParaRPr lang="en-US"/>
          </a:p>
        </p:txBody>
      </p:sp>
    </p:spTree>
    <p:extLst>
      <p:ext uri="{BB962C8B-B14F-4D97-AF65-F5344CB8AC3E}">
        <p14:creationId xmlns:p14="http://schemas.microsoft.com/office/powerpoint/2010/main" val="5149331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diet is about as effective as taking medicine to lower blood pressure for about half those with HTN.</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F789DEF9-FF44-B342-A78F-AA3176CB1EE1}" type="slidenum">
              <a:rPr lang="en-US" smtClean="0"/>
              <a:pPr>
                <a:defRPr/>
              </a:pPr>
              <a:t>17</a:t>
            </a:fld>
            <a:endParaRPr lang="en-US"/>
          </a:p>
        </p:txBody>
      </p:sp>
    </p:spTree>
    <p:extLst>
      <p:ext uri="{BB962C8B-B14F-4D97-AF65-F5344CB8AC3E}">
        <p14:creationId xmlns:p14="http://schemas.microsoft.com/office/powerpoint/2010/main" val="2305185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‘BOA’</a:t>
            </a:r>
            <a:r>
              <a:rPr lang="en-US" baseline="0" dirty="0" smtClean="0"/>
              <a:t> </a:t>
            </a:r>
            <a:r>
              <a:rPr lang="en-US" dirty="0" smtClean="0"/>
              <a:t>Beans</a:t>
            </a:r>
            <a:r>
              <a:rPr lang="en-US" baseline="0" dirty="0" smtClean="0"/>
              <a:t> </a:t>
            </a:r>
            <a:r>
              <a:rPr lang="en-US" dirty="0" smtClean="0"/>
              <a:t>Oats</a:t>
            </a:r>
            <a:r>
              <a:rPr lang="en-US" baseline="0" dirty="0" smtClean="0"/>
              <a:t> </a:t>
            </a:r>
            <a:r>
              <a:rPr lang="en-US" dirty="0" smtClean="0"/>
              <a:t>Apples</a:t>
            </a:r>
          </a:p>
          <a:p>
            <a:r>
              <a:rPr lang="en-US" dirty="0" smtClean="0"/>
              <a:t>All</a:t>
            </a:r>
            <a:r>
              <a:rPr lang="en-US" baseline="0" dirty="0" smtClean="0"/>
              <a:t> good sources of soluble fiber which helps to lower LDL (bad) cholesterol</a:t>
            </a:r>
          </a:p>
          <a:p>
            <a:r>
              <a:rPr lang="en-US" baseline="0" dirty="0" smtClean="0"/>
              <a:t>Viscous juices……cactus, </a:t>
            </a:r>
            <a:r>
              <a:rPr lang="en-US" baseline="0" dirty="0" err="1" smtClean="0"/>
              <a:t>nopales</a:t>
            </a:r>
            <a:r>
              <a:rPr lang="en-US" baseline="0" dirty="0" smtClean="0"/>
              <a:t>, okra, beans, cooked oats</a:t>
            </a:r>
            <a:endParaRPr lang="en-US" dirty="0"/>
          </a:p>
        </p:txBody>
      </p:sp>
      <p:sp>
        <p:nvSpPr>
          <p:cNvPr id="4" name="Slide Number Placeholder 3"/>
          <p:cNvSpPr>
            <a:spLocks noGrp="1"/>
          </p:cNvSpPr>
          <p:nvPr>
            <p:ph type="sldNum" sz="quarter" idx="10"/>
          </p:nvPr>
        </p:nvSpPr>
        <p:spPr/>
        <p:txBody>
          <a:bodyPr/>
          <a:lstStyle/>
          <a:p>
            <a:pPr>
              <a:defRPr/>
            </a:pPr>
            <a:fld id="{F789DEF9-FF44-B342-A78F-AA3176CB1EE1}" type="slidenum">
              <a:rPr lang="en-US" smtClean="0"/>
              <a:pPr>
                <a:defRPr/>
              </a:pPr>
              <a:t>18</a:t>
            </a:fld>
            <a:endParaRPr lang="en-US"/>
          </a:p>
        </p:txBody>
      </p:sp>
    </p:spTree>
    <p:extLst>
      <p:ext uri="{BB962C8B-B14F-4D97-AF65-F5344CB8AC3E}">
        <p14:creationId xmlns:p14="http://schemas.microsoft.com/office/powerpoint/2010/main" val="4163575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dirty="0" err="1" smtClean="0"/>
              <a:t>Unsat</a:t>
            </a:r>
            <a:r>
              <a:rPr lang="en-US" dirty="0" smtClean="0"/>
              <a:t> fat best, especially</a:t>
            </a:r>
            <a:r>
              <a:rPr lang="en-US" baseline="0" dirty="0" smtClean="0"/>
              <a:t> mono-</a:t>
            </a:r>
            <a:r>
              <a:rPr lang="en-US" baseline="0" dirty="0" err="1" smtClean="0"/>
              <a:t>unsat</a:t>
            </a:r>
            <a:r>
              <a:rPr lang="en-US" baseline="0" dirty="0" smtClean="0"/>
              <a:t> fat foods, eggs, olives, avocado, nuts, even shellfish</a:t>
            </a:r>
            <a:endParaRPr lang="en-US" dirty="0" smtClean="0"/>
          </a:p>
          <a:p>
            <a:pPr eaLnBrk="1" hangingPunct="1"/>
            <a:r>
              <a:rPr lang="en-US" dirty="0" smtClean="0"/>
              <a:t>Sample Recommendation/Calculation</a:t>
            </a:r>
            <a:endParaRPr lang="en-US" dirty="0"/>
          </a:p>
          <a:p>
            <a:pPr eaLnBrk="1" hangingPunct="1"/>
            <a:r>
              <a:rPr lang="en-US" b="1" dirty="0"/>
              <a:t>44</a:t>
            </a:r>
            <a:r>
              <a:rPr lang="en-US" b="1" dirty="0" smtClean="0"/>
              <a:t>-48-</a:t>
            </a:r>
            <a:r>
              <a:rPr lang="en-US" b="1" dirty="0"/>
              <a:t>G/DAY ON 2000 CAL DIET</a:t>
            </a:r>
          </a:p>
          <a:p>
            <a:pPr eaLnBrk="1" hangingPunct="1"/>
            <a:r>
              <a:rPr lang="en-US" dirty="0"/>
              <a:t>If you eat 44 grams fat x 9 Calories/gram fat </a:t>
            </a:r>
            <a:r>
              <a:rPr lang="en-US" dirty="0" smtClean="0"/>
              <a:t>=396 </a:t>
            </a:r>
            <a:r>
              <a:rPr lang="en-US" dirty="0"/>
              <a:t>Calories from fat</a:t>
            </a:r>
            <a:endParaRPr lang="en-US" b="1" dirty="0"/>
          </a:p>
          <a:p>
            <a:pPr eaLnBrk="1" hangingPunct="1"/>
            <a:r>
              <a:rPr lang="en-US" dirty="0"/>
              <a:t>396 Fat Calories/ 2000 total Calories x 100% = </a:t>
            </a:r>
            <a:r>
              <a:rPr lang="en-US" dirty="0" smtClean="0"/>
              <a:t>20</a:t>
            </a:r>
            <a:r>
              <a:rPr lang="en-US" dirty="0"/>
              <a:t>% Calories from </a:t>
            </a:r>
            <a:r>
              <a:rPr lang="en-US" dirty="0" smtClean="0"/>
              <a:t>Fat</a:t>
            </a:r>
          </a:p>
          <a:p>
            <a:pPr eaLnBrk="1" hangingPunct="1"/>
            <a:endParaRPr lang="en-US" b="1" dirty="0" smtClean="0"/>
          </a:p>
          <a:p>
            <a:pPr eaLnBrk="1" hangingPunct="1"/>
            <a:r>
              <a:rPr lang="en-US" b="1" dirty="0" smtClean="0"/>
              <a:t>Butter v. margarine ASAP</a:t>
            </a:r>
            <a:r>
              <a:rPr lang="en-US" b="1" baseline="0" dirty="0" smtClean="0"/>
              <a:t> Science </a:t>
            </a:r>
            <a:r>
              <a:rPr lang="en-US" b="1" baseline="0" dirty="0" err="1" smtClean="0"/>
              <a:t>Youtube</a:t>
            </a:r>
            <a:endParaRPr lang="en-US" b="1" dirty="0"/>
          </a:p>
          <a:p>
            <a:pPr eaLnBrk="1" hangingPunct="1"/>
            <a:endParaRPr lang="en-US" dirty="0"/>
          </a:p>
          <a:p>
            <a:endParaRPr lang="en-US" dirty="0"/>
          </a:p>
        </p:txBody>
      </p:sp>
      <p:sp>
        <p:nvSpPr>
          <p:cNvPr id="3993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13F2088-F66C-8540-A03D-82BC856ED95C}" type="slidenum">
              <a:rPr lang="en-US" sz="1200"/>
              <a:pPr/>
              <a:t>20</a:t>
            </a:fld>
            <a:endParaRPr lang="en-US" sz="1200"/>
          </a:p>
        </p:txBody>
      </p:sp>
    </p:spTree>
    <p:extLst>
      <p:ext uri="{BB962C8B-B14F-4D97-AF65-F5344CB8AC3E}">
        <p14:creationId xmlns:p14="http://schemas.microsoft.com/office/powerpoint/2010/main" val="343613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Slide Image Placeholder 1"/>
          <p:cNvSpPr>
            <a:spLocks noGrp="1" noRot="1" noChangeAspect="1"/>
          </p:cNvSpPr>
          <p:nvPr>
            <p:ph type="sldImg"/>
          </p:nvPr>
        </p:nvSpPr>
        <p:spPr>
          <a:ln/>
        </p:spPr>
      </p:sp>
      <p:sp>
        <p:nvSpPr>
          <p:cNvPr id="40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
        <p:nvSpPr>
          <p:cNvPr id="409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87018D6-68BF-F440-9DFC-015571FD31A6}" type="slidenum">
              <a:rPr lang="en-US" sz="1200"/>
              <a:pPr/>
              <a:t>2</a:t>
            </a:fld>
            <a:endParaRPr lang="en-US" sz="1200"/>
          </a:p>
        </p:txBody>
      </p:sp>
    </p:spTree>
    <p:extLst>
      <p:ext uri="{BB962C8B-B14F-4D97-AF65-F5344CB8AC3E}">
        <p14:creationId xmlns:p14="http://schemas.microsoft.com/office/powerpoint/2010/main" val="4449782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Reduces arterial</a:t>
            </a:r>
            <a:r>
              <a:rPr lang="en-US" baseline="0" dirty="0" smtClean="0"/>
              <a:t> elasticity making it difficult to accommodate clots that can block arteries</a:t>
            </a:r>
            <a:endParaRPr lang="en-US" dirty="0"/>
          </a:p>
        </p:txBody>
      </p:sp>
      <p:sp>
        <p:nvSpPr>
          <p:cNvPr id="4" name="Slide Number Placeholder 3"/>
          <p:cNvSpPr>
            <a:spLocks noGrp="1"/>
          </p:cNvSpPr>
          <p:nvPr>
            <p:ph type="sldNum" sz="quarter" idx="10"/>
          </p:nvPr>
        </p:nvSpPr>
        <p:spPr/>
        <p:txBody>
          <a:bodyPr/>
          <a:lstStyle/>
          <a:p>
            <a:pPr>
              <a:defRPr/>
            </a:pPr>
            <a:fld id="{F789DEF9-FF44-B342-A78F-AA3176CB1EE1}" type="slidenum">
              <a:rPr lang="en-US" smtClean="0"/>
              <a:pPr>
                <a:defRPr/>
              </a:pPr>
              <a:t>21</a:t>
            </a:fld>
            <a:endParaRPr lang="en-US"/>
          </a:p>
        </p:txBody>
      </p:sp>
    </p:spTree>
    <p:extLst>
      <p:ext uri="{BB962C8B-B14F-4D97-AF65-F5344CB8AC3E}">
        <p14:creationId xmlns:p14="http://schemas.microsoft.com/office/powerpoint/2010/main" val="28417328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Coconut and palm kernel oil are exceptions</a:t>
            </a:r>
            <a:r>
              <a:rPr lang="en-US" baseline="0" dirty="0" smtClean="0"/>
              <a:t> to the rule that most saturated fat comes from animal products.  These two tropical oils are extremely saturated but scientists are not sure if they are as harmful as the saturated fats of butter and lard. Under investigation now. </a:t>
            </a:r>
            <a:endParaRPr lang="en-US" dirty="0"/>
          </a:p>
        </p:txBody>
      </p:sp>
      <p:sp>
        <p:nvSpPr>
          <p:cNvPr id="4" name="Slide Number Placeholder 3"/>
          <p:cNvSpPr>
            <a:spLocks noGrp="1"/>
          </p:cNvSpPr>
          <p:nvPr>
            <p:ph type="sldNum" sz="quarter" idx="10"/>
          </p:nvPr>
        </p:nvSpPr>
        <p:spPr/>
        <p:txBody>
          <a:bodyPr/>
          <a:lstStyle/>
          <a:p>
            <a:pPr>
              <a:defRPr/>
            </a:pPr>
            <a:fld id="{F789DEF9-FF44-B342-A78F-AA3176CB1EE1}" type="slidenum">
              <a:rPr lang="en-US" smtClean="0"/>
              <a:pPr>
                <a:defRPr/>
              </a:pPr>
              <a:t>22</a:t>
            </a:fld>
            <a:endParaRPr lang="en-US"/>
          </a:p>
        </p:txBody>
      </p:sp>
    </p:spTree>
    <p:extLst>
      <p:ext uri="{BB962C8B-B14F-4D97-AF65-F5344CB8AC3E}">
        <p14:creationId xmlns:p14="http://schemas.microsoft.com/office/powerpoint/2010/main" val="2297575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Best oils canola, olive…..peanut OK</a:t>
            </a:r>
            <a:r>
              <a:rPr lang="en-US" baseline="0" dirty="0" smtClean="0"/>
              <a:t> too</a:t>
            </a:r>
          </a:p>
          <a:p>
            <a:r>
              <a:rPr lang="en-US" baseline="0" dirty="0" smtClean="0"/>
              <a:t>Remember all have 9 calories/gram as they are lipids, so are not a ‘free food’ on a weight loss diet even though considered heart healthy</a:t>
            </a:r>
            <a:endParaRPr lang="en-US" dirty="0"/>
          </a:p>
        </p:txBody>
      </p:sp>
      <p:sp>
        <p:nvSpPr>
          <p:cNvPr id="4" name="Slide Number Placeholder 3"/>
          <p:cNvSpPr>
            <a:spLocks noGrp="1"/>
          </p:cNvSpPr>
          <p:nvPr>
            <p:ph type="sldNum" sz="quarter" idx="10"/>
          </p:nvPr>
        </p:nvSpPr>
        <p:spPr/>
        <p:txBody>
          <a:bodyPr/>
          <a:lstStyle/>
          <a:p>
            <a:pPr>
              <a:defRPr/>
            </a:pPr>
            <a:fld id="{F789DEF9-FF44-B342-A78F-AA3176CB1EE1}" type="slidenum">
              <a:rPr lang="en-US" smtClean="0"/>
              <a:pPr>
                <a:defRPr/>
              </a:pPr>
              <a:t>23</a:t>
            </a:fld>
            <a:endParaRPr lang="en-US"/>
          </a:p>
        </p:txBody>
      </p:sp>
    </p:spTree>
    <p:extLst>
      <p:ext uri="{BB962C8B-B14F-4D97-AF65-F5344CB8AC3E}">
        <p14:creationId xmlns:p14="http://schemas.microsoft.com/office/powerpoint/2010/main" val="23279447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a:ln/>
        </p:spPr>
      </p:sp>
      <p:sp>
        <p:nvSpPr>
          <p:cNvPr id="47106" name="Notes Placeholder 2"/>
          <p:cNvSpPr>
            <a:spLocks noGrp="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Details on sources</a:t>
            </a:r>
            <a:r>
              <a:rPr lang="en-US" baseline="0" dirty="0" smtClean="0"/>
              <a:t> of omega-3s that are heart healthy.  Veg source (ALA) is OK, but very slow to convert to active DHA and EPA in our body.</a:t>
            </a:r>
          </a:p>
          <a:p>
            <a:endParaRPr lang="en-US" baseline="0" dirty="0" smtClean="0"/>
          </a:p>
          <a:p>
            <a:r>
              <a:rPr lang="en-US" baseline="0" dirty="0" smtClean="0"/>
              <a:t>ALA is Alpha Linolenic Acid</a:t>
            </a:r>
          </a:p>
          <a:p>
            <a:r>
              <a:rPr lang="en-US" dirty="0" smtClean="0"/>
              <a:t>Health</a:t>
            </a:r>
            <a:r>
              <a:rPr lang="en-US" baseline="0" dirty="0" smtClean="0"/>
              <a:t>y fats/oils include fish oil with their relatively high concentration of omega-3 FA.  F</a:t>
            </a:r>
            <a:r>
              <a:rPr lang="en-US" dirty="0" smtClean="0"/>
              <a:t>oods are a better source </a:t>
            </a:r>
            <a:r>
              <a:rPr lang="en-US" baseline="0" dirty="0" smtClean="0"/>
              <a:t> than supplement. However, if buy </a:t>
            </a:r>
            <a:r>
              <a:rPr lang="en-US" baseline="0" dirty="0" err="1" smtClean="0"/>
              <a:t>supps</a:t>
            </a:r>
            <a:r>
              <a:rPr lang="en-US" baseline="0" dirty="0" smtClean="0"/>
              <a:t> look for USP and look for DHEA and EPA as the type of omega3 in the product. Usually want about 500mg  daily of DHA + EPA.</a:t>
            </a:r>
          </a:p>
          <a:p>
            <a:endParaRPr lang="en-US" baseline="0" dirty="0" smtClean="0"/>
          </a:p>
          <a:p>
            <a:r>
              <a:rPr lang="en-US" baseline="0" dirty="0" smtClean="0"/>
              <a:t>FYI!</a:t>
            </a:r>
          </a:p>
          <a:p>
            <a:r>
              <a:rPr lang="en-US" baseline="0" dirty="0" err="1" smtClean="0"/>
              <a:t>Supp</a:t>
            </a:r>
            <a:r>
              <a:rPr lang="en-US" baseline="0" dirty="0" smtClean="0"/>
              <a:t> may be sold as containing 1000 mg fish oi/caplet but when read the label see it is only 500 mg DHA and EPA (the good stuff you want). Even better eat salmon, tuna, herring, mackerel, sardines, trout, catfish…. For best source of omega 3. </a:t>
            </a:r>
            <a:endParaRPr lang="en-US" dirty="0" smtClean="0"/>
          </a:p>
          <a:p>
            <a:endParaRPr lang="en-US" dirty="0"/>
          </a:p>
        </p:txBody>
      </p:sp>
      <p:sp>
        <p:nvSpPr>
          <p:cNvPr id="4710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5B699A5-A2BE-6A42-BBF4-CEF90715745F}" type="slidenum">
              <a:rPr lang="en-US" sz="1200"/>
              <a:pPr/>
              <a:t>24</a:t>
            </a:fld>
            <a:endParaRPr lang="en-US" sz="1200"/>
          </a:p>
        </p:txBody>
      </p:sp>
    </p:spTree>
    <p:extLst>
      <p:ext uri="{BB962C8B-B14F-4D97-AF65-F5344CB8AC3E}">
        <p14:creationId xmlns:p14="http://schemas.microsoft.com/office/powerpoint/2010/main" val="12814090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a:ln/>
        </p:spPr>
      </p:sp>
      <p:sp>
        <p:nvSpPr>
          <p:cNvPr id="64514" name="Notes Placeholder 2"/>
          <p:cNvSpPr>
            <a:spLocks noGrp="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Current</a:t>
            </a:r>
            <a:r>
              <a:rPr lang="en-US" baseline="0" dirty="0" smtClean="0"/>
              <a:t> estimated therapeutic dosages.  Remember if taking for a medical purpose, make sure you buy a USP brand so that you are assured the content is accurate</a:t>
            </a:r>
            <a:endParaRPr lang="en-US" dirty="0"/>
          </a:p>
        </p:txBody>
      </p:sp>
      <p:sp>
        <p:nvSpPr>
          <p:cNvPr id="6451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7E44A82E-A5BA-5949-B9AA-8434212828A7}" type="slidenum">
              <a:rPr lang="en-US" sz="1200"/>
              <a:pPr/>
              <a:t>25</a:t>
            </a:fld>
            <a:endParaRPr lang="en-US" sz="1200"/>
          </a:p>
        </p:txBody>
      </p:sp>
    </p:spTree>
    <p:extLst>
      <p:ext uri="{BB962C8B-B14F-4D97-AF65-F5344CB8AC3E}">
        <p14:creationId xmlns:p14="http://schemas.microsoft.com/office/powerpoint/2010/main" val="16754878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07615BF-FB0F-4946-9ACD-A6E1D640D387}" type="slidenum">
              <a:rPr lang="en-US" sz="1200"/>
              <a:pPr/>
              <a:t>26</a:t>
            </a:fld>
            <a:endParaRPr lang="en-US" sz="12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dirty="0" smtClean="0"/>
              <a:t>NOTE: trans</a:t>
            </a:r>
            <a:r>
              <a:rPr lang="en-US" baseline="0" dirty="0" smtClean="0"/>
              <a:t> fat chemically is </a:t>
            </a:r>
            <a:r>
              <a:rPr lang="en-US" b="1" u="sng" baseline="0" dirty="0" smtClean="0"/>
              <a:t>un</a:t>
            </a:r>
            <a:r>
              <a:rPr lang="en-US" baseline="0" dirty="0" smtClean="0"/>
              <a:t>saturated.  However the structure of a trans fat is not found often in nature and is bad for heart health.  The only place we know </a:t>
            </a:r>
            <a:r>
              <a:rPr lang="en-US" baseline="0" dirty="0" err="1" smtClean="0"/>
              <a:t>thtat</a:t>
            </a:r>
            <a:r>
              <a:rPr lang="en-US" baseline="0" dirty="0" smtClean="0"/>
              <a:t> trans fats are ‘naturally’ is in conventionally produced beef and its byproducts.  </a:t>
            </a:r>
          </a:p>
          <a:p>
            <a:pPr eaLnBrk="1" hangingPunct="1"/>
            <a:endParaRPr lang="en-US" baseline="0" dirty="0" smtClean="0"/>
          </a:p>
          <a:p>
            <a:pPr eaLnBrk="1" hangingPunct="1"/>
            <a:r>
              <a:rPr lang="en-US" dirty="0" smtClean="0"/>
              <a:t>Research</a:t>
            </a:r>
            <a:r>
              <a:rPr lang="en-US" baseline="0" dirty="0" smtClean="0"/>
              <a:t> is underway to determine if </a:t>
            </a:r>
            <a:r>
              <a:rPr lang="en-US" i="1" baseline="0" dirty="0" smtClean="0"/>
              <a:t>trans fats </a:t>
            </a:r>
            <a:r>
              <a:rPr lang="en-US" baseline="0" dirty="0" smtClean="0"/>
              <a:t>found naturally in food is as bad for us as man-made </a:t>
            </a:r>
            <a:r>
              <a:rPr lang="en-US" i="1" baseline="0" dirty="0" smtClean="0"/>
              <a:t>trans fats </a:t>
            </a:r>
            <a:r>
              <a:rPr lang="en-US" baseline="0" dirty="0" smtClean="0"/>
              <a:t>found in processed foods with partially hydrogenated oils.</a:t>
            </a:r>
          </a:p>
          <a:p>
            <a:pPr eaLnBrk="1" hangingPunct="1"/>
            <a:endParaRPr lang="en-US" baseline="0" dirty="0" smtClean="0"/>
          </a:p>
          <a:p>
            <a:pPr eaLnBrk="1" hangingPunct="1"/>
            <a:r>
              <a:rPr lang="en-US" baseline="0" dirty="0" smtClean="0"/>
              <a:t>NOTE: hydrogenated oils (meaning the molecule is saturated with all the hydrogen possible) do not contain trans fat</a:t>
            </a:r>
            <a:endParaRPr lang="en-US" dirty="0"/>
          </a:p>
        </p:txBody>
      </p:sp>
    </p:spTree>
    <p:extLst>
      <p:ext uri="{BB962C8B-B14F-4D97-AF65-F5344CB8AC3E}">
        <p14:creationId xmlns:p14="http://schemas.microsoft.com/office/powerpoint/2010/main" val="8413694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a:ln/>
        </p:spPr>
      </p:sp>
      <p:sp>
        <p:nvSpPr>
          <p:cNvPr id="5427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
        <p:nvSpPr>
          <p:cNvPr id="5427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4525D08A-0FA9-7447-90E0-0F11E9B29EDF}" type="slidenum">
              <a:rPr lang="en-US" sz="1200"/>
              <a:pPr/>
              <a:t>27</a:t>
            </a:fld>
            <a:endParaRPr lang="en-US" sz="1200"/>
          </a:p>
        </p:txBody>
      </p:sp>
    </p:spTree>
    <p:extLst>
      <p:ext uri="{BB962C8B-B14F-4D97-AF65-F5344CB8AC3E}">
        <p14:creationId xmlns:p14="http://schemas.microsoft.com/office/powerpoint/2010/main" val="1863997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p:cNvSpPr>
          <p:nvPr>
            <p:ph type="sldImg"/>
          </p:nvPr>
        </p:nvSpPr>
        <p:spPr>
          <a:ln/>
        </p:spPr>
      </p:sp>
      <p:sp>
        <p:nvSpPr>
          <p:cNvPr id="819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a:t>Most of the lipids in our body </a:t>
            </a:r>
            <a:r>
              <a:rPr lang="en-US" dirty="0" smtClean="0"/>
              <a:t>are</a:t>
            </a:r>
            <a:r>
              <a:rPr lang="en-US" baseline="0" dirty="0" smtClean="0"/>
              <a:t> in the form of triglycerides. </a:t>
            </a:r>
            <a:r>
              <a:rPr lang="en-US" dirty="0" smtClean="0"/>
              <a:t> </a:t>
            </a:r>
            <a:r>
              <a:rPr lang="en-US" dirty="0"/>
              <a:t>Stored calories approximate 100,00+ for average person. Brain and CNS </a:t>
            </a:r>
            <a:r>
              <a:rPr lang="en-US" dirty="0" smtClean="0"/>
              <a:t>have </a:t>
            </a:r>
            <a:r>
              <a:rPr lang="en-US" dirty="0"/>
              <a:t>fatty sheath and high cholesterol </a:t>
            </a:r>
            <a:r>
              <a:rPr lang="en-US" dirty="0" smtClean="0"/>
              <a:t>content</a:t>
            </a:r>
            <a:r>
              <a:rPr lang="en-US" baseline="0" dirty="0" smtClean="0"/>
              <a:t> (which is p</a:t>
            </a:r>
            <a:r>
              <a:rPr lang="en-US" dirty="0" smtClean="0"/>
              <a:t>recursor </a:t>
            </a:r>
            <a:r>
              <a:rPr lang="en-US" dirty="0"/>
              <a:t>of estrogen, testosterone, </a:t>
            </a:r>
            <a:r>
              <a:rPr lang="en-US" dirty="0" err="1"/>
              <a:t>Vit</a:t>
            </a:r>
            <a:r>
              <a:rPr lang="en-US" dirty="0"/>
              <a:t> D, </a:t>
            </a:r>
            <a:r>
              <a:rPr lang="en-US" dirty="0" smtClean="0"/>
              <a:t>bile).</a:t>
            </a:r>
            <a:r>
              <a:rPr lang="en-US" baseline="0" dirty="0" smtClean="0"/>
              <a:t> </a:t>
            </a:r>
          </a:p>
          <a:p>
            <a:endParaRPr lang="en-US" baseline="0" dirty="0" smtClean="0"/>
          </a:p>
          <a:p>
            <a:r>
              <a:rPr lang="en-US" baseline="0" dirty="0" smtClean="0"/>
              <a:t>NOTE: Fat cannot be made into any significant amount of glucose.  It is dietary and body carbs and proteins that do his.              </a:t>
            </a:r>
            <a:endParaRPr lang="en-US" dirty="0"/>
          </a:p>
        </p:txBody>
      </p:sp>
      <p:sp>
        <p:nvSpPr>
          <p:cNvPr id="819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5A1B6B75-98CF-184E-A259-9A8A59A69B87}" type="slidenum">
              <a:rPr lang="en-US" sz="1200"/>
              <a:pPr/>
              <a:t>3</a:t>
            </a:fld>
            <a:endParaRPr lang="en-US" sz="1200"/>
          </a:p>
        </p:txBody>
      </p:sp>
    </p:spTree>
    <p:extLst>
      <p:ext uri="{BB962C8B-B14F-4D97-AF65-F5344CB8AC3E}">
        <p14:creationId xmlns:p14="http://schemas.microsoft.com/office/powerpoint/2010/main" val="1210884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p:cNvSpPr>
          <p:nvPr>
            <p:ph type="sldImg"/>
          </p:nvPr>
        </p:nvSpPr>
        <p:spPr>
          <a:ln/>
        </p:spPr>
      </p:sp>
      <p:sp>
        <p:nvSpPr>
          <p:cNvPr id="1229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EFAs:</a:t>
            </a:r>
            <a:r>
              <a:rPr lang="en-US" baseline="0" dirty="0" smtClean="0"/>
              <a:t> </a:t>
            </a:r>
            <a:r>
              <a:rPr lang="en-US" dirty="0" smtClean="0"/>
              <a:t>linoleic</a:t>
            </a:r>
            <a:r>
              <a:rPr lang="en-US" baseline="0" dirty="0" smtClean="0"/>
              <a:t> acid and alpha- </a:t>
            </a:r>
            <a:r>
              <a:rPr lang="en-US" baseline="0" dirty="0" err="1" smtClean="0"/>
              <a:t>linolenic</a:t>
            </a:r>
            <a:r>
              <a:rPr lang="en-US" baseline="0" dirty="0" smtClean="0"/>
              <a:t> acid ALA (the latter is an omega 3 fatty acid)</a:t>
            </a:r>
            <a:r>
              <a:rPr lang="en-US" baseline="0" dirty="0" smtClean="0">
                <a:sym typeface="Wingdings"/>
              </a:rPr>
              <a:t> (slow conversion in the body) DHA and EPA, which are the animal forms of omega-3’s (found in fatty fish, like salmon, tuna and sardines)</a:t>
            </a:r>
            <a:endParaRPr lang="en-US" dirty="0" smtClean="0"/>
          </a:p>
          <a:p>
            <a:r>
              <a:rPr lang="en-US" dirty="0" smtClean="0"/>
              <a:t>Many</a:t>
            </a:r>
            <a:r>
              <a:rPr lang="en-US" baseline="0" dirty="0" smtClean="0"/>
              <a:t> flavor compounds are fat soluble and volatile when heated  (so aroma is due to fat in food)</a:t>
            </a:r>
            <a:endParaRPr lang="en-US" dirty="0" smtClean="0"/>
          </a:p>
          <a:p>
            <a:r>
              <a:rPr lang="en-US" dirty="0" smtClean="0"/>
              <a:t>Not all dietary lipids (e.g.</a:t>
            </a:r>
            <a:r>
              <a:rPr lang="en-US" baseline="0" dirty="0" smtClean="0"/>
              <a:t> cholesterol, phospholipids)</a:t>
            </a:r>
            <a:r>
              <a:rPr lang="en-US" dirty="0" smtClean="0"/>
              <a:t> give</a:t>
            </a:r>
            <a:r>
              <a:rPr lang="en-US" baseline="0" dirty="0" smtClean="0"/>
              <a:t> flavor to food</a:t>
            </a:r>
            <a:endParaRPr lang="en-US" dirty="0"/>
          </a:p>
        </p:txBody>
      </p:sp>
      <p:sp>
        <p:nvSpPr>
          <p:cNvPr id="1229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C0C22B3-0A29-4F42-A46F-DBA889EDF71D}" type="slidenum">
              <a:rPr lang="en-US" sz="1200"/>
              <a:pPr/>
              <a:t>4</a:t>
            </a:fld>
            <a:endParaRPr lang="en-US" sz="1200"/>
          </a:p>
        </p:txBody>
      </p:sp>
    </p:spTree>
    <p:extLst>
      <p:ext uri="{BB962C8B-B14F-4D97-AF65-F5344CB8AC3E}">
        <p14:creationId xmlns:p14="http://schemas.microsoft.com/office/powerpoint/2010/main" val="1783878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Slide Image Placeholder 1"/>
          <p:cNvSpPr>
            <a:spLocks noGrp="1" noRot="1" noChangeAspect="1"/>
          </p:cNvSpPr>
          <p:nvPr>
            <p:ph type="sldImg"/>
          </p:nvPr>
        </p:nvSpPr>
        <p:spPr>
          <a:ln/>
        </p:spPr>
      </p:sp>
      <p:sp>
        <p:nvSpPr>
          <p:cNvPr id="6146" name="Notes Placeholder 2"/>
          <p:cNvSpPr>
            <a:spLocks noGrp="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None dissolve in</a:t>
            </a:r>
            <a:r>
              <a:rPr lang="en-US" baseline="0" dirty="0" smtClean="0"/>
              <a:t> polar solvents (e.g. won’t dissolve in water). </a:t>
            </a:r>
          </a:p>
          <a:p>
            <a:r>
              <a:rPr lang="en-US" baseline="0" dirty="0" smtClean="0"/>
              <a:t>Saturated fat: has no c-c double bonds, so it is ‘saturated’ with all the hydrogen atoms it can carry. It is the degree of saturation that make lipids solid or liquid  (or somewhere in between) at RT</a:t>
            </a:r>
          </a:p>
          <a:p>
            <a:r>
              <a:rPr lang="en-US" baseline="0" dirty="0" smtClean="0"/>
              <a:t>Unsaturated fat:  has c-c double bonds so it is NOT saturated (unsaturated) with all the hydrogen it can carry</a:t>
            </a:r>
          </a:p>
          <a:p>
            <a:endParaRPr lang="en-US" dirty="0"/>
          </a:p>
        </p:txBody>
      </p:sp>
      <p:sp>
        <p:nvSpPr>
          <p:cNvPr id="614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8CB1ADC-412A-6B43-871B-D1EC5CBED90A}" type="slidenum">
              <a:rPr lang="en-US" sz="1200"/>
              <a:pPr/>
              <a:t>5</a:t>
            </a:fld>
            <a:endParaRPr lang="en-US" sz="1200"/>
          </a:p>
        </p:txBody>
      </p:sp>
    </p:spTree>
    <p:extLst>
      <p:ext uri="{BB962C8B-B14F-4D97-AF65-F5344CB8AC3E}">
        <p14:creationId xmlns:p14="http://schemas.microsoft.com/office/powerpoint/2010/main" val="628938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p:cNvSpPr>
            <a:spLocks noGrp="1" noRot="1" noChangeAspect="1" noTextEdit="1"/>
          </p:cNvSpPr>
          <p:nvPr>
            <p:ph type="sldImg"/>
          </p:nvPr>
        </p:nvSpPr>
        <p:spPr>
          <a:ln/>
        </p:spPr>
      </p:sp>
      <p:sp>
        <p:nvSpPr>
          <p:cNvPr id="1024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
        <p:nvSpPr>
          <p:cNvPr id="1024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22C3227-0F86-2442-AB9B-33E16E62EC06}" type="slidenum">
              <a:rPr lang="en-US" sz="1200"/>
              <a:pPr/>
              <a:t>6</a:t>
            </a:fld>
            <a:endParaRPr lang="en-US" sz="1200"/>
          </a:p>
        </p:txBody>
      </p:sp>
    </p:spTree>
    <p:extLst>
      <p:ext uri="{BB962C8B-B14F-4D97-AF65-F5344CB8AC3E}">
        <p14:creationId xmlns:p14="http://schemas.microsoft.com/office/powerpoint/2010/main" val="657262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789DEF9-FF44-B342-A78F-AA3176CB1EE1}" type="slidenum">
              <a:rPr lang="en-US" smtClean="0"/>
              <a:pPr>
                <a:defRPr/>
              </a:pPr>
              <a:t>7</a:t>
            </a:fld>
            <a:endParaRPr lang="en-US"/>
          </a:p>
        </p:txBody>
      </p:sp>
    </p:spTree>
    <p:extLst>
      <p:ext uri="{BB962C8B-B14F-4D97-AF65-F5344CB8AC3E}">
        <p14:creationId xmlns:p14="http://schemas.microsoft.com/office/powerpoint/2010/main" val="2918769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88DD5B9F-5586-D746-B397-FD5977C8971B}" type="slidenum">
              <a:rPr lang="en-US" sz="1200"/>
              <a:pPr/>
              <a:t>8</a:t>
            </a:fld>
            <a:endParaRPr lang="en-US" sz="120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b="1" dirty="0"/>
              <a:t>HEART DISEASE</a:t>
            </a:r>
            <a:endParaRPr lang="en-US" dirty="0"/>
          </a:p>
          <a:p>
            <a:r>
              <a:rPr lang="en-US" dirty="0"/>
              <a:t>1 in 4 deaths are due to Heart Disease in the US.</a:t>
            </a:r>
            <a:endParaRPr lang="en-US" b="1" dirty="0"/>
          </a:p>
          <a:p>
            <a:r>
              <a:rPr lang="en-US" b="1" dirty="0"/>
              <a:t>Heart disease and strokes </a:t>
            </a:r>
            <a:r>
              <a:rPr lang="en-US" dirty="0"/>
              <a:t>occur as a result of </a:t>
            </a:r>
            <a:r>
              <a:rPr lang="en-US" dirty="0" smtClean="0"/>
              <a:t>hardening</a:t>
            </a:r>
            <a:r>
              <a:rPr lang="en-US" baseline="0" dirty="0" smtClean="0"/>
              <a:t> (clog up and scar tissue forms)</a:t>
            </a:r>
            <a:r>
              <a:rPr lang="en-US" dirty="0" smtClean="0"/>
              <a:t> </a:t>
            </a:r>
            <a:r>
              <a:rPr lang="en-US" dirty="0"/>
              <a:t>of the arteries, or </a:t>
            </a:r>
            <a:r>
              <a:rPr lang="en-US" b="1" dirty="0"/>
              <a:t>atherosclerosis</a:t>
            </a:r>
            <a:r>
              <a:rPr lang="en-US" dirty="0"/>
              <a:t>. Blood vessels become blocked due to deposits inside endothelial lining of artery.. </a:t>
            </a:r>
          </a:p>
          <a:p>
            <a:r>
              <a:rPr lang="en-US" dirty="0"/>
              <a:t>What </a:t>
            </a:r>
            <a:r>
              <a:rPr lang="en-US" b="1" dirty="0"/>
              <a:t>causes </a:t>
            </a:r>
            <a:r>
              <a:rPr lang="en-US" dirty="0"/>
              <a:t>atherosclerosis? It is thought </a:t>
            </a:r>
            <a:r>
              <a:rPr lang="en-US" dirty="0" smtClean="0"/>
              <a:t>to be triggered by something</a:t>
            </a:r>
            <a:r>
              <a:rPr lang="en-US" baseline="0" dirty="0" smtClean="0"/>
              <a:t> that </a:t>
            </a:r>
            <a:r>
              <a:rPr lang="en-US" b="1" dirty="0" smtClean="0"/>
              <a:t>damages </a:t>
            </a:r>
            <a:r>
              <a:rPr lang="en-US" b="1" dirty="0"/>
              <a:t>the inner lining of the blood vessel</a:t>
            </a:r>
            <a:r>
              <a:rPr lang="en-US" dirty="0"/>
              <a:t>: </a:t>
            </a:r>
          </a:p>
          <a:p>
            <a:r>
              <a:rPr lang="en-US" dirty="0"/>
              <a:t>from high </a:t>
            </a:r>
            <a:r>
              <a:rPr lang="en-US" dirty="0" smtClean="0"/>
              <a:t>LDL,</a:t>
            </a:r>
            <a:r>
              <a:rPr lang="en-US" baseline="0" dirty="0" smtClean="0"/>
              <a:t> smoking, high BSL (diabetes), etc., HTN</a:t>
            </a:r>
            <a:r>
              <a:rPr lang="en-US" dirty="0" smtClean="0"/>
              <a:t>,</a:t>
            </a:r>
            <a:r>
              <a:rPr lang="en-US" baseline="0" dirty="0" smtClean="0"/>
              <a:t> </a:t>
            </a:r>
            <a:r>
              <a:rPr lang="en-US" dirty="0" smtClean="0"/>
              <a:t>toxins </a:t>
            </a:r>
            <a:r>
              <a:rPr lang="en-US" dirty="0"/>
              <a:t>from </a:t>
            </a:r>
            <a:r>
              <a:rPr lang="en-US" dirty="0" smtClean="0"/>
              <a:t>cigarettes,</a:t>
            </a:r>
            <a:r>
              <a:rPr lang="en-US" baseline="0" dirty="0" smtClean="0"/>
              <a:t> </a:t>
            </a:r>
            <a:r>
              <a:rPr lang="en-US" dirty="0" smtClean="0"/>
              <a:t>virus ,</a:t>
            </a:r>
            <a:r>
              <a:rPr lang="en-US" baseline="0" dirty="0" smtClean="0"/>
              <a:t> </a:t>
            </a:r>
            <a:r>
              <a:rPr lang="en-US" dirty="0" smtClean="0"/>
              <a:t>bacteria, etc.</a:t>
            </a:r>
            <a:endParaRPr lang="en-US" dirty="0"/>
          </a:p>
          <a:p>
            <a:r>
              <a:rPr lang="en-US" dirty="0"/>
              <a:t>This begins an </a:t>
            </a:r>
            <a:r>
              <a:rPr lang="en-US" b="1" dirty="0"/>
              <a:t>inflammatory response</a:t>
            </a:r>
            <a:r>
              <a:rPr lang="en-US" dirty="0"/>
              <a:t>. In the process of the body </a:t>
            </a:r>
            <a:r>
              <a:rPr lang="en-US" dirty="0" smtClean="0"/>
              <a:t>trying </a:t>
            </a:r>
            <a:r>
              <a:rPr lang="en-US" dirty="0"/>
              <a:t>to repair the damage, and possibly from an excessive inflammatory response, plaque develops. Most people have well developed plaques by </a:t>
            </a:r>
            <a:r>
              <a:rPr lang="en-US" b="1" dirty="0"/>
              <a:t>age 30</a:t>
            </a:r>
            <a:r>
              <a:rPr lang="en-US" dirty="0"/>
              <a:t>. If it progresses, it can restrict blood flow to the heart. </a:t>
            </a:r>
          </a:p>
          <a:p>
            <a:r>
              <a:rPr lang="en-US" dirty="0"/>
              <a:t>In the last few years, the contribution of </a:t>
            </a:r>
            <a:r>
              <a:rPr lang="en-US" b="1" dirty="0"/>
              <a:t>inflammation </a:t>
            </a:r>
            <a:r>
              <a:rPr lang="en-US" dirty="0"/>
              <a:t>on CVD has been recognized. </a:t>
            </a:r>
            <a:endParaRPr lang="en-US" dirty="0" smtClean="0"/>
          </a:p>
          <a:p>
            <a:endParaRPr lang="en-US" dirty="0" smtClean="0"/>
          </a:p>
          <a:p>
            <a:r>
              <a:rPr lang="en-US" dirty="0" smtClean="0"/>
              <a:t>Optional</a:t>
            </a:r>
            <a:r>
              <a:rPr lang="en-US" baseline="0" dirty="0" smtClean="0"/>
              <a:t> information follows</a:t>
            </a:r>
          </a:p>
          <a:p>
            <a:r>
              <a:rPr lang="en-US" dirty="0" smtClean="0"/>
              <a:t>There </a:t>
            </a:r>
            <a:r>
              <a:rPr lang="en-US" dirty="0"/>
              <a:t>is a substance in the blood, </a:t>
            </a:r>
            <a:r>
              <a:rPr lang="en-US" b="1" dirty="0"/>
              <a:t>C-reactive protein (CRP)</a:t>
            </a:r>
            <a:r>
              <a:rPr lang="en-US" dirty="0"/>
              <a:t> which is a marker of inflammation in the blood vessel walls. This can be measured in the blood. A high </a:t>
            </a:r>
            <a:r>
              <a:rPr lang="en-US" dirty="0" smtClean="0"/>
              <a:t>CRP may be a predictor of </a:t>
            </a:r>
            <a:r>
              <a:rPr lang="en-US" dirty="0"/>
              <a:t>a future heart attack or stroke.</a:t>
            </a:r>
            <a:endParaRPr lang="en-US" b="1" dirty="0"/>
          </a:p>
          <a:p>
            <a:r>
              <a:rPr lang="en-US" b="1" dirty="0"/>
              <a:t>Blood clots</a:t>
            </a:r>
            <a:r>
              <a:rPr lang="en-US" dirty="0"/>
              <a:t> form more when there is atherosclerosis. The clots can enlarge the plaque, cutting off more blood, or it can break loose and completely block a smaller artery--this can lead to sudden death by stroke or heart attack. </a:t>
            </a:r>
          </a:p>
          <a:p>
            <a:r>
              <a:rPr lang="en-US" dirty="0"/>
              <a:t>This all can lead to a </a:t>
            </a:r>
            <a:r>
              <a:rPr lang="en-US" b="1" dirty="0"/>
              <a:t>heart attack</a:t>
            </a:r>
            <a:r>
              <a:rPr lang="en-US" dirty="0"/>
              <a:t>.  If the arteries going to the brain are blocked, this can lead to a </a:t>
            </a:r>
            <a:r>
              <a:rPr lang="en-US" b="1" dirty="0"/>
              <a:t>stroke</a:t>
            </a:r>
            <a:r>
              <a:rPr lang="en-US" dirty="0"/>
              <a:t> (3rd leading cause of death). </a:t>
            </a:r>
            <a:r>
              <a:rPr lang="en-US" dirty="0" smtClean="0"/>
              <a:t>There are other blood vessel</a:t>
            </a:r>
            <a:r>
              <a:rPr lang="en-US" baseline="0" dirty="0" smtClean="0"/>
              <a:t> disease (e.g.</a:t>
            </a:r>
            <a:r>
              <a:rPr lang="en-US" dirty="0" smtClean="0"/>
              <a:t> varicose </a:t>
            </a:r>
            <a:r>
              <a:rPr lang="en-US" dirty="0"/>
              <a:t>veins, </a:t>
            </a:r>
            <a:r>
              <a:rPr lang="en-US" dirty="0" smtClean="0"/>
              <a:t>aneurysms etc.)</a:t>
            </a:r>
            <a:r>
              <a:rPr lang="en-US" baseline="0" dirty="0" smtClean="0"/>
              <a:t>  n</a:t>
            </a:r>
            <a:r>
              <a:rPr lang="en-US" dirty="0" smtClean="0"/>
              <a:t>ot </a:t>
            </a:r>
            <a:r>
              <a:rPr lang="en-US" dirty="0"/>
              <a:t>within scope of this class</a:t>
            </a:r>
          </a:p>
        </p:txBody>
      </p:sp>
    </p:spTree>
    <p:extLst>
      <p:ext uri="{BB962C8B-B14F-4D97-AF65-F5344CB8AC3E}">
        <p14:creationId xmlns:p14="http://schemas.microsoft.com/office/powerpoint/2010/main" val="1253497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789DEF9-FF44-B342-A78F-AA3176CB1EE1}" type="slidenum">
              <a:rPr lang="en-US" smtClean="0"/>
              <a:pPr>
                <a:defRPr/>
              </a:pPr>
              <a:t>9</a:t>
            </a:fld>
            <a:endParaRPr lang="en-US"/>
          </a:p>
        </p:txBody>
      </p:sp>
    </p:spTree>
    <p:extLst>
      <p:ext uri="{BB962C8B-B14F-4D97-AF65-F5344CB8AC3E}">
        <p14:creationId xmlns:p14="http://schemas.microsoft.com/office/powerpoint/2010/main" val="426820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AE252F0-CFE1-0F4F-B9AC-CFE240DC5AEE}" type="datetime1">
              <a:rPr lang="en-US"/>
              <a:pPr>
                <a:defRPr/>
              </a:pPr>
              <a:t>5/26/2017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64E9F7-9230-E445-8138-971A8179D2B2}" type="slidenum">
              <a:rPr lang="en-US"/>
              <a:pPr>
                <a:defRPr/>
              </a:pPr>
              <a:t>‹#›</a:t>
            </a:fld>
            <a:endParaRPr lang="en-US"/>
          </a:p>
        </p:txBody>
      </p:sp>
    </p:spTree>
    <p:extLst>
      <p:ext uri="{BB962C8B-B14F-4D97-AF65-F5344CB8AC3E}">
        <p14:creationId xmlns:p14="http://schemas.microsoft.com/office/powerpoint/2010/main" val="720121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E9A31B2-1ACD-F645-9A9E-AAD94755A0EB}" type="datetime1">
              <a:rPr lang="en-US"/>
              <a:pPr>
                <a:defRPr/>
              </a:pPr>
              <a:t>5/26/2017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51C115-AED6-9046-83FF-5FA0CB1C788A}" type="slidenum">
              <a:rPr lang="en-US"/>
              <a:pPr>
                <a:defRPr/>
              </a:pPr>
              <a:t>‹#›</a:t>
            </a:fld>
            <a:endParaRPr lang="en-US"/>
          </a:p>
        </p:txBody>
      </p:sp>
    </p:spTree>
    <p:extLst>
      <p:ext uri="{BB962C8B-B14F-4D97-AF65-F5344CB8AC3E}">
        <p14:creationId xmlns:p14="http://schemas.microsoft.com/office/powerpoint/2010/main" val="2241977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C685D70-95EC-DE4B-929F-C2296050BDD7}" type="datetime1">
              <a:rPr lang="en-US"/>
              <a:pPr>
                <a:defRPr/>
              </a:pPr>
              <a:t>5/26/2017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C940B1-1D5F-C847-A226-65742CC15A86}" type="slidenum">
              <a:rPr lang="en-US"/>
              <a:pPr>
                <a:defRPr/>
              </a:pPr>
              <a:t>‹#›</a:t>
            </a:fld>
            <a:endParaRPr lang="en-US"/>
          </a:p>
        </p:txBody>
      </p:sp>
    </p:spTree>
    <p:extLst>
      <p:ext uri="{BB962C8B-B14F-4D97-AF65-F5344CB8AC3E}">
        <p14:creationId xmlns:p14="http://schemas.microsoft.com/office/powerpoint/2010/main" val="408032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1095C35-2A85-5942-A19B-F7A38BEB6080}" type="datetime1">
              <a:rPr lang="en-US"/>
              <a:pPr>
                <a:defRPr/>
              </a:pPr>
              <a:t>5/26/2017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370A45-AF14-C143-A01F-DF6D86B5F1AE}" type="slidenum">
              <a:rPr lang="en-US"/>
              <a:pPr>
                <a:defRPr/>
              </a:pPr>
              <a:t>‹#›</a:t>
            </a:fld>
            <a:endParaRPr lang="en-US"/>
          </a:p>
        </p:txBody>
      </p:sp>
    </p:spTree>
    <p:extLst>
      <p:ext uri="{BB962C8B-B14F-4D97-AF65-F5344CB8AC3E}">
        <p14:creationId xmlns:p14="http://schemas.microsoft.com/office/powerpoint/2010/main" val="27618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C8AF5B7-DC8D-9C46-BB74-1153FFC2CB7D}" type="datetime1">
              <a:rPr lang="en-US"/>
              <a:pPr>
                <a:defRPr/>
              </a:pPr>
              <a:t>5/26/2017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D1021D-88F1-DB47-8520-0F946055B0EC}" type="slidenum">
              <a:rPr lang="en-US"/>
              <a:pPr>
                <a:defRPr/>
              </a:pPr>
              <a:t>‹#›</a:t>
            </a:fld>
            <a:endParaRPr lang="en-US"/>
          </a:p>
        </p:txBody>
      </p:sp>
    </p:spTree>
    <p:extLst>
      <p:ext uri="{BB962C8B-B14F-4D97-AF65-F5344CB8AC3E}">
        <p14:creationId xmlns:p14="http://schemas.microsoft.com/office/powerpoint/2010/main" val="125957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1E93CD9-31D2-1545-861F-8EBCDCA7791F}" type="datetime1">
              <a:rPr lang="en-US"/>
              <a:pPr>
                <a:defRPr/>
              </a:pPr>
              <a:t>5/26/2017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BEA0AE6-3A50-EF4A-B035-638561169E50}" type="slidenum">
              <a:rPr lang="en-US"/>
              <a:pPr>
                <a:defRPr/>
              </a:pPr>
              <a:t>‹#›</a:t>
            </a:fld>
            <a:endParaRPr lang="en-US"/>
          </a:p>
        </p:txBody>
      </p:sp>
    </p:spTree>
    <p:extLst>
      <p:ext uri="{BB962C8B-B14F-4D97-AF65-F5344CB8AC3E}">
        <p14:creationId xmlns:p14="http://schemas.microsoft.com/office/powerpoint/2010/main" val="208596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54648CE-D161-A44A-97C9-F4490A7BB722}" type="datetime1">
              <a:rPr lang="en-US"/>
              <a:pPr>
                <a:defRPr/>
              </a:pPr>
              <a:t>5/26/2017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58D323C-6F47-F34C-8E77-AC3BBFCBC4E0}" type="slidenum">
              <a:rPr lang="en-US"/>
              <a:pPr>
                <a:defRPr/>
              </a:pPr>
              <a:t>‹#›</a:t>
            </a:fld>
            <a:endParaRPr lang="en-US"/>
          </a:p>
        </p:txBody>
      </p:sp>
    </p:spTree>
    <p:extLst>
      <p:ext uri="{BB962C8B-B14F-4D97-AF65-F5344CB8AC3E}">
        <p14:creationId xmlns:p14="http://schemas.microsoft.com/office/powerpoint/2010/main" val="67311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EF25B09-EEAD-2C4F-A11B-EB7386613FC8}" type="datetime1">
              <a:rPr lang="en-US"/>
              <a:pPr>
                <a:defRPr/>
              </a:pPr>
              <a:t>5/26/2017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C927314-C17F-3647-8B78-FDECFD4DA9FF}" type="slidenum">
              <a:rPr lang="en-US"/>
              <a:pPr>
                <a:defRPr/>
              </a:pPr>
              <a:t>‹#›</a:t>
            </a:fld>
            <a:endParaRPr lang="en-US"/>
          </a:p>
        </p:txBody>
      </p:sp>
    </p:spTree>
    <p:extLst>
      <p:ext uri="{BB962C8B-B14F-4D97-AF65-F5344CB8AC3E}">
        <p14:creationId xmlns:p14="http://schemas.microsoft.com/office/powerpoint/2010/main" val="115935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2B90DE5-44BF-924E-9756-86A163820006}" type="datetime1">
              <a:rPr lang="en-US"/>
              <a:pPr>
                <a:defRPr/>
              </a:pPr>
              <a:t>5/26/2017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B08DE30-46FD-E845-9619-75AD367EFEC8}" type="slidenum">
              <a:rPr lang="en-US"/>
              <a:pPr>
                <a:defRPr/>
              </a:pPr>
              <a:t>‹#›</a:t>
            </a:fld>
            <a:endParaRPr lang="en-US"/>
          </a:p>
        </p:txBody>
      </p:sp>
    </p:spTree>
    <p:extLst>
      <p:ext uri="{BB962C8B-B14F-4D97-AF65-F5344CB8AC3E}">
        <p14:creationId xmlns:p14="http://schemas.microsoft.com/office/powerpoint/2010/main" val="3159162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F6000CE-F348-EF48-959E-FA2C388E1B76}" type="datetime1">
              <a:rPr lang="en-US"/>
              <a:pPr>
                <a:defRPr/>
              </a:pPr>
              <a:t>5/26/2017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6A32A98-E7D9-C14F-B71B-8B1C54DAED03}" type="slidenum">
              <a:rPr lang="en-US"/>
              <a:pPr>
                <a:defRPr/>
              </a:pPr>
              <a:t>‹#›</a:t>
            </a:fld>
            <a:endParaRPr lang="en-US"/>
          </a:p>
        </p:txBody>
      </p:sp>
    </p:spTree>
    <p:extLst>
      <p:ext uri="{BB962C8B-B14F-4D97-AF65-F5344CB8AC3E}">
        <p14:creationId xmlns:p14="http://schemas.microsoft.com/office/powerpoint/2010/main" val="1047953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567F8B7-C819-F74D-A0C0-F70B8AC7CAE5}" type="datetime1">
              <a:rPr lang="en-US"/>
              <a:pPr>
                <a:defRPr/>
              </a:pPr>
              <a:t>5/26/2017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23BB4D7-ED8F-B94E-8FF4-715A335FF6A7}" type="slidenum">
              <a:rPr lang="en-US"/>
              <a:pPr>
                <a:defRPr/>
              </a:pPr>
              <a:t>‹#›</a:t>
            </a:fld>
            <a:endParaRPr lang="en-US"/>
          </a:p>
        </p:txBody>
      </p:sp>
    </p:spTree>
    <p:extLst>
      <p:ext uri="{BB962C8B-B14F-4D97-AF65-F5344CB8AC3E}">
        <p14:creationId xmlns:p14="http://schemas.microsoft.com/office/powerpoint/2010/main" val="13829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9634"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9635"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8E9BC7ED-347C-A04F-9D4A-4DDE6A96D028}" type="datetime1">
              <a:rPr lang="en-US"/>
              <a:pPr>
                <a:defRPr/>
              </a:pPr>
              <a:t>5/26/2017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167E7CF5-0B55-D345-A3D7-3ECECD2306D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82" r:id="rId1"/>
    <p:sldLayoutId id="2147484283" r:id="rId2"/>
    <p:sldLayoutId id="2147484284" r:id="rId3"/>
    <p:sldLayoutId id="2147484285" r:id="rId4"/>
    <p:sldLayoutId id="2147484286" r:id="rId5"/>
    <p:sldLayoutId id="2147484287" r:id="rId6"/>
    <p:sldLayoutId id="2147484288" r:id="rId7"/>
    <p:sldLayoutId id="2147484289" r:id="rId8"/>
    <p:sldLayoutId id="2147484290" r:id="rId9"/>
    <p:sldLayoutId id="2147484291" r:id="rId10"/>
    <p:sldLayoutId id="2147484292"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uiKg6JfS658"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everydayhealth.com/heart-health-pictures/foods-high-in-potassium-for-heart-health.aspx#02"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microsoft.com/office/2007/relationships/hdphoto" Target="../media/hdphoto4.wdp"/></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KG_ybdk1Va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3.wdp"/></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p:cNvPicPr>
          <p:nvPr/>
        </p:nvPicPr>
        <p:blipFill>
          <a:blip r:embed="rId3" cstate="email">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6705600" y="228600"/>
            <a:ext cx="2133600" cy="21336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sp>
        <p:nvSpPr>
          <p:cNvPr id="3" name="Title 2"/>
          <p:cNvSpPr>
            <a:spLocks noGrp="1"/>
          </p:cNvSpPr>
          <p:nvPr>
            <p:ph type="title"/>
          </p:nvPr>
        </p:nvSpPr>
        <p:spPr/>
        <p:txBody>
          <a:bodyPr>
            <a:normAutofit/>
          </a:bodyPr>
          <a:lstStyle/>
          <a:p>
            <a:r>
              <a:rPr lang="en-US" sz="3600" b="1" dirty="0" smtClean="0"/>
              <a:t>Nutrition 10</a:t>
            </a:r>
            <a:endParaRPr lang="en-US" sz="3600" b="1" dirty="0"/>
          </a:p>
        </p:txBody>
      </p:sp>
      <p:sp>
        <p:nvSpPr>
          <p:cNvPr id="4" name="Content Placeholder 3"/>
          <p:cNvSpPr>
            <a:spLocks noGrp="1"/>
          </p:cNvSpPr>
          <p:nvPr>
            <p:ph idx="4294967295"/>
          </p:nvPr>
        </p:nvSpPr>
        <p:spPr>
          <a:xfrm>
            <a:off x="304800" y="1600200"/>
            <a:ext cx="7924800" cy="4724400"/>
          </a:xfrm>
        </p:spPr>
        <p:txBody>
          <a:bodyPr/>
          <a:lstStyle/>
          <a:p>
            <a:r>
              <a:rPr lang="en-US" sz="3600" dirty="0" smtClean="0"/>
              <a:t>Tues. May 30</a:t>
            </a:r>
          </a:p>
          <a:p>
            <a:pPr lvl="1"/>
            <a:r>
              <a:rPr lang="en-US" sz="3200" dirty="0" smtClean="0"/>
              <a:t>Finish </a:t>
            </a:r>
            <a:r>
              <a:rPr lang="en-US" sz="3200" dirty="0"/>
              <a:t>Heart Smart Diet</a:t>
            </a:r>
          </a:p>
          <a:p>
            <a:pPr lvl="1"/>
            <a:r>
              <a:rPr lang="en-US" sz="3200" dirty="0" smtClean="0"/>
              <a:t>In-class review Exam 2</a:t>
            </a:r>
          </a:p>
          <a:p>
            <a:r>
              <a:rPr lang="en-US" sz="3600" dirty="0" smtClean="0"/>
              <a:t>Thurs. June 1</a:t>
            </a:r>
          </a:p>
          <a:p>
            <a:pPr lvl="1"/>
            <a:r>
              <a:rPr lang="en-US" sz="3200" dirty="0" smtClean="0"/>
              <a:t>Exam 2</a:t>
            </a:r>
          </a:p>
          <a:p>
            <a:pPr lvl="1"/>
            <a:r>
              <a:rPr lang="en-US" sz="3200" dirty="0" smtClean="0"/>
              <a:t>No lecture to follow</a:t>
            </a:r>
          </a:p>
          <a:p>
            <a:pPr lvl="1"/>
            <a:endParaRPr lang="en-US" dirty="0" smtClean="0"/>
          </a:p>
        </p:txBody>
      </p:sp>
    </p:spTree>
    <p:extLst>
      <p:ext uri="{BB962C8B-B14F-4D97-AF65-F5344CB8AC3E}">
        <p14:creationId xmlns:p14="http://schemas.microsoft.com/office/powerpoint/2010/main" val="14597545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715962"/>
          </a:xfrm>
        </p:spPr>
        <p:txBody>
          <a:bodyPr rtlCol="0">
            <a:normAutofit fontScale="90000"/>
          </a:bodyPr>
          <a:lstStyle/>
          <a:p>
            <a:pPr fontAlgn="auto">
              <a:spcAft>
                <a:spcPts val="0"/>
              </a:spcAft>
              <a:defRPr/>
            </a:pPr>
            <a:r>
              <a:rPr lang="en-US" dirty="0">
                <a:effectLst>
                  <a:outerShdw blurRad="38100" dist="38100" dir="2700000" algn="tl">
                    <a:srgbClr val="DDDDDD"/>
                  </a:outerShdw>
                </a:effectLst>
                <a:latin typeface="Franklin Gothic Medium" charset="0"/>
                <a:ea typeface="+mj-ea"/>
                <a:cs typeface="+mj-cs"/>
              </a:rPr>
              <a:t> </a:t>
            </a:r>
            <a:r>
              <a:rPr lang="en-US" sz="4000" b="1" dirty="0" smtClean="0">
                <a:latin typeface="+mn-lt"/>
                <a:cs typeface="Calibri" charset="0"/>
              </a:rPr>
              <a:t>What is LDL? </a:t>
            </a:r>
            <a:endParaRPr lang="en-US" sz="4000" dirty="0">
              <a:effectLst>
                <a:outerShdw blurRad="38100" dist="38100" dir="2700000" algn="tl">
                  <a:srgbClr val="DDDDDD"/>
                </a:outerShdw>
              </a:effectLst>
              <a:latin typeface="+mn-lt"/>
              <a:ea typeface="+mj-ea"/>
              <a:cs typeface="+mj-cs"/>
            </a:endParaRPr>
          </a:p>
        </p:txBody>
      </p:sp>
      <p:sp>
        <p:nvSpPr>
          <p:cNvPr id="27650" name="Content Placeholder 2"/>
          <p:cNvSpPr>
            <a:spLocks noGrp="1"/>
          </p:cNvSpPr>
          <p:nvPr>
            <p:ph idx="1"/>
          </p:nvPr>
        </p:nvSpPr>
        <p:spPr>
          <a:xfrm>
            <a:off x="457200" y="1066800"/>
            <a:ext cx="8686800" cy="4906963"/>
          </a:xfrm>
        </p:spPr>
        <p:txBody>
          <a:bodyPr/>
          <a:lstStyle/>
          <a:p>
            <a:pPr>
              <a:buFont typeface="Arial"/>
              <a:buChar char="•"/>
            </a:pPr>
            <a:r>
              <a:rPr lang="en-US" dirty="0" smtClean="0">
                <a:latin typeface="Franklin Gothic Book"/>
                <a:cs typeface="Franklin Gothic Book"/>
              </a:rPr>
              <a:t>Lipoprotein (LP); </a:t>
            </a:r>
          </a:p>
          <a:p>
            <a:pPr lvl="1">
              <a:buFont typeface="Arial"/>
              <a:buChar char="•"/>
            </a:pPr>
            <a:r>
              <a:rPr lang="en-US" dirty="0">
                <a:latin typeface="Franklin Gothic Book"/>
                <a:cs typeface="Franklin Gothic Book"/>
              </a:rPr>
              <a:t>M</a:t>
            </a:r>
            <a:r>
              <a:rPr lang="en-US" dirty="0" smtClean="0">
                <a:latin typeface="Franklin Gothic Book"/>
                <a:cs typeface="Franklin Gothic Book"/>
              </a:rPr>
              <a:t>ade of lipid and protein</a:t>
            </a:r>
          </a:p>
          <a:p>
            <a:pPr lvl="1">
              <a:buFont typeface="Arial"/>
              <a:buChar char="•"/>
            </a:pPr>
            <a:r>
              <a:rPr lang="en-US" dirty="0" smtClean="0">
                <a:latin typeface="Franklin Gothic Book"/>
                <a:cs typeface="Franklin Gothic Book"/>
              </a:rPr>
              <a:t>Transports (good or bad) fatty molecules thru blood</a:t>
            </a:r>
          </a:p>
          <a:p>
            <a:pPr lvl="1">
              <a:buFont typeface="Arial"/>
              <a:buChar char="•"/>
            </a:pPr>
            <a:r>
              <a:rPr lang="en-US" dirty="0" smtClean="0">
                <a:latin typeface="Franklin Gothic Book"/>
                <a:cs typeface="Franklin Gothic Book"/>
              </a:rPr>
              <a:t>Many types LP’s exist</a:t>
            </a:r>
          </a:p>
          <a:p>
            <a:pPr lvl="2">
              <a:buFont typeface="Arial"/>
              <a:buChar char="•"/>
            </a:pPr>
            <a:r>
              <a:rPr lang="en-US" dirty="0" smtClean="0">
                <a:latin typeface="Franklin Gothic Book"/>
                <a:cs typeface="Franklin Gothic Book"/>
              </a:rPr>
              <a:t>LDL</a:t>
            </a:r>
            <a:r>
              <a:rPr lang="en-US" dirty="0">
                <a:latin typeface="Franklin Gothic Book"/>
                <a:cs typeface="Franklin Gothic Book"/>
              </a:rPr>
              <a:t>…bad (cholesterol</a:t>
            </a:r>
            <a:r>
              <a:rPr lang="en-US" dirty="0" smtClean="0">
                <a:latin typeface="Franklin Gothic Book"/>
                <a:cs typeface="Franklin Gothic Book"/>
              </a:rPr>
              <a:t>) for heart health </a:t>
            </a:r>
            <a:endParaRPr lang="en-US" dirty="0">
              <a:latin typeface="Franklin Gothic Book"/>
              <a:cs typeface="Franklin Gothic Book"/>
            </a:endParaRPr>
          </a:p>
          <a:p>
            <a:pPr lvl="2">
              <a:buFont typeface="Arial"/>
              <a:buChar char="•"/>
            </a:pPr>
            <a:r>
              <a:rPr lang="en-US" dirty="0">
                <a:latin typeface="Franklin Gothic Book"/>
                <a:cs typeface="Franklin Gothic Book"/>
              </a:rPr>
              <a:t>HDL...good (cholesterol) for heart </a:t>
            </a:r>
            <a:r>
              <a:rPr lang="en-US" dirty="0" smtClean="0">
                <a:latin typeface="Franklin Gothic Book"/>
                <a:cs typeface="Franklin Gothic Book"/>
              </a:rPr>
              <a:t>health</a:t>
            </a:r>
          </a:p>
          <a:p>
            <a:pPr lvl="1">
              <a:buFont typeface="Arial"/>
              <a:buChar char="•"/>
            </a:pPr>
            <a:r>
              <a:rPr lang="en-US" dirty="0" smtClean="0">
                <a:latin typeface="Franklin Gothic Book"/>
                <a:cs typeface="Franklin Gothic Book"/>
              </a:rPr>
              <a:t>LP are not in our food!  We make them in our body</a:t>
            </a:r>
            <a:endParaRPr lang="en-US" dirty="0">
              <a:latin typeface="Franklin Gothic Book"/>
              <a:cs typeface="Franklin Gothic Book"/>
            </a:endParaRPr>
          </a:p>
          <a:p>
            <a:pPr lvl="1">
              <a:buFont typeface="Arial"/>
              <a:buChar char="•"/>
            </a:pPr>
            <a:r>
              <a:rPr lang="en-US" dirty="0" smtClean="0">
                <a:latin typeface="Franklin Gothic Book"/>
                <a:cs typeface="Franklin Gothic Book"/>
              </a:rPr>
              <a:t>Both HDL and LDL- influenced </a:t>
            </a:r>
            <a:r>
              <a:rPr lang="en-US" dirty="0">
                <a:latin typeface="Franklin Gothic Book"/>
                <a:cs typeface="Franklin Gothic Book"/>
              </a:rPr>
              <a:t>by </a:t>
            </a:r>
            <a:r>
              <a:rPr lang="en-US" dirty="0" smtClean="0">
                <a:latin typeface="Franklin Gothic Book"/>
                <a:cs typeface="Franklin Gothic Book"/>
              </a:rPr>
              <a:t>lifestyle choices</a:t>
            </a:r>
          </a:p>
          <a:p>
            <a:pPr lvl="1">
              <a:buFont typeface="Arial"/>
              <a:buChar char="•"/>
            </a:pPr>
            <a:r>
              <a:rPr lang="en-US" dirty="0" smtClean="0">
                <a:latin typeface="Franklin Gothic Book"/>
                <a:cs typeface="Franklin Gothic Book"/>
              </a:rPr>
              <a:t>Both can </a:t>
            </a:r>
            <a:r>
              <a:rPr lang="en-US" smtClean="0">
                <a:latin typeface="Franklin Gothic Book"/>
                <a:cs typeface="Franklin Gothic Book"/>
              </a:rPr>
              <a:t>be influenced </a:t>
            </a:r>
            <a:r>
              <a:rPr lang="en-US" dirty="0" smtClean="0">
                <a:latin typeface="Franklin Gothic Book"/>
                <a:cs typeface="Franklin Gothic Book"/>
              </a:rPr>
              <a:t>by medications as well </a:t>
            </a:r>
            <a:endParaRPr lang="en-US" dirty="0">
              <a:latin typeface="Franklin Gothic Book"/>
              <a:cs typeface="Franklin Gothic Book"/>
            </a:endParaRPr>
          </a:p>
          <a:p>
            <a:pPr marL="457200" lvl="1" indent="0">
              <a:buFont typeface="Wingdings 2" charset="0"/>
              <a:buNone/>
            </a:pPr>
            <a:endParaRPr lang="en-US" dirty="0">
              <a:latin typeface="Franklin Gothic Book" charset="0"/>
            </a:endParaRPr>
          </a:p>
          <a:p>
            <a:pPr marL="457200" lvl="1" indent="0">
              <a:buFont typeface="Wingdings 2" charset="0"/>
              <a:buNone/>
            </a:pPr>
            <a:endParaRPr lang="en-US" dirty="0">
              <a:latin typeface="Franklin Gothic Book" charset="0"/>
            </a:endParaRPr>
          </a:p>
          <a:p>
            <a:pPr>
              <a:buFont typeface="Wingdings" charset="0"/>
              <a:buNone/>
            </a:pPr>
            <a:endParaRPr lang="en-US" dirty="0">
              <a:latin typeface="Franklin Gothic Book"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9"/>
                                          </p:stCondLst>
                                        </p:cTn>
                                        <p:tgtEl>
                                          <p:spTgt spid="2765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65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65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7650">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765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4"/>
          <p:cNvSpPr>
            <a:spLocks noGrp="1"/>
          </p:cNvSpPr>
          <p:nvPr>
            <p:ph type="title"/>
          </p:nvPr>
        </p:nvSpPr>
        <p:spPr/>
        <p:txBody>
          <a:bodyPr rtlCol="0">
            <a:noAutofit/>
          </a:bodyPr>
          <a:lstStyle/>
          <a:p>
            <a:pPr fontAlgn="auto">
              <a:spcAft>
                <a:spcPts val="0"/>
              </a:spcAft>
              <a:defRPr/>
            </a:pPr>
            <a:r>
              <a:rPr lang="en-US" sz="3600" b="1" dirty="0" smtClean="0">
                <a:latin typeface="+mn-lt"/>
                <a:ea typeface="+mj-ea"/>
                <a:cs typeface="Calibri"/>
              </a:rPr>
              <a:t>T.P.S.-Lifestyle </a:t>
            </a:r>
            <a:r>
              <a:rPr lang="en-US" sz="3600" b="1" dirty="0">
                <a:latin typeface="+mn-lt"/>
                <a:ea typeface="+mj-ea"/>
                <a:cs typeface="Calibri"/>
              </a:rPr>
              <a:t>S</a:t>
            </a:r>
            <a:r>
              <a:rPr lang="en-US" sz="3600" b="1" dirty="0" smtClean="0">
                <a:latin typeface="+mn-lt"/>
                <a:ea typeface="+mj-ea"/>
                <a:cs typeface="Calibri"/>
              </a:rPr>
              <a:t>teps to </a:t>
            </a:r>
            <a:r>
              <a:rPr lang="en-US" sz="3600" b="1" dirty="0">
                <a:latin typeface="+mn-lt"/>
                <a:ea typeface="+mj-ea"/>
                <a:cs typeface="Calibri"/>
              </a:rPr>
              <a:t>H</a:t>
            </a:r>
            <a:r>
              <a:rPr lang="en-US" sz="3600" b="1" dirty="0" smtClean="0">
                <a:latin typeface="+mn-lt"/>
                <a:ea typeface="+mj-ea"/>
                <a:cs typeface="Calibri"/>
              </a:rPr>
              <a:t>eart Health</a:t>
            </a:r>
            <a:endParaRPr lang="en-US" sz="3600" b="1" dirty="0">
              <a:latin typeface="+mn-lt"/>
              <a:ea typeface="+mj-ea"/>
              <a:cs typeface="Calibri"/>
            </a:endParaRPr>
          </a:p>
        </p:txBody>
      </p:sp>
      <p:sp>
        <p:nvSpPr>
          <p:cNvPr id="29699" name="TextBox 7"/>
          <p:cNvSpPr txBox="1">
            <a:spLocks noChangeArrowheads="1"/>
          </p:cNvSpPr>
          <p:nvPr/>
        </p:nvSpPr>
        <p:spPr bwMode="auto">
          <a:xfrm flipH="1">
            <a:off x="3886200" y="1676400"/>
            <a:ext cx="4953000" cy="3046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457200" indent="-457200">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Arial"/>
              <a:buChar char="•"/>
            </a:pPr>
            <a:r>
              <a:rPr lang="en-US" sz="3200" dirty="0">
                <a:latin typeface="Franklin Gothic Book" charset="0"/>
              </a:rPr>
              <a:t>Maintain h</a:t>
            </a:r>
            <a:r>
              <a:rPr lang="en-US" sz="3200" dirty="0" smtClean="0">
                <a:latin typeface="Franklin Gothic Book" charset="0"/>
              </a:rPr>
              <a:t>ealthy </a:t>
            </a:r>
            <a:r>
              <a:rPr lang="en-US" sz="3200" dirty="0">
                <a:latin typeface="Franklin Gothic Book" charset="0"/>
              </a:rPr>
              <a:t>w</a:t>
            </a:r>
            <a:r>
              <a:rPr lang="en-US" sz="3200" dirty="0" smtClean="0">
                <a:latin typeface="Franklin Gothic Book" charset="0"/>
              </a:rPr>
              <a:t>eight</a:t>
            </a:r>
            <a:endParaRPr lang="en-US" sz="3200" dirty="0">
              <a:latin typeface="Franklin Gothic Book" charset="0"/>
            </a:endParaRPr>
          </a:p>
          <a:p>
            <a:pPr>
              <a:buFont typeface="Arial"/>
              <a:buChar char="•"/>
            </a:pPr>
            <a:r>
              <a:rPr lang="en-US" sz="3200" dirty="0">
                <a:latin typeface="Franklin Gothic Book" charset="0"/>
              </a:rPr>
              <a:t>Be </a:t>
            </a:r>
            <a:r>
              <a:rPr lang="en-US" sz="3200" dirty="0" smtClean="0">
                <a:latin typeface="Franklin Gothic Book" charset="0"/>
                <a:hlinkClick r:id="rId3"/>
              </a:rPr>
              <a:t>active</a:t>
            </a:r>
            <a:endParaRPr lang="en-US" sz="3200" dirty="0">
              <a:latin typeface="Franklin Gothic Book" charset="0"/>
            </a:endParaRPr>
          </a:p>
          <a:p>
            <a:pPr>
              <a:buFont typeface="Arial"/>
              <a:buChar char="•"/>
            </a:pPr>
            <a:r>
              <a:rPr lang="en-US" sz="3200" dirty="0" smtClean="0">
                <a:latin typeface="Franklin Gothic Book" charset="0"/>
              </a:rPr>
              <a:t>Manage stress</a:t>
            </a:r>
            <a:endParaRPr lang="en-US" sz="3200" dirty="0">
              <a:latin typeface="Franklin Gothic Book" charset="0"/>
            </a:endParaRPr>
          </a:p>
          <a:p>
            <a:pPr>
              <a:buFont typeface="Arial"/>
              <a:buChar char="•"/>
            </a:pPr>
            <a:r>
              <a:rPr lang="en-US" sz="3200" dirty="0" smtClean="0">
                <a:latin typeface="Franklin Gothic Book" charset="0"/>
              </a:rPr>
              <a:t>Don’t drink in excess</a:t>
            </a:r>
            <a:endParaRPr lang="en-US" sz="3200" dirty="0">
              <a:latin typeface="Franklin Gothic Book" charset="0"/>
            </a:endParaRPr>
          </a:p>
          <a:p>
            <a:pPr>
              <a:buFont typeface="Arial"/>
              <a:buChar char="•"/>
            </a:pPr>
            <a:r>
              <a:rPr lang="en-US" sz="3200" dirty="0" smtClean="0">
                <a:latin typeface="Franklin Gothic Book" charset="0"/>
              </a:rPr>
              <a:t>Don’t smoke at all!</a:t>
            </a:r>
            <a:endParaRPr lang="en-US" sz="3200" dirty="0">
              <a:latin typeface="Franklin Gothic Book" charset="0"/>
            </a:endParaRPr>
          </a:p>
          <a:p>
            <a:pPr>
              <a:buFont typeface="Arial"/>
              <a:buChar char="•"/>
            </a:pPr>
            <a:r>
              <a:rPr lang="en-US" sz="3200" b="1" dirty="0">
                <a:latin typeface="Franklin Gothic Book" charset="0"/>
              </a:rPr>
              <a:t>Eat a </a:t>
            </a:r>
            <a:r>
              <a:rPr lang="en-US" sz="3200" b="1" dirty="0">
                <a:solidFill>
                  <a:srgbClr val="FF0000"/>
                </a:solidFill>
                <a:latin typeface="Franklin Gothic Book" charset="0"/>
              </a:rPr>
              <a:t>Heart Smart Diet</a:t>
            </a:r>
          </a:p>
        </p:txBody>
      </p:sp>
      <p:sp>
        <p:nvSpPr>
          <p:cNvPr id="2" name="TextBox 1"/>
          <p:cNvSpPr txBox="1"/>
          <p:nvPr/>
        </p:nvSpPr>
        <p:spPr>
          <a:xfrm>
            <a:off x="1426308" y="-468923"/>
            <a:ext cx="184666"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699">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96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304800" y="304800"/>
            <a:ext cx="8686800" cy="838200"/>
          </a:xfrm>
        </p:spPr>
        <p:txBody>
          <a:bodyPr/>
          <a:lstStyle/>
          <a:p>
            <a:r>
              <a:rPr lang="en-US" sz="3600" b="1" dirty="0" smtClean="0">
                <a:latin typeface="+mn-lt"/>
                <a:cs typeface="Calibri" charset="0"/>
              </a:rPr>
              <a:t>Heart Smart Diet</a:t>
            </a:r>
            <a:endParaRPr lang="en-US" sz="3600" b="1" dirty="0">
              <a:latin typeface="+mn-lt"/>
              <a:cs typeface="Calibri" charset="0"/>
            </a:endParaRPr>
          </a:p>
        </p:txBody>
      </p:sp>
      <p:sp>
        <p:nvSpPr>
          <p:cNvPr id="45058" name="Content Placeholder 2"/>
          <p:cNvSpPr>
            <a:spLocks noGrp="1"/>
          </p:cNvSpPr>
          <p:nvPr>
            <p:ph idx="1"/>
          </p:nvPr>
        </p:nvSpPr>
        <p:spPr>
          <a:xfrm>
            <a:off x="609600" y="1143000"/>
            <a:ext cx="7924800" cy="4373563"/>
          </a:xfrm>
        </p:spPr>
        <p:txBody>
          <a:bodyPr rtlCol="0">
            <a:normAutofit/>
          </a:bodyPr>
          <a:lstStyle/>
          <a:p>
            <a:pPr marL="0" indent="0" fontAlgn="auto">
              <a:spcAft>
                <a:spcPts val="0"/>
              </a:spcAft>
              <a:buFont typeface="Arial"/>
              <a:buNone/>
              <a:defRPr/>
            </a:pPr>
            <a:endParaRPr lang="en-US" dirty="0" smtClean="0">
              <a:latin typeface="Franklin Gothic Book" charset="0"/>
              <a:ea typeface="+mn-ea"/>
              <a:cs typeface="+mn-cs"/>
            </a:endParaRPr>
          </a:p>
          <a:p>
            <a:pPr fontAlgn="auto">
              <a:spcAft>
                <a:spcPts val="0"/>
              </a:spcAft>
              <a:buFont typeface="Wingdings" charset="0"/>
              <a:buChar char="ü"/>
              <a:defRPr/>
            </a:pPr>
            <a:r>
              <a:rPr lang="en-US" dirty="0" smtClean="0">
                <a:latin typeface="Franklin Gothic Book" charset="0"/>
                <a:ea typeface="+mn-ea"/>
                <a:cs typeface="+mn-cs"/>
              </a:rPr>
              <a:t>Eat more color</a:t>
            </a:r>
          </a:p>
          <a:p>
            <a:pPr fontAlgn="auto">
              <a:spcAft>
                <a:spcPts val="0"/>
              </a:spcAft>
              <a:buFont typeface="Wingdings" charset="0"/>
              <a:buChar char="ü"/>
              <a:defRPr/>
            </a:pPr>
            <a:r>
              <a:rPr lang="en-US" dirty="0" smtClean="0">
                <a:latin typeface="Franklin Gothic Book" charset="0"/>
                <a:ea typeface="+mn-ea"/>
                <a:cs typeface="+mn-cs"/>
              </a:rPr>
              <a:t>Eat less sodium</a:t>
            </a:r>
          </a:p>
          <a:p>
            <a:pPr fontAlgn="auto">
              <a:spcAft>
                <a:spcPts val="0"/>
              </a:spcAft>
              <a:buFont typeface="Wingdings" charset="0"/>
              <a:buChar char="ü"/>
              <a:defRPr/>
            </a:pPr>
            <a:r>
              <a:rPr lang="en-US" dirty="0" smtClean="0">
                <a:latin typeface="Franklin Gothic Book" charset="0"/>
                <a:ea typeface="+mn-ea"/>
                <a:cs typeface="+mn-cs"/>
              </a:rPr>
              <a:t>Eat more fiber</a:t>
            </a:r>
          </a:p>
          <a:p>
            <a:pPr fontAlgn="auto">
              <a:spcAft>
                <a:spcPts val="0"/>
              </a:spcAft>
              <a:buFont typeface="Wingdings" charset="0"/>
              <a:buChar char="ü"/>
              <a:defRPr/>
            </a:pPr>
            <a:r>
              <a:rPr lang="en-US" dirty="0" smtClean="0">
                <a:latin typeface="Franklin Gothic Book" charset="0"/>
                <a:ea typeface="+mn-ea"/>
                <a:cs typeface="+mn-cs"/>
              </a:rPr>
              <a:t>Eat the right fats</a:t>
            </a:r>
          </a:p>
          <a:p>
            <a:pPr fontAlgn="auto">
              <a:spcAft>
                <a:spcPts val="0"/>
              </a:spcAft>
              <a:buFont typeface="Wingdings" charset="0"/>
              <a:buChar char="ü"/>
              <a:defRPr/>
            </a:pPr>
            <a:r>
              <a:rPr lang="en-US" dirty="0" smtClean="0">
                <a:latin typeface="Franklin Gothic Book" charset="0"/>
                <a:ea typeface="+mn-ea"/>
                <a:cs typeface="+mn-cs"/>
              </a:rPr>
              <a:t>Make ½ your plate</a:t>
            </a:r>
          </a:p>
          <a:p>
            <a:pPr marL="0" indent="0" fontAlgn="auto">
              <a:spcAft>
                <a:spcPts val="0"/>
              </a:spcAft>
              <a:buNone/>
              <a:defRPr/>
            </a:pPr>
            <a:r>
              <a:rPr lang="en-US" dirty="0">
                <a:latin typeface="Franklin Gothic Book" charset="0"/>
                <a:ea typeface="+mn-ea"/>
                <a:cs typeface="+mn-cs"/>
              </a:rPr>
              <a:t> </a:t>
            </a:r>
            <a:r>
              <a:rPr lang="en-US" dirty="0" smtClean="0">
                <a:latin typeface="Franklin Gothic Book" charset="0"/>
                <a:ea typeface="+mn-ea"/>
                <a:cs typeface="+mn-cs"/>
              </a:rPr>
              <a:t>   vegetables and fruit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0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0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505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5058">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505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z="3600" b="1" dirty="0" smtClean="0">
                <a:latin typeface="+mn-lt"/>
                <a:cs typeface="Calibri" charset="0"/>
              </a:rPr>
              <a:t>Eat More Color</a:t>
            </a:r>
            <a:r>
              <a:rPr lang="en-US" sz="3600" dirty="0" smtClean="0">
                <a:latin typeface="+mn-lt"/>
                <a:cs typeface="Calibri" charset="0"/>
              </a:rPr>
              <a:t>: </a:t>
            </a:r>
            <a:r>
              <a:rPr lang="en-US" sz="3600" b="1" dirty="0" smtClean="0">
                <a:latin typeface="+mn-lt"/>
              </a:rPr>
              <a:t>Fruit </a:t>
            </a:r>
            <a:r>
              <a:rPr lang="en-US" sz="3600" b="1" dirty="0">
                <a:latin typeface="+mn-lt"/>
              </a:rPr>
              <a:t>and veggies</a:t>
            </a:r>
          </a:p>
        </p:txBody>
      </p:sp>
      <p:sp>
        <p:nvSpPr>
          <p:cNvPr id="33795" name="TextBox 5"/>
          <p:cNvSpPr txBox="1">
            <a:spLocks noChangeArrowheads="1"/>
          </p:cNvSpPr>
          <p:nvPr/>
        </p:nvSpPr>
        <p:spPr bwMode="auto">
          <a:xfrm>
            <a:off x="1602311" y="1436688"/>
            <a:ext cx="5939377"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3200" dirty="0" smtClean="0">
                <a:latin typeface="Franklin Gothic Book" charset="0"/>
              </a:rPr>
              <a:t>fiber, </a:t>
            </a:r>
            <a:r>
              <a:rPr lang="en-US" sz="3200" dirty="0" smtClean="0">
                <a:latin typeface="Franklin Gothic Book" charset="0"/>
                <a:hlinkClick r:id="rId3"/>
              </a:rPr>
              <a:t>potassium</a:t>
            </a:r>
            <a:r>
              <a:rPr lang="en-US" sz="3200" dirty="0" smtClean="0">
                <a:latin typeface="Franklin Gothic Book" charset="0"/>
              </a:rPr>
              <a:t>, antioxidants</a:t>
            </a:r>
            <a:endParaRPr lang="en-US" sz="3200" dirty="0">
              <a:latin typeface="Franklin Gothic Book" charset="0"/>
            </a:endParaRPr>
          </a:p>
          <a:p>
            <a:r>
              <a:rPr lang="en-US" sz="3200" dirty="0" smtClean="0">
                <a:latin typeface="Franklin Gothic Book" charset="0"/>
              </a:rPr>
              <a:t>      (reduce inflammation)</a:t>
            </a:r>
            <a:endParaRPr lang="en-US" sz="3200" dirty="0">
              <a:latin typeface="Franklin Gothic Book"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z="3600" b="1" dirty="0" smtClean="0">
                <a:latin typeface="Calibri" charset="0"/>
                <a:cs typeface="Calibri" charset="0"/>
              </a:rPr>
              <a:t>Eat </a:t>
            </a:r>
            <a:r>
              <a:rPr lang="en-US" sz="3600" b="1" dirty="0" smtClean="0">
                <a:cs typeface="Calibri" charset="0"/>
              </a:rPr>
              <a:t>Less</a:t>
            </a:r>
            <a:r>
              <a:rPr lang="en-US" sz="3600" b="1" dirty="0" smtClean="0">
                <a:latin typeface="Calibri" charset="0"/>
                <a:cs typeface="Calibri" charset="0"/>
              </a:rPr>
              <a:t> Sodium (Na</a:t>
            </a:r>
            <a:r>
              <a:rPr lang="en-US" sz="3600" b="1" baseline="30000" dirty="0" smtClean="0">
                <a:latin typeface="Calibri" charset="0"/>
                <a:cs typeface="Calibri" charset="0"/>
              </a:rPr>
              <a:t>+)</a:t>
            </a:r>
            <a:endParaRPr lang="en-US" sz="3600" b="1" baseline="30000" dirty="0">
              <a:latin typeface="Calibri" charset="0"/>
              <a:cs typeface="Calibri" charset="0"/>
            </a:endParaRPr>
          </a:p>
        </p:txBody>
      </p:sp>
      <p:sp>
        <p:nvSpPr>
          <p:cNvPr id="5" name="TextBox 4"/>
          <p:cNvSpPr txBox="1">
            <a:spLocks noChangeArrowheads="1"/>
          </p:cNvSpPr>
          <p:nvPr/>
        </p:nvSpPr>
        <p:spPr bwMode="auto">
          <a:xfrm>
            <a:off x="6492694" y="1061591"/>
            <a:ext cx="184731"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sz="3200" b="1" dirty="0">
              <a:solidFill>
                <a:schemeClr val="accent2"/>
              </a:solidFill>
              <a:latin typeface="Franklin Gothic Book" charset="0"/>
            </a:endParaRPr>
          </a:p>
        </p:txBody>
      </p:sp>
      <p:sp>
        <p:nvSpPr>
          <p:cNvPr id="34820" name="TextBox 5"/>
          <p:cNvSpPr txBox="1">
            <a:spLocks noChangeArrowheads="1"/>
          </p:cNvSpPr>
          <p:nvPr/>
        </p:nvSpPr>
        <p:spPr bwMode="auto">
          <a:xfrm>
            <a:off x="2438400" y="1125250"/>
            <a:ext cx="4876800" cy="5847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3200" i="1" dirty="0" smtClean="0">
                <a:latin typeface="Franklin Gothic Book"/>
                <a:cs typeface="Franklin Gothic Book"/>
              </a:rPr>
              <a:t>The primary </a:t>
            </a:r>
            <a:r>
              <a:rPr lang="en-US" sz="3200" i="1" dirty="0" smtClean="0">
                <a:latin typeface="Franklin Gothic Book" charset="0"/>
                <a:ea typeface="Franklin Gothic Book" charset="0"/>
                <a:cs typeface="Franklin Gothic Book" charset="0"/>
              </a:rPr>
              <a:t>culprit</a:t>
            </a:r>
            <a:r>
              <a:rPr lang="en-US" sz="3200" i="1" dirty="0" smtClean="0">
                <a:latin typeface="Franklin Gothic Book"/>
                <a:cs typeface="Franklin Gothic Book"/>
              </a:rPr>
              <a:t> is….</a:t>
            </a:r>
            <a:endParaRPr lang="en-US" sz="3200" i="1" dirty="0">
              <a:latin typeface="Franklin Gothic Book"/>
              <a:cs typeface="Franklin Gothic Book"/>
            </a:endParaRPr>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2727346" y="1710026"/>
            <a:ext cx="3689307" cy="351286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381000" y="274638"/>
            <a:ext cx="8763000" cy="792162"/>
          </a:xfrm>
        </p:spPr>
        <p:txBody>
          <a:bodyPr>
            <a:normAutofit/>
          </a:bodyPr>
          <a:lstStyle/>
          <a:p>
            <a:pPr eaLnBrk="1" fontAlgn="auto" hangingPunct="1">
              <a:spcAft>
                <a:spcPts val="0"/>
              </a:spcAft>
              <a:defRPr/>
            </a:pPr>
            <a:r>
              <a:rPr lang="en-US" sz="4000" b="1" dirty="0" smtClean="0">
                <a:solidFill>
                  <a:srgbClr val="F79646"/>
                </a:solidFill>
                <a:ea typeface="+mj-ea"/>
                <a:cs typeface="+mj-cs"/>
              </a:rPr>
              <a:t>ID and rate this food</a:t>
            </a:r>
            <a:endParaRPr lang="en-US" sz="3600" b="1" dirty="0" smtClean="0">
              <a:solidFill>
                <a:schemeClr val="accent6"/>
              </a:solidFill>
              <a:ea typeface="+mj-ea"/>
              <a:cs typeface="+mj-cs"/>
            </a:endParaRPr>
          </a:p>
        </p:txBody>
      </p:sp>
      <p:sp>
        <p:nvSpPr>
          <p:cNvPr id="52226" name="Rectangle 3"/>
          <p:cNvSpPr>
            <a:spLocks noGrp="1" noChangeArrowheads="1"/>
          </p:cNvSpPr>
          <p:nvPr>
            <p:ph type="body" idx="4294967295"/>
          </p:nvPr>
        </p:nvSpPr>
        <p:spPr>
          <a:xfrm>
            <a:off x="457200" y="1600201"/>
            <a:ext cx="8229600" cy="3581400"/>
          </a:xfrm>
        </p:spPr>
        <p:txBody>
          <a:bodyPr/>
          <a:lstStyle/>
          <a:p>
            <a:pPr eaLnBrk="1" hangingPunct="1"/>
            <a:r>
              <a:rPr lang="en-US" sz="3200" dirty="0">
                <a:latin typeface="Franklin Gothic Book"/>
                <a:cs typeface="Franklin Gothic Book"/>
              </a:rPr>
              <a:t>Sugar, hydrogenated coconut oil, corn syrup solids, instant coffee, cocoa, tri-sodium citrate, sodium </a:t>
            </a:r>
            <a:r>
              <a:rPr lang="en-US" sz="3200" dirty="0" err="1">
                <a:latin typeface="Franklin Gothic Book"/>
                <a:cs typeface="Franklin Gothic Book"/>
              </a:rPr>
              <a:t>caseinate</a:t>
            </a:r>
            <a:r>
              <a:rPr lang="en-US" sz="3200" dirty="0">
                <a:latin typeface="Franklin Gothic Book"/>
                <a:cs typeface="Franklin Gothic Book"/>
              </a:rPr>
              <a:t>, mono- and di-glycerides, </a:t>
            </a:r>
            <a:r>
              <a:rPr lang="en-US" sz="3200" dirty="0" err="1">
                <a:latin typeface="Franklin Gothic Book"/>
                <a:cs typeface="Franklin Gothic Book"/>
              </a:rPr>
              <a:t>dipotassium</a:t>
            </a:r>
            <a:r>
              <a:rPr lang="en-US" sz="3200" dirty="0">
                <a:latin typeface="Franklin Gothic Book"/>
                <a:cs typeface="Franklin Gothic Book"/>
              </a:rPr>
              <a:t> phosphate, silicon dioxide, </a:t>
            </a:r>
            <a:r>
              <a:rPr lang="en-US" sz="3200" dirty="0" err="1">
                <a:latin typeface="Franklin Gothic Book"/>
                <a:cs typeface="Franklin Gothic Book"/>
              </a:rPr>
              <a:t>maltodextran</a:t>
            </a:r>
            <a:r>
              <a:rPr lang="en-US" sz="3200" dirty="0">
                <a:latin typeface="Franklin Gothic Book"/>
                <a:cs typeface="Franklin Gothic Book"/>
              </a:rPr>
              <a:t>, natural and artificial flavors, carrageenan, salt, lecithin, </a:t>
            </a:r>
            <a:r>
              <a:rPr lang="en-US" sz="3200" dirty="0" err="1">
                <a:latin typeface="Franklin Gothic Book"/>
                <a:cs typeface="Franklin Gothic Book"/>
              </a:rPr>
              <a:t>tetrasodium</a:t>
            </a:r>
            <a:r>
              <a:rPr lang="en-US" sz="3200" dirty="0">
                <a:latin typeface="Franklin Gothic Book"/>
                <a:cs typeface="Franklin Gothic Book"/>
              </a:rPr>
              <a:t> pyrophosphate, BHA</a:t>
            </a:r>
          </a:p>
        </p:txBody>
      </p:sp>
      <p:sp>
        <p:nvSpPr>
          <p:cNvPr id="2" name="TextBox 1"/>
          <p:cNvSpPr txBox="1"/>
          <p:nvPr/>
        </p:nvSpPr>
        <p:spPr>
          <a:xfrm>
            <a:off x="1066800" y="990600"/>
            <a:ext cx="6964270" cy="584776"/>
          </a:xfrm>
          <a:prstGeom prst="rect">
            <a:avLst/>
          </a:prstGeom>
          <a:noFill/>
        </p:spPr>
        <p:txBody>
          <a:bodyPr wrap="none" rtlCol="0">
            <a:spAutoFit/>
          </a:bodyPr>
          <a:lstStyle/>
          <a:p>
            <a:r>
              <a:rPr lang="en-US" sz="3200" b="1" i="1" dirty="0">
                <a:solidFill>
                  <a:schemeClr val="accent6"/>
                </a:solidFill>
                <a:latin typeface="Franklin Gothic Book"/>
                <a:cs typeface="Franklin Gothic Book"/>
              </a:rPr>
              <a:t>Heart </a:t>
            </a:r>
            <a:r>
              <a:rPr lang="en-US" sz="3200" b="1" i="1" dirty="0" smtClean="0">
                <a:solidFill>
                  <a:schemeClr val="accent6"/>
                </a:solidFill>
                <a:latin typeface="Franklin Gothic Book"/>
                <a:cs typeface="Franklin Gothic Book"/>
              </a:rPr>
              <a:t>Health…sodium…..added sugar?</a:t>
            </a:r>
            <a:endParaRPr lang="en-US" sz="3200" i="1" dirty="0">
              <a:solidFill>
                <a:schemeClr val="accent6"/>
              </a:solidFill>
              <a:latin typeface="Franklin Gothic Book"/>
              <a:cs typeface="Franklin Gothic Book"/>
            </a:endParaRPr>
          </a:p>
        </p:txBody>
      </p:sp>
    </p:spTree>
    <p:extLst>
      <p:ext uri="{BB962C8B-B14F-4D97-AF65-F5344CB8AC3E}">
        <p14:creationId xmlns:p14="http://schemas.microsoft.com/office/powerpoint/2010/main" val="1622451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2226">
                                            <p:txEl>
                                              <p:pRg st="0" end="0"/>
                                            </p:txEl>
                                          </p:spTgt>
                                        </p:tgtEl>
                                        <p:attrNameLst>
                                          <p:attrName>style.visibility</p:attrName>
                                        </p:attrNameLst>
                                      </p:cBhvr>
                                      <p:to>
                                        <p:strVal val="visible"/>
                                      </p:to>
                                    </p:set>
                                    <p:animEffect transition="in" filter="blinds(horizontal)">
                                      <p:cBhvr>
                                        <p:cTn id="7" dur="500"/>
                                        <p:tgtEl>
                                          <p:spTgt spid="522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extBox 1"/>
          <p:cNvSpPr txBox="1">
            <a:spLocks noChangeArrowheads="1"/>
          </p:cNvSpPr>
          <p:nvPr/>
        </p:nvSpPr>
        <p:spPr bwMode="auto">
          <a:xfrm>
            <a:off x="214313" y="3352800"/>
            <a:ext cx="8915400" cy="1255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lnSpc>
                <a:spcPct val="80000"/>
              </a:lnSpc>
            </a:pPr>
            <a:r>
              <a:rPr lang="en-US" sz="3600"/>
              <a:t>     			</a:t>
            </a:r>
          </a:p>
          <a:p>
            <a:pPr eaLnBrk="1" hangingPunct="1">
              <a:lnSpc>
                <a:spcPct val="80000"/>
              </a:lnSpc>
            </a:pPr>
            <a:r>
              <a:rPr lang="en-US" sz="3600"/>
              <a:t>  </a:t>
            </a:r>
          </a:p>
          <a:p>
            <a:pPr eaLnBrk="1" hangingPunct="1"/>
            <a:endParaRPr lang="en-US" sz="1800"/>
          </a:p>
        </p:txBody>
      </p:sp>
      <p:sp>
        <p:nvSpPr>
          <p:cNvPr id="4" name="Title 3"/>
          <p:cNvSpPr>
            <a:spLocks noGrp="1"/>
          </p:cNvSpPr>
          <p:nvPr>
            <p:ph type="title"/>
          </p:nvPr>
        </p:nvSpPr>
        <p:spPr/>
        <p:txBody>
          <a:bodyPr/>
          <a:lstStyle/>
          <a:p>
            <a:pPr>
              <a:defRPr/>
            </a:pPr>
            <a:r>
              <a:rPr lang="en-US" sz="3600" b="1" dirty="0" smtClean="0"/>
              <a:t>High Blood Pressure (HTN) </a:t>
            </a:r>
            <a:endParaRPr lang="en-US" sz="3600" b="1" dirty="0"/>
          </a:p>
        </p:txBody>
      </p:sp>
      <p:sp>
        <p:nvSpPr>
          <p:cNvPr id="5" name="Content Placeholder 4"/>
          <p:cNvSpPr>
            <a:spLocks noGrp="1"/>
          </p:cNvSpPr>
          <p:nvPr>
            <p:ph idx="1"/>
          </p:nvPr>
        </p:nvSpPr>
        <p:spPr>
          <a:xfrm>
            <a:off x="533400" y="1600200"/>
            <a:ext cx="8229600" cy="4876800"/>
          </a:xfrm>
        </p:spPr>
        <p:txBody>
          <a:bodyPr/>
          <a:lstStyle/>
          <a:p>
            <a:pPr>
              <a:defRPr/>
            </a:pPr>
            <a:r>
              <a:rPr lang="en-US" sz="3200" dirty="0" smtClean="0">
                <a:latin typeface="Franklin Gothic Book"/>
                <a:cs typeface="Franklin Gothic Book"/>
              </a:rPr>
              <a:t>Medications an option</a:t>
            </a:r>
          </a:p>
          <a:p>
            <a:pPr>
              <a:defRPr/>
            </a:pPr>
            <a:r>
              <a:rPr lang="en-US" dirty="0" smtClean="0">
                <a:latin typeface="Franklin Gothic Book"/>
                <a:cs typeface="Franklin Gothic Book"/>
              </a:rPr>
              <a:t>~½ </a:t>
            </a:r>
            <a:r>
              <a:rPr lang="en-US" dirty="0">
                <a:latin typeface="Franklin Gothic Book"/>
                <a:cs typeface="Franklin Gothic Book"/>
              </a:rPr>
              <a:t>cases </a:t>
            </a:r>
            <a:r>
              <a:rPr lang="en-US" b="1" dirty="0" smtClean="0">
                <a:latin typeface="Franklin Gothic Book"/>
                <a:cs typeface="Franklin Gothic Book"/>
              </a:rPr>
              <a:t>HTN</a:t>
            </a:r>
            <a:r>
              <a:rPr lang="en-US" dirty="0" smtClean="0">
                <a:latin typeface="Franklin Gothic Book"/>
                <a:cs typeface="Franklin Gothic Book"/>
              </a:rPr>
              <a:t> </a:t>
            </a:r>
            <a:r>
              <a:rPr lang="en-US" dirty="0">
                <a:latin typeface="Franklin Gothic Book"/>
                <a:cs typeface="Franklin Gothic Book"/>
              </a:rPr>
              <a:t>respond to </a:t>
            </a:r>
            <a:r>
              <a:rPr lang="en-US" dirty="0" smtClean="0">
                <a:latin typeface="Franklin Gothic Book"/>
                <a:cs typeface="Franklin Gothic Book"/>
              </a:rPr>
              <a:t>diet</a:t>
            </a:r>
          </a:p>
          <a:p>
            <a:pPr lvl="1">
              <a:defRPr/>
            </a:pPr>
            <a:r>
              <a:rPr lang="en-US" dirty="0" smtClean="0">
                <a:latin typeface="Franklin Gothic Book"/>
                <a:cs typeface="Franklin Gothic Book"/>
              </a:rPr>
              <a:t>Decrease Na+ </a:t>
            </a:r>
          </a:p>
          <a:p>
            <a:pPr lvl="1">
              <a:defRPr/>
            </a:pPr>
            <a:r>
              <a:rPr lang="en-US" dirty="0" smtClean="0">
                <a:latin typeface="Franklin Gothic Book"/>
                <a:cs typeface="Franklin Gothic Book"/>
              </a:rPr>
              <a:t>Increase K+  </a:t>
            </a:r>
          </a:p>
          <a:p>
            <a:pPr>
              <a:defRPr/>
            </a:pPr>
            <a:r>
              <a:rPr lang="en-US" dirty="0" smtClean="0">
                <a:latin typeface="Franklin Gothic Book"/>
                <a:cs typeface="Franklin Gothic Book"/>
              </a:rPr>
              <a:t>Try the</a:t>
            </a:r>
            <a:r>
              <a:rPr lang="en-US" b="1" dirty="0" smtClean="0">
                <a:solidFill>
                  <a:schemeClr val="accent5"/>
                </a:solidFill>
                <a:latin typeface="Franklin Gothic Book"/>
                <a:cs typeface="Franklin Gothic Book"/>
              </a:rPr>
              <a:t> </a:t>
            </a:r>
            <a:r>
              <a:rPr lang="en-US" b="1" dirty="0">
                <a:solidFill>
                  <a:schemeClr val="accent5"/>
                </a:solidFill>
                <a:latin typeface="Franklin Gothic Book"/>
                <a:cs typeface="Franklin Gothic Book"/>
              </a:rPr>
              <a:t>D</a:t>
            </a:r>
            <a:r>
              <a:rPr lang="en-US" b="1" dirty="0">
                <a:solidFill>
                  <a:schemeClr val="accent3"/>
                </a:solidFill>
                <a:latin typeface="Franklin Gothic Book"/>
                <a:cs typeface="Franklin Gothic Book"/>
              </a:rPr>
              <a:t>A</a:t>
            </a:r>
            <a:r>
              <a:rPr lang="en-US" b="1" dirty="0">
                <a:solidFill>
                  <a:srgbClr val="F79646"/>
                </a:solidFill>
                <a:latin typeface="Franklin Gothic Book"/>
                <a:cs typeface="Franklin Gothic Book"/>
              </a:rPr>
              <a:t>S</a:t>
            </a:r>
            <a:r>
              <a:rPr lang="en-US" b="1" dirty="0">
                <a:solidFill>
                  <a:schemeClr val="accent5">
                    <a:lumMod val="75000"/>
                  </a:schemeClr>
                </a:solidFill>
                <a:latin typeface="Franklin Gothic Book"/>
                <a:cs typeface="Franklin Gothic Book"/>
              </a:rPr>
              <a:t>H </a:t>
            </a:r>
            <a:r>
              <a:rPr lang="en-US" dirty="0" smtClean="0">
                <a:latin typeface="Franklin Gothic Book"/>
                <a:cs typeface="Franklin Gothic Book"/>
              </a:rPr>
              <a:t>diet</a:t>
            </a:r>
            <a:r>
              <a:rPr lang="en-US" b="1" dirty="0" smtClean="0">
                <a:solidFill>
                  <a:schemeClr val="accent5"/>
                </a:solidFill>
                <a:latin typeface="Franklin Gothic Book"/>
                <a:cs typeface="Franklin Gothic Book"/>
              </a:rPr>
              <a:t>- A healthy diet for all!</a:t>
            </a:r>
            <a:endParaRPr lang="en-US" sz="3200" dirty="0" smtClean="0">
              <a:latin typeface="Franklin Gothic Book"/>
              <a:cs typeface="Franklin Gothic Book"/>
            </a:endParaRPr>
          </a:p>
          <a:p>
            <a:pPr>
              <a:defRPr/>
            </a:pPr>
            <a:r>
              <a:rPr lang="en-US" sz="3200" b="1" dirty="0" smtClean="0">
                <a:solidFill>
                  <a:schemeClr val="accent5"/>
                </a:solidFill>
                <a:latin typeface="Franklin Gothic Book"/>
                <a:cs typeface="Franklin Gothic Book"/>
              </a:rPr>
              <a:t>D</a:t>
            </a:r>
            <a:r>
              <a:rPr lang="en-US" sz="3200" dirty="0" smtClean="0">
                <a:latin typeface="Franklin Gothic Book"/>
                <a:cs typeface="Franklin Gothic Book"/>
              </a:rPr>
              <a:t>ietary </a:t>
            </a:r>
            <a:r>
              <a:rPr lang="en-US" sz="3200" b="1" dirty="0" smtClean="0">
                <a:solidFill>
                  <a:schemeClr val="accent3"/>
                </a:solidFill>
                <a:latin typeface="Franklin Gothic Book"/>
                <a:cs typeface="Franklin Gothic Book"/>
              </a:rPr>
              <a:t>A</a:t>
            </a:r>
            <a:r>
              <a:rPr lang="en-US" sz="3200" dirty="0" smtClean="0">
                <a:latin typeface="Franklin Gothic Book"/>
                <a:cs typeface="Franklin Gothic Book"/>
              </a:rPr>
              <a:t>pproaches to </a:t>
            </a:r>
            <a:r>
              <a:rPr lang="en-US" sz="3200" b="1" dirty="0" smtClean="0">
                <a:solidFill>
                  <a:schemeClr val="accent6"/>
                </a:solidFill>
                <a:latin typeface="Franklin Gothic Book"/>
                <a:cs typeface="Franklin Gothic Book"/>
              </a:rPr>
              <a:t>S</a:t>
            </a:r>
            <a:r>
              <a:rPr lang="en-US" sz="3200" dirty="0" smtClean="0">
                <a:latin typeface="Franklin Gothic Book"/>
                <a:cs typeface="Franklin Gothic Book"/>
              </a:rPr>
              <a:t>top </a:t>
            </a:r>
            <a:r>
              <a:rPr lang="en-US" sz="3200" b="1" dirty="0" smtClean="0">
                <a:solidFill>
                  <a:schemeClr val="accent5">
                    <a:lumMod val="75000"/>
                  </a:schemeClr>
                </a:solidFill>
                <a:latin typeface="Franklin Gothic Book"/>
                <a:cs typeface="Franklin Gothic Book"/>
              </a:rPr>
              <a:t>H</a:t>
            </a:r>
            <a:r>
              <a:rPr lang="en-US" sz="3200" dirty="0" smtClean="0">
                <a:latin typeface="Franklin Gothic Book"/>
                <a:cs typeface="Franklin Gothic Book"/>
              </a:rPr>
              <a:t>ypertension</a:t>
            </a:r>
          </a:p>
          <a:p>
            <a:pPr marL="0" indent="0">
              <a:buNone/>
              <a:defRPr/>
            </a:pPr>
            <a:r>
              <a:rPr lang="en-US" sz="3200" b="1" dirty="0" smtClean="0">
                <a:solidFill>
                  <a:schemeClr val="accent5"/>
                </a:solidFill>
              </a:rPr>
              <a:t>	   </a:t>
            </a:r>
            <a:r>
              <a:rPr lang="en-US" sz="3200" b="1" dirty="0">
                <a:solidFill>
                  <a:schemeClr val="accent5"/>
                </a:solidFill>
              </a:rPr>
              <a:t>	 </a:t>
            </a:r>
            <a:r>
              <a:rPr lang="en-US" sz="3200" b="1" dirty="0" smtClean="0">
                <a:solidFill>
                  <a:schemeClr val="accent5"/>
                </a:solidFill>
              </a:rPr>
              <a:t>            </a:t>
            </a:r>
          </a:p>
          <a:p>
            <a:pPr marL="0" indent="0">
              <a:buFont typeface="Arial" charset="0"/>
              <a:buNone/>
              <a:defRPr/>
            </a:pPr>
            <a:r>
              <a:rPr lang="en-US" sz="3200" b="1" dirty="0" smtClean="0">
                <a:solidFill>
                  <a:schemeClr val="accent5"/>
                </a:solidFill>
              </a:rPr>
              <a:t>                    </a:t>
            </a:r>
            <a:endParaRPr lang="en-US" dirty="0"/>
          </a:p>
        </p:txBody>
      </p:sp>
    </p:spTree>
    <p:extLst>
      <p:ext uri="{BB962C8B-B14F-4D97-AF65-F5344CB8AC3E}">
        <p14:creationId xmlns:p14="http://schemas.microsoft.com/office/powerpoint/2010/main" val="3541012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09800" y="381000"/>
            <a:ext cx="4468140" cy="646331"/>
          </a:xfrm>
          <a:prstGeom prst="rect">
            <a:avLst/>
          </a:prstGeom>
          <a:noFill/>
        </p:spPr>
        <p:txBody>
          <a:bodyPr wrap="none">
            <a:spAutoFit/>
          </a:bodyPr>
          <a:lstStyle/>
          <a:p>
            <a:pPr>
              <a:defRPr/>
            </a:pPr>
            <a:r>
              <a:rPr lang="en-US" sz="3600" b="1" dirty="0" smtClean="0">
                <a:solidFill>
                  <a:schemeClr val="accent5"/>
                </a:solidFill>
                <a:latin typeface="+mj-lt"/>
              </a:rPr>
              <a:t>D</a:t>
            </a:r>
            <a:r>
              <a:rPr lang="en-US" sz="3600" b="1" dirty="0" smtClean="0">
                <a:solidFill>
                  <a:srgbClr val="4F6228"/>
                </a:solidFill>
                <a:latin typeface="+mj-lt"/>
              </a:rPr>
              <a:t>A</a:t>
            </a:r>
            <a:r>
              <a:rPr lang="en-US" sz="3600" b="1" dirty="0" smtClean="0">
                <a:solidFill>
                  <a:srgbClr val="F79646"/>
                </a:solidFill>
                <a:latin typeface="+mj-lt"/>
              </a:rPr>
              <a:t>S</a:t>
            </a:r>
            <a:r>
              <a:rPr lang="en-US" sz="3600" b="1" dirty="0" smtClean="0">
                <a:solidFill>
                  <a:schemeClr val="accent5">
                    <a:lumMod val="75000"/>
                  </a:schemeClr>
                </a:solidFill>
                <a:latin typeface="+mj-lt"/>
              </a:rPr>
              <a:t>H-It’s worth a try</a:t>
            </a:r>
            <a:r>
              <a:rPr lang="en-US" sz="3600" b="1" dirty="0">
                <a:latin typeface="+mj-lt"/>
              </a:rPr>
              <a:t>!</a:t>
            </a:r>
          </a:p>
        </p:txBody>
      </p:sp>
      <p:sp>
        <p:nvSpPr>
          <p:cNvPr id="60419" name="TextBox 8"/>
          <p:cNvSpPr txBox="1">
            <a:spLocks noChangeArrowheads="1"/>
          </p:cNvSpPr>
          <p:nvPr/>
        </p:nvSpPr>
        <p:spPr bwMode="auto">
          <a:xfrm>
            <a:off x="7245350" y="5456238"/>
            <a:ext cx="18415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sp>
        <p:nvSpPr>
          <p:cNvPr id="11" name="TextBox 10"/>
          <p:cNvSpPr txBox="1">
            <a:spLocks noChangeArrowheads="1"/>
          </p:cNvSpPr>
          <p:nvPr/>
        </p:nvSpPr>
        <p:spPr bwMode="auto">
          <a:xfrm>
            <a:off x="2286000" y="1143000"/>
            <a:ext cx="5105400" cy="3046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3200" dirty="0" smtClean="0">
                <a:latin typeface="Franklin Gothic Book"/>
                <a:cs typeface="Franklin Gothic Book"/>
              </a:rPr>
              <a:t>Diet high in Ca, K, fiber</a:t>
            </a:r>
          </a:p>
          <a:p>
            <a:pPr eaLnBrk="1" hangingPunct="1">
              <a:defRPr/>
            </a:pPr>
            <a:r>
              <a:rPr lang="en-US" sz="3200" dirty="0" smtClean="0">
                <a:latin typeface="Franklin Gothic Book"/>
                <a:cs typeface="Franklin Gothic Book"/>
              </a:rPr>
              <a:t>Sodium &lt; 2300 mg/day</a:t>
            </a:r>
          </a:p>
          <a:p>
            <a:pPr eaLnBrk="1" hangingPunct="1">
              <a:defRPr/>
            </a:pPr>
            <a:r>
              <a:rPr lang="en-US" sz="3200" dirty="0" smtClean="0">
                <a:latin typeface="Franklin Gothic Book"/>
                <a:cs typeface="Franklin Gothic Book"/>
              </a:rPr>
              <a:t>Sat fat &lt; 7% of calories</a:t>
            </a:r>
          </a:p>
          <a:p>
            <a:pPr eaLnBrk="1" hangingPunct="1">
              <a:defRPr/>
            </a:pPr>
            <a:r>
              <a:rPr lang="en-US" sz="3200" b="1" dirty="0" smtClean="0">
                <a:solidFill>
                  <a:schemeClr val="accent3">
                    <a:lumMod val="50000"/>
                  </a:schemeClr>
                </a:solidFill>
                <a:latin typeface="Franklin Gothic Book"/>
                <a:cs typeface="Franklin Gothic Book"/>
              </a:rPr>
              <a:t>Lots of fruit, veggies, nuts and beans!!</a:t>
            </a:r>
          </a:p>
          <a:p>
            <a:pPr eaLnBrk="1" hangingPunct="1">
              <a:defRPr/>
            </a:pPr>
            <a:r>
              <a:rPr lang="en-US" sz="3200" dirty="0" smtClean="0">
                <a:solidFill>
                  <a:schemeClr val="accent1">
                    <a:lumMod val="50000"/>
                  </a:schemeClr>
                </a:solidFill>
                <a:latin typeface="Franklin Gothic Book"/>
                <a:cs typeface="Franklin Gothic Book"/>
              </a:rPr>
              <a:t>An excellent diet for all</a:t>
            </a:r>
          </a:p>
        </p:txBody>
      </p:sp>
    </p:spTree>
    <p:extLst>
      <p:ext uri="{BB962C8B-B14F-4D97-AF65-F5344CB8AC3E}">
        <p14:creationId xmlns:p14="http://schemas.microsoft.com/office/powerpoint/2010/main" val="8501066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z="3600" b="1" dirty="0">
                <a:latin typeface="Calibri" charset="0"/>
                <a:cs typeface="Calibri" charset="0"/>
              </a:rPr>
              <a:t>EAT MORE FIBER</a:t>
            </a:r>
          </a:p>
        </p:txBody>
      </p:sp>
      <p:sp>
        <p:nvSpPr>
          <p:cNvPr id="36869" name="TextBox 2"/>
          <p:cNvSpPr txBox="1">
            <a:spLocks noChangeArrowheads="1"/>
          </p:cNvSpPr>
          <p:nvPr/>
        </p:nvSpPr>
        <p:spPr bwMode="auto">
          <a:xfrm>
            <a:off x="2438400" y="1066800"/>
            <a:ext cx="4696606" cy="5847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3200" dirty="0">
                <a:latin typeface="Franklin Gothic Book" charset="0"/>
              </a:rPr>
              <a:t> </a:t>
            </a:r>
            <a:r>
              <a:rPr lang="en-US" sz="3200" i="1" dirty="0" smtClean="0">
                <a:latin typeface="Franklin Gothic Book" charset="0"/>
              </a:rPr>
              <a:t>particularly soluble </a:t>
            </a:r>
            <a:r>
              <a:rPr lang="en-US" sz="3200" i="1" dirty="0">
                <a:latin typeface="Franklin Gothic Book" charset="0"/>
              </a:rPr>
              <a:t>fiber</a:t>
            </a:r>
          </a:p>
        </p:txBody>
      </p:sp>
      <p:sp>
        <p:nvSpPr>
          <p:cNvPr id="2" name="TextBox 1"/>
          <p:cNvSpPr txBox="1"/>
          <p:nvPr/>
        </p:nvSpPr>
        <p:spPr>
          <a:xfrm>
            <a:off x="4529151" y="2104055"/>
            <a:ext cx="1000098" cy="584776"/>
          </a:xfrm>
          <a:prstGeom prst="rect">
            <a:avLst/>
          </a:prstGeom>
          <a:noFill/>
        </p:spPr>
        <p:txBody>
          <a:bodyPr wrap="none" rtlCol="0">
            <a:spAutoFit/>
          </a:bodyPr>
          <a:lstStyle/>
          <a:p>
            <a:r>
              <a:rPr lang="en-US" sz="3200" b="1" i="1" dirty="0" smtClean="0">
                <a:latin typeface="Franklin Gothic Book"/>
                <a:cs typeface="Franklin Gothic Book"/>
              </a:rPr>
              <a:t>BOA</a:t>
            </a:r>
            <a:endParaRPr lang="en-US" sz="3200" b="1" i="1" dirty="0">
              <a:latin typeface="Franklin Gothic Book"/>
              <a:cs typeface="Franklin Gothic Book"/>
            </a:endParaRPr>
          </a:p>
        </p:txBody>
      </p:sp>
      <p:sp>
        <p:nvSpPr>
          <p:cNvPr id="4" name="TextBox 3"/>
          <p:cNvSpPr txBox="1"/>
          <p:nvPr/>
        </p:nvSpPr>
        <p:spPr>
          <a:xfrm>
            <a:off x="2895600" y="2662040"/>
            <a:ext cx="1139680" cy="523220"/>
          </a:xfrm>
          <a:prstGeom prst="rect">
            <a:avLst/>
          </a:prstGeom>
          <a:noFill/>
        </p:spPr>
        <p:txBody>
          <a:bodyPr wrap="none" rtlCol="0">
            <a:spAutoFit/>
          </a:bodyPr>
          <a:lstStyle/>
          <a:p>
            <a:r>
              <a:rPr lang="en-US" sz="2800" dirty="0">
                <a:latin typeface="Franklin Gothic Book"/>
                <a:cs typeface="Franklin Gothic Book"/>
              </a:rPr>
              <a:t>B</a:t>
            </a:r>
            <a:r>
              <a:rPr lang="en-US" sz="2800" dirty="0" smtClean="0">
                <a:latin typeface="Franklin Gothic Book"/>
                <a:cs typeface="Franklin Gothic Book"/>
              </a:rPr>
              <a:t>eans</a:t>
            </a:r>
            <a:endParaRPr lang="en-US" sz="2800" dirty="0">
              <a:latin typeface="Franklin Gothic Book"/>
              <a:cs typeface="Franklin Gothic Book"/>
            </a:endParaRPr>
          </a:p>
        </p:txBody>
      </p:sp>
      <p:sp>
        <p:nvSpPr>
          <p:cNvPr id="5" name="TextBox 4"/>
          <p:cNvSpPr txBox="1"/>
          <p:nvPr/>
        </p:nvSpPr>
        <p:spPr>
          <a:xfrm>
            <a:off x="4491051" y="2707881"/>
            <a:ext cx="878090" cy="523220"/>
          </a:xfrm>
          <a:prstGeom prst="rect">
            <a:avLst/>
          </a:prstGeom>
          <a:noFill/>
        </p:spPr>
        <p:txBody>
          <a:bodyPr wrap="none" rtlCol="0">
            <a:spAutoFit/>
          </a:bodyPr>
          <a:lstStyle/>
          <a:p>
            <a:r>
              <a:rPr lang="en-US" sz="2800" dirty="0">
                <a:latin typeface="Franklin Gothic Book"/>
                <a:cs typeface="Franklin Gothic Book"/>
              </a:rPr>
              <a:t>O</a:t>
            </a:r>
            <a:r>
              <a:rPr lang="en-US" sz="2800" dirty="0" smtClean="0">
                <a:latin typeface="Franklin Gothic Book"/>
                <a:cs typeface="Franklin Gothic Book"/>
              </a:rPr>
              <a:t>ats</a:t>
            </a:r>
            <a:endParaRPr lang="en-US" sz="2800" dirty="0">
              <a:latin typeface="Franklin Gothic Book"/>
              <a:cs typeface="Franklin Gothic Book"/>
            </a:endParaRPr>
          </a:p>
        </p:txBody>
      </p:sp>
      <p:sp>
        <p:nvSpPr>
          <p:cNvPr id="6" name="TextBox 5"/>
          <p:cNvSpPr txBox="1"/>
          <p:nvPr/>
        </p:nvSpPr>
        <p:spPr>
          <a:xfrm>
            <a:off x="5791200" y="2728051"/>
            <a:ext cx="1209486" cy="523220"/>
          </a:xfrm>
          <a:prstGeom prst="rect">
            <a:avLst/>
          </a:prstGeom>
          <a:noFill/>
        </p:spPr>
        <p:txBody>
          <a:bodyPr wrap="none" rtlCol="0">
            <a:spAutoFit/>
          </a:bodyPr>
          <a:lstStyle/>
          <a:p>
            <a:r>
              <a:rPr lang="en-US" sz="2800" dirty="0">
                <a:latin typeface="Franklin Gothic Book"/>
                <a:cs typeface="Franklin Gothic Book"/>
              </a:rPr>
              <a:t>A</a:t>
            </a:r>
            <a:r>
              <a:rPr lang="en-US" sz="2800" dirty="0" smtClean="0">
                <a:latin typeface="Franklin Gothic Book"/>
                <a:cs typeface="Franklin Gothic Book"/>
              </a:rPr>
              <a:t>pples</a:t>
            </a:r>
            <a:endParaRPr lang="en-US" sz="2800" dirty="0">
              <a:latin typeface="Franklin Gothic Book"/>
              <a:cs typeface="Franklin Gothic Book"/>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81000"/>
            <a:ext cx="8229600" cy="1143000"/>
          </a:xfrm>
        </p:spPr>
        <p:txBody>
          <a:bodyPr/>
          <a:lstStyle/>
          <a:p>
            <a:r>
              <a:rPr lang="en-US" sz="3600" b="1" dirty="0" smtClean="0">
                <a:solidFill>
                  <a:schemeClr val="accent3">
                    <a:lumMod val="75000"/>
                  </a:schemeClr>
                </a:solidFill>
                <a:latin typeface="+mn-lt"/>
                <a:cs typeface="Franklin Gothic Book"/>
              </a:rPr>
              <a:t>Bump Up Your Fiber Intake</a:t>
            </a:r>
            <a:br>
              <a:rPr lang="en-US" sz="3600" b="1" dirty="0" smtClean="0">
                <a:solidFill>
                  <a:schemeClr val="accent3">
                    <a:lumMod val="75000"/>
                  </a:schemeClr>
                </a:solidFill>
                <a:latin typeface="+mn-lt"/>
                <a:cs typeface="Franklin Gothic Book"/>
              </a:rPr>
            </a:br>
            <a:r>
              <a:rPr lang="en-US" sz="3600" b="1" dirty="0" smtClean="0">
                <a:solidFill>
                  <a:srgbClr val="FF9300"/>
                </a:solidFill>
                <a:latin typeface="+mn-lt"/>
                <a:cs typeface="Franklin Gothic Book"/>
              </a:rPr>
              <a:t>Partner-Up to Fiber-Up this menu!</a:t>
            </a:r>
            <a:br>
              <a:rPr lang="en-US" sz="3600" b="1" dirty="0" smtClean="0">
                <a:solidFill>
                  <a:srgbClr val="FF9300"/>
                </a:solidFill>
                <a:latin typeface="+mn-lt"/>
                <a:cs typeface="Franklin Gothic Book"/>
              </a:rPr>
            </a:br>
            <a:r>
              <a:rPr lang="en-US" sz="3200" b="1" dirty="0" smtClean="0">
                <a:latin typeface="+mn-lt"/>
                <a:cs typeface="Franklin Gothic Book"/>
              </a:rPr>
              <a:t>Goal 25-38 grams</a:t>
            </a:r>
            <a:endParaRPr lang="en-US" sz="3200" b="1" dirty="0">
              <a:latin typeface="+mn-lt"/>
              <a:cs typeface="Franklin Gothic Book"/>
            </a:endParaRPr>
          </a:p>
        </p:txBody>
      </p:sp>
      <p:sp>
        <p:nvSpPr>
          <p:cNvPr id="6" name="Content Placeholder 5"/>
          <p:cNvSpPr>
            <a:spLocks noGrp="1"/>
          </p:cNvSpPr>
          <p:nvPr>
            <p:ph idx="1"/>
          </p:nvPr>
        </p:nvSpPr>
        <p:spPr>
          <a:xfrm>
            <a:off x="198783" y="1752600"/>
            <a:ext cx="8915400" cy="4754563"/>
          </a:xfrm>
        </p:spPr>
        <p:txBody>
          <a:bodyPr/>
          <a:lstStyle/>
          <a:p>
            <a:r>
              <a:rPr lang="en-US" dirty="0" smtClean="0">
                <a:latin typeface="Franklin Gothic Book"/>
                <a:cs typeface="Franklin Gothic Book"/>
              </a:rPr>
              <a:t>¾ C corn flakes (1g)</a:t>
            </a:r>
          </a:p>
          <a:p>
            <a:r>
              <a:rPr lang="en-US" dirty="0" smtClean="0">
                <a:latin typeface="Franklin Gothic Book"/>
                <a:cs typeface="Franklin Gothic Book"/>
              </a:rPr>
              <a:t>½ C apple juice (0)</a:t>
            </a:r>
          </a:p>
          <a:p>
            <a:r>
              <a:rPr lang="en-US" dirty="0" smtClean="0">
                <a:latin typeface="Franklin Gothic Book"/>
                <a:cs typeface="Franklin Gothic Book"/>
              </a:rPr>
              <a:t>½ C white rice (0.6)</a:t>
            </a:r>
          </a:p>
          <a:p>
            <a:r>
              <a:rPr lang="en-US" dirty="0" smtClean="0">
                <a:latin typeface="Franklin Gothic Book"/>
                <a:cs typeface="Franklin Gothic Book"/>
              </a:rPr>
              <a:t>½ C canned fruit (1)</a:t>
            </a:r>
          </a:p>
          <a:p>
            <a:r>
              <a:rPr lang="en-US" dirty="0" smtClean="0">
                <a:latin typeface="Franklin Gothic Book"/>
                <a:cs typeface="Franklin Gothic Book"/>
              </a:rPr>
              <a:t>¾ C cream </a:t>
            </a:r>
            <a:r>
              <a:rPr lang="en-US" sz="2400" dirty="0" smtClean="0">
                <a:latin typeface="Franklin Gothic Book"/>
                <a:cs typeface="Franklin Gothic Book"/>
              </a:rPr>
              <a:t>of</a:t>
            </a:r>
            <a:r>
              <a:rPr lang="en-US" dirty="0" smtClean="0">
                <a:latin typeface="Franklin Gothic Book"/>
                <a:cs typeface="Franklin Gothic Book"/>
              </a:rPr>
              <a:t> wheat(0.9)</a:t>
            </a:r>
          </a:p>
          <a:p>
            <a:endParaRPr lang="en-US" dirty="0">
              <a:latin typeface="Franklin Gothic Book"/>
              <a:cs typeface="Franklin Gothic Book"/>
            </a:endParaRPr>
          </a:p>
        </p:txBody>
      </p:sp>
    </p:spTree>
    <p:extLst>
      <p:ext uri="{BB962C8B-B14F-4D97-AF65-F5344CB8AC3E}">
        <p14:creationId xmlns:p14="http://schemas.microsoft.com/office/powerpoint/2010/main" val="1921654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10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1000"/>
                                        <p:tgtEl>
                                          <p:spTgt spid="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1000"/>
                                        <p:tgtEl>
                                          <p:spTgt spid="6">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fade">
                                      <p:cBhvr>
                                        <p:cTn id="19"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p:cNvSpPr>
            <a:spLocks noGrp="1"/>
          </p:cNvSpPr>
          <p:nvPr>
            <p:ph type="ctrTitle"/>
          </p:nvPr>
        </p:nvSpPr>
        <p:spPr>
          <a:xfrm>
            <a:off x="533400" y="2362200"/>
            <a:ext cx="8305800" cy="1122363"/>
          </a:xfrm>
        </p:spPr>
        <p:txBody>
          <a:bodyPr/>
          <a:lstStyle/>
          <a:p>
            <a:r>
              <a:rPr lang="en-US" dirty="0" smtClean="0">
                <a:latin typeface="Calibri" charset="0"/>
              </a:rPr>
              <a:t/>
            </a:r>
            <a:br>
              <a:rPr lang="en-US" dirty="0" smtClean="0">
                <a:latin typeface="Calibri" charset="0"/>
              </a:rPr>
            </a:br>
            <a:endParaRPr lang="en-US" dirty="0">
              <a:latin typeface="Calibri" charset="0"/>
            </a:endParaRPr>
          </a:p>
        </p:txBody>
      </p:sp>
      <p:sp>
        <p:nvSpPr>
          <p:cNvPr id="16386" name="Subtitle 2"/>
          <p:cNvSpPr>
            <a:spLocks noGrp="1"/>
          </p:cNvSpPr>
          <p:nvPr>
            <p:ph type="subTitle" idx="1"/>
          </p:nvPr>
        </p:nvSpPr>
        <p:spPr>
          <a:xfrm>
            <a:off x="533400" y="609600"/>
            <a:ext cx="8458200" cy="1219200"/>
          </a:xfrm>
        </p:spPr>
        <p:txBody>
          <a:bodyPr rtlCol="0">
            <a:normAutofit fontScale="85000" lnSpcReduction="20000"/>
          </a:bodyPr>
          <a:lstStyle/>
          <a:p>
            <a:pPr fontAlgn="auto">
              <a:spcAft>
                <a:spcPts val="0"/>
              </a:spcAft>
              <a:buFont typeface="Arial"/>
              <a:buNone/>
              <a:defRPr/>
            </a:pPr>
            <a:r>
              <a:rPr lang="en-US" sz="4700" b="1" dirty="0" smtClean="0">
                <a:solidFill>
                  <a:srgbClr val="443329"/>
                </a:solidFill>
                <a:latin typeface="+mj-lt"/>
                <a:ea typeface="+mn-ea"/>
                <a:cs typeface="+mn-cs"/>
              </a:rPr>
              <a:t>Lipids</a:t>
            </a:r>
            <a:endParaRPr lang="en-US" sz="4700" dirty="0" smtClean="0">
              <a:solidFill>
                <a:srgbClr val="443329"/>
              </a:solidFill>
              <a:latin typeface="+mj-lt"/>
              <a:ea typeface="+mn-ea"/>
              <a:cs typeface="+mn-cs"/>
            </a:endParaRPr>
          </a:p>
          <a:p>
            <a:pPr fontAlgn="auto">
              <a:spcAft>
                <a:spcPts val="0"/>
              </a:spcAft>
              <a:buFont typeface="Arial"/>
              <a:buNone/>
              <a:defRPr/>
            </a:pPr>
            <a:r>
              <a:rPr lang="en-US" sz="4200" i="1" dirty="0" smtClean="0">
                <a:solidFill>
                  <a:srgbClr val="443329"/>
                </a:solidFill>
                <a:latin typeface="+mj-lt"/>
                <a:ea typeface="+mn-ea"/>
                <a:cs typeface="+mn-cs"/>
              </a:rPr>
              <a:t>The Energy Reserve of the Body…and More!</a:t>
            </a:r>
            <a:endParaRPr lang="en-US" sz="4800" i="1" dirty="0" smtClean="0">
              <a:solidFill>
                <a:srgbClr val="443329"/>
              </a:solidFill>
              <a:latin typeface="+mj-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304800" y="304800"/>
            <a:ext cx="8686800" cy="838200"/>
          </a:xfrm>
        </p:spPr>
        <p:txBody>
          <a:bodyPr/>
          <a:lstStyle/>
          <a:p>
            <a:r>
              <a:rPr lang="en-US" sz="3600" b="1" dirty="0">
                <a:latin typeface="Calibri" charset="0"/>
                <a:cs typeface="Calibri" charset="0"/>
              </a:rPr>
              <a:t>EAT THE </a:t>
            </a:r>
            <a:r>
              <a:rPr lang="en-US" sz="3600" b="1" dirty="0">
                <a:latin typeface="Calibri" charset="0"/>
                <a:cs typeface="Calibri" charset="0"/>
                <a:hlinkClick r:id="rId3"/>
              </a:rPr>
              <a:t>RIGHT</a:t>
            </a:r>
            <a:r>
              <a:rPr lang="en-US" sz="3600" b="1" dirty="0">
                <a:latin typeface="Calibri" charset="0"/>
                <a:cs typeface="Calibri" charset="0"/>
              </a:rPr>
              <a:t> FATS</a:t>
            </a:r>
          </a:p>
        </p:txBody>
      </p:sp>
      <p:sp>
        <p:nvSpPr>
          <p:cNvPr id="3" name="Content Placeholder 2"/>
          <p:cNvSpPr>
            <a:spLocks noGrp="1"/>
          </p:cNvSpPr>
          <p:nvPr>
            <p:ph idx="1"/>
          </p:nvPr>
        </p:nvSpPr>
        <p:spPr>
          <a:xfrm>
            <a:off x="304800" y="1295400"/>
            <a:ext cx="8686800" cy="4694238"/>
          </a:xfrm>
        </p:spPr>
        <p:txBody>
          <a:bodyPr rtlCol="0">
            <a:normAutofit/>
          </a:bodyPr>
          <a:lstStyle/>
          <a:p>
            <a:pPr fontAlgn="auto">
              <a:spcAft>
                <a:spcPts val="0"/>
              </a:spcAft>
              <a:buFont typeface="Arial"/>
              <a:buChar char="•"/>
              <a:defRPr/>
            </a:pPr>
            <a:r>
              <a:rPr lang="en-US" dirty="0" smtClean="0">
                <a:latin typeface="Franklin Gothic Book" charset="0"/>
                <a:ea typeface="+mn-ea"/>
                <a:cs typeface="+mn-cs"/>
              </a:rPr>
              <a:t>TOTAL: ~20-35% Calories</a:t>
            </a:r>
          </a:p>
          <a:p>
            <a:pPr fontAlgn="auto">
              <a:spcAft>
                <a:spcPts val="0"/>
              </a:spcAft>
              <a:buFont typeface="Arial"/>
              <a:buChar char="•"/>
              <a:defRPr/>
            </a:pPr>
            <a:r>
              <a:rPr lang="en-US" dirty="0">
                <a:latin typeface="Franklin Gothic Book" charset="0"/>
              </a:rPr>
              <a:t>LESS: saturated (&lt;25g/day</a:t>
            </a:r>
            <a:r>
              <a:rPr lang="en-US" dirty="0" smtClean="0">
                <a:latin typeface="Franklin Gothic Book" charset="0"/>
              </a:rPr>
              <a:t>)</a:t>
            </a:r>
            <a:endParaRPr lang="en-US" dirty="0" smtClean="0">
              <a:latin typeface="Franklin Gothic Book" charset="0"/>
              <a:ea typeface="+mn-ea"/>
              <a:cs typeface="+mn-cs"/>
            </a:endParaRPr>
          </a:p>
          <a:p>
            <a:pPr fontAlgn="auto">
              <a:spcAft>
                <a:spcPts val="0"/>
              </a:spcAft>
              <a:buFont typeface="Arial"/>
              <a:buChar char="•"/>
              <a:defRPr/>
            </a:pPr>
            <a:r>
              <a:rPr lang="en-US" dirty="0" smtClean="0">
                <a:latin typeface="Franklin Gothic Book" charset="0"/>
                <a:ea typeface="+mn-ea"/>
                <a:cs typeface="+mn-cs"/>
              </a:rPr>
              <a:t>MORE: unsaturated  </a:t>
            </a:r>
          </a:p>
          <a:p>
            <a:pPr fontAlgn="auto">
              <a:spcAft>
                <a:spcPts val="0"/>
              </a:spcAft>
              <a:buFont typeface="Arial"/>
              <a:buChar char="•"/>
              <a:defRPr/>
            </a:pPr>
            <a:r>
              <a:rPr lang="en-US" b="1" dirty="0" smtClean="0">
                <a:solidFill>
                  <a:srgbClr val="FF0000"/>
                </a:solidFill>
                <a:latin typeface="Franklin Gothic Book" charset="0"/>
                <a:ea typeface="+mn-ea"/>
                <a:cs typeface="+mn-cs"/>
              </a:rPr>
              <a:t>AVOID</a:t>
            </a:r>
            <a:r>
              <a:rPr lang="en-US" dirty="0" smtClean="0">
                <a:latin typeface="Franklin Gothic Book" charset="0"/>
                <a:ea typeface="+mn-ea"/>
                <a:cs typeface="+mn-cs"/>
              </a:rPr>
              <a:t>: trans</a:t>
            </a:r>
          </a:p>
          <a:p>
            <a:pPr marL="0" indent="0" fontAlgn="auto">
              <a:spcAft>
                <a:spcPts val="0"/>
              </a:spcAft>
              <a:buFont typeface="Wingdings 2" charset="0"/>
              <a:buNone/>
              <a:defRPr/>
            </a:pPr>
            <a:endParaRPr lang="en-US" dirty="0" smtClean="0">
              <a:latin typeface="Franklin Gothic Book" charset="0"/>
              <a:ea typeface="+mn-ea"/>
              <a:cs typeface="+mn-cs"/>
            </a:endParaRPr>
          </a:p>
          <a:p>
            <a:pPr marL="0" indent="0" fontAlgn="auto">
              <a:spcAft>
                <a:spcPts val="0"/>
              </a:spcAft>
              <a:buNone/>
              <a:defRPr/>
            </a:pPr>
            <a:endParaRPr lang="en-US" dirty="0" smtClean="0">
              <a:latin typeface="Franklin Gothic Book"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52400"/>
          </a:xfrm>
        </p:spPr>
        <p:txBody>
          <a:bodyPr rtlCol="0">
            <a:normAutofit fontScale="90000"/>
          </a:bodyPr>
          <a:lstStyle/>
          <a:p>
            <a:pPr fontAlgn="auto">
              <a:spcAft>
                <a:spcPts val="0"/>
              </a:spcAft>
              <a:defRPr/>
            </a:pPr>
            <a:r>
              <a:rPr lang="en-US" dirty="0" smtClean="0">
                <a:ea typeface="+mj-ea"/>
                <a:cs typeface="+mj-cs"/>
              </a:rPr>
              <a:t> </a:t>
            </a:r>
            <a:endParaRPr lang="en-US" dirty="0">
              <a:ea typeface="+mj-ea"/>
              <a:cs typeface="+mj-cs"/>
            </a:endParaRPr>
          </a:p>
        </p:txBody>
      </p:sp>
      <p:sp>
        <p:nvSpPr>
          <p:cNvPr id="3" name="Content Placeholder 2"/>
          <p:cNvSpPr>
            <a:spLocks noGrp="1"/>
          </p:cNvSpPr>
          <p:nvPr>
            <p:ph idx="1"/>
          </p:nvPr>
        </p:nvSpPr>
        <p:spPr>
          <a:xfrm>
            <a:off x="228600" y="381000"/>
            <a:ext cx="8496300" cy="5699125"/>
          </a:xfrm>
        </p:spPr>
        <p:txBody>
          <a:bodyPr rtlCol="0">
            <a:normAutofit/>
          </a:bodyPr>
          <a:lstStyle/>
          <a:p>
            <a:pPr marL="0" indent="0" algn="ctr" fontAlgn="auto">
              <a:spcAft>
                <a:spcPts val="0"/>
              </a:spcAft>
              <a:buFont typeface="Wingdings 2" charset="0"/>
              <a:buNone/>
              <a:defRPr/>
            </a:pPr>
            <a:r>
              <a:rPr lang="en-US" dirty="0" smtClean="0">
                <a:latin typeface="Franklin Gothic Book" charset="0"/>
                <a:ea typeface="+mn-ea"/>
                <a:cs typeface="+mn-cs"/>
              </a:rPr>
              <a:t> </a:t>
            </a:r>
            <a:r>
              <a:rPr lang="en-US" sz="3600" dirty="0" smtClean="0">
                <a:latin typeface="Franklin Gothic Book" charset="0"/>
                <a:ea typeface="+mn-ea"/>
                <a:cs typeface="+mn-cs"/>
              </a:rPr>
              <a:t> </a:t>
            </a:r>
            <a:r>
              <a:rPr lang="en-US" sz="3600" b="1" dirty="0" smtClean="0">
                <a:latin typeface="Calibri"/>
                <a:ea typeface="+mn-ea"/>
                <a:cs typeface="Calibri"/>
              </a:rPr>
              <a:t>EAT LESS SATURATED FATS</a:t>
            </a:r>
            <a:endParaRPr lang="en-US" dirty="0" smtClean="0">
              <a:latin typeface="Franklin Gothic Book" charset="0"/>
              <a:ea typeface="+mn-ea"/>
              <a:cs typeface="+mn-cs"/>
            </a:endParaRPr>
          </a:p>
          <a:p>
            <a:pPr fontAlgn="auto">
              <a:spcAft>
                <a:spcPts val="0"/>
              </a:spcAft>
              <a:buFont typeface="Arial"/>
              <a:buChar char="•"/>
              <a:defRPr/>
            </a:pPr>
            <a:r>
              <a:rPr lang="en-US" dirty="0" smtClean="0">
                <a:latin typeface="Franklin Gothic Book" charset="0"/>
                <a:ea typeface="+mn-ea"/>
                <a:cs typeface="+mn-cs"/>
              </a:rPr>
              <a:t>Raises LDL: Clogs arteries</a:t>
            </a:r>
            <a:endParaRPr lang="en-US" dirty="0" smtClean="0">
              <a:latin typeface="Franklin Gothic Book" charset="0"/>
              <a:ea typeface="+mn-ea"/>
            </a:endParaRPr>
          </a:p>
          <a:p>
            <a:pPr fontAlgn="auto">
              <a:spcAft>
                <a:spcPts val="0"/>
              </a:spcAft>
              <a:buFont typeface="Arial"/>
              <a:buChar char="•"/>
              <a:defRPr/>
            </a:pPr>
            <a:r>
              <a:rPr lang="en-US" dirty="0" smtClean="0">
                <a:latin typeface="Franklin Gothic Book" charset="0"/>
                <a:ea typeface="+mn-ea"/>
                <a:cs typeface="+mn-cs"/>
              </a:rPr>
              <a:t>Produces inflammatory compounds that promote heart, and other diseases</a:t>
            </a:r>
          </a:p>
          <a:p>
            <a:pPr fontAlgn="auto">
              <a:spcAft>
                <a:spcPts val="0"/>
              </a:spcAft>
              <a:buFont typeface="Arial"/>
              <a:buChar char="•"/>
              <a:defRPr/>
            </a:pPr>
            <a:r>
              <a:rPr lang="en-US" dirty="0" smtClean="0">
                <a:latin typeface="Franklin Gothic Book" charset="0"/>
                <a:ea typeface="+mn-ea"/>
                <a:cs typeface="+mn-cs"/>
              </a:rPr>
              <a:t>Goal &lt;7 % of calories</a:t>
            </a:r>
          </a:p>
          <a:p>
            <a:pPr lvl="1" fontAlgn="auto">
              <a:spcAft>
                <a:spcPts val="0"/>
              </a:spcAft>
              <a:buFont typeface="Arial"/>
              <a:buChar char="•"/>
              <a:defRPr/>
            </a:pPr>
            <a:r>
              <a:rPr lang="en-US" i="1" dirty="0" smtClean="0">
                <a:latin typeface="Franklin Gothic Book" charset="0"/>
                <a:ea typeface="+mn-ea"/>
              </a:rPr>
              <a:t>2000 Calories</a:t>
            </a:r>
            <a:r>
              <a:rPr lang="en-US" i="1" dirty="0" smtClean="0">
                <a:latin typeface="Franklin Gothic Book" charset="0"/>
                <a:ea typeface="+mn-ea"/>
                <a:sym typeface="Wingdings"/>
              </a:rPr>
              <a:t> 15 g</a:t>
            </a:r>
          </a:p>
          <a:p>
            <a:pPr lvl="1" fontAlgn="auto">
              <a:spcAft>
                <a:spcPts val="0"/>
              </a:spcAft>
              <a:buFont typeface="Arial"/>
              <a:buChar char="•"/>
              <a:defRPr/>
            </a:pPr>
            <a:r>
              <a:rPr lang="en-US" i="1" dirty="0" smtClean="0">
                <a:latin typeface="Franklin Gothic Book" charset="0"/>
                <a:ea typeface="+mn-ea"/>
                <a:sym typeface="Wingdings"/>
              </a:rPr>
              <a:t>3000 Calories 23 g</a:t>
            </a:r>
            <a:endParaRPr lang="en-US" i="1" dirty="0" smtClean="0">
              <a:latin typeface="Franklin Gothic Book" charset="0"/>
              <a:ea typeface="+mn-ea"/>
            </a:endParaRPr>
          </a:p>
          <a:p>
            <a:pPr marL="0" indent="0" fontAlgn="auto">
              <a:spcAft>
                <a:spcPts val="0"/>
              </a:spcAft>
              <a:buFont typeface="Wingdings 2" charset="0"/>
              <a:buNone/>
              <a:defRPr/>
            </a:pPr>
            <a:endParaRPr lang="en-US" dirty="0" smtClean="0">
              <a:latin typeface="Franklin Gothic Book" charset="0"/>
              <a:ea typeface="+mn-ea"/>
              <a:cs typeface="+mn-cs"/>
            </a:endParaRPr>
          </a:p>
          <a:p>
            <a:pPr marL="0" indent="0" fontAlgn="auto">
              <a:spcAft>
                <a:spcPts val="0"/>
              </a:spcAft>
              <a:buFont typeface="Arial"/>
              <a:buChar char="•"/>
              <a:defRPr/>
            </a:pPr>
            <a:endParaRPr lang="en-US" dirty="0" smtClean="0">
              <a:latin typeface="Franklin Gothic Book" charset="0"/>
              <a:ea typeface="+mn-ea"/>
              <a:cs typeface="+mn-cs"/>
            </a:endParaRPr>
          </a:p>
          <a:p>
            <a:pPr marL="0" indent="0" fontAlgn="auto">
              <a:spcAft>
                <a:spcPts val="0"/>
              </a:spcAft>
              <a:buFont typeface="Wingdings 2" charset="0"/>
              <a:buNone/>
              <a:defRPr/>
            </a:pPr>
            <a:r>
              <a:rPr lang="en-US" dirty="0" smtClean="0">
                <a:latin typeface="Franklin Gothic Book" charset="0"/>
                <a:ea typeface="+mn-ea"/>
                <a:cs typeface="+mn-cs"/>
              </a:rPr>
              <a:t> </a:t>
            </a:r>
          </a:p>
          <a:p>
            <a:pPr marL="0" indent="0" fontAlgn="auto">
              <a:spcAft>
                <a:spcPts val="0"/>
              </a:spcAft>
              <a:buFont typeface="Arial"/>
              <a:buChar char="•"/>
              <a:defRPr/>
            </a:pPr>
            <a:endParaRPr lang="en-US" dirty="0" smtClean="0">
              <a:latin typeface="Franklin Gothic Book" charset="0"/>
              <a:ea typeface="+mn-ea"/>
              <a:cs typeface="+mn-cs"/>
            </a:endParaRPr>
          </a:p>
          <a:p>
            <a:pPr marL="0" indent="0" fontAlgn="auto">
              <a:spcAft>
                <a:spcPts val="0"/>
              </a:spcAft>
              <a:buFont typeface="Arial"/>
              <a:buChar char="•"/>
              <a:defRPr/>
            </a:pPr>
            <a:endParaRPr lang="en-US" dirty="0" smtClean="0">
              <a:latin typeface="Franklin Gothic Book" charset="0"/>
              <a:ea typeface="+mn-ea"/>
              <a:cs typeface="+mn-cs"/>
            </a:endParaRPr>
          </a:p>
          <a:p>
            <a:pPr marL="0" indent="0" fontAlgn="auto">
              <a:spcAft>
                <a:spcPts val="0"/>
              </a:spcAft>
              <a:buFont typeface="Wingdings 2" charset="0"/>
              <a:buNone/>
              <a:defRPr/>
            </a:pPr>
            <a:endParaRPr lang="en-US" dirty="0" smtClean="0">
              <a:latin typeface="Franklin Gothic Book"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304800" y="152400"/>
            <a:ext cx="8686800" cy="838200"/>
          </a:xfrm>
        </p:spPr>
        <p:txBody>
          <a:bodyPr/>
          <a:lstStyle/>
          <a:p>
            <a:r>
              <a:rPr lang="en-US" sz="3600" b="1" dirty="0">
                <a:latin typeface="+mn-lt"/>
              </a:rPr>
              <a:t>SOURCES OF </a:t>
            </a:r>
            <a:r>
              <a:rPr lang="en-US" sz="3600" b="1" dirty="0" smtClean="0">
                <a:latin typeface="+mn-lt"/>
              </a:rPr>
              <a:t>SATURATED </a:t>
            </a:r>
            <a:r>
              <a:rPr lang="en-US" sz="3600" b="1" dirty="0">
                <a:latin typeface="+mn-lt"/>
              </a:rPr>
              <a:t>FAT</a:t>
            </a:r>
          </a:p>
        </p:txBody>
      </p:sp>
      <p:sp>
        <p:nvSpPr>
          <p:cNvPr id="49155" name="TextBox 4"/>
          <p:cNvSpPr txBox="1">
            <a:spLocks noChangeArrowheads="1"/>
          </p:cNvSpPr>
          <p:nvPr/>
        </p:nvSpPr>
        <p:spPr bwMode="auto">
          <a:xfrm>
            <a:off x="1981200" y="1142999"/>
            <a:ext cx="5867400" cy="38164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457200" indent="-457200">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lvl="1">
              <a:buFont typeface="Arial"/>
              <a:buChar char="•"/>
            </a:pPr>
            <a:r>
              <a:rPr lang="en-US" sz="3200" dirty="0" smtClean="0">
                <a:latin typeface="Franklin Gothic Book" charset="0"/>
              </a:rPr>
              <a:t>Animal products </a:t>
            </a:r>
          </a:p>
          <a:p>
            <a:pPr lvl="2">
              <a:buFont typeface="Arial"/>
              <a:buChar char="•"/>
            </a:pPr>
            <a:r>
              <a:rPr lang="en-US" sz="3200" dirty="0">
                <a:latin typeface="Franklin Gothic Book" charset="0"/>
              </a:rPr>
              <a:t>P</a:t>
            </a:r>
            <a:r>
              <a:rPr lang="en-US" sz="3200" dirty="0" smtClean="0">
                <a:latin typeface="Franklin Gothic Book" charset="0"/>
              </a:rPr>
              <a:t>oultry/fish least</a:t>
            </a:r>
          </a:p>
          <a:p>
            <a:pPr lvl="2">
              <a:buFont typeface="Arial"/>
              <a:buChar char="•"/>
            </a:pPr>
            <a:r>
              <a:rPr lang="en-US" sz="3200" dirty="0" smtClean="0">
                <a:latin typeface="Franklin Gothic Book" charset="0"/>
              </a:rPr>
              <a:t>Beef most</a:t>
            </a:r>
            <a:endParaRPr lang="en-US" sz="3200" dirty="0">
              <a:latin typeface="Franklin Gothic Book" charset="0"/>
            </a:endParaRPr>
          </a:p>
          <a:p>
            <a:pPr lvl="1">
              <a:buFont typeface="Arial"/>
              <a:buChar char="•"/>
            </a:pPr>
            <a:r>
              <a:rPr lang="en-US" sz="3200" dirty="0" smtClean="0">
                <a:latin typeface="Franklin Gothic Book" charset="0"/>
              </a:rPr>
              <a:t>Tropical oils </a:t>
            </a:r>
          </a:p>
          <a:p>
            <a:pPr lvl="2">
              <a:buFont typeface="Arial"/>
              <a:buChar char="•"/>
            </a:pPr>
            <a:r>
              <a:rPr lang="en-US" sz="3200" dirty="0" smtClean="0">
                <a:latin typeface="Franklin Gothic Book" charset="0"/>
              </a:rPr>
              <a:t>Coconut, palm oil</a:t>
            </a:r>
          </a:p>
          <a:p>
            <a:pPr lvl="2">
              <a:buFont typeface="Arial"/>
              <a:buChar char="•"/>
            </a:pPr>
            <a:r>
              <a:rPr lang="en-US" sz="3200" i="1" dirty="0" smtClean="0">
                <a:latin typeface="Franklin Gothic Book" charset="0"/>
              </a:rPr>
              <a:t>Verdict still out</a:t>
            </a:r>
          </a:p>
          <a:p>
            <a:pPr lvl="2">
              <a:buFont typeface="Arial"/>
              <a:buChar char="•"/>
            </a:pPr>
            <a:r>
              <a:rPr lang="en-US" sz="3200" i="1" dirty="0" smtClean="0">
                <a:latin typeface="Franklin Gothic Book" charset="0"/>
              </a:rPr>
              <a:t>Moderate use advised</a:t>
            </a:r>
            <a:endParaRPr lang="en-US" sz="3200" i="1" dirty="0">
              <a:latin typeface="Franklin Gothic Book" charset="0"/>
            </a:endParaRPr>
          </a:p>
          <a:p>
            <a:endParaRPr lang="en-US" sz="1800"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91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915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91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304800" y="228600"/>
            <a:ext cx="8686800" cy="838200"/>
          </a:xfrm>
        </p:spPr>
        <p:txBody>
          <a:bodyPr/>
          <a:lstStyle/>
          <a:p>
            <a:r>
              <a:rPr lang="en-US" sz="3600" b="1" dirty="0">
                <a:latin typeface="+mn-lt"/>
              </a:rPr>
              <a:t>SOURCES OF UNSATURATED FAT</a:t>
            </a:r>
          </a:p>
        </p:txBody>
      </p:sp>
      <p:sp>
        <p:nvSpPr>
          <p:cNvPr id="43010" name="Content Placeholder 2"/>
          <p:cNvSpPr>
            <a:spLocks noGrp="1"/>
          </p:cNvSpPr>
          <p:nvPr>
            <p:ph idx="1"/>
          </p:nvPr>
        </p:nvSpPr>
        <p:spPr>
          <a:xfrm>
            <a:off x="304800" y="1524000"/>
            <a:ext cx="8686800" cy="4708525"/>
          </a:xfrm>
        </p:spPr>
        <p:txBody>
          <a:bodyPr/>
          <a:lstStyle/>
          <a:p>
            <a:pPr lvl="1">
              <a:buFont typeface="Arial"/>
              <a:buChar char="•"/>
            </a:pPr>
            <a:r>
              <a:rPr lang="en-US" sz="3200" dirty="0" smtClean="0">
                <a:latin typeface="Franklin Gothic Book" charset="0"/>
              </a:rPr>
              <a:t>Nuts</a:t>
            </a:r>
          </a:p>
          <a:p>
            <a:pPr lvl="1">
              <a:buFont typeface="Arial"/>
              <a:buChar char="•"/>
            </a:pPr>
            <a:r>
              <a:rPr lang="en-US" sz="3200" dirty="0" smtClean="0">
                <a:latin typeface="Franklin Gothic Book" charset="0"/>
              </a:rPr>
              <a:t>Eggs</a:t>
            </a:r>
            <a:endParaRPr lang="en-US" sz="3200" dirty="0">
              <a:latin typeface="Franklin Gothic Book" charset="0"/>
            </a:endParaRPr>
          </a:p>
          <a:p>
            <a:pPr lvl="1">
              <a:buFont typeface="Arial"/>
              <a:buChar char="•"/>
            </a:pPr>
            <a:r>
              <a:rPr lang="en-US" sz="3200" dirty="0" smtClean="0">
                <a:latin typeface="Franklin Gothic Book" charset="0"/>
              </a:rPr>
              <a:t>Plant oils</a:t>
            </a:r>
            <a:endParaRPr lang="en-US" sz="3200" dirty="0">
              <a:latin typeface="Franklin Gothic Book" charset="0"/>
            </a:endParaRPr>
          </a:p>
          <a:p>
            <a:pPr lvl="1">
              <a:buFont typeface="Arial"/>
              <a:buChar char="•"/>
            </a:pPr>
            <a:r>
              <a:rPr lang="en-US" sz="3200" dirty="0" smtClean="0">
                <a:latin typeface="Franklin Gothic Book" charset="0"/>
              </a:rPr>
              <a:t>Avocado</a:t>
            </a:r>
            <a:endParaRPr lang="en-US" sz="3200" dirty="0">
              <a:latin typeface="Franklin Gothic Book" charset="0"/>
            </a:endParaRPr>
          </a:p>
          <a:p>
            <a:pPr lvl="1">
              <a:buFont typeface="Arial"/>
              <a:buChar char="•"/>
            </a:pPr>
            <a:r>
              <a:rPr lang="en-US" sz="3200" dirty="0" smtClean="0">
                <a:latin typeface="Franklin Gothic Book" charset="0"/>
              </a:rPr>
              <a:t>Seeds</a:t>
            </a:r>
            <a:endParaRPr lang="en-US" sz="3200" dirty="0">
              <a:latin typeface="Franklin Gothic Book" charset="0"/>
            </a:endParaRPr>
          </a:p>
          <a:p>
            <a:pPr lvl="1">
              <a:buFont typeface="Arial"/>
              <a:buChar char="•"/>
            </a:pPr>
            <a:r>
              <a:rPr lang="en-US" sz="3200" dirty="0" smtClean="0">
                <a:latin typeface="Franklin Gothic Book" charset="0"/>
              </a:rPr>
              <a:t>Fatty fish</a:t>
            </a:r>
            <a:r>
              <a:rPr lang="en-US" sz="3200" b="1" dirty="0" smtClean="0">
                <a:solidFill>
                  <a:schemeClr val="accent6"/>
                </a:solidFill>
                <a:latin typeface="Franklin Gothic Book" charset="0"/>
              </a:rPr>
              <a:t>**</a:t>
            </a:r>
            <a:endParaRPr lang="en-US" sz="3200" b="1" dirty="0">
              <a:solidFill>
                <a:schemeClr val="accent6"/>
              </a:solidFill>
              <a:latin typeface="Franklin Gothic Book" charset="0"/>
            </a:endParaRPr>
          </a:p>
          <a:p>
            <a:pPr marL="0" indent="0">
              <a:buFont typeface="Wingdings 2" charset="0"/>
              <a:buNone/>
            </a:pPr>
            <a:endParaRPr lang="en-US" dirty="0">
              <a:latin typeface="Franklin Gothic Book" charset="0"/>
            </a:endParaRPr>
          </a:p>
        </p:txBody>
      </p:sp>
      <p:sp>
        <p:nvSpPr>
          <p:cNvPr id="2" name="TextBox 1"/>
          <p:cNvSpPr txBox="1"/>
          <p:nvPr/>
        </p:nvSpPr>
        <p:spPr>
          <a:xfrm>
            <a:off x="266700" y="939224"/>
            <a:ext cx="8100495" cy="584776"/>
          </a:xfrm>
          <a:prstGeom prst="rect">
            <a:avLst/>
          </a:prstGeom>
          <a:noFill/>
        </p:spPr>
        <p:txBody>
          <a:bodyPr wrap="none" rtlCol="0">
            <a:spAutoFit/>
          </a:bodyPr>
          <a:lstStyle/>
          <a:p>
            <a:r>
              <a:rPr lang="en-US" sz="3200" b="1" dirty="0" smtClean="0">
                <a:solidFill>
                  <a:schemeClr val="accent6"/>
                </a:solidFill>
                <a:latin typeface="Franklin Gothic Book"/>
                <a:cs typeface="Franklin Gothic Book"/>
              </a:rPr>
              <a:t>Includes</a:t>
            </a:r>
            <a:r>
              <a:rPr lang="en-US" sz="3200" dirty="0" smtClean="0">
                <a:solidFill>
                  <a:schemeClr val="accent6"/>
                </a:solidFill>
                <a:latin typeface="Franklin Gothic Book"/>
                <a:cs typeface="Franklin Gothic Book"/>
              </a:rPr>
              <a:t> </a:t>
            </a:r>
            <a:r>
              <a:rPr lang="en-US" sz="3200" b="1" dirty="0" smtClean="0">
                <a:solidFill>
                  <a:schemeClr val="accent6"/>
                </a:solidFill>
                <a:latin typeface="Franklin Gothic Book"/>
                <a:cs typeface="Franklin Gothic Book"/>
              </a:rPr>
              <a:t>Omega-3** and essential fatty acids</a:t>
            </a:r>
            <a:endParaRPr lang="en-US" sz="3200" b="1" dirty="0">
              <a:solidFill>
                <a:schemeClr val="accent6"/>
              </a:solidFill>
              <a:latin typeface="Franklin Gothic Book"/>
              <a:cs typeface="Franklin Gothic Book"/>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0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0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0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010">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3010">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30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xfrm>
            <a:off x="457200" y="457200"/>
            <a:ext cx="8686800" cy="46038"/>
          </a:xfrm>
        </p:spPr>
        <p:txBody>
          <a:bodyPr rtlCol="0">
            <a:normAutofit fontScale="90000"/>
          </a:bodyPr>
          <a:lstStyle/>
          <a:p>
            <a:pPr fontAlgn="auto">
              <a:spcAft>
                <a:spcPts val="0"/>
              </a:spcAft>
              <a:defRPr/>
            </a:pPr>
            <a:r>
              <a:rPr lang="en-US" sz="4000" b="1" dirty="0" smtClean="0">
                <a:ea typeface="+mj-ea"/>
                <a:cs typeface="+mj-cs"/>
              </a:rPr>
              <a:t> </a:t>
            </a:r>
            <a:endParaRPr lang="en-US" sz="4000" b="1" dirty="0">
              <a:ea typeface="+mj-ea"/>
              <a:cs typeface="+mj-cs"/>
            </a:endParaRPr>
          </a:p>
        </p:txBody>
      </p:sp>
      <p:sp>
        <p:nvSpPr>
          <p:cNvPr id="23555" name="Rectangle 3"/>
          <p:cNvSpPr>
            <a:spLocks noGrp="1" noChangeArrowheads="1"/>
          </p:cNvSpPr>
          <p:nvPr>
            <p:ph idx="4294967295"/>
          </p:nvPr>
        </p:nvSpPr>
        <p:spPr>
          <a:xfrm>
            <a:off x="457200" y="381000"/>
            <a:ext cx="8686800" cy="5699125"/>
          </a:xfrm>
        </p:spPr>
        <p:txBody>
          <a:bodyPr/>
          <a:lstStyle/>
          <a:p>
            <a:pPr algn="ctr">
              <a:buFont typeface="Wingdings" charset="0"/>
              <a:buNone/>
            </a:pPr>
            <a:r>
              <a:rPr lang="en-US" sz="4000" dirty="0">
                <a:latin typeface="Calibri" charset="0"/>
                <a:cs typeface="Calibri" charset="0"/>
              </a:rPr>
              <a:t>  </a:t>
            </a:r>
            <a:r>
              <a:rPr lang="en-US" sz="3600" dirty="0">
                <a:latin typeface="Calibri" charset="0"/>
                <a:cs typeface="Calibri" charset="0"/>
              </a:rPr>
              <a:t> </a:t>
            </a:r>
            <a:r>
              <a:rPr lang="en-US" sz="3600" b="1" dirty="0" smtClean="0">
                <a:latin typeface="Calibri" charset="0"/>
                <a:cs typeface="Calibri" charset="0"/>
              </a:rPr>
              <a:t>EPA &amp; DHA</a:t>
            </a:r>
            <a:r>
              <a:rPr lang="en-US" sz="3600" dirty="0" smtClean="0">
                <a:latin typeface="Calibri" charset="0"/>
                <a:cs typeface="Calibri" charset="0"/>
              </a:rPr>
              <a:t>: </a:t>
            </a:r>
            <a:r>
              <a:rPr lang="en-US" sz="3600" i="1" dirty="0" smtClean="0">
                <a:latin typeface="Calibri" charset="0"/>
                <a:cs typeface="Calibri" charset="0"/>
              </a:rPr>
              <a:t>O-3 good stuff</a:t>
            </a:r>
            <a:endParaRPr lang="en-US" i="1" dirty="0" smtClean="0">
              <a:latin typeface="Calibri" charset="0"/>
            </a:endParaRPr>
          </a:p>
          <a:p>
            <a:r>
              <a:rPr lang="en-US" dirty="0" smtClean="0">
                <a:latin typeface="Franklin Gothic Book" charset="0"/>
              </a:rPr>
              <a:t>Oily fish (ready made EPA/DHA)</a:t>
            </a:r>
          </a:p>
          <a:p>
            <a:pPr lvl="1"/>
            <a:r>
              <a:rPr lang="en-US" dirty="0" smtClean="0">
                <a:latin typeface="Franklin Gothic Book" charset="0"/>
              </a:rPr>
              <a:t>tuna</a:t>
            </a:r>
            <a:r>
              <a:rPr lang="en-US" dirty="0">
                <a:latin typeface="Franklin Gothic Book" charset="0"/>
              </a:rPr>
              <a:t>, salmon, herring, </a:t>
            </a:r>
            <a:r>
              <a:rPr lang="en-US" dirty="0" smtClean="0">
                <a:latin typeface="Franklin Gothic Book" charset="0"/>
              </a:rPr>
              <a:t>sardines</a:t>
            </a:r>
            <a:r>
              <a:rPr lang="en-US" dirty="0">
                <a:latin typeface="Franklin Gothic Book" charset="0"/>
              </a:rPr>
              <a:t>	</a:t>
            </a:r>
          </a:p>
          <a:p>
            <a:r>
              <a:rPr lang="en-US" dirty="0" smtClean="0">
                <a:latin typeface="Franklin Gothic Book" charset="0"/>
              </a:rPr>
              <a:t>Vegetarian sources (ALA </a:t>
            </a:r>
            <a:r>
              <a:rPr lang="en-US" dirty="0">
                <a:latin typeface="Franklin Gothic Book" charset="0"/>
                <a:sym typeface="Wingdings" charset="0"/>
              </a:rPr>
              <a:t> </a:t>
            </a:r>
            <a:r>
              <a:rPr lang="en-US" dirty="0" smtClean="0">
                <a:latin typeface="Franklin Gothic Book" charset="0"/>
                <a:sym typeface="Wingdings" charset="0"/>
              </a:rPr>
              <a:t>EPA/DHA)</a:t>
            </a:r>
          </a:p>
          <a:p>
            <a:pPr lvl="1"/>
            <a:r>
              <a:rPr lang="en-US" dirty="0">
                <a:latin typeface="Franklin Gothic Book" charset="0"/>
              </a:rPr>
              <a:t>flaxseed meal, </a:t>
            </a:r>
            <a:r>
              <a:rPr lang="en-US" dirty="0" smtClean="0">
                <a:latin typeface="Franklin Gothic Book" charset="0"/>
              </a:rPr>
              <a:t>soybean/tofu/walnuts/			 dark </a:t>
            </a:r>
            <a:r>
              <a:rPr lang="en-US" dirty="0">
                <a:latin typeface="Franklin Gothic Book" charset="0"/>
              </a:rPr>
              <a:t>leafy greens/ fortified </a:t>
            </a:r>
            <a:r>
              <a:rPr lang="en-US" dirty="0" smtClean="0">
                <a:latin typeface="Franklin Gothic Book" charset="0"/>
              </a:rPr>
              <a:t>foods</a:t>
            </a:r>
            <a:endParaRPr lang="en-US" dirty="0" smtClean="0">
              <a:latin typeface="Franklin Gothic Book" charset="0"/>
              <a:sym typeface="Wingdings" charset="0"/>
            </a:endParaRPr>
          </a:p>
          <a:p>
            <a:r>
              <a:rPr lang="en-US" dirty="0" smtClean="0">
                <a:latin typeface="Franklin Gothic Book" charset="0"/>
                <a:sym typeface="Wingdings" charset="0"/>
              </a:rPr>
              <a:t>If food </a:t>
            </a:r>
            <a:r>
              <a:rPr lang="en-US" dirty="0" err="1" smtClean="0">
                <a:latin typeface="Franklin Gothic Book" charset="0"/>
                <a:sym typeface="Wingdings" charset="0"/>
              </a:rPr>
              <a:t>fails</a:t>
            </a:r>
            <a:r>
              <a:rPr lang="en-US" dirty="0" err="1" smtClean="0">
                <a:latin typeface="Franklin Gothic Book" charset="0"/>
                <a:sym typeface="Wingdings"/>
              </a:rPr>
              <a:t></a:t>
            </a:r>
            <a:r>
              <a:rPr lang="en-US" dirty="0" err="1" smtClean="0">
                <a:latin typeface="Franklin Gothic Book" charset="0"/>
                <a:sym typeface="Wingdings" charset="0"/>
              </a:rPr>
              <a:t>seek</a:t>
            </a:r>
            <a:r>
              <a:rPr lang="en-US" dirty="0" smtClean="0">
                <a:latin typeface="Franklin Gothic Book" charset="0"/>
                <a:sym typeface="Wingdings" charset="0"/>
              </a:rPr>
              <a:t> supplements 2nd!</a:t>
            </a:r>
            <a:endParaRPr lang="en-US" dirty="0">
              <a:latin typeface="Franklin Gothic Book" charset="0"/>
              <a:sym typeface="Wingdings"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6"/>
          <p:cNvSpPr>
            <a:spLocks noGrp="1"/>
          </p:cNvSpPr>
          <p:nvPr>
            <p:ph type="title"/>
          </p:nvPr>
        </p:nvSpPr>
        <p:spPr>
          <a:xfrm>
            <a:off x="304800" y="304800"/>
            <a:ext cx="8686800" cy="838200"/>
          </a:xfrm>
          <a:extLst/>
        </p:spPr>
        <p:txBody>
          <a:bodyPr rtlCol="0">
            <a:normAutofit/>
          </a:bodyPr>
          <a:lstStyle/>
          <a:p>
            <a:pPr fontAlgn="auto">
              <a:spcAft>
                <a:spcPts val="0"/>
              </a:spcAft>
              <a:defRPr/>
            </a:pPr>
            <a:r>
              <a:rPr lang="en-US" sz="3600" b="1" dirty="0" smtClean="0">
                <a:latin typeface="+mn-lt"/>
                <a:ea typeface="+mj-ea"/>
                <a:cs typeface="+mj-cs"/>
              </a:rPr>
              <a:t>How Much </a:t>
            </a:r>
            <a:r>
              <a:rPr lang="en-US" altLang="ja-JP" sz="3600" b="1" dirty="0" smtClean="0">
                <a:latin typeface="+mn-lt"/>
                <a:ea typeface="+mj-ea"/>
                <a:cs typeface="+mj-cs"/>
              </a:rPr>
              <a:t>Omega-3?</a:t>
            </a:r>
            <a:endParaRPr lang="en-US" sz="3600" b="1" dirty="0" smtClean="0">
              <a:latin typeface="+mn-lt"/>
              <a:ea typeface="+mj-ea"/>
              <a:cs typeface="+mj-cs"/>
            </a:endParaRPr>
          </a:p>
        </p:txBody>
      </p:sp>
      <p:sp>
        <p:nvSpPr>
          <p:cNvPr id="63490" name="Rectangle 3"/>
          <p:cNvSpPr>
            <a:spLocks noGrp="1" noChangeArrowheads="1"/>
          </p:cNvSpPr>
          <p:nvPr>
            <p:ph idx="1"/>
          </p:nvPr>
        </p:nvSpPr>
        <p:spPr>
          <a:xfrm>
            <a:off x="304800" y="1371600"/>
            <a:ext cx="8686800" cy="4708525"/>
          </a:xfrm>
        </p:spPr>
        <p:txBody>
          <a:bodyPr/>
          <a:lstStyle/>
          <a:p>
            <a:pPr>
              <a:lnSpc>
                <a:spcPct val="80000"/>
              </a:lnSpc>
            </a:pPr>
            <a:r>
              <a:rPr lang="en-US" dirty="0" smtClean="0">
                <a:latin typeface="Franklin Gothic Book" charset="0"/>
              </a:rPr>
              <a:t>~</a:t>
            </a:r>
            <a:r>
              <a:rPr lang="en-US" dirty="0">
                <a:latin typeface="Franklin Gothic Book" charset="0"/>
              </a:rPr>
              <a:t>500 mg EPA and DHA/</a:t>
            </a:r>
            <a:r>
              <a:rPr lang="en-US" dirty="0" smtClean="0">
                <a:latin typeface="Franklin Gothic Book" charset="0"/>
              </a:rPr>
              <a:t>day</a:t>
            </a:r>
          </a:p>
          <a:p>
            <a:pPr>
              <a:lnSpc>
                <a:spcPct val="80000"/>
              </a:lnSpc>
            </a:pPr>
            <a:endParaRPr lang="en-US" dirty="0">
              <a:latin typeface="Franklin Gothic Book" charset="0"/>
            </a:endParaRPr>
          </a:p>
          <a:p>
            <a:pPr>
              <a:lnSpc>
                <a:spcPct val="80000"/>
              </a:lnSpc>
            </a:pPr>
            <a:r>
              <a:rPr lang="en-US" dirty="0">
                <a:latin typeface="Franklin Gothic Book" charset="0"/>
              </a:rPr>
              <a:t>If high triglycerides; heart disease; rheumatoid </a:t>
            </a:r>
            <a:r>
              <a:rPr lang="en-US" dirty="0" smtClean="0">
                <a:latin typeface="Franklin Gothic Book" charset="0"/>
              </a:rPr>
              <a:t>arthritis</a:t>
            </a:r>
            <a:r>
              <a:rPr lang="en-US" dirty="0" smtClean="0">
                <a:latin typeface="Franklin Gothic Book" charset="0"/>
                <a:sym typeface="Wingdings"/>
              </a:rPr>
              <a:t>~</a:t>
            </a:r>
            <a:r>
              <a:rPr lang="en-US" sz="2800" dirty="0" smtClean="0">
                <a:latin typeface="Franklin Gothic Book" charset="0"/>
              </a:rPr>
              <a:t>1-3</a:t>
            </a:r>
            <a:r>
              <a:rPr lang="en-US" sz="2800" baseline="30000" dirty="0">
                <a:latin typeface="Franklin Gothic Book" charset="0"/>
              </a:rPr>
              <a:t>+</a:t>
            </a:r>
            <a:r>
              <a:rPr lang="en-US" sz="2800" dirty="0">
                <a:latin typeface="Franklin Gothic Book" charset="0"/>
              </a:rPr>
              <a:t> gm EPA and </a:t>
            </a:r>
            <a:r>
              <a:rPr lang="en-US" sz="2800" dirty="0" smtClean="0">
                <a:latin typeface="Franklin Gothic Book" charset="0"/>
              </a:rPr>
              <a:t>DHA daily</a:t>
            </a:r>
          </a:p>
          <a:p>
            <a:pPr>
              <a:lnSpc>
                <a:spcPct val="80000"/>
              </a:lnSpc>
            </a:pPr>
            <a:endParaRPr lang="en-US" sz="2800" dirty="0" smtClean="0">
              <a:latin typeface="Franklin Gothic Book" charset="0"/>
            </a:endParaRPr>
          </a:p>
          <a:p>
            <a:pPr>
              <a:lnSpc>
                <a:spcPct val="80000"/>
              </a:lnSpc>
            </a:pPr>
            <a:r>
              <a:rPr lang="en-US" sz="2800" dirty="0" smtClean="0">
                <a:latin typeface="Franklin Gothic Book" charset="0"/>
              </a:rPr>
              <a:t>Tell your doctor if you are taking supplements</a:t>
            </a:r>
            <a:endParaRPr lang="en-US" sz="2800" dirty="0">
              <a:latin typeface="Franklin Gothic Book" charset="0"/>
            </a:endParaRPr>
          </a:p>
          <a:p>
            <a:pPr>
              <a:lnSpc>
                <a:spcPct val="80000"/>
              </a:lnSpc>
            </a:pPr>
            <a:endParaRPr lang="en-US" sz="2800" dirty="0">
              <a:latin typeface="Calibri" charset="0"/>
            </a:endParaRPr>
          </a:p>
          <a:p>
            <a:pPr>
              <a:lnSpc>
                <a:spcPct val="80000"/>
              </a:lnSpc>
              <a:buFont typeface="Wingdings" charset="0"/>
              <a:buNone/>
            </a:pPr>
            <a:endParaRPr lang="en-US" sz="2800" dirty="0">
              <a:latin typeface="Calibri" charset="0"/>
            </a:endParaRPr>
          </a:p>
          <a:p>
            <a:pPr lvl="1">
              <a:lnSpc>
                <a:spcPct val="80000"/>
              </a:lnSpc>
              <a:buFontTx/>
              <a:buNone/>
            </a:pPr>
            <a:r>
              <a:rPr lang="en-US" dirty="0">
                <a:latin typeface="Franklin Gothic Book"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49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6"/>
          <p:cNvSpPr>
            <a:spLocks noGrp="1"/>
          </p:cNvSpPr>
          <p:nvPr>
            <p:ph type="title"/>
          </p:nvPr>
        </p:nvSpPr>
        <p:spPr>
          <a:xfrm>
            <a:off x="381000" y="228600"/>
            <a:ext cx="8763000" cy="762000"/>
          </a:xfrm>
        </p:spPr>
        <p:txBody>
          <a:bodyPr/>
          <a:lstStyle/>
          <a:p>
            <a:r>
              <a:rPr lang="en-US" sz="3600" b="1" dirty="0">
                <a:solidFill>
                  <a:srgbClr val="FF0000"/>
                </a:solidFill>
                <a:latin typeface="+mn-lt"/>
                <a:cs typeface="Calibri" charset="0"/>
              </a:rPr>
              <a:t>AVOID</a:t>
            </a:r>
            <a:r>
              <a:rPr lang="en-US" sz="3600" b="1" dirty="0">
                <a:latin typeface="+mn-lt"/>
                <a:cs typeface="Calibri" charset="0"/>
              </a:rPr>
              <a:t> TRANS FAT</a:t>
            </a:r>
          </a:p>
        </p:txBody>
      </p:sp>
      <p:sp>
        <p:nvSpPr>
          <p:cNvPr id="60418" name="Rectangle 3"/>
          <p:cNvSpPr>
            <a:spLocks noGrp="1" noChangeArrowheads="1"/>
          </p:cNvSpPr>
          <p:nvPr>
            <p:ph idx="1"/>
          </p:nvPr>
        </p:nvSpPr>
        <p:spPr>
          <a:xfrm>
            <a:off x="381000" y="1066800"/>
            <a:ext cx="8763000" cy="3200400"/>
          </a:xfrm>
        </p:spPr>
        <p:txBody>
          <a:bodyPr rtlCol="0">
            <a:normAutofit lnSpcReduction="10000"/>
          </a:bodyPr>
          <a:lstStyle/>
          <a:p>
            <a:pPr fontAlgn="auto">
              <a:spcAft>
                <a:spcPts val="0"/>
              </a:spcAft>
              <a:buFont typeface="Arial"/>
              <a:buChar char="•"/>
              <a:defRPr/>
            </a:pPr>
            <a:r>
              <a:rPr lang="en-US" dirty="0" smtClean="0">
                <a:latin typeface="Franklin Gothic Book" charset="0"/>
                <a:ea typeface="+mn-ea"/>
                <a:cs typeface="+mn-cs"/>
              </a:rPr>
              <a:t>Far more potent trigger to raise LDL than cholesterol.</a:t>
            </a:r>
          </a:p>
          <a:p>
            <a:pPr fontAlgn="auto">
              <a:spcAft>
                <a:spcPts val="0"/>
              </a:spcAft>
              <a:buFont typeface="Arial"/>
              <a:buChar char="•"/>
              <a:defRPr/>
            </a:pPr>
            <a:r>
              <a:rPr lang="en-US" dirty="0" smtClean="0">
                <a:latin typeface="Franklin Gothic Book" charset="0"/>
                <a:ea typeface="+mn-ea"/>
                <a:cs typeface="+mn-cs"/>
              </a:rPr>
              <a:t>No safe level of intake (&lt;2 g/day)</a:t>
            </a:r>
          </a:p>
          <a:p>
            <a:pPr fontAlgn="auto">
              <a:spcAft>
                <a:spcPts val="0"/>
              </a:spcAft>
              <a:buFont typeface="Arial"/>
              <a:buChar char="•"/>
              <a:defRPr/>
            </a:pPr>
            <a:r>
              <a:rPr lang="en-US" dirty="0" smtClean="0">
                <a:latin typeface="Franklin Gothic Book" charset="0"/>
                <a:ea typeface="+mn-ea"/>
                <a:cs typeface="+mn-cs"/>
              </a:rPr>
              <a:t>Raises LDL and lowers HDL</a:t>
            </a:r>
          </a:p>
          <a:p>
            <a:pPr fontAlgn="auto">
              <a:spcAft>
                <a:spcPts val="0"/>
              </a:spcAft>
              <a:buFont typeface="Arial"/>
              <a:buChar char="•"/>
              <a:defRPr/>
            </a:pPr>
            <a:r>
              <a:rPr lang="en-US" dirty="0" smtClean="0">
                <a:latin typeface="Franklin Gothic Book" charset="0"/>
                <a:ea typeface="+mn-ea"/>
                <a:cs typeface="+mn-cs"/>
              </a:rPr>
              <a:t>‘Snap foods’, partially hydrogenated oils, beef/beef byproducts</a:t>
            </a:r>
          </a:p>
        </p:txBody>
      </p:sp>
      <p:sp>
        <p:nvSpPr>
          <p:cNvPr id="2" name="TextBox 1"/>
          <p:cNvSpPr txBox="1"/>
          <p:nvPr/>
        </p:nvSpPr>
        <p:spPr>
          <a:xfrm>
            <a:off x="762000" y="3991273"/>
            <a:ext cx="6019800" cy="523220"/>
          </a:xfrm>
          <a:prstGeom prst="rect">
            <a:avLst/>
          </a:prstGeom>
          <a:noFill/>
        </p:spPr>
        <p:txBody>
          <a:bodyPr wrap="square" rtlCol="0">
            <a:spAutoFit/>
          </a:bodyPr>
          <a:lstStyle/>
          <a:p>
            <a:r>
              <a:rPr lang="en-US" sz="2800" i="1" dirty="0" smtClean="0">
                <a:solidFill>
                  <a:srgbClr val="FF0000"/>
                </a:solidFill>
                <a:latin typeface="Franklin Gothic Book"/>
                <a:cs typeface="Franklin Gothic Book"/>
              </a:rPr>
              <a:t>Yup, this includes cheese &amp; ice cream</a:t>
            </a:r>
            <a:r>
              <a:rPr lang="en-US" sz="2800" i="1" dirty="0" smtClean="0">
                <a:solidFill>
                  <a:srgbClr val="E46C0A"/>
                </a:solidFill>
                <a:latin typeface="Franklin Gothic Book"/>
                <a:cs typeface="Franklin Gothic Book"/>
              </a:rPr>
              <a:t>!</a:t>
            </a:r>
            <a:endParaRPr lang="en-US" sz="2800" i="1" dirty="0">
              <a:solidFill>
                <a:srgbClr val="E46C0A"/>
              </a:solidFill>
              <a:latin typeface="Franklin Gothic Book"/>
              <a:cs typeface="Franklin Gothic Book"/>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04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418">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041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41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animEffect transition="in" filter="dissolve">
                                      <p:cBhvr>
                                        <p:cTn id="23" dur="8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a:xfrm>
            <a:off x="304800" y="304800"/>
            <a:ext cx="8686800" cy="838200"/>
          </a:xfrm>
        </p:spPr>
        <p:txBody>
          <a:bodyPr rtlCol="0">
            <a:normAutofit/>
          </a:bodyPr>
          <a:lstStyle/>
          <a:p>
            <a:pPr fontAlgn="auto">
              <a:spcAft>
                <a:spcPts val="0"/>
              </a:spcAft>
              <a:defRPr/>
            </a:pPr>
            <a:r>
              <a:rPr lang="en-US" sz="3600" b="1" dirty="0" smtClean="0">
                <a:latin typeface="+mn-lt"/>
                <a:ea typeface="+mj-ea"/>
                <a:cs typeface="+mj-cs"/>
              </a:rPr>
              <a:t>HEART SMART DIET in REVIEW</a:t>
            </a:r>
          </a:p>
        </p:txBody>
      </p:sp>
      <p:sp>
        <p:nvSpPr>
          <p:cNvPr id="53250" name="Content Placeholder 2"/>
          <p:cNvSpPr>
            <a:spLocks noGrp="1"/>
          </p:cNvSpPr>
          <p:nvPr>
            <p:ph idx="1"/>
          </p:nvPr>
        </p:nvSpPr>
        <p:spPr>
          <a:xfrm>
            <a:off x="533400" y="1143000"/>
            <a:ext cx="8305800" cy="4479925"/>
          </a:xfrm>
        </p:spPr>
        <p:txBody>
          <a:bodyPr/>
          <a:lstStyle/>
          <a:p>
            <a:pPr marL="0" indent="0">
              <a:buFont typeface="Wingdings 2" charset="0"/>
              <a:buNone/>
            </a:pPr>
            <a:endParaRPr lang="en-US" dirty="0">
              <a:latin typeface="Franklin Gothic Book" charset="0"/>
            </a:endParaRPr>
          </a:p>
          <a:p>
            <a:pPr marL="0" indent="0">
              <a:buFont typeface="Wingdings" charset="0"/>
              <a:buChar char="ü"/>
            </a:pPr>
            <a:r>
              <a:rPr lang="en-US" dirty="0">
                <a:latin typeface="Franklin Gothic Book" charset="0"/>
              </a:rPr>
              <a:t>Eat more color</a:t>
            </a:r>
          </a:p>
          <a:p>
            <a:pPr marL="0" indent="0">
              <a:buFont typeface="Wingdings" charset="0"/>
              <a:buChar char="ü"/>
            </a:pPr>
            <a:r>
              <a:rPr lang="en-US" dirty="0">
                <a:latin typeface="Franklin Gothic Book" charset="0"/>
              </a:rPr>
              <a:t>Eat less sodium</a:t>
            </a:r>
          </a:p>
          <a:p>
            <a:pPr marL="0" indent="0">
              <a:buFont typeface="Wingdings" charset="0"/>
              <a:buChar char="ü"/>
            </a:pPr>
            <a:r>
              <a:rPr lang="en-US" dirty="0">
                <a:latin typeface="Franklin Gothic Book" charset="0"/>
              </a:rPr>
              <a:t>Eat more fiber</a:t>
            </a:r>
          </a:p>
          <a:p>
            <a:pPr marL="0" indent="0">
              <a:buFont typeface="Wingdings" charset="0"/>
              <a:buChar char="ü"/>
            </a:pPr>
            <a:r>
              <a:rPr lang="en-US" dirty="0">
                <a:latin typeface="Franklin Gothic Book" charset="0"/>
              </a:rPr>
              <a:t>Eat the right </a:t>
            </a:r>
            <a:r>
              <a:rPr lang="en-US" dirty="0" smtClean="0">
                <a:latin typeface="Franklin Gothic Book" charset="0"/>
              </a:rPr>
              <a:t>fats</a:t>
            </a:r>
          </a:p>
          <a:p>
            <a:pPr marL="0" indent="0">
              <a:buFont typeface="Wingdings" charset="0"/>
              <a:buChar char="ü"/>
            </a:pPr>
            <a:r>
              <a:rPr lang="en-US" dirty="0" smtClean="0">
                <a:latin typeface="Franklin Gothic Book" charset="0"/>
              </a:rPr>
              <a:t>Make ½ your plate</a:t>
            </a:r>
          </a:p>
          <a:p>
            <a:pPr marL="0" indent="0">
              <a:buNone/>
            </a:pPr>
            <a:r>
              <a:rPr lang="en-US" dirty="0">
                <a:latin typeface="Franklin Gothic Book" charset="0"/>
              </a:rPr>
              <a:t> </a:t>
            </a:r>
            <a:r>
              <a:rPr lang="en-US" dirty="0" smtClean="0">
                <a:latin typeface="Franklin Gothic Book" charset="0"/>
              </a:rPr>
              <a:t>  vegetables and fruit</a:t>
            </a:r>
            <a:endParaRPr lang="en-US" dirty="0">
              <a:latin typeface="Franklin Gothic Book" charset="0"/>
            </a:endParaRPr>
          </a:p>
        </p:txBody>
      </p:sp>
      <p:sp>
        <p:nvSpPr>
          <p:cNvPr id="2" name="TextBox 1"/>
          <p:cNvSpPr txBox="1"/>
          <p:nvPr/>
        </p:nvSpPr>
        <p:spPr>
          <a:xfrm>
            <a:off x="173590" y="944433"/>
            <a:ext cx="1807610" cy="584776"/>
          </a:xfrm>
          <a:prstGeom prst="rect">
            <a:avLst/>
          </a:prstGeom>
          <a:noFill/>
        </p:spPr>
        <p:txBody>
          <a:bodyPr wrap="none" rtlCol="0">
            <a:spAutoFit/>
          </a:bodyPr>
          <a:lstStyle/>
          <a:p>
            <a:r>
              <a:rPr lang="en-US" sz="3200" b="1" i="1" dirty="0" smtClean="0">
                <a:solidFill>
                  <a:schemeClr val="accent1"/>
                </a:solidFill>
                <a:latin typeface="Franklin Gothic Book"/>
                <a:cs typeface="Franklin Gothic Book"/>
              </a:rPr>
              <a:t>Eat food. </a:t>
            </a:r>
            <a:endParaRPr lang="en-US" sz="2400" b="1" i="1" dirty="0">
              <a:latin typeface="Franklin Gothic Book"/>
              <a:cs typeface="Franklin Gothic Book"/>
            </a:endParaRPr>
          </a:p>
        </p:txBody>
      </p:sp>
      <p:sp>
        <p:nvSpPr>
          <p:cNvPr id="3" name="TextBox 2"/>
          <p:cNvSpPr txBox="1"/>
          <p:nvPr/>
        </p:nvSpPr>
        <p:spPr>
          <a:xfrm>
            <a:off x="1929225" y="944433"/>
            <a:ext cx="2642775" cy="584776"/>
          </a:xfrm>
          <a:prstGeom prst="rect">
            <a:avLst/>
          </a:prstGeom>
          <a:noFill/>
        </p:spPr>
        <p:txBody>
          <a:bodyPr wrap="none" rtlCol="0">
            <a:spAutoFit/>
          </a:bodyPr>
          <a:lstStyle/>
          <a:p>
            <a:r>
              <a:rPr lang="en-US" sz="3200" b="1" i="1" dirty="0">
                <a:solidFill>
                  <a:schemeClr val="accent6"/>
                </a:solidFill>
                <a:latin typeface="Franklin Gothic Book"/>
                <a:cs typeface="Franklin Gothic Book"/>
              </a:rPr>
              <a:t>Not too </a:t>
            </a:r>
            <a:r>
              <a:rPr lang="en-US" sz="3200" b="1" i="1" dirty="0" smtClean="0">
                <a:solidFill>
                  <a:schemeClr val="accent6"/>
                </a:solidFill>
                <a:latin typeface="Franklin Gothic Book"/>
                <a:cs typeface="Franklin Gothic Book"/>
              </a:rPr>
              <a:t>much</a:t>
            </a:r>
            <a:r>
              <a:rPr lang="en-US" i="1" dirty="0" smtClean="0">
                <a:solidFill>
                  <a:srgbClr val="FF0000"/>
                </a:solidFill>
                <a:latin typeface="Franklin Gothic Book"/>
                <a:cs typeface="Franklin Gothic Book"/>
              </a:rPr>
              <a:t>. </a:t>
            </a:r>
            <a:endParaRPr lang="en-US" dirty="0"/>
          </a:p>
        </p:txBody>
      </p:sp>
      <p:sp>
        <p:nvSpPr>
          <p:cNvPr id="4" name="TextBox 3"/>
          <p:cNvSpPr txBox="1"/>
          <p:nvPr/>
        </p:nvSpPr>
        <p:spPr>
          <a:xfrm>
            <a:off x="4601141" y="944433"/>
            <a:ext cx="4504759" cy="584775"/>
          </a:xfrm>
          <a:prstGeom prst="rect">
            <a:avLst/>
          </a:prstGeom>
          <a:noFill/>
        </p:spPr>
        <p:txBody>
          <a:bodyPr wrap="none" rtlCol="0">
            <a:spAutoFit/>
          </a:bodyPr>
          <a:lstStyle/>
          <a:p>
            <a:r>
              <a:rPr lang="en-US" sz="3200" b="1" i="1" dirty="0" smtClean="0">
                <a:solidFill>
                  <a:schemeClr val="accent3"/>
                </a:solidFill>
                <a:latin typeface="Franklin Gothic Book"/>
                <a:cs typeface="Franklin Gothic Book"/>
              </a:rPr>
              <a:t>Mostly plants. </a:t>
            </a:r>
            <a:r>
              <a:rPr lang="en-US" sz="2800" b="1" i="1" dirty="0" err="1" smtClean="0">
                <a:latin typeface="Franklin Gothic Book"/>
                <a:cs typeface="Franklin Gothic Book"/>
              </a:rPr>
              <a:t>M.Pollan</a:t>
            </a:r>
            <a:endParaRPr lang="en-US" sz="2800" b="1" i="1" dirty="0">
              <a:latin typeface="Franklin Gothic Book"/>
              <a:cs typeface="Franklin Gothic Book"/>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250">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3250">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3250">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3250">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3250">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4"/>
          <p:cNvSpPr>
            <a:spLocks noGrp="1"/>
          </p:cNvSpPr>
          <p:nvPr>
            <p:ph type="title"/>
          </p:nvPr>
        </p:nvSpPr>
        <p:spPr>
          <a:xfrm>
            <a:off x="381000" y="152400"/>
            <a:ext cx="8742363" cy="990600"/>
          </a:xfrm>
        </p:spPr>
        <p:txBody>
          <a:bodyPr/>
          <a:lstStyle/>
          <a:p>
            <a:pPr algn="l"/>
            <a:r>
              <a:rPr lang="en-US" sz="3600" b="1" dirty="0" smtClean="0">
                <a:latin typeface="+mn-lt"/>
                <a:cs typeface="Calibri" charset="0"/>
              </a:rPr>
              <a:t>Body Fat Functions</a:t>
            </a:r>
            <a:endParaRPr lang="en-US" sz="3600" b="1" dirty="0">
              <a:latin typeface="+mn-lt"/>
              <a:cs typeface="Calibri" charset="0"/>
            </a:endParaRPr>
          </a:p>
        </p:txBody>
      </p:sp>
      <p:sp>
        <p:nvSpPr>
          <p:cNvPr id="7170" name="Content Placeholder 5"/>
          <p:cNvSpPr>
            <a:spLocks noGrp="1"/>
          </p:cNvSpPr>
          <p:nvPr>
            <p:ph idx="1"/>
          </p:nvPr>
        </p:nvSpPr>
        <p:spPr>
          <a:xfrm>
            <a:off x="474180" y="1066800"/>
            <a:ext cx="8686800" cy="4525963"/>
          </a:xfrm>
        </p:spPr>
        <p:txBody>
          <a:bodyPr/>
          <a:lstStyle/>
          <a:p>
            <a:pPr>
              <a:buFont typeface="Arial"/>
              <a:buChar char="•"/>
            </a:pPr>
            <a:r>
              <a:rPr lang="en-US" dirty="0" smtClean="0">
                <a:latin typeface="Franklin Gothic Book" charset="0"/>
              </a:rPr>
              <a:t>Insulation and padding </a:t>
            </a:r>
            <a:endParaRPr lang="en-US" dirty="0">
              <a:latin typeface="Franklin Gothic Book" charset="0"/>
            </a:endParaRPr>
          </a:p>
          <a:p>
            <a:pPr>
              <a:buFont typeface="Arial"/>
              <a:buChar char="•"/>
            </a:pPr>
            <a:r>
              <a:rPr lang="en-US" dirty="0" smtClean="0">
                <a:latin typeface="Franklin Gothic Book" charset="0"/>
              </a:rPr>
              <a:t>Cell structure</a:t>
            </a:r>
            <a:endParaRPr lang="en-US" dirty="0">
              <a:latin typeface="Franklin Gothic Book" charset="0"/>
            </a:endParaRPr>
          </a:p>
          <a:p>
            <a:pPr>
              <a:buFont typeface="Arial"/>
              <a:buChar char="•"/>
            </a:pPr>
            <a:r>
              <a:rPr lang="en-US" dirty="0" smtClean="0">
                <a:latin typeface="Franklin Gothic Book" charset="0"/>
              </a:rPr>
              <a:t>Nerve function</a:t>
            </a:r>
          </a:p>
          <a:p>
            <a:pPr>
              <a:buFont typeface="Arial"/>
              <a:buChar char="•"/>
            </a:pPr>
            <a:r>
              <a:rPr lang="en-US" dirty="0" smtClean="0">
                <a:latin typeface="Franklin Gothic Book" charset="0"/>
              </a:rPr>
              <a:t>#1 energy reserve</a:t>
            </a:r>
          </a:p>
          <a:p>
            <a:pPr lvl="1">
              <a:buFont typeface="Arial"/>
              <a:buChar char="•"/>
            </a:pPr>
            <a:r>
              <a:rPr lang="en-US" dirty="0" smtClean="0">
                <a:latin typeface="Franklin Gothic Book" charset="0"/>
              </a:rPr>
              <a:t>stored as triglyceride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6096000" cy="762000"/>
          </a:xfrm>
        </p:spPr>
        <p:txBody>
          <a:bodyPr rtlCol="0">
            <a:noAutofit/>
          </a:bodyPr>
          <a:lstStyle/>
          <a:p>
            <a:pPr algn="l" fontAlgn="auto">
              <a:spcAft>
                <a:spcPts val="0"/>
              </a:spcAft>
              <a:defRPr/>
            </a:pPr>
            <a:r>
              <a:rPr lang="en-US" sz="3600" b="1" dirty="0" smtClean="0">
                <a:latin typeface="+mn-lt"/>
                <a:ea typeface="+mj-ea"/>
                <a:cs typeface="+mj-cs"/>
              </a:rPr>
              <a:t>Food Fat </a:t>
            </a:r>
            <a:r>
              <a:rPr lang="en-US" sz="3200" dirty="0" smtClean="0">
                <a:latin typeface="+mn-lt"/>
                <a:ea typeface="+mj-ea"/>
                <a:cs typeface="+mj-cs"/>
              </a:rPr>
              <a:t>(and oil)</a:t>
            </a:r>
            <a:r>
              <a:rPr lang="en-US" sz="3600" dirty="0" smtClean="0">
                <a:latin typeface="+mn-lt"/>
                <a:ea typeface="+mj-ea"/>
                <a:cs typeface="+mj-cs"/>
              </a:rPr>
              <a:t> </a:t>
            </a:r>
            <a:r>
              <a:rPr lang="en-US" sz="3600" b="1" dirty="0" smtClean="0">
                <a:latin typeface="+mn-lt"/>
                <a:ea typeface="+mj-ea"/>
                <a:cs typeface="+mj-cs"/>
              </a:rPr>
              <a:t>Functions</a:t>
            </a:r>
            <a:endParaRPr lang="en-US" sz="3600" b="1" dirty="0">
              <a:latin typeface="+mn-lt"/>
              <a:ea typeface="+mj-ea"/>
              <a:cs typeface="+mj-cs"/>
            </a:endParaRPr>
          </a:p>
        </p:txBody>
      </p:sp>
      <p:sp>
        <p:nvSpPr>
          <p:cNvPr id="11266" name="Content Placeholder 2"/>
          <p:cNvSpPr>
            <a:spLocks noGrp="1"/>
          </p:cNvSpPr>
          <p:nvPr>
            <p:ph idx="1"/>
          </p:nvPr>
        </p:nvSpPr>
        <p:spPr>
          <a:xfrm>
            <a:off x="457200" y="1066800"/>
            <a:ext cx="8839200" cy="4708525"/>
          </a:xfrm>
        </p:spPr>
        <p:txBody>
          <a:bodyPr/>
          <a:lstStyle/>
          <a:p>
            <a:pPr marL="0" indent="0">
              <a:buNone/>
            </a:pPr>
            <a:r>
              <a:rPr lang="en-US" dirty="0" smtClean="0">
                <a:latin typeface="Franklin Gothic Book"/>
                <a:cs typeface="Franklin Gothic Book"/>
              </a:rPr>
              <a:t>Carrier for:</a:t>
            </a:r>
          </a:p>
          <a:p>
            <a:pPr lvl="1">
              <a:buFont typeface="Arial"/>
              <a:buChar char="•"/>
            </a:pPr>
            <a:r>
              <a:rPr lang="en-US" sz="3200" dirty="0">
                <a:latin typeface="Franklin Gothic Book"/>
                <a:cs typeface="Franklin Gothic Book"/>
              </a:rPr>
              <a:t>F</a:t>
            </a:r>
            <a:r>
              <a:rPr lang="en-US" sz="3200" dirty="0" smtClean="0">
                <a:latin typeface="Franklin Gothic Book"/>
                <a:cs typeface="Franklin Gothic Book"/>
              </a:rPr>
              <a:t>at soluble </a:t>
            </a:r>
            <a:r>
              <a:rPr lang="en-US" sz="3200" dirty="0">
                <a:latin typeface="Franklin Gothic Book"/>
                <a:cs typeface="Franklin Gothic Book"/>
              </a:rPr>
              <a:t>vitamins (ADEK</a:t>
            </a:r>
            <a:r>
              <a:rPr lang="en-US" sz="3200" dirty="0" smtClean="0">
                <a:latin typeface="Franklin Gothic Book"/>
                <a:cs typeface="Franklin Gothic Book"/>
              </a:rPr>
              <a:t>)</a:t>
            </a:r>
          </a:p>
          <a:p>
            <a:pPr lvl="1">
              <a:buFont typeface="Arial"/>
              <a:buChar char="•"/>
            </a:pPr>
            <a:r>
              <a:rPr lang="en-US" sz="3200" dirty="0">
                <a:latin typeface="Franklin Gothic Book"/>
                <a:cs typeface="Franklin Gothic Book"/>
              </a:rPr>
              <a:t>E</a:t>
            </a:r>
            <a:r>
              <a:rPr lang="en-US" sz="3200" dirty="0" smtClean="0">
                <a:latin typeface="Franklin Gothic Book"/>
                <a:cs typeface="Franklin Gothic Book"/>
              </a:rPr>
              <a:t>ssential </a:t>
            </a:r>
            <a:r>
              <a:rPr lang="en-US" sz="3200" dirty="0">
                <a:latin typeface="Franklin Gothic Book"/>
                <a:cs typeface="Franklin Gothic Book"/>
              </a:rPr>
              <a:t>fatty </a:t>
            </a:r>
            <a:r>
              <a:rPr lang="en-US" sz="3200" dirty="0" smtClean="0">
                <a:latin typeface="Franklin Gothic Book"/>
                <a:cs typeface="Franklin Gothic Book"/>
              </a:rPr>
              <a:t>acids</a:t>
            </a:r>
          </a:p>
          <a:p>
            <a:pPr lvl="1">
              <a:buFont typeface="Arial"/>
              <a:buChar char="•"/>
            </a:pPr>
            <a:r>
              <a:rPr lang="en-US" sz="3200" dirty="0">
                <a:latin typeface="Franklin Gothic Book"/>
                <a:cs typeface="Franklin Gothic Book"/>
              </a:rPr>
              <a:t>F</a:t>
            </a:r>
            <a:r>
              <a:rPr lang="en-US" sz="3200" dirty="0" smtClean="0">
                <a:latin typeface="Franklin Gothic Book"/>
                <a:cs typeface="Franklin Gothic Book"/>
              </a:rPr>
              <a:t>at soluble </a:t>
            </a:r>
            <a:r>
              <a:rPr lang="en-US" sz="3200" dirty="0">
                <a:latin typeface="Franklin Gothic Book"/>
                <a:cs typeface="Franklin Gothic Book"/>
              </a:rPr>
              <a:t>toxins/chemicals </a:t>
            </a:r>
            <a:r>
              <a:rPr lang="en-US" sz="3200" dirty="0">
                <a:solidFill>
                  <a:srgbClr val="91581F"/>
                </a:solidFill>
                <a:latin typeface="Franklin Gothic Book"/>
                <a:cs typeface="Franklin Gothic Book"/>
              </a:rPr>
              <a:t>: </a:t>
            </a:r>
            <a:r>
              <a:rPr lang="en-US" sz="3200" dirty="0" smtClean="0">
                <a:solidFill>
                  <a:srgbClr val="91581F"/>
                </a:solidFill>
                <a:latin typeface="Franklin Gothic Book"/>
                <a:cs typeface="Franklin Gothic Book"/>
              </a:rPr>
              <a:t>(</a:t>
            </a:r>
          </a:p>
          <a:p>
            <a:pPr lvl="1">
              <a:buFont typeface="Arial"/>
              <a:buChar char="•"/>
            </a:pPr>
            <a:r>
              <a:rPr lang="en-US" sz="3200" b="1" dirty="0" smtClean="0">
                <a:solidFill>
                  <a:schemeClr val="accent6"/>
                </a:solidFill>
                <a:latin typeface="Franklin Gothic Book"/>
                <a:cs typeface="Franklin Gothic Book"/>
              </a:rPr>
              <a:t>T</a:t>
            </a:r>
            <a:r>
              <a:rPr lang="en-US" sz="3200" b="1" dirty="0" smtClean="0">
                <a:solidFill>
                  <a:schemeClr val="accent2"/>
                </a:solidFill>
                <a:latin typeface="Franklin Gothic Book"/>
                <a:cs typeface="Franklin Gothic Book"/>
              </a:rPr>
              <a:t>a</a:t>
            </a:r>
            <a:r>
              <a:rPr lang="en-US" sz="3200" b="1" dirty="0" smtClean="0">
                <a:solidFill>
                  <a:schemeClr val="accent1"/>
                </a:solidFill>
                <a:latin typeface="Franklin Gothic Book"/>
                <a:cs typeface="Franklin Gothic Book"/>
              </a:rPr>
              <a:t>s</a:t>
            </a:r>
            <a:r>
              <a:rPr lang="en-US" sz="3200" b="1" dirty="0" smtClean="0">
                <a:solidFill>
                  <a:schemeClr val="accent3"/>
                </a:solidFill>
                <a:latin typeface="Franklin Gothic Book"/>
                <a:cs typeface="Franklin Gothic Book"/>
              </a:rPr>
              <a:t>t</a:t>
            </a:r>
            <a:r>
              <a:rPr lang="en-US" sz="3200" b="1" dirty="0" smtClean="0">
                <a:solidFill>
                  <a:schemeClr val="accent4"/>
                </a:solidFill>
                <a:latin typeface="Franklin Gothic Book"/>
                <a:cs typeface="Franklin Gothic Book"/>
              </a:rPr>
              <a:t>y, </a:t>
            </a:r>
            <a:r>
              <a:rPr lang="en-US" sz="3200" b="1" dirty="0" smtClean="0">
                <a:solidFill>
                  <a:srgbClr val="F79646"/>
                </a:solidFill>
                <a:latin typeface="Franklin Gothic Book"/>
                <a:cs typeface="Franklin Gothic Book"/>
              </a:rPr>
              <a:t>a</a:t>
            </a:r>
            <a:r>
              <a:rPr lang="en-US" sz="3200" b="1" dirty="0" smtClean="0">
                <a:solidFill>
                  <a:srgbClr val="4BACC6"/>
                </a:solidFill>
                <a:latin typeface="Franklin Gothic Book"/>
                <a:cs typeface="Franklin Gothic Book"/>
              </a:rPr>
              <a:t>r</a:t>
            </a:r>
            <a:r>
              <a:rPr lang="en-US" sz="3200" b="1" dirty="0" smtClean="0">
                <a:solidFill>
                  <a:schemeClr val="accent4"/>
                </a:solidFill>
                <a:latin typeface="Franklin Gothic Book"/>
                <a:cs typeface="Franklin Gothic Book"/>
              </a:rPr>
              <a:t>o</a:t>
            </a:r>
            <a:r>
              <a:rPr lang="en-US" sz="3200" b="1" dirty="0" smtClean="0">
                <a:solidFill>
                  <a:schemeClr val="accent2"/>
                </a:solidFill>
                <a:latin typeface="Franklin Gothic Book"/>
                <a:cs typeface="Franklin Gothic Book"/>
              </a:rPr>
              <a:t>m</a:t>
            </a:r>
            <a:r>
              <a:rPr lang="en-US" sz="3200" b="1" dirty="0" smtClean="0">
                <a:solidFill>
                  <a:schemeClr val="accent5"/>
                </a:solidFill>
                <a:latin typeface="Franklin Gothic Book"/>
                <a:cs typeface="Franklin Gothic Book"/>
              </a:rPr>
              <a:t>a</a:t>
            </a:r>
            <a:r>
              <a:rPr lang="en-US" sz="3200" b="1" dirty="0" smtClean="0">
                <a:solidFill>
                  <a:schemeClr val="accent6"/>
                </a:solidFill>
                <a:latin typeface="Franklin Gothic Book"/>
                <a:cs typeface="Franklin Gothic Book"/>
              </a:rPr>
              <a:t>t</a:t>
            </a:r>
            <a:r>
              <a:rPr lang="en-US" sz="3200" b="1" dirty="0" smtClean="0">
                <a:solidFill>
                  <a:schemeClr val="accent4"/>
                </a:solidFill>
                <a:latin typeface="Franklin Gothic Book"/>
                <a:cs typeface="Franklin Gothic Book"/>
              </a:rPr>
              <a:t>i</a:t>
            </a:r>
            <a:r>
              <a:rPr lang="en-US" sz="3200" b="1" dirty="0" smtClean="0">
                <a:solidFill>
                  <a:srgbClr val="C0504D"/>
                </a:solidFill>
                <a:latin typeface="Franklin Gothic Book"/>
                <a:cs typeface="Franklin Gothic Book"/>
              </a:rPr>
              <a:t>c</a:t>
            </a:r>
            <a:r>
              <a:rPr lang="en-US" sz="3200" dirty="0" smtClean="0">
                <a:latin typeface="Franklin Gothic Book"/>
                <a:cs typeface="Franklin Gothic Book"/>
              </a:rPr>
              <a:t> calories</a:t>
            </a:r>
          </a:p>
          <a:p>
            <a:pPr lvl="2">
              <a:buFont typeface="Arial"/>
              <a:buChar char="•"/>
            </a:pPr>
            <a:r>
              <a:rPr lang="en-US" dirty="0" smtClean="0">
                <a:latin typeface="Franklin Gothic Book"/>
                <a:cs typeface="Franklin Gothic Book"/>
              </a:rPr>
              <a:t>Present in food as triglycerides</a:t>
            </a:r>
            <a:endParaRPr lang="en-US" dirty="0">
              <a:latin typeface="Franklin Gothic Book"/>
              <a:cs typeface="Franklin Gothic Book"/>
            </a:endParaRPr>
          </a:p>
          <a:p>
            <a:pPr marL="0" indent="0">
              <a:buNone/>
            </a:pPr>
            <a:endParaRPr lang="en-US" dirty="0">
              <a:latin typeface="Franklin Gothic Book"/>
              <a:cs typeface="Franklin Gothic Book"/>
            </a:endParaRPr>
          </a:p>
          <a:p>
            <a:pPr>
              <a:buFont typeface="Wingdings 2" charset="0"/>
              <a:buNone/>
            </a:pPr>
            <a:endParaRPr lang="en-US" sz="2800" dirty="0">
              <a:latin typeface="Franklin Gothic Book"/>
              <a:cs typeface="Franklin Gothic Book"/>
            </a:endParaRPr>
          </a:p>
          <a:p>
            <a:pPr>
              <a:buFont typeface="Wingdings" charset="0"/>
              <a:buChar char="ü"/>
            </a:pPr>
            <a:endParaRPr lang="en-US" dirty="0">
              <a:latin typeface="Franklin Gothic Book" charset="0"/>
            </a:endParaRPr>
          </a:p>
          <a:p>
            <a:pPr>
              <a:buFont typeface="Wingdings" charset="0"/>
              <a:buChar char="ü"/>
            </a:pPr>
            <a:endParaRPr lang="en-US" dirty="0">
              <a:latin typeface="Franklin Gothic Book"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7848600" cy="792162"/>
          </a:xfrm>
        </p:spPr>
        <p:txBody>
          <a:bodyPr rtlCol="0">
            <a:noAutofit/>
          </a:bodyPr>
          <a:lstStyle/>
          <a:p>
            <a:pPr algn="l" fontAlgn="auto">
              <a:spcAft>
                <a:spcPts val="0"/>
              </a:spcAft>
              <a:defRPr/>
            </a:pPr>
            <a:r>
              <a:rPr lang="en-US" sz="3600" b="1" dirty="0">
                <a:latin typeface="+mn-lt"/>
                <a:ea typeface="+mj-ea"/>
                <a:cs typeface="+mj-cs"/>
              </a:rPr>
              <a:t>B</a:t>
            </a:r>
            <a:r>
              <a:rPr lang="en-US" sz="3600" b="1" dirty="0" smtClean="0">
                <a:latin typeface="+mn-lt"/>
                <a:ea typeface="+mj-ea"/>
                <a:cs typeface="+mj-cs"/>
              </a:rPr>
              <a:t>asic  Fat </a:t>
            </a:r>
            <a:r>
              <a:rPr lang="en-US" sz="3600" dirty="0"/>
              <a:t>(and oil)</a:t>
            </a:r>
            <a:r>
              <a:rPr lang="en-US" sz="4000" dirty="0"/>
              <a:t> </a:t>
            </a:r>
            <a:r>
              <a:rPr lang="en-US" sz="3600" b="1" dirty="0" smtClean="0">
                <a:latin typeface="+mn-lt"/>
                <a:ea typeface="+mj-ea"/>
                <a:cs typeface="+mj-cs"/>
              </a:rPr>
              <a:t>Facts</a:t>
            </a:r>
            <a:endParaRPr lang="en-US" sz="3600" b="1" dirty="0">
              <a:latin typeface="+mn-lt"/>
              <a:ea typeface="+mj-ea"/>
              <a:cs typeface="+mj-cs"/>
            </a:endParaRPr>
          </a:p>
        </p:txBody>
      </p:sp>
      <p:sp>
        <p:nvSpPr>
          <p:cNvPr id="5122" name="Text Placeholder 3"/>
          <p:cNvSpPr>
            <a:spLocks noGrp="1"/>
          </p:cNvSpPr>
          <p:nvPr>
            <p:ph idx="1"/>
          </p:nvPr>
        </p:nvSpPr>
        <p:spPr>
          <a:xfrm>
            <a:off x="457200" y="1066800"/>
            <a:ext cx="8839200" cy="4525963"/>
          </a:xfrm>
        </p:spPr>
        <p:txBody>
          <a:bodyPr/>
          <a:lstStyle/>
          <a:p>
            <a:r>
              <a:rPr lang="en-US" dirty="0" smtClean="0">
                <a:latin typeface="Franklin Gothic Book" charset="0"/>
              </a:rPr>
              <a:t>Essential</a:t>
            </a:r>
          </a:p>
          <a:p>
            <a:r>
              <a:rPr lang="en-US" dirty="0" smtClean="0">
                <a:latin typeface="Franklin Gothic Book" charset="0"/>
              </a:rPr>
              <a:t>Insoluble in water</a:t>
            </a:r>
          </a:p>
          <a:p>
            <a:r>
              <a:rPr lang="en-US" dirty="0">
                <a:latin typeface="Franklin Gothic Book" charset="0"/>
              </a:rPr>
              <a:t>Food sources</a:t>
            </a:r>
          </a:p>
          <a:p>
            <a:pPr lvl="1"/>
            <a:r>
              <a:rPr lang="en-US" b="1" dirty="0">
                <a:latin typeface="Franklin Gothic Book" charset="0"/>
              </a:rPr>
              <a:t>Fats</a:t>
            </a:r>
            <a:r>
              <a:rPr lang="en-US" dirty="0">
                <a:latin typeface="Franklin Gothic Book" charset="0"/>
              </a:rPr>
              <a:t>: animal products, solid at RT</a:t>
            </a:r>
            <a:r>
              <a:rPr lang="en-US" i="1" dirty="0">
                <a:latin typeface="Franklin Gothic Book" charset="0"/>
              </a:rPr>
              <a:t>, saturated</a:t>
            </a:r>
          </a:p>
          <a:p>
            <a:pPr lvl="1"/>
            <a:r>
              <a:rPr lang="en-US" b="1" dirty="0">
                <a:latin typeface="Franklin Gothic Book" charset="0"/>
              </a:rPr>
              <a:t>Oils</a:t>
            </a:r>
            <a:r>
              <a:rPr lang="en-US" dirty="0">
                <a:latin typeface="Franklin Gothic Book" charset="0"/>
              </a:rPr>
              <a:t>: plant products, liquid at RT, </a:t>
            </a:r>
            <a:r>
              <a:rPr lang="en-US" dirty="0" smtClean="0">
                <a:latin typeface="Franklin Gothic Book" charset="0"/>
              </a:rPr>
              <a:t>unsaturated</a:t>
            </a:r>
          </a:p>
          <a:p>
            <a:r>
              <a:rPr lang="en-US" sz="3200" dirty="0" smtClean="0">
                <a:latin typeface="Franklin Gothic Book" charset="0"/>
              </a:rPr>
              <a:t>Primary lipid in body and diet is </a:t>
            </a:r>
            <a:r>
              <a:rPr lang="en-US" sz="3200" b="1" dirty="0" smtClean="0">
                <a:solidFill>
                  <a:srgbClr val="F79646"/>
                </a:solidFill>
                <a:latin typeface="Franklin Gothic Book" charset="0"/>
              </a:rPr>
              <a:t>triglyceride </a:t>
            </a:r>
            <a:r>
              <a:rPr lang="en-US" sz="3200" dirty="0" smtClean="0">
                <a:latin typeface="Franklin Gothic Book" charset="0"/>
              </a:rPr>
              <a:t>(TG)</a:t>
            </a:r>
          </a:p>
          <a:p>
            <a:endParaRPr lang="en-US" sz="3200" dirty="0">
              <a:latin typeface="Franklin Gothic Book"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2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12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12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5"/>
          <p:cNvSpPr>
            <a:spLocks noGrp="1"/>
          </p:cNvSpPr>
          <p:nvPr>
            <p:ph type="title"/>
          </p:nvPr>
        </p:nvSpPr>
        <p:spPr>
          <a:xfrm rot="10800000" flipV="1">
            <a:off x="12039600" y="1447800"/>
            <a:ext cx="838200" cy="1295400"/>
          </a:xfrm>
          <a:extLst/>
        </p:spPr>
        <p:txBody>
          <a:bodyPr rtlCol="0">
            <a:normAutofit fontScale="90000"/>
          </a:bodyPr>
          <a:lstStyle/>
          <a:p>
            <a:pPr fontAlgn="auto">
              <a:spcAft>
                <a:spcPts val="0"/>
              </a:spcAft>
              <a:defRPr/>
            </a:pPr>
            <a:r>
              <a:rPr lang="en-US" sz="2900" dirty="0">
                <a:latin typeface="Franklin Gothic Medium" charset="0"/>
                <a:ea typeface="+mj-ea"/>
                <a:cs typeface="+mj-cs"/>
              </a:rPr>
              <a:t/>
            </a:r>
            <a:br>
              <a:rPr lang="en-US" sz="2900" dirty="0">
                <a:latin typeface="Franklin Gothic Medium" charset="0"/>
                <a:ea typeface="+mj-ea"/>
                <a:cs typeface="+mj-cs"/>
              </a:rPr>
            </a:br>
            <a:r>
              <a:rPr lang="en-US" sz="2900" dirty="0">
                <a:latin typeface="Franklin Gothic Medium" charset="0"/>
                <a:ea typeface="+mj-ea"/>
                <a:cs typeface="+mj-cs"/>
              </a:rPr>
              <a:t/>
            </a:r>
            <a:br>
              <a:rPr lang="en-US" sz="2900" dirty="0">
                <a:latin typeface="Franklin Gothic Medium" charset="0"/>
                <a:ea typeface="+mj-ea"/>
                <a:cs typeface="+mj-cs"/>
              </a:rPr>
            </a:br>
            <a:r>
              <a:rPr lang="en-US" sz="2900" dirty="0">
                <a:latin typeface="Franklin Gothic Medium" charset="0"/>
                <a:ea typeface="+mj-ea"/>
                <a:cs typeface="+mj-cs"/>
              </a:rPr>
              <a:t/>
            </a:r>
            <a:br>
              <a:rPr lang="en-US" sz="2900" dirty="0">
                <a:latin typeface="Franklin Gothic Medium" charset="0"/>
                <a:ea typeface="+mj-ea"/>
                <a:cs typeface="+mj-cs"/>
              </a:rPr>
            </a:br>
            <a:r>
              <a:rPr lang="en-US" sz="2900" dirty="0" smtClean="0">
                <a:latin typeface="Franklin Gothic Medium" charset="0"/>
                <a:ea typeface="+mj-ea"/>
                <a:cs typeface="+mj-cs"/>
              </a:rPr>
              <a:t>	</a:t>
            </a:r>
            <a:r>
              <a:rPr lang="en-US" sz="2900" dirty="0">
                <a:latin typeface="Franklin Gothic Medium" charset="0"/>
                <a:ea typeface="+mj-ea"/>
                <a:cs typeface="+mj-cs"/>
              </a:rPr>
              <a:t/>
            </a:r>
            <a:br>
              <a:rPr lang="en-US" sz="2900" dirty="0">
                <a:latin typeface="Franklin Gothic Medium" charset="0"/>
                <a:ea typeface="+mj-ea"/>
                <a:cs typeface="+mj-cs"/>
              </a:rPr>
            </a:br>
            <a:r>
              <a:rPr lang="en-US" sz="2900" dirty="0">
                <a:latin typeface="Franklin Gothic Medium" charset="0"/>
                <a:ea typeface="+mj-ea"/>
                <a:cs typeface="+mj-cs"/>
              </a:rPr>
              <a:t/>
            </a:r>
            <a:br>
              <a:rPr lang="en-US" sz="2900" dirty="0">
                <a:latin typeface="Franklin Gothic Medium" charset="0"/>
                <a:ea typeface="+mj-ea"/>
                <a:cs typeface="+mj-cs"/>
              </a:rPr>
            </a:br>
            <a:r>
              <a:rPr lang="en-US" sz="2900" dirty="0">
                <a:latin typeface="Franklin Gothic Medium" charset="0"/>
                <a:ea typeface="+mj-ea"/>
                <a:cs typeface="+mj-cs"/>
              </a:rPr>
              <a:t/>
            </a:r>
            <a:br>
              <a:rPr lang="en-US" sz="2900" dirty="0">
                <a:latin typeface="Franklin Gothic Medium" charset="0"/>
                <a:ea typeface="+mj-ea"/>
                <a:cs typeface="+mj-cs"/>
              </a:rPr>
            </a:br>
            <a:endParaRPr lang="en-US" sz="2900" dirty="0">
              <a:latin typeface="Franklin Gothic Medium" charset="0"/>
              <a:ea typeface="+mj-ea"/>
              <a:cs typeface="+mj-cs"/>
            </a:endParaRPr>
          </a:p>
        </p:txBody>
      </p:sp>
      <p:sp>
        <p:nvSpPr>
          <p:cNvPr id="22530" name="Rectangle 3"/>
          <p:cNvSpPr>
            <a:spLocks noGrp="1" noChangeArrowheads="1"/>
          </p:cNvSpPr>
          <p:nvPr>
            <p:ph idx="1"/>
          </p:nvPr>
        </p:nvSpPr>
        <p:spPr>
          <a:xfrm>
            <a:off x="533400" y="685800"/>
            <a:ext cx="8610600" cy="5257800"/>
          </a:xfrm>
        </p:spPr>
        <p:txBody>
          <a:bodyPr rtlCol="0">
            <a:normAutofit lnSpcReduction="10000"/>
          </a:bodyPr>
          <a:lstStyle/>
          <a:p>
            <a:pPr fontAlgn="auto">
              <a:lnSpc>
                <a:spcPct val="80000"/>
              </a:lnSpc>
              <a:spcAft>
                <a:spcPts val="0"/>
              </a:spcAft>
              <a:buFont typeface="Wingdings" charset="0"/>
              <a:buNone/>
              <a:defRPr/>
            </a:pPr>
            <a:r>
              <a:rPr lang="en-US" dirty="0" smtClean="0">
                <a:latin typeface="Franklin Gothic Book" charset="0"/>
                <a:ea typeface="+mn-ea"/>
                <a:cs typeface="+mn-cs"/>
              </a:rPr>
              <a:t> </a:t>
            </a:r>
          </a:p>
          <a:p>
            <a:pPr fontAlgn="auto">
              <a:lnSpc>
                <a:spcPct val="80000"/>
              </a:lnSpc>
              <a:spcAft>
                <a:spcPts val="0"/>
              </a:spcAft>
              <a:buFont typeface="Wingdings" charset="0"/>
              <a:buNone/>
              <a:defRPr/>
            </a:pPr>
            <a:r>
              <a:rPr lang="en-US" b="1" dirty="0" smtClean="0">
                <a:solidFill>
                  <a:srgbClr val="C87D0E"/>
                </a:solidFill>
                <a:latin typeface="Franklin Gothic Book" charset="0"/>
                <a:ea typeface="+mn-ea"/>
                <a:cs typeface="+mn-cs"/>
              </a:rPr>
              <a:t>  </a:t>
            </a:r>
            <a:r>
              <a:rPr lang="en-US" b="1" dirty="0" smtClean="0">
                <a:solidFill>
                  <a:srgbClr val="C87D0E"/>
                </a:solidFill>
                <a:latin typeface="Franklin Gothic Book"/>
                <a:ea typeface="+mn-ea"/>
                <a:cs typeface="Franklin Gothic Book"/>
              </a:rPr>
              <a:t>Glycerol backbone </a:t>
            </a:r>
            <a:r>
              <a:rPr lang="en-US" dirty="0" smtClean="0">
                <a:latin typeface="Franklin Gothic Book"/>
                <a:ea typeface="+mn-ea"/>
                <a:cs typeface="Franklin Gothic Book"/>
              </a:rPr>
              <a:t>+</a:t>
            </a:r>
            <a:r>
              <a:rPr lang="en-US" dirty="0" smtClean="0">
                <a:solidFill>
                  <a:srgbClr val="7C7154"/>
                </a:solidFill>
                <a:latin typeface="Franklin Gothic Book"/>
                <a:ea typeface="+mn-ea"/>
                <a:cs typeface="Franklin Gothic Book"/>
              </a:rPr>
              <a:t>3</a:t>
            </a:r>
            <a:r>
              <a:rPr lang="en-US" dirty="0" smtClean="0">
                <a:latin typeface="Franklin Gothic Book"/>
                <a:ea typeface="+mn-ea"/>
                <a:cs typeface="Franklin Gothic Book"/>
              </a:rPr>
              <a:t> </a:t>
            </a:r>
            <a:r>
              <a:rPr lang="en-US" dirty="0" smtClean="0">
                <a:solidFill>
                  <a:srgbClr val="7C7154"/>
                </a:solidFill>
                <a:latin typeface="Franklin Gothic Book"/>
                <a:ea typeface="+mn-ea"/>
                <a:cs typeface="Franklin Gothic Book"/>
              </a:rPr>
              <a:t>fatty acids</a:t>
            </a:r>
            <a:r>
              <a:rPr lang="en-US" dirty="0" smtClean="0">
                <a:latin typeface="Franklin Gothic Book"/>
                <a:ea typeface="+mn-ea"/>
                <a:cs typeface="Franklin Gothic Book"/>
              </a:rPr>
              <a:t>**</a:t>
            </a:r>
          </a:p>
          <a:p>
            <a:pPr fontAlgn="auto">
              <a:spcAft>
                <a:spcPts val="0"/>
              </a:spcAft>
              <a:buFont typeface="Wingdings" charset="0"/>
              <a:buNone/>
              <a:defRPr/>
            </a:pPr>
            <a:r>
              <a:rPr lang="en-US" dirty="0" smtClean="0">
                <a:latin typeface="Franklin Gothic Book"/>
                <a:ea typeface="+mn-ea"/>
                <a:cs typeface="Franklin Gothic Book"/>
              </a:rPr>
              <a:t>				</a:t>
            </a:r>
            <a:r>
              <a:rPr lang="en-US" dirty="0" smtClean="0">
                <a:solidFill>
                  <a:srgbClr val="85540A"/>
                </a:solidFill>
                <a:latin typeface="Franklin Gothic Book"/>
                <a:ea typeface="+mn-ea"/>
                <a:cs typeface="Franklin Gothic Book"/>
              </a:rPr>
              <a:t> </a:t>
            </a:r>
            <a:r>
              <a:rPr lang="en-US" dirty="0" smtClean="0">
                <a:solidFill>
                  <a:srgbClr val="C87D0E"/>
                </a:solidFill>
                <a:latin typeface="Franklin Gothic Book"/>
                <a:ea typeface="+mn-ea"/>
                <a:cs typeface="Franklin Gothic Book"/>
              </a:rPr>
              <a:t>C</a:t>
            </a:r>
            <a:r>
              <a:rPr lang="en-US" dirty="0" smtClean="0">
                <a:latin typeface="Franklin Gothic Book"/>
                <a:ea typeface="+mn-ea"/>
                <a:cs typeface="Franklin Gothic Book"/>
              </a:rPr>
              <a:t>-----</a:t>
            </a:r>
            <a:r>
              <a:rPr lang="en-US" dirty="0" smtClean="0">
                <a:solidFill>
                  <a:srgbClr val="7C7154"/>
                </a:solidFill>
                <a:latin typeface="Franklin Gothic Book"/>
                <a:ea typeface="+mn-ea"/>
                <a:cs typeface="Franklin Gothic Book"/>
              </a:rPr>
              <a:t>fatty acid</a:t>
            </a:r>
            <a:endParaRPr lang="en-US" dirty="0" smtClean="0">
              <a:solidFill>
                <a:srgbClr val="C87D0E"/>
              </a:solidFill>
              <a:latin typeface="Franklin Gothic Book"/>
              <a:ea typeface="+mn-ea"/>
              <a:cs typeface="Franklin Gothic Book"/>
            </a:endParaRPr>
          </a:p>
          <a:p>
            <a:pPr fontAlgn="auto">
              <a:spcAft>
                <a:spcPts val="0"/>
              </a:spcAft>
              <a:buFont typeface="Wingdings" charset="0"/>
              <a:buNone/>
              <a:defRPr/>
            </a:pPr>
            <a:r>
              <a:rPr lang="en-US" dirty="0" smtClean="0">
                <a:latin typeface="Franklin Gothic Book"/>
                <a:ea typeface="+mn-ea"/>
                <a:cs typeface="Franklin Gothic Book"/>
              </a:rPr>
              <a:t>				 </a:t>
            </a:r>
            <a:r>
              <a:rPr lang="en-US" dirty="0" smtClean="0">
                <a:solidFill>
                  <a:srgbClr val="C87D0E"/>
                </a:solidFill>
                <a:latin typeface="Franklin Gothic Book"/>
                <a:ea typeface="+mn-ea"/>
                <a:cs typeface="Franklin Gothic Book"/>
              </a:rPr>
              <a:t>C</a:t>
            </a:r>
            <a:r>
              <a:rPr lang="en-US" dirty="0" smtClean="0">
                <a:latin typeface="Franklin Gothic Book"/>
                <a:ea typeface="+mn-ea"/>
                <a:cs typeface="Franklin Gothic Book"/>
              </a:rPr>
              <a:t>----</a:t>
            </a:r>
            <a:r>
              <a:rPr lang="en-US" dirty="0" smtClean="0">
                <a:solidFill>
                  <a:srgbClr val="7C7154"/>
                </a:solidFill>
                <a:latin typeface="Franklin Gothic Book"/>
                <a:ea typeface="+mn-ea"/>
                <a:cs typeface="Franklin Gothic Book"/>
              </a:rPr>
              <a:t>fatty acid</a:t>
            </a:r>
            <a:r>
              <a:rPr lang="en-US" dirty="0" smtClean="0">
                <a:latin typeface="Franklin Gothic Book"/>
                <a:ea typeface="+mn-ea"/>
                <a:cs typeface="Franklin Gothic Book"/>
              </a:rPr>
              <a:t> </a:t>
            </a:r>
          </a:p>
          <a:p>
            <a:pPr fontAlgn="auto">
              <a:spcAft>
                <a:spcPts val="0"/>
              </a:spcAft>
              <a:buFont typeface="Wingdings" charset="0"/>
              <a:buNone/>
              <a:defRPr/>
            </a:pPr>
            <a:r>
              <a:rPr lang="en-US" dirty="0" smtClean="0">
                <a:latin typeface="Franklin Gothic Book"/>
                <a:ea typeface="+mn-ea"/>
                <a:cs typeface="Franklin Gothic Book"/>
              </a:rPr>
              <a:t>				</a:t>
            </a:r>
            <a:r>
              <a:rPr lang="en-US" dirty="0" smtClean="0">
                <a:solidFill>
                  <a:srgbClr val="C87D0E"/>
                </a:solidFill>
                <a:latin typeface="Franklin Gothic Book"/>
                <a:ea typeface="+mn-ea"/>
                <a:cs typeface="Franklin Gothic Book"/>
              </a:rPr>
              <a:t> C-</a:t>
            </a:r>
            <a:r>
              <a:rPr lang="en-US" dirty="0" smtClean="0">
                <a:latin typeface="Franklin Gothic Book"/>
                <a:ea typeface="+mn-ea"/>
                <a:cs typeface="Franklin Gothic Book"/>
              </a:rPr>
              <a:t>---</a:t>
            </a:r>
            <a:r>
              <a:rPr lang="en-US" dirty="0" smtClean="0">
                <a:solidFill>
                  <a:srgbClr val="7C7154"/>
                </a:solidFill>
                <a:latin typeface="Franklin Gothic Book"/>
                <a:ea typeface="+mn-ea"/>
                <a:cs typeface="Franklin Gothic Book"/>
              </a:rPr>
              <a:t>fatty acid</a:t>
            </a:r>
          </a:p>
          <a:p>
            <a:pPr fontAlgn="auto">
              <a:spcAft>
                <a:spcPts val="0"/>
              </a:spcAft>
              <a:buFont typeface="Wingdings" charset="0"/>
              <a:buNone/>
              <a:defRPr/>
            </a:pPr>
            <a:r>
              <a:rPr lang="en-US" dirty="0" smtClean="0">
                <a:latin typeface="Franklin Gothic Book"/>
                <a:ea typeface="+mn-ea"/>
                <a:cs typeface="Franklin Gothic Book"/>
              </a:rPr>
              <a:t>  **Fatty acid types</a:t>
            </a:r>
          </a:p>
          <a:p>
            <a:pPr fontAlgn="auto">
              <a:spcAft>
                <a:spcPts val="0"/>
              </a:spcAft>
              <a:buFont typeface="Wingdings" charset="0"/>
              <a:buNone/>
              <a:defRPr/>
            </a:pPr>
            <a:r>
              <a:rPr lang="en-US" dirty="0">
                <a:latin typeface="Franklin Gothic Book"/>
                <a:ea typeface="+mn-ea"/>
                <a:cs typeface="Franklin Gothic Book"/>
              </a:rPr>
              <a:t>	</a:t>
            </a:r>
            <a:r>
              <a:rPr lang="en-US" sz="2800" b="1" dirty="0" smtClean="0">
                <a:solidFill>
                  <a:srgbClr val="C0504D"/>
                </a:solidFill>
                <a:latin typeface="Franklin Gothic Book"/>
                <a:ea typeface="+mn-ea"/>
                <a:cs typeface="Franklin Gothic Book"/>
              </a:rPr>
              <a:t>saturated</a:t>
            </a:r>
            <a:endParaRPr lang="en-US" sz="2800" b="1" dirty="0">
              <a:latin typeface="Franklin Gothic Book"/>
              <a:ea typeface="+mn-ea"/>
              <a:cs typeface="Franklin Gothic Book"/>
            </a:endParaRPr>
          </a:p>
          <a:p>
            <a:pPr fontAlgn="auto">
              <a:spcAft>
                <a:spcPts val="0"/>
              </a:spcAft>
              <a:buFont typeface="Wingdings" charset="0"/>
              <a:buNone/>
              <a:defRPr/>
            </a:pPr>
            <a:r>
              <a:rPr lang="en-US" sz="2800" b="1" dirty="0" smtClean="0">
                <a:solidFill>
                  <a:schemeClr val="accent1"/>
                </a:solidFill>
                <a:latin typeface="Franklin Gothic Book"/>
                <a:ea typeface="+mn-ea"/>
                <a:cs typeface="Franklin Gothic Book"/>
              </a:rPr>
              <a:t>	unsaturated</a:t>
            </a:r>
            <a:r>
              <a:rPr lang="is-IS" sz="2800" b="1" dirty="0" smtClean="0">
                <a:latin typeface="Franklin Gothic Book"/>
                <a:ea typeface="+mn-ea"/>
                <a:cs typeface="Franklin Gothic Book"/>
              </a:rPr>
              <a:t>…..</a:t>
            </a:r>
            <a:r>
              <a:rPr lang="en-US" sz="2800" b="1" dirty="0" smtClean="0">
                <a:solidFill>
                  <a:schemeClr val="accent3"/>
                </a:solidFill>
                <a:latin typeface="Franklin Gothic Book"/>
                <a:ea typeface="+mn-ea"/>
                <a:cs typeface="Franklin Gothic Book"/>
              </a:rPr>
              <a:t>omega-3</a:t>
            </a:r>
            <a:r>
              <a:rPr lang="en-US" sz="2800" b="1" dirty="0" smtClean="0">
                <a:latin typeface="Franklin Gothic Book"/>
                <a:ea typeface="+mn-ea"/>
                <a:cs typeface="Franklin Gothic Book"/>
              </a:rPr>
              <a:t>, </a:t>
            </a:r>
            <a:r>
              <a:rPr lang="en-US" sz="2800" b="1" dirty="0" smtClean="0">
                <a:solidFill>
                  <a:schemeClr val="accent6"/>
                </a:solidFill>
                <a:latin typeface="Franklin Gothic Book"/>
                <a:ea typeface="+mn-ea"/>
                <a:cs typeface="Franklin Gothic Book"/>
              </a:rPr>
              <a:t>trans</a:t>
            </a:r>
            <a:r>
              <a:rPr lang="en-US" sz="2800" b="1" dirty="0" smtClean="0">
                <a:latin typeface="Franklin Gothic Book"/>
                <a:ea typeface="+mn-ea"/>
                <a:cs typeface="Franklin Gothic Book"/>
              </a:rPr>
              <a:t>, </a:t>
            </a:r>
            <a:r>
              <a:rPr lang="en-US" sz="2800" b="1" dirty="0" smtClean="0">
                <a:solidFill>
                  <a:schemeClr val="accent4"/>
                </a:solidFill>
                <a:latin typeface="Franklin Gothic Book"/>
                <a:ea typeface="+mn-ea"/>
                <a:cs typeface="Franklin Gothic Book"/>
              </a:rPr>
              <a:t>essential fatty acids</a:t>
            </a:r>
            <a:endParaRPr lang="en-US" sz="2800" b="1" dirty="0" smtClean="0">
              <a:latin typeface="Franklin Gothic Book"/>
              <a:ea typeface="+mn-ea"/>
              <a:cs typeface="Franklin Gothic Book"/>
            </a:endParaRPr>
          </a:p>
          <a:p>
            <a:pPr fontAlgn="auto">
              <a:spcAft>
                <a:spcPts val="0"/>
              </a:spcAft>
              <a:buFont typeface="Wingdings" charset="0"/>
              <a:buNone/>
              <a:defRPr/>
            </a:pPr>
            <a:r>
              <a:rPr lang="en-US" b="1" dirty="0" smtClean="0">
                <a:latin typeface="Calibri"/>
                <a:ea typeface="+mn-ea"/>
                <a:cs typeface="Calibri"/>
              </a:rPr>
              <a:t>		 </a:t>
            </a:r>
            <a:r>
              <a:rPr lang="en-US" b="1" i="1" dirty="0" smtClean="0">
                <a:latin typeface="Calibri"/>
                <a:ea typeface="+mn-ea"/>
                <a:cs typeface="Calibri"/>
              </a:rPr>
              <a:t> </a:t>
            </a:r>
          </a:p>
        </p:txBody>
      </p:sp>
      <p:sp>
        <p:nvSpPr>
          <p:cNvPr id="9219" name="TextBox 1"/>
          <p:cNvSpPr txBox="1">
            <a:spLocks noChangeArrowheads="1"/>
          </p:cNvSpPr>
          <p:nvPr/>
        </p:nvSpPr>
        <p:spPr bwMode="auto">
          <a:xfrm>
            <a:off x="457200" y="381000"/>
            <a:ext cx="731520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3600" b="1" dirty="0" smtClean="0">
                <a:latin typeface="Calibri" charset="0"/>
                <a:cs typeface="Calibri" charset="0"/>
              </a:rPr>
              <a:t>Triglyceride</a:t>
            </a:r>
            <a:endParaRPr lang="en-US" sz="3600" b="1" dirty="0">
              <a:latin typeface="Calibri" charset="0"/>
              <a:cs typeface="Calibri"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0">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0">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r>
              <a:rPr lang="en-US" sz="3600" b="1" dirty="0" smtClean="0"/>
              <a:t>Is Homer right? </a:t>
            </a:r>
            <a:endParaRPr lang="en-US" sz="3600" b="1" dirty="0"/>
          </a:p>
        </p:txBody>
      </p:sp>
      <p:pic>
        <p:nvPicPr>
          <p:cNvPr id="4" name="Content Placeholder 3" descr="images.jpeg"/>
          <p:cNvPicPr>
            <a:picLocks noGrp="1" noChangeAspect="1"/>
          </p:cNvPicPr>
          <p:nvPr>
            <p:ph idx="1"/>
          </p:nvPr>
        </p:nvPicPr>
        <p:blipFill rotWithShape="1">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l="501" r="-786"/>
          <a:stretch/>
        </p:blipFill>
        <p:spPr bwMode="auto">
          <a:xfrm>
            <a:off x="3276600" y="990600"/>
            <a:ext cx="2432199" cy="3611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Box 4"/>
          <p:cNvSpPr txBox="1"/>
          <p:nvPr/>
        </p:nvSpPr>
        <p:spPr>
          <a:xfrm>
            <a:off x="533400" y="914400"/>
            <a:ext cx="2667000" cy="2554545"/>
          </a:xfrm>
          <a:prstGeom prst="rect">
            <a:avLst/>
          </a:prstGeom>
          <a:noFill/>
        </p:spPr>
        <p:txBody>
          <a:bodyPr wrap="square" rtlCol="0">
            <a:spAutoFit/>
          </a:bodyPr>
          <a:lstStyle/>
          <a:p>
            <a:r>
              <a:rPr lang="en-US" sz="3200" dirty="0" smtClean="0">
                <a:solidFill>
                  <a:schemeClr val="tx2">
                    <a:lumMod val="60000"/>
                    <a:lumOff val="40000"/>
                  </a:schemeClr>
                </a:solidFill>
                <a:latin typeface="Franklin Gothic Book"/>
                <a:cs typeface="Franklin Gothic Book"/>
              </a:rPr>
              <a:t>Nope! It has </a:t>
            </a:r>
            <a:r>
              <a:rPr lang="en-US" sz="3200" b="1" dirty="0" smtClean="0">
                <a:solidFill>
                  <a:schemeClr val="tx2">
                    <a:lumMod val="60000"/>
                    <a:lumOff val="40000"/>
                  </a:schemeClr>
                </a:solidFill>
                <a:latin typeface="Franklin Gothic Book"/>
                <a:cs typeface="Franklin Gothic Book"/>
              </a:rPr>
              <a:t>no</a:t>
            </a:r>
            <a:r>
              <a:rPr lang="en-US" sz="3200" dirty="0" smtClean="0">
                <a:solidFill>
                  <a:schemeClr val="tx2">
                    <a:lumMod val="60000"/>
                    <a:lumOff val="40000"/>
                  </a:schemeClr>
                </a:solidFill>
                <a:latin typeface="Franklin Gothic Book"/>
                <a:cs typeface="Franklin Gothic Book"/>
              </a:rPr>
              <a:t> flavor or calorie</a:t>
            </a:r>
            <a:r>
              <a:rPr lang="en-US" sz="3200" dirty="0" smtClean="0">
                <a:solidFill>
                  <a:srgbClr val="558ED5"/>
                </a:solidFill>
                <a:latin typeface="Franklin Gothic Book"/>
                <a:cs typeface="Franklin Gothic Book"/>
              </a:rPr>
              <a:t> value even though it’s a lipid</a:t>
            </a:r>
          </a:p>
        </p:txBody>
      </p:sp>
      <p:sp>
        <p:nvSpPr>
          <p:cNvPr id="6" name="TextBox 5"/>
          <p:cNvSpPr txBox="1"/>
          <p:nvPr/>
        </p:nvSpPr>
        <p:spPr>
          <a:xfrm>
            <a:off x="5784999" y="990600"/>
            <a:ext cx="3082895" cy="3539430"/>
          </a:xfrm>
          <a:prstGeom prst="rect">
            <a:avLst/>
          </a:prstGeom>
          <a:noFill/>
        </p:spPr>
        <p:txBody>
          <a:bodyPr wrap="none" rtlCol="0">
            <a:spAutoFit/>
          </a:bodyPr>
          <a:lstStyle/>
          <a:p>
            <a:r>
              <a:rPr lang="en-US" sz="3200" dirty="0" smtClean="0">
                <a:solidFill>
                  <a:schemeClr val="accent2"/>
                </a:solidFill>
                <a:latin typeface="Franklin Gothic Book"/>
                <a:cs typeface="Franklin Gothic Book"/>
              </a:rPr>
              <a:t>Precursor of</a:t>
            </a:r>
          </a:p>
          <a:p>
            <a:pPr marL="457200" indent="-457200">
              <a:buFont typeface="Arial"/>
              <a:buChar char="•"/>
            </a:pPr>
            <a:r>
              <a:rPr lang="en-US" sz="3200" dirty="0" smtClean="0">
                <a:solidFill>
                  <a:schemeClr val="accent2"/>
                </a:solidFill>
                <a:latin typeface="Franklin Gothic Book"/>
                <a:cs typeface="Franklin Gothic Book"/>
              </a:rPr>
              <a:t>Bile</a:t>
            </a:r>
          </a:p>
          <a:p>
            <a:pPr marL="457200" indent="-457200">
              <a:buFont typeface="Arial"/>
              <a:buChar char="•"/>
            </a:pPr>
            <a:r>
              <a:rPr lang="en-US" sz="3200" dirty="0" smtClean="0">
                <a:solidFill>
                  <a:schemeClr val="accent2"/>
                </a:solidFill>
                <a:latin typeface="Franklin Gothic Book"/>
                <a:cs typeface="Franklin Gothic Book"/>
              </a:rPr>
              <a:t>Sex hormones</a:t>
            </a:r>
          </a:p>
          <a:p>
            <a:pPr marL="457200" indent="-457200">
              <a:buFont typeface="Arial"/>
              <a:buChar char="•"/>
            </a:pPr>
            <a:r>
              <a:rPr lang="en-US" sz="3200" dirty="0" smtClean="0">
                <a:solidFill>
                  <a:schemeClr val="accent2"/>
                </a:solidFill>
                <a:latin typeface="Franklin Gothic Book"/>
                <a:cs typeface="Franklin Gothic Book"/>
              </a:rPr>
              <a:t>Vitamin D</a:t>
            </a:r>
          </a:p>
          <a:p>
            <a:r>
              <a:rPr lang="en-US" sz="3200" dirty="0" smtClean="0">
                <a:solidFill>
                  <a:schemeClr val="accent2"/>
                </a:solidFill>
                <a:latin typeface="Franklin Gothic Book"/>
                <a:cs typeface="Franklin Gothic Book"/>
              </a:rPr>
              <a:t>In all cells</a:t>
            </a:r>
          </a:p>
          <a:p>
            <a:r>
              <a:rPr lang="en-US" sz="3200" dirty="0" smtClean="0">
                <a:solidFill>
                  <a:schemeClr val="accent2"/>
                </a:solidFill>
                <a:latin typeface="Franklin Gothic Book"/>
                <a:cs typeface="Franklin Gothic Book"/>
              </a:rPr>
              <a:t>Vital to CNS </a:t>
            </a:r>
          </a:p>
          <a:p>
            <a:r>
              <a:rPr lang="en-US" sz="3200" dirty="0" smtClean="0">
                <a:solidFill>
                  <a:schemeClr val="accent2"/>
                </a:solidFill>
                <a:latin typeface="Franklin Gothic Book"/>
                <a:cs typeface="Franklin Gothic Book"/>
              </a:rPr>
              <a:t>function</a:t>
            </a:r>
          </a:p>
        </p:txBody>
      </p:sp>
      <p:sp>
        <p:nvSpPr>
          <p:cNvPr id="7" name="TextBox 6"/>
          <p:cNvSpPr txBox="1"/>
          <p:nvPr/>
        </p:nvSpPr>
        <p:spPr>
          <a:xfrm>
            <a:off x="477041" y="3302060"/>
            <a:ext cx="2831825" cy="2062103"/>
          </a:xfrm>
          <a:prstGeom prst="rect">
            <a:avLst/>
          </a:prstGeom>
          <a:noFill/>
        </p:spPr>
        <p:txBody>
          <a:bodyPr wrap="none" rtlCol="0">
            <a:spAutoFit/>
          </a:bodyPr>
          <a:lstStyle/>
          <a:p>
            <a:r>
              <a:rPr lang="en-US" sz="3200" dirty="0">
                <a:solidFill>
                  <a:schemeClr val="accent3"/>
                </a:solidFill>
                <a:latin typeface="Franklin Gothic Book"/>
                <a:cs typeface="Franklin Gothic Book"/>
              </a:rPr>
              <a:t>A</a:t>
            </a:r>
            <a:r>
              <a:rPr lang="en-US" sz="3200" dirty="0" smtClean="0">
                <a:solidFill>
                  <a:schemeClr val="accent3"/>
                </a:solidFill>
                <a:latin typeface="Franklin Gothic Book"/>
                <a:cs typeface="Franklin Gothic Book"/>
              </a:rPr>
              <a:t>nimal sources </a:t>
            </a:r>
          </a:p>
          <a:p>
            <a:r>
              <a:rPr lang="en-US" sz="3200" dirty="0">
                <a:solidFill>
                  <a:schemeClr val="accent3"/>
                </a:solidFill>
                <a:latin typeface="Franklin Gothic Book"/>
                <a:cs typeface="Franklin Gothic Book"/>
              </a:rPr>
              <a:t>M</a:t>
            </a:r>
            <a:r>
              <a:rPr lang="en-US" sz="3200" dirty="0" smtClean="0">
                <a:solidFill>
                  <a:schemeClr val="accent3"/>
                </a:solidFill>
                <a:latin typeface="Franklin Gothic Book"/>
                <a:cs typeface="Franklin Gothic Book"/>
              </a:rPr>
              <a:t>ade in liver</a:t>
            </a:r>
          </a:p>
          <a:p>
            <a:r>
              <a:rPr lang="en-US" sz="3200" b="1" dirty="0" smtClean="0">
                <a:solidFill>
                  <a:schemeClr val="accent3"/>
                </a:solidFill>
                <a:latin typeface="Franklin Gothic Book"/>
                <a:cs typeface="Franklin Gothic Book"/>
              </a:rPr>
              <a:t>Can’t live </a:t>
            </a:r>
          </a:p>
          <a:p>
            <a:r>
              <a:rPr lang="en-US" sz="3200" b="1" dirty="0">
                <a:solidFill>
                  <a:schemeClr val="accent3"/>
                </a:solidFill>
                <a:latin typeface="Franklin Gothic Book"/>
                <a:cs typeface="Franklin Gothic Book"/>
              </a:rPr>
              <a:t>w</a:t>
            </a:r>
            <a:r>
              <a:rPr lang="en-US" sz="3200" b="1" dirty="0" smtClean="0">
                <a:solidFill>
                  <a:schemeClr val="accent3"/>
                </a:solidFill>
                <a:latin typeface="Franklin Gothic Book"/>
                <a:cs typeface="Franklin Gothic Book"/>
              </a:rPr>
              <a:t>ithout it</a:t>
            </a:r>
            <a:endParaRPr lang="en-US" sz="3200" b="1" dirty="0">
              <a:solidFill>
                <a:schemeClr val="accent3"/>
              </a:solidFill>
              <a:latin typeface="Franklin Gothic Book"/>
              <a:cs typeface="Franklin Gothic Book"/>
            </a:endParaRPr>
          </a:p>
        </p:txBody>
      </p:sp>
      <p:sp>
        <p:nvSpPr>
          <p:cNvPr id="9" name="TextBox 8"/>
          <p:cNvSpPr txBox="1"/>
          <p:nvPr/>
        </p:nvSpPr>
        <p:spPr>
          <a:xfrm>
            <a:off x="2235009" y="4673660"/>
            <a:ext cx="4515379" cy="1077218"/>
          </a:xfrm>
          <a:prstGeom prst="rect">
            <a:avLst/>
          </a:prstGeom>
          <a:noFill/>
        </p:spPr>
        <p:txBody>
          <a:bodyPr wrap="none" rtlCol="0">
            <a:spAutoFit/>
          </a:bodyPr>
          <a:lstStyle/>
          <a:p>
            <a:pPr algn="ctr"/>
            <a:r>
              <a:rPr lang="en-US" sz="3200" dirty="0" smtClean="0">
                <a:solidFill>
                  <a:schemeClr val="accent4"/>
                </a:solidFill>
                <a:latin typeface="Franklin Gothic Book"/>
                <a:cs typeface="Franklin Gothic Book"/>
              </a:rPr>
              <a:t>Too much.. in wrong </a:t>
            </a:r>
          </a:p>
          <a:p>
            <a:r>
              <a:rPr lang="en-US" sz="3200" dirty="0" smtClean="0">
                <a:solidFill>
                  <a:schemeClr val="accent4"/>
                </a:solidFill>
                <a:latin typeface="Franklin Gothic Book"/>
                <a:cs typeface="Franklin Gothic Book"/>
              </a:rPr>
              <a:t>place</a:t>
            </a:r>
            <a:r>
              <a:rPr lang="en-US" sz="3200" dirty="0" smtClean="0">
                <a:solidFill>
                  <a:schemeClr val="accent4"/>
                </a:solidFill>
                <a:latin typeface="Franklin Gothic Book"/>
                <a:cs typeface="Franklin Gothic Book"/>
                <a:sym typeface="Wingdings"/>
              </a:rPr>
              <a:t> vascular disease</a:t>
            </a:r>
            <a:endParaRPr lang="en-US" sz="3200" dirty="0">
              <a:solidFill>
                <a:schemeClr val="accent4"/>
              </a:solidFill>
              <a:latin typeface="Franklin Gothic Book"/>
              <a:cs typeface="Franklin Gothic Book"/>
            </a:endParaRPr>
          </a:p>
        </p:txBody>
      </p:sp>
      <p:sp>
        <p:nvSpPr>
          <p:cNvPr id="3" name="TextBox 2"/>
          <p:cNvSpPr txBox="1"/>
          <p:nvPr/>
        </p:nvSpPr>
        <p:spPr>
          <a:xfrm>
            <a:off x="3124200" y="0"/>
            <a:ext cx="184666" cy="461665"/>
          </a:xfrm>
          <a:prstGeom prst="rect">
            <a:avLst/>
          </a:prstGeom>
          <a:noFill/>
        </p:spPr>
        <p:txBody>
          <a:bodyPr wrap="none" rtlCol="0">
            <a:spAutoFit/>
          </a:bodyPr>
          <a:lstStyle/>
          <a:p>
            <a:endParaRPr lang="en-US" sz="2400" dirty="0">
              <a:solidFill>
                <a:schemeClr val="accent4">
                  <a:lumMod val="75000"/>
                </a:schemeClr>
              </a:solidFill>
              <a:latin typeface="+mn-lt"/>
            </a:endParaRPr>
          </a:p>
        </p:txBody>
      </p:sp>
    </p:spTree>
    <p:extLst>
      <p:ext uri="{BB962C8B-B14F-4D97-AF65-F5344CB8AC3E}">
        <p14:creationId xmlns:p14="http://schemas.microsoft.com/office/powerpoint/2010/main" val="4048884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800" fill="hold"/>
                                        <p:tgtEl>
                                          <p:spTgt spid="5"/>
                                        </p:tgtEl>
                                        <p:attrNameLst>
                                          <p:attrName>ppt_x</p:attrName>
                                        </p:attrNameLst>
                                      </p:cBhvr>
                                      <p:tavLst>
                                        <p:tav tm="0">
                                          <p:val>
                                            <p:strVal val="0-#ppt_w/2"/>
                                          </p:val>
                                        </p:tav>
                                        <p:tav tm="100000">
                                          <p:val>
                                            <p:strVal val="#ppt_x"/>
                                          </p:val>
                                        </p:tav>
                                      </p:tavLst>
                                    </p:anim>
                                    <p:anim calcmode="lin" valueType="num">
                                      <p:cBhvr additive="base">
                                        <p:cTn id="8" dur="8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1"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800" fill="hold"/>
                                        <p:tgtEl>
                                          <p:spTgt spid="6"/>
                                        </p:tgtEl>
                                        <p:attrNameLst>
                                          <p:attrName>ppt_x</p:attrName>
                                        </p:attrNameLst>
                                      </p:cBhvr>
                                      <p:tavLst>
                                        <p:tav tm="0">
                                          <p:val>
                                            <p:strVal val="1+#ppt_w/2"/>
                                          </p:val>
                                        </p:tav>
                                        <p:tav tm="100000">
                                          <p:val>
                                            <p:strVal val="#ppt_x"/>
                                          </p:val>
                                        </p:tav>
                                      </p:tavLst>
                                    </p:anim>
                                    <p:anim calcmode="lin" valueType="num">
                                      <p:cBhvr additive="base">
                                        <p:cTn id="14" dur="8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1"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800" fill="hold"/>
                                        <p:tgtEl>
                                          <p:spTgt spid="7"/>
                                        </p:tgtEl>
                                        <p:attrNameLst>
                                          <p:attrName>ppt_x</p:attrName>
                                        </p:attrNameLst>
                                      </p:cBhvr>
                                      <p:tavLst>
                                        <p:tav tm="0">
                                          <p:val>
                                            <p:strVal val="0-#ppt_w/2"/>
                                          </p:val>
                                        </p:tav>
                                        <p:tav tm="100000">
                                          <p:val>
                                            <p:strVal val="#ppt_x"/>
                                          </p:val>
                                        </p:tav>
                                      </p:tavLst>
                                    </p:anim>
                                    <p:anim calcmode="lin" valueType="num">
                                      <p:cBhvr additive="base">
                                        <p:cTn id="20" dur="8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800" fill="hold"/>
                                        <p:tgtEl>
                                          <p:spTgt spid="9"/>
                                        </p:tgtEl>
                                        <p:attrNameLst>
                                          <p:attrName>ppt_x</p:attrName>
                                        </p:attrNameLst>
                                      </p:cBhvr>
                                      <p:tavLst>
                                        <p:tav tm="0">
                                          <p:val>
                                            <p:strVal val="#ppt_x"/>
                                          </p:val>
                                        </p:tav>
                                        <p:tav tm="100000">
                                          <p:val>
                                            <p:strVal val="#ppt_x"/>
                                          </p:val>
                                        </p:tav>
                                      </p:tavLst>
                                    </p:anim>
                                    <p:anim calcmode="lin" valueType="num">
                                      <p:cBhvr additive="base">
                                        <p:cTn id="26" dur="8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6" grpId="1"/>
      <p:bldP spid="7" grpId="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57200" y="274638"/>
            <a:ext cx="8229600" cy="868362"/>
          </a:xfrm>
        </p:spPr>
        <p:txBody>
          <a:bodyPr rtlCol="0">
            <a:normAutofit/>
          </a:bodyPr>
          <a:lstStyle/>
          <a:p>
            <a:pPr fontAlgn="auto">
              <a:spcAft>
                <a:spcPts val="0"/>
              </a:spcAft>
              <a:defRPr/>
            </a:pPr>
            <a:r>
              <a:rPr lang="en-US" sz="3600" b="1" dirty="0" smtClean="0">
                <a:ea typeface="+mj-ea"/>
                <a:cs typeface="+mj-cs"/>
              </a:rPr>
              <a:t> </a:t>
            </a:r>
            <a:r>
              <a:rPr lang="en-US" sz="3600" b="1" dirty="0" smtClean="0">
                <a:latin typeface="+mn-lt"/>
                <a:cs typeface="Calibri" charset="0"/>
              </a:rPr>
              <a:t>Cardio</a:t>
            </a:r>
            <a:r>
              <a:rPr lang="en-US" sz="3600" b="1" u="sng" dirty="0" smtClean="0">
                <a:latin typeface="+mn-lt"/>
                <a:cs typeface="Calibri" charset="0"/>
              </a:rPr>
              <a:t>vascular</a:t>
            </a:r>
            <a:r>
              <a:rPr lang="en-US" sz="3600" b="1" dirty="0" smtClean="0">
                <a:latin typeface="+mn-lt"/>
                <a:cs typeface="Calibri" charset="0"/>
              </a:rPr>
              <a:t> Disease-CVD</a:t>
            </a:r>
            <a:endParaRPr lang="en-US" sz="3600" b="1" dirty="0">
              <a:latin typeface="Franklin Gothic Book"/>
              <a:ea typeface="+mj-ea"/>
              <a:cs typeface="+mj-cs"/>
            </a:endParaRPr>
          </a:p>
        </p:txBody>
      </p:sp>
      <p:sp>
        <p:nvSpPr>
          <p:cNvPr id="19458" name="Rectangle 5"/>
          <p:cNvSpPr>
            <a:spLocks noGrp="1" noChangeArrowheads="1"/>
          </p:cNvSpPr>
          <p:nvPr>
            <p:ph idx="1"/>
          </p:nvPr>
        </p:nvSpPr>
        <p:spPr>
          <a:xfrm>
            <a:off x="457200" y="1143000"/>
            <a:ext cx="8839200" cy="4983163"/>
          </a:xfrm>
        </p:spPr>
        <p:txBody>
          <a:bodyPr/>
          <a:lstStyle/>
          <a:p>
            <a:pPr>
              <a:buFont typeface="Arial"/>
              <a:buChar char="•"/>
            </a:pPr>
            <a:r>
              <a:rPr lang="en-US" dirty="0" smtClean="0">
                <a:latin typeface="Franklin Gothic Book"/>
                <a:cs typeface="Franklin Gothic Book"/>
              </a:rPr>
              <a:t>A disease of </a:t>
            </a:r>
            <a:r>
              <a:rPr lang="en-US" b="1" dirty="0" smtClean="0">
                <a:solidFill>
                  <a:srgbClr val="FF0000"/>
                </a:solidFill>
                <a:latin typeface="Franklin Gothic Book"/>
                <a:cs typeface="Franklin Gothic Book"/>
              </a:rPr>
              <a:t>arteries</a:t>
            </a:r>
          </a:p>
          <a:p>
            <a:pPr>
              <a:buFont typeface="Arial"/>
              <a:buChar char="•"/>
            </a:pPr>
            <a:r>
              <a:rPr lang="en-US" b="1" dirty="0" smtClean="0">
                <a:latin typeface="Franklin Gothic Book"/>
                <a:cs typeface="Franklin Gothic Book"/>
              </a:rPr>
              <a:t>H</a:t>
            </a:r>
            <a:r>
              <a:rPr lang="en-US" dirty="0" smtClean="0">
                <a:latin typeface="Franklin Gothic Book"/>
                <a:cs typeface="Franklin Gothic Book"/>
              </a:rPr>
              <a:t>eart arteries blocked </a:t>
            </a:r>
            <a:r>
              <a:rPr lang="en-US" sz="2800" dirty="0" smtClean="0">
                <a:latin typeface="Franklin Gothic Book"/>
                <a:cs typeface="Franklin Gothic Book"/>
              </a:rPr>
              <a:t>(w/cholesterol, scar tissue+)</a:t>
            </a:r>
            <a:r>
              <a:rPr lang="en-US" sz="2800" dirty="0" smtClean="0">
                <a:latin typeface="Franklin Gothic Book"/>
                <a:cs typeface="Franklin Gothic Book"/>
                <a:sym typeface="Wingdings"/>
              </a:rPr>
              <a:t> t</a:t>
            </a:r>
            <a:r>
              <a:rPr lang="en-US" dirty="0" smtClean="0">
                <a:latin typeface="Franklin Gothic Book"/>
                <a:cs typeface="Franklin Gothic Book"/>
              </a:rPr>
              <a:t>issue beyond block dies </a:t>
            </a:r>
          </a:p>
          <a:p>
            <a:pPr>
              <a:buFont typeface="Arial"/>
              <a:buChar char="•"/>
            </a:pPr>
            <a:r>
              <a:rPr lang="en-US" dirty="0">
                <a:latin typeface="Franklin Gothic Book"/>
                <a:cs typeface="Franklin Gothic Book"/>
                <a:sym typeface="Wingdings"/>
              </a:rPr>
              <a:t>V</a:t>
            </a:r>
            <a:r>
              <a:rPr lang="en-US" dirty="0" smtClean="0">
                <a:latin typeface="Franklin Gothic Book"/>
                <a:cs typeface="Franklin Gothic Book"/>
                <a:sym typeface="Wingdings"/>
              </a:rPr>
              <a:t>ital part of heart dies</a:t>
            </a:r>
            <a:r>
              <a:rPr lang="en-US" b="1" dirty="0" smtClean="0">
                <a:solidFill>
                  <a:schemeClr val="bg1">
                    <a:lumMod val="50000"/>
                  </a:schemeClr>
                </a:solidFill>
                <a:latin typeface="Franklin Gothic Book"/>
                <a:cs typeface="Franklin Gothic Book"/>
                <a:sym typeface="Wingdings" charset="0"/>
              </a:rPr>
              <a:t> </a:t>
            </a:r>
            <a:r>
              <a:rPr lang="en-US" b="1" dirty="0" smtClean="0">
                <a:solidFill>
                  <a:schemeClr val="bg1">
                    <a:lumMod val="50000"/>
                  </a:schemeClr>
                </a:solidFill>
                <a:latin typeface="Franklin Gothic Book"/>
                <a:cs typeface="Franklin Gothic Book"/>
                <a:sym typeface="Wingdings" charset="0"/>
              </a:rPr>
              <a:t>:(</a:t>
            </a:r>
            <a:endParaRPr lang="en-US" b="1" dirty="0" smtClean="0">
              <a:solidFill>
                <a:schemeClr val="bg1">
                  <a:lumMod val="50000"/>
                </a:schemeClr>
              </a:solidFill>
              <a:latin typeface="Franklin Gothic Book"/>
              <a:cs typeface="Franklin Gothic Book"/>
              <a:sym typeface="Wingdings" charset="0"/>
            </a:endParaRPr>
          </a:p>
          <a:p>
            <a:pPr>
              <a:buFont typeface="Arial"/>
              <a:buChar char="•"/>
            </a:pPr>
            <a:r>
              <a:rPr lang="en-US" dirty="0" smtClean="0">
                <a:latin typeface="Franklin Gothic Book"/>
                <a:cs typeface="Franklin Gothic Book"/>
                <a:sym typeface="Wingdings" charset="0"/>
              </a:rPr>
              <a:t>#1 cause of death in US</a:t>
            </a:r>
          </a:p>
          <a:p>
            <a:pPr>
              <a:buFont typeface="Arial"/>
              <a:buChar char="•"/>
            </a:pPr>
            <a:r>
              <a:rPr lang="en-US" u="sng" dirty="0" smtClean="0">
                <a:latin typeface="Franklin Gothic Book"/>
                <a:cs typeface="Franklin Gothic Book"/>
                <a:sym typeface="Wingdings" charset="0"/>
              </a:rPr>
              <a:t>#1 trigger </a:t>
            </a:r>
            <a:r>
              <a:rPr lang="en-US" dirty="0" smtClean="0">
                <a:latin typeface="Franklin Gothic Book"/>
                <a:cs typeface="Franklin Gothic Book"/>
                <a:sym typeface="Wingdings" charset="0"/>
              </a:rPr>
              <a:t>initiating blockage?</a:t>
            </a:r>
          </a:p>
          <a:p>
            <a:pPr lvl="1">
              <a:buFont typeface="Arial"/>
              <a:buChar char="•"/>
            </a:pPr>
            <a:r>
              <a:rPr lang="en-US" b="1" dirty="0" smtClean="0">
                <a:solidFill>
                  <a:srgbClr val="FF0000"/>
                </a:solidFill>
                <a:latin typeface="Franklin Gothic Book"/>
                <a:cs typeface="Franklin Gothic Book"/>
                <a:sym typeface="Wingdings" charset="0"/>
              </a:rPr>
              <a:t> </a:t>
            </a:r>
            <a:r>
              <a:rPr lang="en-US" b="1" dirty="0">
                <a:solidFill>
                  <a:srgbClr val="FF6600"/>
                </a:solidFill>
                <a:latin typeface="Franklin Gothic Book"/>
                <a:cs typeface="Franklin Gothic Book"/>
              </a:rPr>
              <a:t>I</a:t>
            </a:r>
            <a:r>
              <a:rPr lang="en-US" b="1" dirty="0">
                <a:solidFill>
                  <a:srgbClr val="FF0000"/>
                </a:solidFill>
                <a:latin typeface="Franklin Gothic Book"/>
                <a:cs typeface="Franklin Gothic Book"/>
              </a:rPr>
              <a:t>n</a:t>
            </a:r>
            <a:r>
              <a:rPr lang="en-US" b="1" dirty="0">
                <a:solidFill>
                  <a:srgbClr val="FF6600"/>
                </a:solidFill>
                <a:latin typeface="Franklin Gothic Book"/>
                <a:cs typeface="Franklin Gothic Book"/>
              </a:rPr>
              <a:t>f</a:t>
            </a:r>
            <a:r>
              <a:rPr lang="en-US" b="1" dirty="0">
                <a:solidFill>
                  <a:srgbClr val="FF0000"/>
                </a:solidFill>
                <a:latin typeface="Franklin Gothic Book"/>
                <a:cs typeface="Franklin Gothic Book"/>
              </a:rPr>
              <a:t>l</a:t>
            </a:r>
            <a:r>
              <a:rPr lang="en-US" b="1" dirty="0">
                <a:solidFill>
                  <a:srgbClr val="FF6600"/>
                </a:solidFill>
                <a:latin typeface="Franklin Gothic Book"/>
                <a:cs typeface="Franklin Gothic Book"/>
              </a:rPr>
              <a:t>a</a:t>
            </a:r>
            <a:r>
              <a:rPr lang="en-US" b="1" dirty="0">
                <a:solidFill>
                  <a:srgbClr val="FF0000"/>
                </a:solidFill>
                <a:latin typeface="Franklin Gothic Book"/>
                <a:cs typeface="Franklin Gothic Book"/>
              </a:rPr>
              <a:t>m</a:t>
            </a:r>
            <a:r>
              <a:rPr lang="en-US" b="1" dirty="0">
                <a:solidFill>
                  <a:srgbClr val="FF6600"/>
                </a:solidFill>
                <a:latin typeface="Franklin Gothic Book"/>
                <a:cs typeface="Franklin Gothic Book"/>
              </a:rPr>
              <a:t>m</a:t>
            </a:r>
            <a:r>
              <a:rPr lang="en-US" b="1" dirty="0">
                <a:solidFill>
                  <a:srgbClr val="FF0000"/>
                </a:solidFill>
                <a:latin typeface="Franklin Gothic Book"/>
                <a:cs typeface="Franklin Gothic Book"/>
              </a:rPr>
              <a:t>a</a:t>
            </a:r>
            <a:r>
              <a:rPr lang="en-US" b="1" dirty="0">
                <a:solidFill>
                  <a:srgbClr val="FF6600"/>
                </a:solidFill>
                <a:latin typeface="Franklin Gothic Book"/>
                <a:cs typeface="Franklin Gothic Book"/>
              </a:rPr>
              <a:t>t</a:t>
            </a:r>
            <a:r>
              <a:rPr lang="en-US" b="1" dirty="0">
                <a:solidFill>
                  <a:srgbClr val="FF0000"/>
                </a:solidFill>
                <a:latin typeface="Franklin Gothic Book"/>
                <a:cs typeface="Franklin Gothic Book"/>
              </a:rPr>
              <a:t>i</a:t>
            </a:r>
            <a:r>
              <a:rPr lang="en-US" b="1" dirty="0">
                <a:solidFill>
                  <a:srgbClr val="FF6600"/>
                </a:solidFill>
                <a:latin typeface="Franklin Gothic Book"/>
                <a:cs typeface="Franklin Gothic Book"/>
              </a:rPr>
              <a:t>o</a:t>
            </a:r>
            <a:r>
              <a:rPr lang="en-US" b="1" dirty="0">
                <a:solidFill>
                  <a:srgbClr val="FF0000"/>
                </a:solidFill>
                <a:latin typeface="Franklin Gothic Book"/>
                <a:cs typeface="Franklin Gothic Book"/>
              </a:rPr>
              <a:t>n</a:t>
            </a:r>
            <a:endParaRPr lang="en-US" b="1" dirty="0" smtClean="0">
              <a:latin typeface="Franklin Gothic Book"/>
              <a:cs typeface="Franklin Gothic Book"/>
              <a:sym typeface="Wingdings" charset="0"/>
            </a:endParaRPr>
          </a:p>
          <a:p>
            <a:pPr marL="0" indent="0">
              <a:buNone/>
            </a:pPr>
            <a:r>
              <a:rPr lang="en-US" dirty="0" smtClean="0">
                <a:latin typeface="Franklin Gothic Book"/>
                <a:cs typeface="Franklin Gothic Book"/>
                <a:sym typeface="Wingdings" charset="0"/>
              </a:rPr>
              <a:t>    </a:t>
            </a:r>
            <a:endParaRPr lang="en-US" dirty="0" smtClean="0">
              <a:latin typeface="Franklin Gothic Book"/>
              <a:cs typeface="Franklin Gothic Book"/>
            </a:endParaRPr>
          </a:p>
        </p:txBody>
      </p:sp>
      <p:pic>
        <p:nvPicPr>
          <p:cNvPr id="6" name="Picture 1"/>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791200" y="3429000"/>
            <a:ext cx="3183346" cy="2667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45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4"/>
          <p:cNvSpPr>
            <a:spLocks noGrp="1"/>
          </p:cNvSpPr>
          <p:nvPr>
            <p:ph type="title"/>
          </p:nvPr>
        </p:nvSpPr>
        <p:spPr>
          <a:xfrm>
            <a:off x="457200" y="11723"/>
            <a:ext cx="8229600" cy="1143000"/>
          </a:xfrm>
        </p:spPr>
        <p:txBody>
          <a:bodyPr/>
          <a:lstStyle/>
          <a:p>
            <a:r>
              <a:rPr lang="en-US" sz="3600" b="1" dirty="0" smtClean="0">
                <a:latin typeface="+mn-lt"/>
                <a:cs typeface="Calibri" charset="0"/>
              </a:rPr>
              <a:t>Influences on </a:t>
            </a:r>
            <a:r>
              <a:rPr lang="en-US" sz="3600" b="1" dirty="0" smtClean="0">
                <a:solidFill>
                  <a:srgbClr val="FF6600"/>
                </a:solidFill>
                <a:latin typeface="+mn-lt"/>
                <a:cs typeface="Calibri" charset="0"/>
              </a:rPr>
              <a:t>I</a:t>
            </a:r>
            <a:r>
              <a:rPr lang="en-US" sz="3600" b="1" dirty="0" smtClean="0">
                <a:solidFill>
                  <a:srgbClr val="FF0000"/>
                </a:solidFill>
                <a:latin typeface="+mn-lt"/>
                <a:cs typeface="Calibri" charset="0"/>
              </a:rPr>
              <a:t>n</a:t>
            </a:r>
            <a:r>
              <a:rPr lang="en-US" sz="3600" b="1" dirty="0" smtClean="0">
                <a:solidFill>
                  <a:srgbClr val="FF6600"/>
                </a:solidFill>
                <a:latin typeface="+mn-lt"/>
                <a:cs typeface="Calibri" charset="0"/>
              </a:rPr>
              <a:t>f</a:t>
            </a:r>
            <a:r>
              <a:rPr lang="en-US" sz="3600" b="1" dirty="0" smtClean="0">
                <a:solidFill>
                  <a:srgbClr val="FF0000"/>
                </a:solidFill>
                <a:latin typeface="+mn-lt"/>
                <a:cs typeface="Calibri" charset="0"/>
              </a:rPr>
              <a:t>l</a:t>
            </a:r>
            <a:r>
              <a:rPr lang="en-US" sz="3600" b="1" dirty="0" smtClean="0">
                <a:solidFill>
                  <a:srgbClr val="FF6600"/>
                </a:solidFill>
                <a:latin typeface="+mn-lt"/>
                <a:cs typeface="Calibri" charset="0"/>
              </a:rPr>
              <a:t>a</a:t>
            </a:r>
            <a:r>
              <a:rPr lang="en-US" sz="3600" b="1" dirty="0" smtClean="0">
                <a:solidFill>
                  <a:srgbClr val="FF0000"/>
                </a:solidFill>
                <a:latin typeface="+mn-lt"/>
                <a:cs typeface="Calibri" charset="0"/>
              </a:rPr>
              <a:t>m</a:t>
            </a:r>
            <a:r>
              <a:rPr lang="en-US" sz="3600" b="1" dirty="0" smtClean="0">
                <a:solidFill>
                  <a:srgbClr val="FF6600"/>
                </a:solidFill>
                <a:latin typeface="+mn-lt"/>
                <a:cs typeface="Calibri" charset="0"/>
              </a:rPr>
              <a:t>m</a:t>
            </a:r>
            <a:r>
              <a:rPr lang="en-US" sz="3600" b="1" dirty="0" smtClean="0">
                <a:solidFill>
                  <a:srgbClr val="FF0000"/>
                </a:solidFill>
                <a:latin typeface="+mn-lt"/>
                <a:cs typeface="Calibri" charset="0"/>
              </a:rPr>
              <a:t>a</a:t>
            </a:r>
            <a:r>
              <a:rPr lang="en-US" sz="3600" b="1" dirty="0" smtClean="0">
                <a:solidFill>
                  <a:srgbClr val="FF6600"/>
                </a:solidFill>
                <a:latin typeface="+mn-lt"/>
                <a:cs typeface="Calibri" charset="0"/>
              </a:rPr>
              <a:t>t</a:t>
            </a:r>
            <a:r>
              <a:rPr lang="en-US" sz="3600" b="1" dirty="0" smtClean="0">
                <a:solidFill>
                  <a:srgbClr val="FF0000"/>
                </a:solidFill>
                <a:latin typeface="+mn-lt"/>
                <a:cs typeface="Calibri" charset="0"/>
              </a:rPr>
              <a:t>i</a:t>
            </a:r>
            <a:r>
              <a:rPr lang="en-US" sz="3600" b="1" dirty="0" smtClean="0">
                <a:solidFill>
                  <a:srgbClr val="FF6600"/>
                </a:solidFill>
                <a:latin typeface="+mn-lt"/>
                <a:cs typeface="Calibri" charset="0"/>
              </a:rPr>
              <a:t>o</a:t>
            </a:r>
            <a:r>
              <a:rPr lang="en-US" sz="3600" b="1" dirty="0" smtClean="0">
                <a:solidFill>
                  <a:srgbClr val="FF0000"/>
                </a:solidFill>
                <a:latin typeface="+mn-lt"/>
                <a:cs typeface="Calibri" charset="0"/>
              </a:rPr>
              <a:t>n</a:t>
            </a:r>
            <a:endParaRPr lang="en-US" sz="3600" b="1" dirty="0">
              <a:solidFill>
                <a:srgbClr val="FF0000"/>
              </a:solidFill>
              <a:latin typeface="+mn-lt"/>
              <a:cs typeface="Calibri" charset="0"/>
            </a:endParaRPr>
          </a:p>
        </p:txBody>
      </p:sp>
      <p:sp>
        <p:nvSpPr>
          <p:cNvPr id="23554" name="Content Placeholder 5"/>
          <p:cNvSpPr>
            <a:spLocks noGrp="1"/>
          </p:cNvSpPr>
          <p:nvPr>
            <p:ph idx="1"/>
          </p:nvPr>
        </p:nvSpPr>
        <p:spPr>
          <a:xfrm>
            <a:off x="533400" y="990600"/>
            <a:ext cx="8610600" cy="5334000"/>
          </a:xfrm>
        </p:spPr>
        <p:txBody>
          <a:bodyPr/>
          <a:lstStyle/>
          <a:p>
            <a:r>
              <a:rPr lang="en-US" dirty="0">
                <a:latin typeface="Franklin Gothic Book" charset="0"/>
              </a:rPr>
              <a:t>D</a:t>
            </a:r>
            <a:r>
              <a:rPr lang="en-US" dirty="0" smtClean="0">
                <a:latin typeface="Franklin Gothic Book" charset="0"/>
              </a:rPr>
              <a:t>ietary choices that reduce it</a:t>
            </a:r>
            <a:endParaRPr lang="en-US" dirty="0">
              <a:latin typeface="Franklin Gothic Book" charset="0"/>
            </a:endParaRPr>
          </a:p>
          <a:p>
            <a:pPr lvl="1"/>
            <a:r>
              <a:rPr lang="en-US" dirty="0" smtClean="0">
                <a:latin typeface="Franklin Gothic Book" charset="0"/>
              </a:rPr>
              <a:t>Fruit/veg/fiber/antioxidants, healthy fats/oils, etc. </a:t>
            </a:r>
          </a:p>
          <a:p>
            <a:r>
              <a:rPr lang="en-US" dirty="0" smtClean="0">
                <a:latin typeface="Franklin Gothic Book" charset="0"/>
              </a:rPr>
              <a:t>Triggers that enhance it</a:t>
            </a:r>
            <a:endParaRPr lang="en-US" dirty="0">
              <a:latin typeface="Franklin Gothic Book" charset="0"/>
            </a:endParaRPr>
          </a:p>
          <a:p>
            <a:pPr lvl="1"/>
            <a:r>
              <a:rPr lang="en-US" dirty="0">
                <a:latin typeface="Franklin Gothic Book" charset="0"/>
              </a:rPr>
              <a:t>Hypertension</a:t>
            </a:r>
          </a:p>
          <a:p>
            <a:pPr lvl="1"/>
            <a:r>
              <a:rPr lang="en-US" dirty="0">
                <a:latin typeface="Franklin Gothic Book" charset="0"/>
              </a:rPr>
              <a:t>Smoking</a:t>
            </a:r>
          </a:p>
          <a:p>
            <a:pPr lvl="1"/>
            <a:r>
              <a:rPr lang="en-US" dirty="0">
                <a:latin typeface="Franklin Gothic Book" charset="0"/>
              </a:rPr>
              <a:t>Diabetes</a:t>
            </a:r>
          </a:p>
          <a:p>
            <a:pPr lvl="1"/>
            <a:r>
              <a:rPr lang="en-US" dirty="0">
                <a:latin typeface="Franklin Gothic Book" charset="0"/>
              </a:rPr>
              <a:t>High </a:t>
            </a:r>
            <a:r>
              <a:rPr lang="en-US" dirty="0" smtClean="0">
                <a:latin typeface="Franklin Gothic Book" charset="0"/>
              </a:rPr>
              <a:t>saturated and trans </a:t>
            </a:r>
            <a:r>
              <a:rPr lang="en-US" dirty="0">
                <a:latin typeface="Franklin Gothic Book" charset="0"/>
              </a:rPr>
              <a:t>fat </a:t>
            </a:r>
            <a:r>
              <a:rPr lang="en-US" dirty="0" smtClean="0">
                <a:latin typeface="Franklin Gothic Book" charset="0"/>
              </a:rPr>
              <a:t>diet</a:t>
            </a:r>
            <a:endParaRPr lang="en-US" dirty="0">
              <a:latin typeface="Franklin Gothic Book" charset="0"/>
            </a:endParaRPr>
          </a:p>
          <a:p>
            <a:pPr lvl="2"/>
            <a:r>
              <a:rPr lang="en-US" b="1" i="1" dirty="0" smtClean="0">
                <a:solidFill>
                  <a:srgbClr val="FF0000"/>
                </a:solidFill>
                <a:latin typeface="Franklin Gothic Book" charset="0"/>
              </a:rPr>
              <a:t>Both </a:t>
            </a:r>
            <a:r>
              <a:rPr lang="en-US" b="1" i="1" dirty="0" smtClean="0">
                <a:solidFill>
                  <a:srgbClr val="FF9300"/>
                </a:solidFill>
                <a:latin typeface="Franklin Gothic Book" charset="0"/>
              </a:rPr>
              <a:t>more </a:t>
            </a:r>
            <a:r>
              <a:rPr lang="en-US" b="1" i="1" dirty="0" smtClean="0">
                <a:solidFill>
                  <a:srgbClr val="FF0000"/>
                </a:solidFill>
                <a:latin typeface="Franklin Gothic Book" charset="0"/>
              </a:rPr>
              <a:t>potent </a:t>
            </a:r>
            <a:r>
              <a:rPr lang="en-US" b="1" i="1" dirty="0" smtClean="0">
                <a:solidFill>
                  <a:srgbClr val="FF9300"/>
                </a:solidFill>
                <a:latin typeface="Franklin Gothic Book" charset="0"/>
              </a:rPr>
              <a:t>triggers</a:t>
            </a:r>
            <a:r>
              <a:rPr lang="en-US" b="1" i="1" dirty="0" smtClean="0">
                <a:solidFill>
                  <a:srgbClr val="FF0000"/>
                </a:solidFill>
                <a:latin typeface="Franklin Gothic Book" charset="0"/>
              </a:rPr>
              <a:t> than </a:t>
            </a:r>
            <a:r>
              <a:rPr lang="en-US" b="1" i="1" dirty="0" smtClean="0">
                <a:solidFill>
                  <a:srgbClr val="FF9300"/>
                </a:solidFill>
                <a:latin typeface="Franklin Gothic Book" charset="0"/>
              </a:rPr>
              <a:t>dietary </a:t>
            </a:r>
            <a:r>
              <a:rPr lang="en-US" b="1" i="1" dirty="0" smtClean="0">
                <a:solidFill>
                  <a:srgbClr val="FF0000"/>
                </a:solidFill>
                <a:latin typeface="Franklin Gothic Book" charset="0"/>
              </a:rPr>
              <a:t>cholesterol</a:t>
            </a:r>
            <a:r>
              <a:rPr lang="en-US" b="1" i="1" dirty="0" smtClean="0">
                <a:solidFill>
                  <a:srgbClr val="FF9300"/>
                </a:solidFill>
                <a:latin typeface="Franklin Gothic Book" charset="0"/>
              </a:rPr>
              <a:t>!!</a:t>
            </a:r>
          </a:p>
          <a:p>
            <a:pPr lvl="1"/>
            <a:r>
              <a:rPr lang="en-US" dirty="0" smtClean="0">
                <a:latin typeface="Franklin Gothic Book" charset="0"/>
              </a:rPr>
              <a:t>High </a:t>
            </a:r>
            <a:r>
              <a:rPr lang="en-US" b="1" u="sng" dirty="0" smtClean="0">
                <a:latin typeface="Franklin Gothic Book" charset="0"/>
              </a:rPr>
              <a:t>LDL</a:t>
            </a:r>
            <a:r>
              <a:rPr lang="en-US" dirty="0" smtClean="0">
                <a:latin typeface="Franklin Gothic Book" charset="0"/>
              </a:rPr>
              <a:t> blood cholesterol (</a:t>
            </a:r>
            <a:r>
              <a:rPr lang="en-US" sz="2400" i="1" dirty="0" smtClean="0">
                <a:latin typeface="Franklin Gothic Book" charset="0"/>
              </a:rPr>
              <a:t>made in body, not in food)</a:t>
            </a:r>
            <a:endParaRPr lang="en-US" sz="2400" i="1" dirty="0">
              <a:latin typeface="Franklin Gothic Book" charset="0"/>
            </a:endParaRPr>
          </a:p>
          <a:p>
            <a:pPr marL="457200" lvl="1" indent="0">
              <a:buNone/>
            </a:pPr>
            <a:endParaRPr lang="en-US" dirty="0" smtClean="0">
              <a:latin typeface="Franklin Gothic Book" charset="0"/>
            </a:endParaRPr>
          </a:p>
          <a:p>
            <a:pPr lvl="1"/>
            <a:endParaRPr lang="en-US" dirty="0">
              <a:latin typeface="Franklin Gothic Book"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55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55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55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3554">
                                            <p:txEl>
                                              <p:pRg st="7" end="7"/>
                                            </p:txEl>
                                          </p:spTgt>
                                        </p:tgtEl>
                                        <p:attrNameLst>
                                          <p:attrName>style.visibility</p:attrName>
                                        </p:attrNameLst>
                                      </p:cBhvr>
                                      <p:to>
                                        <p:strVal val="visible"/>
                                      </p:to>
                                    </p:set>
                                    <p:anim calcmode="lin" valueType="num">
                                      <p:cBhvr>
                                        <p:cTn id="35" dur="750" fill="hold"/>
                                        <p:tgtEl>
                                          <p:spTgt spid="23554">
                                            <p:txEl>
                                              <p:pRg st="7" end="7"/>
                                            </p:txEl>
                                          </p:spTgt>
                                        </p:tgtEl>
                                        <p:attrNameLst>
                                          <p:attrName>ppt_w</p:attrName>
                                        </p:attrNameLst>
                                      </p:cBhvr>
                                      <p:tavLst>
                                        <p:tav tm="0">
                                          <p:val>
                                            <p:fltVal val="0"/>
                                          </p:val>
                                        </p:tav>
                                        <p:tav tm="100000">
                                          <p:val>
                                            <p:strVal val="#ppt_w"/>
                                          </p:val>
                                        </p:tav>
                                      </p:tavLst>
                                    </p:anim>
                                    <p:anim calcmode="lin" valueType="num">
                                      <p:cBhvr>
                                        <p:cTn id="36" dur="750" fill="hold"/>
                                        <p:tgtEl>
                                          <p:spTgt spid="23554">
                                            <p:txEl>
                                              <p:pRg st="7" end="7"/>
                                            </p:txEl>
                                          </p:spTgt>
                                        </p:tgtEl>
                                        <p:attrNameLst>
                                          <p:attrName>ppt_h</p:attrName>
                                        </p:attrNameLst>
                                      </p:cBhvr>
                                      <p:tavLst>
                                        <p:tav tm="0">
                                          <p:val>
                                            <p:fltVal val="0"/>
                                          </p:val>
                                        </p:tav>
                                        <p:tav tm="100000">
                                          <p:val>
                                            <p:strVal val="#ppt_h"/>
                                          </p:val>
                                        </p:tav>
                                      </p:tavLst>
                                    </p:anim>
                                    <p:animEffect transition="in" filter="fade">
                                      <p:cBhvr>
                                        <p:cTn id="37" dur="750"/>
                                        <p:tgtEl>
                                          <p:spTgt spid="2355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2355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10388</TotalTime>
  <Words>2322</Words>
  <Application>Microsoft Office PowerPoint</Application>
  <PresentationFormat>On-screen Show (4:3)</PresentationFormat>
  <Paragraphs>303</Paragraphs>
  <Slides>27</Slides>
  <Notes>26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ＭＳ Ｐゴシック</vt:lpstr>
      <vt:lpstr>Arial</vt:lpstr>
      <vt:lpstr>Calibri</vt:lpstr>
      <vt:lpstr>Franklin Gothic Book</vt:lpstr>
      <vt:lpstr>Franklin Gothic Medium</vt:lpstr>
      <vt:lpstr>Wingdings</vt:lpstr>
      <vt:lpstr>Wingdings 2</vt:lpstr>
      <vt:lpstr>Office Theme</vt:lpstr>
      <vt:lpstr>Nutrition 10</vt:lpstr>
      <vt:lpstr> </vt:lpstr>
      <vt:lpstr>Body Fat Functions</vt:lpstr>
      <vt:lpstr>Food Fat (and oil) Functions</vt:lpstr>
      <vt:lpstr>Basic  Fat (and oil) Facts</vt:lpstr>
      <vt:lpstr>       </vt:lpstr>
      <vt:lpstr>Is Homer right? </vt:lpstr>
      <vt:lpstr> Cardiovascular Disease-CVD</vt:lpstr>
      <vt:lpstr>Influences on Inflammation</vt:lpstr>
      <vt:lpstr> What is LDL? </vt:lpstr>
      <vt:lpstr>T.P.S.-Lifestyle Steps to Heart Health</vt:lpstr>
      <vt:lpstr>Heart Smart Diet</vt:lpstr>
      <vt:lpstr>Eat More Color: Fruit and veggies</vt:lpstr>
      <vt:lpstr>Eat Less Sodium (Na+)</vt:lpstr>
      <vt:lpstr>ID and rate this food</vt:lpstr>
      <vt:lpstr>High Blood Pressure (HTN) </vt:lpstr>
      <vt:lpstr>PowerPoint Presentation</vt:lpstr>
      <vt:lpstr>EAT MORE FIBER</vt:lpstr>
      <vt:lpstr>Bump Up Your Fiber Intake Partner-Up to Fiber-Up this menu! Goal 25-38 grams</vt:lpstr>
      <vt:lpstr>EAT THE RIGHT FATS</vt:lpstr>
      <vt:lpstr> </vt:lpstr>
      <vt:lpstr>SOURCES OF SATURATED FAT</vt:lpstr>
      <vt:lpstr>SOURCES OF UNSATURATED FAT</vt:lpstr>
      <vt:lpstr> </vt:lpstr>
      <vt:lpstr>How Much Omega-3?</vt:lpstr>
      <vt:lpstr>AVOID TRANS FAT</vt:lpstr>
      <vt:lpstr>HEART SMART DIET in REVIEW</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 1 Activity</dc:title>
  <dc:creator>D</dc:creator>
  <cp:lastModifiedBy>Marshal</cp:lastModifiedBy>
  <cp:revision>354</cp:revision>
  <cp:lastPrinted>2011-11-06T20:56:45Z</cp:lastPrinted>
  <dcterms:created xsi:type="dcterms:W3CDTF">2013-05-22T21:25:46Z</dcterms:created>
  <dcterms:modified xsi:type="dcterms:W3CDTF">2017-05-26T13:27:25Z</dcterms:modified>
</cp:coreProperties>
</file>