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0"/>
  </p:notesMasterIdLst>
  <p:handoutMasterIdLst>
    <p:handoutMasterId r:id="rId11"/>
  </p:handoutMasterIdLst>
  <p:sldIdLst>
    <p:sldId id="302" r:id="rId2"/>
    <p:sldId id="265" r:id="rId3"/>
    <p:sldId id="256" r:id="rId4"/>
    <p:sldId id="296" r:id="rId5"/>
    <p:sldId id="298" r:id="rId6"/>
    <p:sldId id="292" r:id="rId7"/>
    <p:sldId id="269" r:id="rId8"/>
    <p:sldId id="290" r:id="rId9"/>
  </p:sldIdLst>
  <p:sldSz cx="9144000" cy="6858000" type="screen4x3"/>
  <p:notesSz cx="7004050" cy="92900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66"/>
    <p:restoredTop sz="50000" autoAdjust="0"/>
  </p:normalViewPr>
  <p:slideViewPr>
    <p:cSldViewPr>
      <p:cViewPr varScale="1">
        <p:scale>
          <a:sx n="35" d="100"/>
          <a:sy n="35" d="100"/>
        </p:scale>
        <p:origin x="116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3325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8823325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C08CB38-9E8A-1343-BC15-F7CE32AAF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61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3250"/>
            <a:ext cx="5603875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3325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823325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DFEA85A-3905-C744-9E69-512BE2E67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02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mailto:wrightdiana@fhda.edu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1EF22B3-0CF6-6449-955F-BA51209268F3}" type="slidenum">
              <a:rPr lang="en-US" sz="1200">
                <a:latin typeface="Arial" charset="0"/>
              </a:rPr>
              <a:pPr/>
              <a:t>1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42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B40A7D2-C84A-284B-8D26-24E49A43C4F0}" type="slidenum">
              <a:rPr lang="en-US" sz="1200">
                <a:latin typeface="Arial" charset="0"/>
              </a:rPr>
              <a:pPr/>
              <a:t>2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727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</a:rPr>
              <a:t>Best way to reach me...</a:t>
            </a:r>
            <a:r>
              <a:rPr lang="en-US">
                <a:latin typeface="Calibri" charset="0"/>
                <a:hlinkClick r:id="rId3"/>
              </a:rPr>
              <a:t>wrightdiana@fhda.edu</a:t>
            </a:r>
            <a:endParaRPr lang="en-US">
              <a:latin typeface="Calibri" charset="0"/>
            </a:endParaRPr>
          </a:p>
          <a:p>
            <a:endParaRPr lang="en-US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4DA2D37-B680-A942-80EC-32770CD265AF}" type="slidenum">
              <a:rPr lang="en-US" sz="1200">
                <a:latin typeface="Arial" charset="0"/>
              </a:rPr>
              <a:pPr/>
              <a:t>3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87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Define </a:t>
            </a:r>
            <a:r>
              <a:rPr lang="en-US" dirty="0"/>
              <a:t>it? </a:t>
            </a:r>
            <a:r>
              <a:rPr lang="en-US" dirty="0" smtClean="0"/>
              <a:t>How </a:t>
            </a:r>
            <a:r>
              <a:rPr lang="en-US" dirty="0"/>
              <a:t>do you know if what you are eating is healthy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74E0643-62A4-A94B-A48E-0946369A90F0}" type="slidenum">
              <a:rPr lang="en-US" sz="1200">
                <a:latin typeface="Arial" charset="0"/>
              </a:rPr>
              <a:pPr/>
              <a:t>4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47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Nutrition is a science, both academic and applied.  It is related to many fields of </a:t>
            </a:r>
            <a:r>
              <a:rPr lang="en-US" dirty="0" smtClean="0"/>
              <a:t>science;</a:t>
            </a:r>
            <a:r>
              <a:rPr lang="en-US" baseline="0" dirty="0" smtClean="0"/>
              <a:t> </a:t>
            </a:r>
            <a:r>
              <a:rPr lang="en-US" dirty="0" smtClean="0"/>
              <a:t>physiology</a:t>
            </a:r>
            <a:r>
              <a:rPr lang="en-US" dirty="0"/>
              <a:t>, biology, chemistry biochemistry, math, physics, environmental science, agriculture science, psychology, food science, medicine, </a:t>
            </a:r>
            <a:r>
              <a:rPr lang="en-US" dirty="0" smtClean="0"/>
              <a:t>etc. etc. etc.</a:t>
            </a:r>
            <a:endParaRPr lang="en-US" dirty="0"/>
          </a:p>
          <a:p>
            <a:endParaRPr lang="en-US" dirty="0"/>
          </a:p>
          <a:p>
            <a:r>
              <a:rPr lang="en-US" dirty="0"/>
              <a:t>Nutrition is what we consume to maintain life. In a hospital when they give 'life support' it means you are feeding and giving oxygen to a person. Remove these and what is living, will die.</a:t>
            </a:r>
          </a:p>
          <a:p>
            <a:endParaRPr lang="en-US" dirty="0"/>
          </a:p>
          <a:p>
            <a:r>
              <a:rPr lang="en-US" dirty="0"/>
              <a:t>Practically speaking most people just want to know 'what to eat'.  In this class you will learn about the </a:t>
            </a:r>
            <a:r>
              <a:rPr lang="en-US" dirty="0" smtClean="0"/>
              <a:t>what, </a:t>
            </a:r>
            <a:r>
              <a:rPr lang="en-US" b="0" i="0" dirty="0"/>
              <a:t>and </a:t>
            </a:r>
            <a:r>
              <a:rPr lang="en-US" b="0" i="0" dirty="0" smtClean="0"/>
              <a:t>some of the </a:t>
            </a:r>
            <a:r>
              <a:rPr lang="en-US" i="1" dirty="0" smtClean="0"/>
              <a:t>why</a:t>
            </a:r>
            <a:r>
              <a:rPr lang="is-IS" dirty="0" smtClean="0"/>
              <a:t>…..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eating</a:t>
            </a:r>
            <a:r>
              <a:rPr lang="en-US" baseline="0" dirty="0" smtClean="0"/>
              <a:t> (what you need to eat and why you need  it)</a:t>
            </a:r>
            <a:endParaRPr 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14717CC-5F12-F449-B7AE-3D0AB3C536BC}" type="slidenum">
              <a:rPr lang="en-US" sz="1200">
                <a:latin typeface="Arial" charset="0"/>
              </a:rPr>
              <a:pPr/>
              <a:t>5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716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Slide showed photo</a:t>
            </a:r>
            <a:r>
              <a:rPr lang="en-US" baseline="0" dirty="0" smtClean="0"/>
              <a:t> of: </a:t>
            </a:r>
            <a:r>
              <a:rPr lang="en-US" dirty="0" smtClean="0"/>
              <a:t>beer, kebab, grasshopper, hot dog, sodas.</a:t>
            </a:r>
            <a:r>
              <a:rPr lang="en-US" baseline="0" dirty="0" smtClean="0"/>
              <a:t> These all</a:t>
            </a:r>
            <a:r>
              <a:rPr lang="en-US" dirty="0" smtClean="0"/>
              <a:t> provide nutrition, some higher</a:t>
            </a:r>
            <a:r>
              <a:rPr lang="en-US" baseline="0" dirty="0" smtClean="0"/>
              <a:t> in nutrients (higher </a:t>
            </a:r>
            <a:r>
              <a:rPr lang="en-US" b="1" baseline="0" dirty="0" smtClean="0"/>
              <a:t>nutrient density</a:t>
            </a:r>
            <a:r>
              <a:rPr lang="en-US" baseline="0" dirty="0" smtClean="0"/>
              <a:t>)  than others but all offer calories (energy) and at least some</a:t>
            </a:r>
            <a:r>
              <a:rPr lang="en-US" dirty="0" smtClean="0"/>
              <a:t> nutrients.</a:t>
            </a:r>
          </a:p>
          <a:p>
            <a:r>
              <a:rPr lang="en-US" dirty="0" smtClean="0"/>
              <a:t>Goal is good</a:t>
            </a:r>
            <a:r>
              <a:rPr lang="en-US" baseline="0" dirty="0" smtClean="0"/>
              <a:t> balance of calories and nutrients</a:t>
            </a:r>
            <a:r>
              <a:rPr lang="en-US" dirty="0" smtClean="0"/>
              <a:t> </a:t>
            </a:r>
            <a:r>
              <a:rPr lang="en-US" dirty="0"/>
              <a:t>for health and </a:t>
            </a:r>
            <a:r>
              <a:rPr lang="en-US" dirty="0" smtClean="0"/>
              <a:t>growth</a:t>
            </a:r>
            <a:r>
              <a:rPr lang="en-US" baseline="0" dirty="0" smtClean="0"/>
              <a:t>. Want to avoid </a:t>
            </a:r>
            <a:r>
              <a:rPr lang="en-US" dirty="0" smtClean="0"/>
              <a:t>deficiencies/excesses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can cause </a:t>
            </a:r>
            <a:r>
              <a:rPr lang="en-US" dirty="0" smtClean="0"/>
              <a:t>illness.</a:t>
            </a:r>
            <a:r>
              <a:rPr lang="en-US" baseline="0" dirty="0" smtClean="0"/>
              <a:t> Avoid classifying foods as</a:t>
            </a:r>
            <a:r>
              <a:rPr lang="en-US" dirty="0" smtClean="0"/>
              <a:t> </a:t>
            </a:r>
            <a:r>
              <a:rPr lang="en-US" dirty="0"/>
              <a:t>good or </a:t>
            </a:r>
            <a:r>
              <a:rPr lang="en-US" dirty="0" smtClean="0"/>
              <a:t>bad.  Even plain</a:t>
            </a:r>
            <a:r>
              <a:rPr lang="en-US" baseline="0" dirty="0" smtClean="0"/>
              <a:t> old sugar with few, if any, nutrients does have calories.  And</a:t>
            </a:r>
            <a:r>
              <a:rPr lang="is-IS" baseline="0" dirty="0" smtClean="0"/>
              <a:t>…meeting our calorie (energy) need is a top priority for our body. Meeting your energy need is more important minute by minute.... than meeting our protein, vitamin or mineral, etc. needs.</a:t>
            </a:r>
            <a:endParaRPr 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37AC404-6224-5F4B-9674-61D0E2C3D03E}" type="slidenum">
              <a:rPr lang="en-US" sz="1200">
                <a:latin typeface="Arial" charset="0"/>
              </a:rPr>
              <a:pPr/>
              <a:t>6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993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6E4801F-0249-7146-BA55-871E14F68C8F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119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Yep!  This would be a great idea.</a:t>
            </a:r>
            <a:r>
              <a:rPr lang="en-US" baseline="0" dirty="0" smtClean="0"/>
              <a:t>  </a:t>
            </a:r>
            <a:r>
              <a:rPr lang="en-US" baseline="0" smtClean="0"/>
              <a:t>You will see what I mean, if you do it : )</a:t>
            </a:r>
            <a:endParaRPr lang="en-US" dirty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E95D500-168A-4B43-A848-3AB1014695DB}" type="slidenum">
              <a:rPr lang="en-US" sz="1200">
                <a:latin typeface="Arial" charset="0"/>
              </a:rPr>
              <a:pPr/>
              <a:t>8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3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D0DB1-E7AF-E444-A69E-07A01CCA967E}" type="datetime1">
              <a:rPr lang="en-US"/>
              <a:pPr>
                <a:defRPr/>
              </a:pPr>
              <a:t>4/7/17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FCCE2-5054-1240-9AAE-9FF0DC3D7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0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40338-8B94-8747-867F-CFB2703718C0}" type="datetime1">
              <a:rPr lang="en-US"/>
              <a:pPr>
                <a:defRPr/>
              </a:pPr>
              <a:t>4/7/17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FA0F1-8A76-4246-9057-4682F8A24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7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395F6-9EF4-1040-87B6-58EF4C7F3C4C}" type="datetime1">
              <a:rPr lang="en-US"/>
              <a:pPr>
                <a:defRPr/>
              </a:pPr>
              <a:t>4/7/17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D2F1C-B0E5-C84B-8FB6-98CD16FE2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7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1D35B-F831-F749-A93A-69CC02D22438}" type="datetime1">
              <a:rPr lang="en-US"/>
              <a:pPr>
                <a:defRPr/>
              </a:pPr>
              <a:t>4/7/17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5518A-6BD1-DE43-B6FB-9F3F031D5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3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25A55-048A-5B46-A53C-573EC20A6F1D}" type="datetime1">
              <a:rPr lang="en-US"/>
              <a:pPr>
                <a:defRPr/>
              </a:pPr>
              <a:t>4/7/17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181EC-6670-2743-8B0F-6EBCE3C6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6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FD7AA-155D-654F-AA03-F22C35994C64}" type="datetime1">
              <a:rPr lang="en-US"/>
              <a:pPr>
                <a:defRPr/>
              </a:pPr>
              <a:t>4/7/17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A6C1A-B613-514D-898C-F957BA76E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6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A83E4-1344-A941-B62D-A07ACB1C17BB}" type="datetime1">
              <a:rPr lang="en-US"/>
              <a:pPr>
                <a:defRPr/>
              </a:pPr>
              <a:t>4/7/17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89045-3BFC-5248-B716-FBD81681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0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54B5D-940C-A142-84C8-C7A368101AE2}" type="datetime1">
              <a:rPr lang="en-US"/>
              <a:pPr>
                <a:defRPr/>
              </a:pPr>
              <a:t>4/7/17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949FA-DB28-3B47-9D8C-CD26A0051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0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3774-8B25-DA43-BA62-9BF16330A4F1}" type="datetime1">
              <a:rPr lang="en-US"/>
              <a:pPr>
                <a:defRPr/>
              </a:pPr>
              <a:t>4/7/17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E8FB0-5865-CB4D-A88E-DBF0BB91E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6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BDB7C-768C-E141-AC48-DBAA8D68E41A}" type="datetime1">
              <a:rPr lang="en-US"/>
              <a:pPr>
                <a:defRPr/>
              </a:pPr>
              <a:t>4/7/17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C9C1E-F044-4046-948B-33454D696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87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EC041-C2E2-A641-A99E-F0FA34129A3C}" type="datetime1">
              <a:rPr lang="en-US"/>
              <a:pPr>
                <a:defRPr/>
              </a:pPr>
              <a:t>4/7/17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CD58F-7734-9F4C-870C-27D29369D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2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charset="0"/>
              </a:defRPr>
            </a:lvl1pPr>
          </a:lstStyle>
          <a:p>
            <a:pPr>
              <a:defRPr/>
            </a:pPr>
            <a:fld id="{8BB87AE9-574F-A547-9ED7-BD6B2A53A615}" type="datetime1">
              <a:rPr lang="en-US"/>
              <a:pPr>
                <a:defRPr/>
              </a:pPr>
              <a:t>4/7/17</a:t>
            </a:fld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Verdan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charset="0"/>
              </a:defRPr>
            </a:lvl1pPr>
          </a:lstStyle>
          <a:p>
            <a:pPr>
              <a:defRPr/>
            </a:pPr>
            <a:fld id="{E564E40F-6647-3940-ADD1-2D161201B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sz="3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sz="2300">
          <a:solidFill>
            <a:schemeClr val="tx1"/>
          </a:solidFill>
          <a:latin typeface="+mn-lt"/>
          <a:ea typeface="ＭＳ Ｐゴシック" charset="0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deanza.edu/faculty/wrightdiana/nutr10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tright.org/" TargetMode="External"/><Relationship Id="rId4" Type="http://schemas.openxmlformats.org/officeDocument/2006/relationships/image" Target="../media/image2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sz="4400" b="1" dirty="0">
                <a:latin typeface="Calibri" charset="0"/>
              </a:rPr>
              <a:t>Nutrition 10</a:t>
            </a:r>
            <a:br>
              <a:rPr lang="en-US" sz="4400" b="1" dirty="0">
                <a:latin typeface="Calibri" charset="0"/>
              </a:rPr>
            </a:br>
            <a:r>
              <a:rPr lang="en-US" sz="3200" dirty="0" smtClean="0">
                <a:latin typeface="Calibri" charset="0"/>
              </a:rPr>
              <a:t>Spring 2016      </a:t>
            </a:r>
            <a:r>
              <a:rPr lang="en-US" sz="4400" b="1" dirty="0">
                <a:latin typeface="Calibri" charset="0"/>
              </a:rPr>
              <a:t/>
            </a:r>
            <a:br>
              <a:rPr lang="en-US" sz="4400" b="1" dirty="0">
                <a:latin typeface="Calibri" charset="0"/>
              </a:rPr>
            </a:br>
            <a:r>
              <a:rPr lang="en-US" sz="3200" dirty="0">
                <a:latin typeface="Calibri" charset="0"/>
              </a:rPr>
              <a:t>Diana Wright PhD, RD</a:t>
            </a:r>
          </a:p>
        </p:txBody>
      </p:sp>
      <p:sp>
        <p:nvSpPr>
          <p:cNvPr id="15362" name="Subtitle 1"/>
          <p:cNvSpPr>
            <a:spLocks noGrp="1"/>
          </p:cNvSpPr>
          <p:nvPr>
            <p:ph type="subTitle" idx="1"/>
          </p:nvPr>
        </p:nvSpPr>
        <p:spPr>
          <a:xfrm>
            <a:off x="3124200" y="2895600"/>
            <a:ext cx="2286000" cy="11430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Verdana" charset="0"/>
            </a:endParaRPr>
          </a:p>
        </p:txBody>
      </p:sp>
      <p:pic>
        <p:nvPicPr>
          <p:cNvPr id="15363" name="Picture 2" descr="images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90800"/>
            <a:ext cx="39370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304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2168525" cy="1216025"/>
          </a:xfrm>
        </p:spPr>
        <p:txBody>
          <a:bodyPr anchor="ctr"/>
          <a:lstStyle/>
          <a:p>
            <a:pPr eaLnBrk="1" hangingPunct="1"/>
            <a:r>
              <a:rPr lang="en-US">
                <a:latin typeface="Verdana" charset="0"/>
              </a:rPr>
              <a:t> </a:t>
            </a:r>
            <a:br>
              <a:rPr lang="en-US">
                <a:latin typeface="Verdana" charset="0"/>
              </a:rPr>
            </a:br>
            <a:r>
              <a:rPr lang="en-US" sz="4000" b="1">
                <a:latin typeface="Calibri" charset="0"/>
              </a:rPr>
              <a:t>My Goal 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153400" cy="42672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3200" dirty="0">
                <a:latin typeface="Calibri" charset="0"/>
              </a:rPr>
              <a:t>To teach you </a:t>
            </a:r>
            <a:r>
              <a:rPr lang="en-US" sz="3200" dirty="0" smtClean="0">
                <a:latin typeface="Calibri" charset="0"/>
              </a:rPr>
              <a:t>the basics of nutrition science ;</a:t>
            </a:r>
            <a:endParaRPr lang="en-US" sz="3200" dirty="0">
              <a:latin typeface="Calibri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3200" dirty="0" smtClean="0">
                <a:latin typeface="Calibri" charset="0"/>
              </a:rPr>
              <a:t>To provide </a:t>
            </a:r>
            <a:r>
              <a:rPr lang="en-US" sz="3200" dirty="0">
                <a:latin typeface="Calibri" charset="0"/>
              </a:rPr>
              <a:t>you tools </a:t>
            </a:r>
            <a:r>
              <a:rPr lang="en-US" sz="3200" dirty="0" smtClean="0">
                <a:latin typeface="Calibri" charset="0"/>
              </a:rPr>
              <a:t>to</a:t>
            </a:r>
            <a:r>
              <a:rPr lang="is-IS" sz="3200" dirty="0" smtClean="0">
                <a:latin typeface="Calibri" charset="0"/>
              </a:rPr>
              <a:t>….</a:t>
            </a:r>
            <a:endParaRPr lang="en-US" sz="3200" dirty="0">
              <a:latin typeface="Calibri" charset="0"/>
            </a:endParaRPr>
          </a:p>
          <a:p>
            <a:pPr eaLnBrk="1" hangingPunct="1">
              <a:buFont typeface="Wingdings" charset="0"/>
              <a:buChar char="Ø"/>
            </a:pPr>
            <a:r>
              <a:rPr lang="en-US" sz="3200" dirty="0" smtClean="0">
                <a:latin typeface="Calibri" charset="0"/>
              </a:rPr>
              <a:t>know when/if </a:t>
            </a:r>
            <a:r>
              <a:rPr lang="en-US" sz="3200" dirty="0">
                <a:latin typeface="Calibri" charset="0"/>
              </a:rPr>
              <a:t>your diet is healthy.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3200" dirty="0">
                <a:latin typeface="Calibri" charset="0"/>
              </a:rPr>
              <a:t>be able to correct a poor diet</a:t>
            </a:r>
            <a:r>
              <a:rPr lang="en-US" sz="3200" i="1" dirty="0">
                <a:latin typeface="Calibri" charset="0"/>
              </a:rPr>
              <a:t>, </a:t>
            </a:r>
            <a:r>
              <a:rPr lang="en-US" sz="3200" i="1" dirty="0">
                <a:solidFill>
                  <a:schemeClr val="accent2"/>
                </a:solidFill>
                <a:latin typeface="Calibri" charset="0"/>
              </a:rPr>
              <a:t>if desir</a:t>
            </a:r>
            <a:r>
              <a:rPr lang="en-US" sz="3200" dirty="0">
                <a:solidFill>
                  <a:schemeClr val="accent2"/>
                </a:solidFill>
                <a:latin typeface="Calibri" charset="0"/>
              </a:rPr>
              <a:t>ed.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3200" dirty="0">
                <a:latin typeface="Calibri" charset="0"/>
              </a:rPr>
              <a:t>distinguish nutrition fact from fiction.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3200" dirty="0">
                <a:latin typeface="Calibri" charset="0"/>
              </a:rPr>
              <a:t>Get an A+ in the class!</a:t>
            </a:r>
            <a:endParaRPr lang="en-US" sz="3200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66075" cy="1219200"/>
          </a:xfrm>
        </p:spPr>
        <p:txBody>
          <a:bodyPr anchor="ctr"/>
          <a:lstStyle/>
          <a:p>
            <a:pPr eaLnBrk="1" hangingPunct="1"/>
            <a:r>
              <a:rPr lang="en-US" sz="4400" b="1">
                <a:latin typeface="Calibri" charset="0"/>
              </a:rPr>
              <a:t/>
            </a:r>
            <a:br>
              <a:rPr lang="en-US" sz="4400" b="1">
                <a:latin typeface="Calibri" charset="0"/>
              </a:rPr>
            </a:br>
            <a:r>
              <a:rPr lang="en-US" sz="4000" b="1">
                <a:latin typeface="Calibri" charset="0"/>
              </a:rPr>
              <a:t>Want an A in Nutrition 10?</a:t>
            </a:r>
          </a:p>
        </p:txBody>
      </p:sp>
      <p:sp>
        <p:nvSpPr>
          <p:cNvPr id="24578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610600" cy="4267200"/>
          </a:xfrm>
        </p:spPr>
        <p:txBody>
          <a:bodyPr/>
          <a:lstStyle/>
          <a:p>
            <a:pPr eaLnBrk="1" hangingPunct="1">
              <a:buFont typeface="Wingdings" charset="0"/>
              <a:buChar char="Ø"/>
            </a:pPr>
            <a:r>
              <a:rPr lang="en-US" sz="3200" b="1" dirty="0">
                <a:solidFill>
                  <a:srgbClr val="FF0000"/>
                </a:solidFill>
                <a:latin typeface="Calibri" charset="0"/>
              </a:rPr>
              <a:t>Read</a:t>
            </a:r>
            <a:r>
              <a:rPr lang="en-US" sz="3200" b="1" dirty="0">
                <a:latin typeface="Calibri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Calibri" charset="0"/>
              </a:rPr>
              <a:t>and</a:t>
            </a:r>
            <a:r>
              <a:rPr lang="en-US" sz="3200" b="1" dirty="0">
                <a:latin typeface="Calibri" charset="0"/>
              </a:rPr>
              <a:t> </a:t>
            </a:r>
            <a:r>
              <a:rPr lang="en-US" sz="3200" b="1" dirty="0">
                <a:solidFill>
                  <a:srgbClr val="008000"/>
                </a:solidFill>
                <a:latin typeface="Calibri" charset="0"/>
              </a:rPr>
              <a:t>use </a:t>
            </a:r>
            <a:r>
              <a:rPr lang="en-US" sz="3200" b="1" dirty="0">
                <a:solidFill>
                  <a:srgbClr val="FF0080"/>
                </a:solidFill>
                <a:latin typeface="Calibri" charset="0"/>
              </a:rPr>
              <a:t>the</a:t>
            </a:r>
            <a:r>
              <a:rPr lang="en-US" sz="3200" b="1" dirty="0">
                <a:solidFill>
                  <a:srgbClr val="FF6600"/>
                </a:solidFill>
                <a:latin typeface="Calibri" charset="0"/>
              </a:rPr>
              <a:t> syllabus</a:t>
            </a:r>
            <a:r>
              <a:rPr lang="en-US" sz="3200" dirty="0">
                <a:latin typeface="Calibri" charset="0"/>
              </a:rPr>
              <a:t>.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3200" dirty="0">
                <a:latin typeface="Calibri" charset="0"/>
              </a:rPr>
              <a:t>Check my </a:t>
            </a:r>
            <a:r>
              <a:rPr lang="en-US" sz="3200" dirty="0">
                <a:latin typeface="Calibri" charset="0"/>
                <a:hlinkClick r:id="rId3"/>
              </a:rPr>
              <a:t>website</a:t>
            </a:r>
            <a:r>
              <a:rPr lang="en-US" sz="3200" dirty="0">
                <a:latin typeface="Calibri" charset="0"/>
              </a:rPr>
              <a:t> weekly for </a:t>
            </a:r>
            <a:r>
              <a:rPr lang="en-US" sz="3200" dirty="0" smtClean="0">
                <a:latin typeface="Calibri" charset="0"/>
              </a:rPr>
              <a:t>postings.</a:t>
            </a:r>
            <a:endParaRPr lang="en-US" sz="3200" dirty="0">
              <a:solidFill>
                <a:srgbClr val="008000"/>
              </a:solidFill>
              <a:latin typeface="Calibri" charset="0"/>
            </a:endParaRPr>
          </a:p>
          <a:p>
            <a:pPr eaLnBrk="1" hangingPunct="1">
              <a:buFont typeface="Wingdings" charset="0"/>
              <a:buChar char="Ø"/>
            </a:pPr>
            <a:r>
              <a:rPr lang="en-US" sz="3200" dirty="0">
                <a:latin typeface="Calibri" charset="0"/>
              </a:rPr>
              <a:t>Textbook strongly advised for lecture </a:t>
            </a:r>
            <a:r>
              <a:rPr lang="en-US" sz="3200" dirty="0" smtClean="0">
                <a:latin typeface="Calibri" charset="0"/>
              </a:rPr>
              <a:t>support.</a:t>
            </a:r>
            <a:endParaRPr lang="en-US" sz="3200" dirty="0">
              <a:latin typeface="Calibri" charset="0"/>
            </a:endParaRPr>
          </a:p>
          <a:p>
            <a:pPr eaLnBrk="1" hangingPunct="1">
              <a:buFont typeface="Wingdings" charset="0"/>
              <a:buChar char="Ø"/>
            </a:pPr>
            <a:r>
              <a:rPr lang="en-US" sz="3200" dirty="0">
                <a:latin typeface="Calibri" charset="0"/>
              </a:rPr>
              <a:t>Follow directions. Turn in quality work, on time.</a:t>
            </a:r>
          </a:p>
          <a:p>
            <a:pPr eaLnBrk="1" hangingPunct="1">
              <a:buFont typeface="Wingdings" charset="0"/>
              <a:buChar char="Ø"/>
            </a:pPr>
            <a:r>
              <a:rPr lang="en-US" sz="3200" b="1" dirty="0" smtClean="0">
                <a:latin typeface="Calibri" charset="0"/>
              </a:rPr>
              <a:t>Last Name, First </a:t>
            </a:r>
            <a:r>
              <a:rPr lang="en-US" sz="3200" b="1" dirty="0">
                <a:latin typeface="Calibri" charset="0"/>
              </a:rPr>
              <a:t>N</a:t>
            </a:r>
            <a:r>
              <a:rPr lang="en-US" sz="3200" b="1" dirty="0" smtClean="0">
                <a:latin typeface="Calibri" charset="0"/>
              </a:rPr>
              <a:t>ame, </a:t>
            </a:r>
            <a:r>
              <a:rPr lang="en-US" sz="3200" dirty="0" smtClean="0">
                <a:latin typeface="Calibri" charset="0"/>
              </a:rPr>
              <a:t>class </a:t>
            </a:r>
            <a:r>
              <a:rPr lang="en-US" sz="3200" dirty="0">
                <a:latin typeface="Calibri" charset="0"/>
              </a:rPr>
              <a:t>time on all </a:t>
            </a:r>
            <a:r>
              <a:rPr lang="en-US" sz="3200" dirty="0" smtClean="0">
                <a:latin typeface="Calibri" charset="0"/>
              </a:rPr>
              <a:t>work.</a:t>
            </a:r>
            <a:endParaRPr lang="en-US" sz="3200" dirty="0">
              <a:latin typeface="Calibri" charset="0"/>
            </a:endParaRPr>
          </a:p>
          <a:p>
            <a:pPr eaLnBrk="1" hangingPunct="1">
              <a:buFont typeface="Wingdings" charset="0"/>
              <a:buChar char="Ø"/>
            </a:pPr>
            <a:r>
              <a:rPr lang="en-US" sz="3200" dirty="0">
                <a:latin typeface="Calibri" charset="0"/>
              </a:rPr>
              <a:t>And, in case you missed it the first time round… </a:t>
            </a:r>
          </a:p>
          <a:p>
            <a:pPr eaLnBrk="1" hangingPunct="1">
              <a:buFont typeface="Wingdings" charset="0"/>
              <a:buNone/>
            </a:pPr>
            <a:r>
              <a:rPr lang="en-US" sz="3200" dirty="0">
                <a:latin typeface="Calibri" charset="0"/>
              </a:rPr>
              <a:t>     			</a:t>
            </a:r>
            <a:r>
              <a:rPr lang="en-US" sz="3200" b="1" dirty="0">
                <a:solidFill>
                  <a:srgbClr val="FF0000"/>
                </a:solidFill>
                <a:latin typeface="Calibri" charset="0"/>
              </a:rPr>
              <a:t>Read</a:t>
            </a:r>
            <a:r>
              <a:rPr lang="en-US" sz="3200" b="1" dirty="0">
                <a:latin typeface="Calibri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Calibri" charset="0"/>
              </a:rPr>
              <a:t>and</a:t>
            </a:r>
            <a:r>
              <a:rPr lang="en-US" sz="3200" b="1" dirty="0">
                <a:latin typeface="Calibri" charset="0"/>
              </a:rPr>
              <a:t> </a:t>
            </a:r>
            <a:r>
              <a:rPr lang="en-US" sz="3200" b="1" dirty="0">
                <a:solidFill>
                  <a:srgbClr val="008000"/>
                </a:solidFill>
                <a:latin typeface="Calibri" charset="0"/>
              </a:rPr>
              <a:t>use </a:t>
            </a:r>
            <a:r>
              <a:rPr lang="en-US" sz="3200" b="1" dirty="0">
                <a:solidFill>
                  <a:srgbClr val="FF0080"/>
                </a:solidFill>
                <a:latin typeface="Calibri" charset="0"/>
              </a:rPr>
              <a:t>the</a:t>
            </a:r>
            <a:r>
              <a:rPr lang="en-US" sz="3200" b="1" dirty="0">
                <a:solidFill>
                  <a:srgbClr val="FF6600"/>
                </a:solidFill>
                <a:latin typeface="Calibri" charset="0"/>
              </a:rPr>
              <a:t> syllabus</a:t>
            </a:r>
            <a:r>
              <a:rPr lang="en-US" sz="3200" dirty="0">
                <a:solidFill>
                  <a:srgbClr val="3366FF"/>
                </a:solidFill>
                <a:latin typeface="Calibri" charset="0"/>
              </a:rPr>
              <a:t>!</a:t>
            </a:r>
          </a:p>
          <a:p>
            <a:pPr eaLnBrk="1" hangingPunct="1">
              <a:buFont typeface="Wingdings" charset="0"/>
              <a:buNone/>
            </a:pPr>
            <a:endParaRPr lang="en-US" sz="3200" dirty="0">
              <a:latin typeface="Calibri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 idx="4294967295"/>
          </p:nvPr>
        </p:nvSpPr>
        <p:spPr>
          <a:xfrm>
            <a:off x="1143000" y="304800"/>
            <a:ext cx="8001000" cy="1216025"/>
          </a:xfrm>
        </p:spPr>
        <p:txBody>
          <a:bodyPr/>
          <a:lstStyle/>
          <a:p>
            <a:r>
              <a:rPr lang="en-US" sz="4000" b="1" dirty="0">
                <a:latin typeface="Calibri" charset="0"/>
                <a:cs typeface="Calibri" charset="0"/>
              </a:rPr>
              <a:t>What is nutrition? 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124200" y="1898426"/>
            <a:ext cx="3200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 i="1" dirty="0">
                <a:solidFill>
                  <a:schemeClr val="accent2"/>
                </a:solidFill>
              </a:rPr>
              <a:t>What subjects relate to nutrition?</a:t>
            </a:r>
          </a:p>
          <a:p>
            <a:r>
              <a:rPr lang="en-US" sz="3200" i="1" dirty="0">
                <a:solidFill>
                  <a:schemeClr val="accent2"/>
                </a:solidFill>
              </a:rPr>
              <a:t>Pair to discuss.</a:t>
            </a:r>
          </a:p>
          <a:p>
            <a:r>
              <a:rPr lang="en-US" sz="3200" i="1" dirty="0">
                <a:solidFill>
                  <a:schemeClr val="accent2"/>
                </a:solidFill>
              </a:rPr>
              <a:t>Share with class</a:t>
            </a:r>
            <a:r>
              <a:rPr lang="en-US" sz="320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2712" y="4830315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 dirty="0" smtClean="0"/>
              <a:t>Anthropology, </a:t>
            </a:r>
            <a:r>
              <a:rPr lang="en-US" sz="3200" dirty="0"/>
              <a:t>anatomy, </a:t>
            </a:r>
            <a:r>
              <a:rPr lang="en-US" sz="3200" dirty="0" err="1" smtClean="0"/>
              <a:t>chem</a:t>
            </a:r>
            <a:r>
              <a:rPr lang="en-US" sz="3200" dirty="0" smtClean="0"/>
              <a:t>, health</a:t>
            </a:r>
            <a:r>
              <a:rPr lang="en-US" sz="3200" dirty="0"/>
              <a:t>, agriculture, </a:t>
            </a:r>
          </a:p>
          <a:p>
            <a:r>
              <a:rPr lang="en-US" sz="3200" dirty="0" smtClean="0"/>
              <a:t>marketing, psych, </a:t>
            </a:r>
            <a:r>
              <a:rPr lang="en-US" sz="3200" dirty="0"/>
              <a:t>behavior</a:t>
            </a:r>
            <a:r>
              <a:rPr lang="en-US" sz="3200" dirty="0" smtClean="0"/>
              <a:t>, </a:t>
            </a:r>
            <a:r>
              <a:rPr lang="en-US" sz="3200" dirty="0" err="1" smtClean="0"/>
              <a:t>enviro</a:t>
            </a:r>
            <a:r>
              <a:rPr lang="en-US" sz="3200" dirty="0" smtClean="0"/>
              <a:t> </a:t>
            </a:r>
            <a:r>
              <a:rPr lang="en-US" sz="3200" dirty="0" err="1" smtClean="0"/>
              <a:t>sci</a:t>
            </a:r>
            <a:r>
              <a:rPr lang="en-US" sz="3200" dirty="0" smtClean="0"/>
              <a:t>, cooking, </a:t>
            </a:r>
            <a:r>
              <a:rPr lang="en-US" sz="3200" dirty="0" err="1" smtClean="0"/>
              <a:t>etc</a:t>
            </a:r>
            <a:r>
              <a:rPr lang="en-US" sz="3200" dirty="0"/>
              <a:t>!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alibri" charset="0"/>
                <a:cs typeface="Calibri" charset="0"/>
              </a:rPr>
              <a:t> </a:t>
            </a:r>
            <a:r>
              <a:rPr lang="en-US" sz="4000" b="1" dirty="0" err="1" smtClean="0">
                <a:latin typeface="Calibri" charset="0"/>
                <a:cs typeface="Calibri" charset="0"/>
              </a:rPr>
              <a:t>Nuttrition</a:t>
            </a:r>
            <a:r>
              <a:rPr lang="en-US" sz="4000" b="1" dirty="0" smtClean="0">
                <a:latin typeface="Calibri" charset="0"/>
                <a:cs typeface="Calibri" charset="0"/>
              </a:rPr>
              <a:t> is</a:t>
            </a:r>
            <a:r>
              <a:rPr lang="mr-IN" sz="4000" b="1" dirty="0" smtClean="0">
                <a:latin typeface="Calibri" charset="0"/>
                <a:cs typeface="Calibri" charset="0"/>
              </a:rPr>
              <a:t>……</a:t>
            </a:r>
            <a:r>
              <a:rPr lang="en-US" sz="4000" b="1" smtClean="0">
                <a:latin typeface="Calibri" charset="0"/>
                <a:cs typeface="Calibri" charset="0"/>
              </a:rPr>
              <a:t>.</a:t>
            </a:r>
            <a:endParaRPr lang="en-US" sz="4000" b="1">
              <a:latin typeface="Calibri" charset="0"/>
              <a:cs typeface="Calibri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272462" cy="4267200"/>
          </a:xfrm>
        </p:spPr>
        <p:txBody>
          <a:bodyPr/>
          <a:lstStyle/>
          <a:p>
            <a:pPr>
              <a:buFont typeface="Wingdings" charset="0"/>
              <a:buChar char="Ø"/>
            </a:pPr>
            <a:r>
              <a:rPr lang="en-US" sz="3200" dirty="0">
                <a:latin typeface="Calibri" charset="0"/>
                <a:cs typeface="Calibri" charset="0"/>
              </a:rPr>
              <a:t>An interdisciplinary, science that studies foods, their nutrient and other chemical constituents, and how they impact health</a:t>
            </a:r>
            <a:r>
              <a:rPr lang="en-US" sz="2000" dirty="0">
                <a:latin typeface="Calibri" charset="0"/>
                <a:cs typeface="Calibri" charset="0"/>
              </a:rPr>
              <a:t>.                    </a:t>
            </a:r>
            <a:r>
              <a:rPr lang="en-US" sz="2000" b="1" dirty="0">
                <a:latin typeface="Calibri" charset="0"/>
                <a:cs typeface="Calibri" charset="0"/>
              </a:rPr>
              <a:t>Brown 7</a:t>
            </a:r>
            <a:r>
              <a:rPr lang="en-US" sz="2000" b="1" baseline="30000" dirty="0">
                <a:latin typeface="Calibri" charset="0"/>
                <a:cs typeface="Calibri" charset="0"/>
              </a:rPr>
              <a:t>th</a:t>
            </a:r>
            <a:r>
              <a:rPr lang="en-US" sz="2000" b="1" dirty="0">
                <a:latin typeface="Calibri" charset="0"/>
                <a:cs typeface="Calibri" charset="0"/>
              </a:rPr>
              <a:t> Ed.</a:t>
            </a:r>
            <a:r>
              <a:rPr lang="en-US" sz="2000" dirty="0">
                <a:latin typeface="Calibri" charset="0"/>
                <a:cs typeface="Calibri" charset="0"/>
              </a:rPr>
              <a:t>                                              </a:t>
            </a:r>
            <a:r>
              <a:rPr lang="en-US" sz="2000" b="1" dirty="0">
                <a:latin typeface="Calibri" charset="0"/>
                <a:cs typeface="Calibri" charset="0"/>
              </a:rPr>
              <a:t> </a:t>
            </a:r>
          </a:p>
          <a:p>
            <a:pPr>
              <a:buFont typeface="Wingdings" charset="0"/>
              <a:buChar char="Ø"/>
            </a:pPr>
            <a:r>
              <a:rPr lang="en-US" sz="3200" dirty="0">
                <a:latin typeface="Calibri" charset="0"/>
                <a:cs typeface="Calibri" charset="0"/>
              </a:rPr>
              <a:t>Sustenance; provides raw materials for life</a:t>
            </a:r>
            <a:r>
              <a:rPr lang="en-US" sz="3200" dirty="0" smtClean="0">
                <a:latin typeface="Calibri" charset="0"/>
                <a:cs typeface="Calibri" charset="0"/>
              </a:rPr>
              <a:t>.</a:t>
            </a:r>
          </a:p>
          <a:p>
            <a:pPr>
              <a:buFont typeface="Wingdings" charset="0"/>
              <a:buChar char="Ø"/>
            </a:pPr>
            <a:r>
              <a:rPr lang="en-US" sz="3200" dirty="0" smtClean="0">
                <a:latin typeface="Calibri" charset="0"/>
                <a:cs typeface="Calibri" charset="0"/>
              </a:rPr>
              <a:t>Nutrients come in many shapes and flavors</a:t>
            </a:r>
          </a:p>
          <a:p>
            <a:pPr>
              <a:buFont typeface="Wingdings" charset="0"/>
              <a:buChar char="Ø"/>
            </a:pPr>
            <a:r>
              <a:rPr lang="en-US" sz="3200" dirty="0" smtClean="0">
                <a:latin typeface="Calibri" charset="0"/>
                <a:cs typeface="Calibri" charset="0"/>
              </a:rPr>
              <a:t>Choose wisely. Truly, you ARE what you eat!!!</a:t>
            </a:r>
            <a:endParaRPr lang="en-US" sz="3200" dirty="0">
              <a:latin typeface="Calibri" charset="0"/>
              <a:cs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86016" y="1133856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Calibri" charset="0"/>
                <a:cs typeface="Calibri" charset="0"/>
              </a:rPr>
              <a:t>Which of these provide nutrition?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39" y="2057400"/>
            <a:ext cx="80356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Most all foods provide nutrition </a:t>
            </a:r>
            <a:r>
              <a:rPr lang="en-US" sz="3200" dirty="0"/>
              <a:t>(</a:t>
            </a:r>
            <a:r>
              <a:rPr lang="en-US" sz="3200" dirty="0" smtClean="0"/>
              <a:t>calories and </a:t>
            </a:r>
          </a:p>
          <a:p>
            <a:r>
              <a:rPr lang="en-US" sz="3200" dirty="0" smtClean="0"/>
              <a:t>nutrients) Best to eat more of the foods that have a lot of nutrients/calorie (higher nutrient density) and </a:t>
            </a:r>
            <a:r>
              <a:rPr lang="en-US" sz="3200" dirty="0"/>
              <a:t>f</a:t>
            </a:r>
            <a:r>
              <a:rPr lang="en-US" sz="3200" dirty="0" smtClean="0"/>
              <a:t>ewer of the empty calorie foods (high in calorie and few, if any, nutrients).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534400" cy="835025"/>
          </a:xfrm>
        </p:spPr>
        <p:txBody>
          <a:bodyPr anchor="ctr"/>
          <a:lstStyle/>
          <a:p>
            <a:pPr eaLnBrk="1" hangingPunct="1"/>
            <a:r>
              <a:rPr lang="en-US" sz="2500">
                <a:latin typeface="Verdana" charset="0"/>
              </a:rPr>
              <a:t/>
            </a:r>
            <a:br>
              <a:rPr lang="en-US" sz="2500">
                <a:latin typeface="Verdana" charset="0"/>
              </a:rPr>
            </a:br>
            <a:r>
              <a:rPr lang="en-US" sz="4000" b="1">
                <a:latin typeface="Calibri" charset="0"/>
                <a:cs typeface="Calibri" charset="0"/>
              </a:rPr>
              <a:t>Best bet for expert advice</a:t>
            </a:r>
            <a:br>
              <a:rPr lang="en-US" sz="4000" b="1">
                <a:latin typeface="Calibri" charset="0"/>
                <a:cs typeface="Calibri" charset="0"/>
              </a:rPr>
            </a:br>
            <a:r>
              <a:rPr lang="en-US" sz="1900">
                <a:latin typeface="Verdana" charset="0"/>
              </a:rPr>
              <a:t> </a:t>
            </a:r>
            <a:endParaRPr lang="en-US" sz="2500">
              <a:latin typeface="Verdana" charset="0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534400" cy="43434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2800" b="1" dirty="0">
                <a:latin typeface="Calibri" charset="0"/>
                <a:cs typeface="Calibri" charset="0"/>
              </a:rPr>
              <a:t>Registered Dietitian </a:t>
            </a:r>
            <a:r>
              <a:rPr lang="en-US" sz="2800" b="1" dirty="0" smtClean="0">
                <a:latin typeface="Calibri" charset="0"/>
                <a:cs typeface="Calibri" charset="0"/>
              </a:rPr>
              <a:t>-Nutritionist </a:t>
            </a:r>
            <a:r>
              <a:rPr lang="en-US" sz="2800" b="1" dirty="0">
                <a:latin typeface="Calibri" charset="0"/>
                <a:cs typeface="Calibri" charset="0"/>
              </a:rPr>
              <a:t>(RD or </a:t>
            </a:r>
            <a:r>
              <a:rPr lang="en-US" sz="2800" b="1" i="1" dirty="0">
                <a:latin typeface="Calibri" charset="0"/>
                <a:cs typeface="Calibri" charset="0"/>
              </a:rPr>
              <a:t>RDN</a:t>
            </a:r>
            <a:r>
              <a:rPr lang="en-US" sz="2800" b="1" dirty="0">
                <a:latin typeface="Calibri" charset="0"/>
                <a:cs typeface="Calibri" charset="0"/>
              </a:rPr>
              <a:t>) </a:t>
            </a:r>
            <a:endParaRPr lang="en-US" sz="2800" dirty="0">
              <a:latin typeface="Calibri" charset="0"/>
            </a:endParaRPr>
          </a:p>
          <a:p>
            <a:pPr marL="0" indent="0" eaLnBrk="1" hangingPunct="1">
              <a:buFont typeface="Wingdings" charset="0"/>
              <a:buNone/>
            </a:pPr>
            <a:r>
              <a:rPr lang="en-US" sz="2800" dirty="0">
                <a:latin typeface="Calibri" charset="0"/>
              </a:rPr>
              <a:t>Requirements: </a:t>
            </a:r>
          </a:p>
          <a:p>
            <a:pPr marL="0" indent="0" eaLnBrk="1" hangingPunct="1">
              <a:buFont typeface="Wingdings" charset="0"/>
              <a:buChar char="Ø"/>
            </a:pPr>
            <a:r>
              <a:rPr lang="en-US" sz="2800" dirty="0">
                <a:latin typeface="Calibri" charset="0"/>
              </a:rPr>
              <a:t>Bachelor</a:t>
            </a:r>
            <a:r>
              <a:rPr lang="ja-JP" altLang="en-US" sz="2800" dirty="0">
                <a:latin typeface="Calibri" charset="0"/>
              </a:rPr>
              <a:t>’</a:t>
            </a:r>
            <a:r>
              <a:rPr lang="en-US" altLang="ja-JP" sz="2800" dirty="0">
                <a:latin typeface="Calibri" charset="0"/>
              </a:rPr>
              <a:t>s degree/meet academic requirements</a:t>
            </a:r>
          </a:p>
          <a:p>
            <a:pPr marL="0" indent="0" eaLnBrk="1" hangingPunct="1">
              <a:buFont typeface="Wingdings" charset="0"/>
              <a:buChar char="Ø"/>
            </a:pPr>
            <a:r>
              <a:rPr lang="en-US" sz="2800" dirty="0">
                <a:latin typeface="Calibri" charset="0"/>
              </a:rPr>
              <a:t>Internship</a:t>
            </a:r>
          </a:p>
          <a:p>
            <a:pPr marL="0" indent="0" eaLnBrk="1" hangingPunct="1">
              <a:buFont typeface="Wingdings" charset="0"/>
              <a:buChar char="Ø"/>
            </a:pPr>
            <a:r>
              <a:rPr lang="en-US" sz="2800" dirty="0">
                <a:latin typeface="Calibri" charset="0"/>
              </a:rPr>
              <a:t>National registration exam</a:t>
            </a:r>
          </a:p>
          <a:p>
            <a:pPr marL="0" indent="0" eaLnBrk="1" hangingPunct="1">
              <a:buFont typeface="Wingdings" charset="0"/>
              <a:buChar char="Ø"/>
            </a:pPr>
            <a:r>
              <a:rPr lang="en-US" sz="2800" dirty="0">
                <a:latin typeface="Calibri" charset="0"/>
              </a:rPr>
              <a:t>Continuing Education throughout career  </a:t>
            </a:r>
          </a:p>
          <a:p>
            <a:pPr marL="0" indent="0" eaLnBrk="1" hangingPunct="1">
              <a:buFont typeface="Wingdings" charset="0"/>
              <a:buChar char="Ø"/>
            </a:pPr>
            <a:r>
              <a:rPr lang="en-US" sz="2800" dirty="0">
                <a:solidFill>
                  <a:schemeClr val="tx2"/>
                </a:solidFill>
                <a:latin typeface="Calibri" charset="0"/>
              </a:rPr>
              <a:t>Visit </a:t>
            </a:r>
            <a:r>
              <a:rPr lang="en-US" sz="2800" dirty="0">
                <a:solidFill>
                  <a:schemeClr val="accent1"/>
                </a:solidFill>
                <a:latin typeface="Calibri" charset="0"/>
                <a:hlinkClick r:id="rId3"/>
              </a:rPr>
              <a:t>www.eatright.org</a:t>
            </a:r>
            <a:r>
              <a:rPr lang="en-US" sz="2800" dirty="0">
                <a:solidFill>
                  <a:schemeClr val="tx2"/>
                </a:solidFill>
                <a:latin typeface="Calibri" charset="0"/>
              </a:rPr>
              <a:t> to learn more  </a:t>
            </a:r>
            <a:r>
              <a:rPr lang="en-US" sz="2800" dirty="0">
                <a:latin typeface="Calibri" charset="0"/>
              </a:rPr>
              <a:t>	 </a:t>
            </a:r>
          </a:p>
        </p:txBody>
      </p:sp>
      <p:pic>
        <p:nvPicPr>
          <p:cNvPr id="3" name="Picture 2" descr="Unknown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993900" cy="160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35925" cy="1216025"/>
          </a:xfrm>
        </p:spPr>
        <p:txBody>
          <a:bodyPr/>
          <a:lstStyle/>
          <a:p>
            <a:r>
              <a:rPr lang="en-US" sz="4000" b="1">
                <a:latin typeface="Calibri" charset="0"/>
                <a:cs typeface="Calibri" charset="0"/>
              </a:rPr>
              <a:t>Today's homework</a:t>
            </a:r>
          </a:p>
        </p:txBody>
      </p:sp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762000" y="1905000"/>
            <a:ext cx="377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/>
              <a:t>Read the course outline!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fil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3991</TotalTime>
  <Words>606</Words>
  <Application>Microsoft Macintosh PowerPoint</Application>
  <PresentationFormat>On-screen Show (4:3)</PresentationFormat>
  <Paragraphs>58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ＭＳ Ｐゴシック</vt:lpstr>
      <vt:lpstr>Verdana</vt:lpstr>
      <vt:lpstr>Wingdings</vt:lpstr>
      <vt:lpstr>Arial</vt:lpstr>
      <vt:lpstr>Profile</vt:lpstr>
      <vt:lpstr>Nutrition 10 Spring 2016       Diana Wright PhD, RD</vt:lpstr>
      <vt:lpstr>  My Goal </vt:lpstr>
      <vt:lpstr> Want an A in Nutrition 10?</vt:lpstr>
      <vt:lpstr>What is nutrition?  </vt:lpstr>
      <vt:lpstr> Nuttrition is…….</vt:lpstr>
      <vt:lpstr>Which of these provide nutrition?</vt:lpstr>
      <vt:lpstr> Best bet for expert advice  </vt:lpstr>
      <vt:lpstr>Today's homework</vt:lpstr>
    </vt:vector>
  </TitlesOfParts>
  <Company>HOME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</dc:title>
  <dc:creator>D</dc:creator>
  <cp:lastModifiedBy>Microsoft Office User</cp:lastModifiedBy>
  <cp:revision>258</cp:revision>
  <dcterms:created xsi:type="dcterms:W3CDTF">2005-09-21T21:32:34Z</dcterms:created>
  <dcterms:modified xsi:type="dcterms:W3CDTF">2017-04-08T00:51:08Z</dcterms:modified>
</cp:coreProperties>
</file>