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95" r:id="rId2"/>
    <p:sldId id="256" r:id="rId3"/>
    <p:sldId id="276" r:id="rId4"/>
    <p:sldId id="258" r:id="rId5"/>
    <p:sldId id="272" r:id="rId6"/>
    <p:sldId id="273" r:id="rId7"/>
    <p:sldId id="265" r:id="rId8"/>
    <p:sldId id="266" r:id="rId9"/>
    <p:sldId id="268" r:id="rId10"/>
    <p:sldId id="271" r:id="rId11"/>
    <p:sldId id="270" r:id="rId12"/>
    <p:sldId id="299" r:id="rId13"/>
    <p:sldId id="296" r:id="rId14"/>
    <p:sldId id="259" r:id="rId15"/>
    <p:sldId id="261" r:id="rId16"/>
    <p:sldId id="262" r:id="rId17"/>
    <p:sldId id="263" r:id="rId18"/>
    <p:sldId id="310" r:id="rId19"/>
    <p:sldId id="264" r:id="rId20"/>
    <p:sldId id="291" r:id="rId21"/>
    <p:sldId id="309" r:id="rId22"/>
    <p:sldId id="307" r:id="rId23"/>
    <p:sldId id="290" r:id="rId24"/>
    <p:sldId id="289" r:id="rId25"/>
    <p:sldId id="279" r:id="rId26"/>
    <p:sldId id="283" r:id="rId27"/>
    <p:sldId id="287" r:id="rId28"/>
    <p:sldId id="27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408000"/>
    <a:srgbClr val="FF2F92"/>
    <a:srgbClr val="FF6666"/>
    <a:srgbClr val="BE0005"/>
    <a:srgbClr val="FF8000"/>
    <a:srgbClr val="800080"/>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216"/>
    <p:restoredTop sz="72331" autoAdjust="0"/>
  </p:normalViewPr>
  <p:slideViewPr>
    <p:cSldViewPr snapToGrid="0" snapToObjects="1">
      <p:cViewPr varScale="1">
        <p:scale>
          <a:sx n="69" d="100"/>
          <a:sy n="69" d="100"/>
        </p:scale>
        <p:origin x="280" y="176"/>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58E17-A6D6-AD42-AECF-BCC87BCE2EB6}" type="datetimeFigureOut">
              <a:rPr lang="en-US" smtClean="0"/>
              <a:pPr/>
              <a:t>5/21/17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9793E-F48C-AE48-87E1-2A2D636CECC3}" type="slidenum">
              <a:rPr lang="en-US" smtClean="0"/>
              <a:pPr/>
              <a:t>‹#›</a:t>
            </a:fld>
            <a:endParaRPr lang="en-US"/>
          </a:p>
        </p:txBody>
      </p:sp>
    </p:spTree>
    <p:extLst>
      <p:ext uri="{BB962C8B-B14F-4D97-AF65-F5344CB8AC3E}">
        <p14:creationId xmlns:p14="http://schemas.microsoft.com/office/powerpoint/2010/main" val="3775368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793E-F48C-AE48-87E1-2A2D636CECC3}" type="slidenum">
              <a:rPr lang="en-US" smtClean="0"/>
              <a:pPr/>
              <a:t>3</a:t>
            </a:fld>
            <a:endParaRPr lang="en-US"/>
          </a:p>
        </p:txBody>
      </p:sp>
    </p:spTree>
    <p:extLst>
      <p:ext uri="{BB962C8B-B14F-4D97-AF65-F5344CB8AC3E}">
        <p14:creationId xmlns:p14="http://schemas.microsoft.com/office/powerpoint/2010/main" val="1967803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t>Only a small % of dietary sodium comes from our</a:t>
            </a:r>
            <a:r>
              <a:rPr lang="en-US" baseline="0" dirty="0" smtClean="0"/>
              <a:t> use of the salt shaker at the table or in home cooking.</a:t>
            </a:r>
          </a:p>
          <a:p>
            <a:r>
              <a:rPr lang="en-US" baseline="0" dirty="0" smtClean="0"/>
              <a:t>More later on the MINERALS</a:t>
            </a:r>
            <a:r>
              <a:rPr lang="is-IS" baseline="0" dirty="0" smtClean="0"/>
              <a:t>….</a:t>
            </a:r>
            <a:r>
              <a:rPr lang="en-US" baseline="0" dirty="0" smtClean="0"/>
              <a:t> </a:t>
            </a:r>
            <a:r>
              <a:rPr lang="en-US" b="1" baseline="0" dirty="0" smtClean="0"/>
              <a:t>Sodium</a:t>
            </a:r>
            <a:r>
              <a:rPr lang="en-US" baseline="0" dirty="0" smtClean="0"/>
              <a:t> in Heart Health lecture and more on </a:t>
            </a:r>
            <a:r>
              <a:rPr lang="en-US" b="1" baseline="0" dirty="0" smtClean="0"/>
              <a:t>Potassium</a:t>
            </a:r>
            <a:r>
              <a:rPr lang="en-US" baseline="0" dirty="0" smtClean="0"/>
              <a:t> and </a:t>
            </a:r>
            <a:r>
              <a:rPr lang="en-US" b="1" baseline="0" dirty="0" smtClean="0"/>
              <a:t>Sodium</a:t>
            </a:r>
            <a:r>
              <a:rPr lang="en-US" baseline="0" dirty="0" smtClean="0"/>
              <a:t> in the upcoming Sports nutrition lecture.</a:t>
            </a:r>
            <a:endParaRPr lang="en-US" dirty="0" smtClean="0"/>
          </a:p>
          <a:p>
            <a:endParaRPr lang="en-US" dirty="0"/>
          </a:p>
        </p:txBody>
      </p:sp>
      <p:sp>
        <p:nvSpPr>
          <p:cNvPr id="3584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E50397-A2E3-4E4A-9AF3-3B18A0AF2A8D}" type="slidenum">
              <a:rPr lang="en-US" sz="1200"/>
              <a:pPr/>
              <a:t>13</a:t>
            </a:fld>
            <a:endParaRPr lang="en-US" sz="1200"/>
          </a:p>
        </p:txBody>
      </p:sp>
    </p:spTree>
    <p:extLst>
      <p:ext uri="{BB962C8B-B14F-4D97-AF65-F5344CB8AC3E}">
        <p14:creationId xmlns:p14="http://schemas.microsoft.com/office/powerpoint/2010/main" val="16668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16387"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58956B-381F-F840-83AD-A0299808B67F}" type="slidenum">
              <a:rPr lang="en-US" sz="1200">
                <a:cs typeface="Arial" charset="0"/>
              </a:rPr>
              <a:pPr eaLnBrk="1" hangingPunct="1"/>
              <a:t>14</a:t>
            </a:fld>
            <a:endParaRPr lang="en-US" sz="1200">
              <a:cs typeface="Arial" charset="0"/>
            </a:endParaRPr>
          </a:p>
        </p:txBody>
      </p:sp>
    </p:spTree>
    <p:extLst>
      <p:ext uri="{BB962C8B-B14F-4D97-AF65-F5344CB8AC3E}">
        <p14:creationId xmlns:p14="http://schemas.microsoft.com/office/powerpoint/2010/main" val="123400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t>**‘Auntie</a:t>
            </a:r>
            <a:r>
              <a:rPr lang="en-US" baseline="0" dirty="0" smtClean="0"/>
              <a:t> Oxidant (antioxidants) ‘kicks out’  invading free radicals (damaging charged atoms) to protect the cell from damage.</a:t>
            </a:r>
          </a:p>
          <a:p>
            <a:r>
              <a:rPr lang="en-US" baseline="0" dirty="0" smtClean="0"/>
              <a:t>Many vitamins contain Nitrogen</a:t>
            </a:r>
            <a:r>
              <a:rPr lang="mr-IN" baseline="0" dirty="0" smtClean="0"/>
              <a:t>…</a:t>
            </a:r>
            <a:r>
              <a:rPr lang="en-US" baseline="0" dirty="0" smtClean="0"/>
              <a:t>but not in a form (amino group) that we can use to build proteins.</a:t>
            </a:r>
          </a:p>
          <a:p>
            <a:r>
              <a:rPr lang="en-US" dirty="0" smtClean="0"/>
              <a:t>Vitamin A (as beta</a:t>
            </a:r>
            <a:r>
              <a:rPr lang="en-US" baseline="0" dirty="0" smtClean="0"/>
              <a:t> carotene)</a:t>
            </a:r>
            <a:r>
              <a:rPr lang="en-US" dirty="0" smtClean="0"/>
              <a:t>,</a:t>
            </a:r>
            <a:r>
              <a:rPr lang="en-US" baseline="0" dirty="0" smtClean="0"/>
              <a:t> E, C and </a:t>
            </a:r>
            <a:r>
              <a:rPr lang="en-US" dirty="0" smtClean="0"/>
              <a:t>Selenium</a:t>
            </a:r>
            <a:r>
              <a:rPr lang="en-US" baseline="0" dirty="0" smtClean="0"/>
              <a:t>, a mineral also act as antioxidants.</a:t>
            </a:r>
          </a:p>
          <a:p>
            <a:r>
              <a:rPr lang="en-US" baseline="0" dirty="0" smtClean="0">
                <a:solidFill>
                  <a:srgbClr val="FF8000"/>
                </a:solidFill>
              </a:rPr>
              <a:t>*</a:t>
            </a:r>
            <a:r>
              <a:rPr lang="en-US" baseline="0" dirty="0" smtClean="0"/>
              <a:t>beta-carotene is found only in plants, is non-toxic except it will turn your skin yellow-orange if taken in excess and is used by the body to make vitamin A.   Vitamin A is found only in animal products, is highly toxic.</a:t>
            </a:r>
          </a:p>
        </p:txBody>
      </p:sp>
      <p:sp>
        <p:nvSpPr>
          <p:cNvPr id="18435"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7F0421-4891-6745-AC60-108C328C27A7}" type="slidenum">
              <a:rPr lang="en-US" sz="1200">
                <a:cs typeface="Arial" charset="0"/>
              </a:rPr>
              <a:pPr eaLnBrk="1" hangingPunct="1"/>
              <a:t>15</a:t>
            </a:fld>
            <a:endParaRPr lang="en-US" sz="1200">
              <a:cs typeface="Arial" charset="0"/>
            </a:endParaRPr>
          </a:p>
        </p:txBody>
      </p:sp>
    </p:spTree>
    <p:extLst>
      <p:ext uri="{BB962C8B-B14F-4D97-AF65-F5344CB8AC3E}">
        <p14:creationId xmlns:p14="http://schemas.microsoft.com/office/powerpoint/2010/main" val="163800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t>Whole foods</a:t>
            </a:r>
            <a:r>
              <a:rPr lang="mr-IN" dirty="0" smtClean="0"/>
              <a:t>…</a:t>
            </a:r>
            <a:r>
              <a:rPr lang="en-US" dirty="0" smtClean="0"/>
              <a:t>.a cheap,</a:t>
            </a:r>
            <a:r>
              <a:rPr lang="en-US" baseline="0" dirty="0" smtClean="0"/>
              <a:t> easy way to have a healthy diet. Fresh veg, fruit, whole grain, low fat and/or lean sources </a:t>
            </a:r>
            <a:r>
              <a:rPr lang="en-US" baseline="0" dirty="0" err="1" smtClean="0"/>
              <a:t>fo</a:t>
            </a:r>
            <a:r>
              <a:rPr lang="en-US" baseline="0" dirty="0" smtClean="0"/>
              <a:t> protein</a:t>
            </a:r>
            <a:endParaRPr lang="en-US" dirty="0"/>
          </a:p>
        </p:txBody>
      </p:sp>
      <p:sp>
        <p:nvSpPr>
          <p:cNvPr id="2048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4FAE88-6AB8-FE42-89E4-5D6A182CA210}" type="slidenum">
              <a:rPr lang="en-US" sz="1200">
                <a:cs typeface="Arial" charset="0"/>
              </a:rPr>
              <a:pPr eaLnBrk="1" hangingPunct="1"/>
              <a:t>16</a:t>
            </a:fld>
            <a:endParaRPr lang="en-US" sz="1200">
              <a:cs typeface="Arial" charset="0"/>
            </a:endParaRPr>
          </a:p>
        </p:txBody>
      </p:sp>
    </p:spTree>
    <p:extLst>
      <p:ext uri="{BB962C8B-B14F-4D97-AF65-F5344CB8AC3E}">
        <p14:creationId xmlns:p14="http://schemas.microsoft.com/office/powerpoint/2010/main" val="1299532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err="1" smtClean="0"/>
              <a:t>Vit</a:t>
            </a:r>
            <a:r>
              <a:rPr lang="en-US" baseline="0" dirty="0" smtClean="0"/>
              <a:t> A and D can be toxic.  There are concerns about overdosing on vitamin E as well. Not much concern on vitamin K, there is not a lot in foods and our body self regulates its own vitamin K production by gut bacteria..</a:t>
            </a:r>
          </a:p>
          <a:p>
            <a:r>
              <a:rPr lang="en-US" baseline="0" dirty="0" smtClean="0">
                <a:solidFill>
                  <a:srgbClr val="F79646"/>
                </a:solidFill>
              </a:rPr>
              <a:t>**  </a:t>
            </a:r>
            <a:r>
              <a:rPr lang="en-US" baseline="0" dirty="0" smtClean="0"/>
              <a:t>We are not exposed to enough sunlight year round to make all the  vitamin D we need in our skin.  At our latitude we need a diet source of vitamin D from about Halloween (Oct/Nov) to St. Patrick’s Day(mid-March)  </a:t>
            </a:r>
          </a:p>
          <a:p>
            <a:endParaRPr lang="en-US" baseline="0" dirty="0" smtClean="0"/>
          </a:p>
          <a:p>
            <a:r>
              <a:rPr lang="en-US" baseline="0" dirty="0" smtClean="0"/>
              <a:t>Here is a group of facts that need further explanation!!!</a:t>
            </a:r>
          </a:p>
          <a:p>
            <a:r>
              <a:rPr lang="en-US" baseline="0" dirty="0" smtClean="0"/>
              <a:t>      </a:t>
            </a:r>
            <a:r>
              <a:rPr lang="en-US" baseline="0" dirty="0" err="1" smtClean="0"/>
              <a:t>Vit</a:t>
            </a:r>
            <a:r>
              <a:rPr lang="en-US" baseline="0" dirty="0" smtClean="0"/>
              <a:t> D is required for calcium absorption.</a:t>
            </a:r>
          </a:p>
          <a:p>
            <a:r>
              <a:rPr lang="en-US" baseline="0" dirty="0" smtClean="0"/>
              <a:t>      </a:t>
            </a:r>
            <a:r>
              <a:rPr lang="en-US" baseline="0" dirty="0" err="1" smtClean="0"/>
              <a:t>Vit</a:t>
            </a:r>
            <a:r>
              <a:rPr lang="en-US" baseline="0" dirty="0" smtClean="0"/>
              <a:t> D induced calcium deficiency</a:t>
            </a:r>
            <a:r>
              <a:rPr lang="en-US" baseline="0" dirty="0" smtClean="0">
                <a:sym typeface="Wingdings"/>
              </a:rPr>
              <a:t> Rickets (spongy bones)  whereas straight calcium deficiency  Osteoporosis (porous bones)</a:t>
            </a:r>
            <a:endParaRPr lang="en-US" baseline="0" dirty="0" smtClean="0"/>
          </a:p>
          <a:p>
            <a:r>
              <a:rPr lang="en-US" baseline="0" dirty="0" smtClean="0"/>
              <a:t>      There are limited amounts of </a:t>
            </a:r>
            <a:r>
              <a:rPr lang="en-US" baseline="0" dirty="0" err="1" smtClean="0"/>
              <a:t>Vit</a:t>
            </a:r>
            <a:r>
              <a:rPr lang="en-US" baseline="0" dirty="0" smtClean="0"/>
              <a:t> D in foods, but we can make some </a:t>
            </a:r>
            <a:r>
              <a:rPr lang="en-US" baseline="0" dirty="0" err="1" smtClean="0"/>
              <a:t>Vit</a:t>
            </a:r>
            <a:r>
              <a:rPr lang="en-US" baseline="0" dirty="0" smtClean="0"/>
              <a:t> D when sunlight hits the cholesterol in our skin, it initiates this process    </a:t>
            </a:r>
          </a:p>
          <a:p>
            <a:r>
              <a:rPr lang="en-US" baseline="0" dirty="0" smtClean="0"/>
              <a:t>      Vitamin D deficiency is more prevalent in dark skinned people because their greater skin pigment limits the initiation of </a:t>
            </a:r>
            <a:r>
              <a:rPr lang="en-US" baseline="0" dirty="0" err="1" smtClean="0"/>
              <a:t>vit</a:t>
            </a:r>
            <a:r>
              <a:rPr lang="en-US" baseline="0" dirty="0" smtClean="0"/>
              <a:t> D synthesis in our skin.</a:t>
            </a:r>
          </a:p>
          <a:p>
            <a:r>
              <a:rPr lang="en-US" baseline="0" dirty="0" smtClean="0"/>
              <a:t>      However, darker skinned people have a higher peak bone mass  (PBM) potential and therefore we see less osteoporosis in this group.</a:t>
            </a:r>
          </a:p>
          <a:p>
            <a:endParaRPr lang="en-US" baseline="0" dirty="0" smtClean="0"/>
          </a:p>
          <a:p>
            <a:r>
              <a:rPr lang="en-US" baseline="0" dirty="0" smtClean="0"/>
              <a:t>Statistics show that darker skinned people who do </a:t>
            </a:r>
            <a:r>
              <a:rPr lang="en-US" b="1" baseline="0" dirty="0" smtClean="0"/>
              <a:t>not</a:t>
            </a:r>
            <a:r>
              <a:rPr lang="en-US" baseline="0" dirty="0" smtClean="0"/>
              <a:t> get enough vitamin D develop Rickets. However, darker skinned people who get enough vitamin D, but not enough calcium are less likely to get osteoporosis</a:t>
            </a:r>
            <a:r>
              <a:rPr lang="is-IS" baseline="0" dirty="0" smtClean="0"/>
              <a:t>…perhaps because they absorb calcium more efficiently than lighter skinned people during growth due to their higher genetic potential for higher PBM.  I am not sure of the complete explantation! </a:t>
            </a:r>
            <a:endParaRPr lang="en-US" baseline="0" dirty="0" smtClean="0"/>
          </a:p>
          <a:p>
            <a:r>
              <a:rPr lang="en-US" baseline="0" dirty="0" smtClean="0"/>
              <a:t>      </a:t>
            </a:r>
            <a:endParaRPr lang="en-US" dirty="0"/>
          </a:p>
        </p:txBody>
      </p:sp>
      <p:sp>
        <p:nvSpPr>
          <p:cNvPr id="24579"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B72FD-EFDA-B942-90AF-3A74B385DA13}" type="slidenum">
              <a:rPr lang="en-US" sz="1200">
                <a:cs typeface="Arial" charset="0"/>
              </a:rPr>
              <a:pPr eaLnBrk="1" hangingPunct="1"/>
              <a:t>17</a:t>
            </a:fld>
            <a:endParaRPr lang="en-US" sz="1200">
              <a:cs typeface="Arial" charset="0"/>
            </a:endParaRPr>
          </a:p>
        </p:txBody>
      </p:sp>
    </p:spTree>
    <p:extLst>
      <p:ext uri="{BB962C8B-B14F-4D97-AF65-F5344CB8AC3E}">
        <p14:creationId xmlns:p14="http://schemas.microsoft.com/office/powerpoint/2010/main" val="134082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600 IU D3</a:t>
            </a:r>
            <a:r>
              <a:rPr lang="en-US" baseline="0" dirty="0" smtClean="0"/>
              <a:t> if 1- 70 years</a:t>
            </a:r>
          </a:p>
          <a:p>
            <a:r>
              <a:rPr lang="en-US" baseline="0" dirty="0" smtClean="0"/>
              <a:t>800 IU D3 if &gt; 70 years</a:t>
            </a:r>
          </a:p>
          <a:p>
            <a:r>
              <a:rPr lang="en-US" baseline="0" dirty="0" smtClean="0"/>
              <a:t>Can tolerate 1000IU</a:t>
            </a:r>
            <a:r>
              <a:rPr lang="mr-IN" baseline="0" dirty="0" smtClean="0"/>
              <a:t>…</a:t>
            </a:r>
            <a:r>
              <a:rPr lang="en-US" baseline="0" dirty="0" smtClean="0"/>
              <a:t>maybe 2000IU D</a:t>
            </a:r>
            <a:r>
              <a:rPr lang="en-US" baseline="-25000" dirty="0" smtClean="0"/>
              <a:t>3</a:t>
            </a:r>
            <a:r>
              <a:rPr lang="en-US" baseline="0" dirty="0" smtClean="0"/>
              <a:t> daily.</a:t>
            </a:r>
          </a:p>
          <a:p>
            <a:r>
              <a:rPr lang="en-US" baseline="0" dirty="0" smtClean="0"/>
              <a:t>Measure 25 OH D3 in blood. Considered deficient if &lt; 10-20 ng/ml.  Some are more conservative and set deficient level at 30 ng/ml.. Consider though that 25OH D</a:t>
            </a:r>
            <a:r>
              <a:rPr lang="en-US" baseline="-25000" dirty="0" smtClean="0"/>
              <a:t>3</a:t>
            </a:r>
            <a:r>
              <a:rPr lang="en-US" baseline="0" dirty="0" smtClean="0"/>
              <a:t> levels can be 80 ng/ml in equatorial populations</a:t>
            </a:r>
          </a:p>
          <a:p>
            <a:r>
              <a:rPr lang="en-US" baseline="0" dirty="0" smtClean="0"/>
              <a:t>Sunscreen limits D</a:t>
            </a:r>
            <a:r>
              <a:rPr lang="en-US" baseline="-25000" dirty="0" smtClean="0"/>
              <a:t>3</a:t>
            </a:r>
            <a:r>
              <a:rPr lang="en-US" baseline="0" dirty="0" smtClean="0"/>
              <a:t>3 production</a:t>
            </a:r>
          </a:p>
          <a:p>
            <a:r>
              <a:rPr lang="en-US" baseline="0" dirty="0" smtClean="0"/>
              <a:t>All of us need oral source D</a:t>
            </a:r>
            <a:r>
              <a:rPr lang="en-US" baseline="-25000" dirty="0" smtClean="0"/>
              <a:t>3</a:t>
            </a:r>
            <a:r>
              <a:rPr lang="en-US" baseline="0" dirty="0" smtClean="0"/>
              <a:t> living in Bay Area in winter~ Oct-Mar.  Longer window of need if darker skin and older.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At our latitude, Vitamin D is not made by our body year round.</a:t>
            </a:r>
            <a:r>
              <a:rPr lang="en-US" baseline="0" dirty="0" smtClean="0"/>
              <a:t> The sun  not intense enough to initiate the synthesis in our body. L</a:t>
            </a:r>
            <a:r>
              <a:rPr lang="en-US" dirty="0" smtClean="0"/>
              <a:t>ate</a:t>
            </a:r>
            <a:r>
              <a:rPr lang="en-US" baseline="0" dirty="0" smtClean="0"/>
              <a:t> fall </a:t>
            </a:r>
            <a:r>
              <a:rPr lang="en-US" baseline="0" dirty="0" smtClean="0">
                <a:sym typeface="Wingdings"/>
              </a:rPr>
              <a:t> early spring we need a diet source vitamin D.  The timing  of need depends on the latitude where we reside, skin color and age.  Highest self production in young Caucasian, living on the equator.  Lowest for the older, dark skinned person living at a far north latitude (Canada, Scandinavia, Northern China, Russia)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BF9793E-F48C-AE48-87E1-2A2D636CECC3}" type="slidenum">
              <a:rPr lang="en-US" smtClean="0"/>
              <a:pPr/>
              <a:t>18</a:t>
            </a:fld>
            <a:endParaRPr lang="en-US"/>
          </a:p>
        </p:txBody>
      </p:sp>
    </p:spTree>
    <p:extLst>
      <p:ext uri="{BB962C8B-B14F-4D97-AF65-F5344CB8AC3E}">
        <p14:creationId xmlns:p14="http://schemas.microsoft.com/office/powerpoint/2010/main" val="55856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a:t>What else do you know about B-12?  </a:t>
            </a:r>
            <a:r>
              <a:rPr lang="en-US" dirty="0" smtClean="0"/>
              <a:t>Very low toxicity. Has </a:t>
            </a:r>
            <a:r>
              <a:rPr lang="en-US" dirty="0"/>
              <a:t>cobalt in its structure, required for CNS function, needed for RBC formation and is found in animal foods so vegans have high risk for </a:t>
            </a:r>
            <a:r>
              <a:rPr lang="en-US" dirty="0" smtClean="0"/>
              <a:t>deficiency (pernicious</a:t>
            </a:r>
            <a:r>
              <a:rPr lang="en-US" baseline="0" dirty="0" smtClean="0"/>
              <a:t> anemia)</a:t>
            </a:r>
          </a:p>
          <a:p>
            <a:endParaRPr lang="en-US" baseline="0" dirty="0" smtClean="0"/>
          </a:p>
          <a:p>
            <a:r>
              <a:rPr lang="en-US" baseline="0" dirty="0" smtClean="0"/>
              <a:t>Folic acid deficiency associated with neural tube birth defects, many of which will be handicapped and/or die</a:t>
            </a:r>
          </a:p>
          <a:p>
            <a:r>
              <a:rPr lang="en-US" baseline="0" dirty="0" smtClean="0"/>
              <a:t>Recent B3 report that it can reduce risk of skin cancer. More data needed to confirm claim</a:t>
            </a:r>
          </a:p>
          <a:p>
            <a:r>
              <a:rPr lang="en-US" dirty="0" smtClean="0"/>
              <a:t>Bogus </a:t>
            </a:r>
            <a:r>
              <a:rPr lang="en-US" dirty="0" err="1" smtClean="0"/>
              <a:t>vits</a:t>
            </a:r>
            <a:r>
              <a:rPr lang="en-US" dirty="0" smtClean="0"/>
              <a:t> Table 20.3 in text   B-complex 9 </a:t>
            </a:r>
            <a:r>
              <a:rPr lang="en-US" dirty="0" err="1" smtClean="0"/>
              <a:t>vits</a:t>
            </a:r>
            <a:r>
              <a:rPr lang="en-US" dirty="0" smtClean="0"/>
              <a:t>: the usual + Pantothenic Acid (</a:t>
            </a:r>
            <a:r>
              <a:rPr lang="en-US" dirty="0" err="1" smtClean="0"/>
              <a:t>Homocys</a:t>
            </a:r>
            <a:r>
              <a:rPr lang="en-US" dirty="0" err="1" smtClean="0">
                <a:sym typeface="Wingdings" charset="0"/>
              </a:rPr>
              <a:t>Met</a:t>
            </a:r>
            <a:r>
              <a:rPr lang="en-US" dirty="0" smtClean="0">
                <a:sym typeface="Wingdings" charset="0"/>
              </a:rPr>
              <a:t>)</a:t>
            </a:r>
            <a:r>
              <a:rPr lang="en-US" dirty="0" smtClean="0"/>
              <a:t>, Biotin (vision, hearing, </a:t>
            </a:r>
            <a:r>
              <a:rPr lang="en-US" dirty="0" err="1" smtClean="0"/>
              <a:t>nrg</a:t>
            </a:r>
            <a:r>
              <a:rPr lang="en-US" dirty="0" smtClean="0"/>
              <a:t> </a:t>
            </a:r>
            <a:r>
              <a:rPr lang="en-US" dirty="0" err="1" smtClean="0"/>
              <a:t>nutr</a:t>
            </a:r>
            <a:r>
              <a:rPr lang="en-US" dirty="0" smtClean="0"/>
              <a:t> </a:t>
            </a:r>
            <a:r>
              <a:rPr lang="en-US" dirty="0" err="1" smtClean="0"/>
              <a:t>metab</a:t>
            </a:r>
            <a:r>
              <a:rPr lang="en-US" dirty="0" smtClean="0"/>
              <a:t>), Choline,  Lecithin is </a:t>
            </a:r>
            <a:r>
              <a:rPr lang="en-US" dirty="0" err="1" smtClean="0"/>
              <a:t>phosphatidyl</a:t>
            </a:r>
            <a:r>
              <a:rPr lang="en-US" dirty="0" smtClean="0"/>
              <a:t> choline (mostly in animal foods and beans)</a:t>
            </a:r>
          </a:p>
          <a:p>
            <a:r>
              <a:rPr lang="en-US" dirty="0" smtClean="0"/>
              <a:t>NOT VITs </a:t>
            </a:r>
            <a:r>
              <a:rPr lang="en-US" dirty="0" err="1" smtClean="0"/>
              <a:t>Gerovital</a:t>
            </a:r>
            <a:r>
              <a:rPr lang="en-US" dirty="0" smtClean="0"/>
              <a:t>,  Hesperidin, Inositol, </a:t>
            </a:r>
            <a:r>
              <a:rPr lang="en-US" dirty="0" err="1" smtClean="0"/>
              <a:t>Lipoic</a:t>
            </a:r>
            <a:r>
              <a:rPr lang="en-US" dirty="0" smtClean="0"/>
              <a:t> Acid, PABA, </a:t>
            </a:r>
            <a:r>
              <a:rPr lang="en-US" dirty="0" err="1" smtClean="0"/>
              <a:t>Rutin</a:t>
            </a:r>
            <a:endParaRPr lang="en-US" dirty="0" smtClean="0"/>
          </a:p>
          <a:p>
            <a:endParaRPr lang="en-US" dirty="0"/>
          </a:p>
        </p:txBody>
      </p:sp>
      <p:sp>
        <p:nvSpPr>
          <p:cNvPr id="3072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AEF7C5-453E-ED41-B0BD-9D50D6B0FE66}" type="slidenum">
              <a:rPr lang="en-US" sz="1200">
                <a:cs typeface="Arial" charset="0"/>
              </a:rPr>
              <a:pPr eaLnBrk="1" hangingPunct="1"/>
              <a:t>19</a:t>
            </a:fld>
            <a:endParaRPr lang="en-US" sz="1200">
              <a:cs typeface="Arial" charset="0"/>
            </a:endParaRPr>
          </a:p>
        </p:txBody>
      </p:sp>
    </p:spTree>
    <p:extLst>
      <p:ext uri="{BB962C8B-B14F-4D97-AF65-F5344CB8AC3E}">
        <p14:creationId xmlns:p14="http://schemas.microsoft.com/office/powerpoint/2010/main" val="40865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Phytochemicals,</a:t>
            </a:r>
            <a:r>
              <a:rPr lang="en-US" sz="1200" kern="1200" baseline="0" dirty="0" smtClean="0">
                <a:solidFill>
                  <a:schemeClr val="tx1"/>
                </a:solidFill>
                <a:latin typeface="+mn-lt"/>
                <a:ea typeface="+mn-ea"/>
                <a:cs typeface="+mn-cs"/>
              </a:rPr>
              <a:t> antioxidants, </a:t>
            </a:r>
            <a:r>
              <a:rPr lang="en-US" sz="1200" kern="1200" baseline="0" dirty="0" err="1" smtClean="0">
                <a:solidFill>
                  <a:schemeClr val="tx1"/>
                </a:solidFill>
                <a:latin typeface="+mn-lt"/>
                <a:ea typeface="+mn-ea"/>
                <a:cs typeface="+mn-cs"/>
              </a:rPr>
              <a:t>vit</a:t>
            </a:r>
            <a:r>
              <a:rPr lang="en-US" sz="1200" kern="1200" baseline="0" dirty="0" smtClean="0">
                <a:solidFill>
                  <a:schemeClr val="tx1"/>
                </a:solidFill>
                <a:latin typeface="+mn-lt"/>
                <a:ea typeface="+mn-ea"/>
                <a:cs typeface="+mn-cs"/>
              </a:rPr>
              <a:t>/min retention best when you least time to cook, least amount of heat and least amount of water in prep.</a:t>
            </a:r>
          </a:p>
          <a:p>
            <a:r>
              <a:rPr lang="en-US" sz="1200" kern="1200" baseline="0" dirty="0" smtClean="0">
                <a:solidFill>
                  <a:schemeClr val="tx1"/>
                </a:solidFill>
                <a:latin typeface="+mn-lt"/>
                <a:ea typeface="+mn-ea"/>
                <a:cs typeface="+mn-cs"/>
              </a:rPr>
              <a:t>Regarding the above nutrients, Fresh is best, but only if eaten when truly fresh ( soon after purchase</a:t>
            </a:r>
            <a:r>
              <a:rPr lang="is-IS" sz="1200" kern="1200" baseline="0" dirty="0" smtClean="0">
                <a:solidFill>
                  <a:schemeClr val="tx1"/>
                </a:solidFill>
                <a:latin typeface="+mn-lt"/>
                <a:ea typeface="+mn-ea"/>
                <a:cs typeface="+mn-cs"/>
              </a:rPr>
              <a:t>….not a week later!)</a:t>
            </a:r>
          </a:p>
          <a:p>
            <a:endParaRPr lang="is-IS" sz="1200" kern="1200" baseline="0" dirty="0" smtClean="0">
              <a:solidFill>
                <a:schemeClr val="tx1"/>
              </a:solidFill>
              <a:latin typeface="+mn-lt"/>
              <a:ea typeface="+mn-ea"/>
              <a:cs typeface="+mn-cs"/>
            </a:endParaRPr>
          </a:p>
          <a:p>
            <a:r>
              <a:rPr lang="is-IS" sz="1200" kern="1200" baseline="0" dirty="0" smtClean="0">
                <a:solidFill>
                  <a:schemeClr val="tx1"/>
                </a:solidFill>
                <a:latin typeface="+mn-lt"/>
                <a:ea typeface="+mn-ea"/>
                <a:cs typeface="+mn-cs"/>
              </a:rPr>
              <a:t>Michael Pollan clip on McD french fries</a:t>
            </a:r>
          </a:p>
          <a:p>
            <a:endParaRPr lang="is-IS" sz="1200" kern="1200" baseline="0" dirty="0" smtClean="0">
              <a:solidFill>
                <a:schemeClr val="tx1"/>
              </a:solidFill>
              <a:latin typeface="+mn-lt"/>
              <a:ea typeface="+mn-ea"/>
              <a:cs typeface="+mn-cs"/>
            </a:endParaRPr>
          </a:p>
          <a:p>
            <a:r>
              <a:rPr lang="is-IS" sz="1200" kern="1200" baseline="0" dirty="0" smtClean="0">
                <a:solidFill>
                  <a:schemeClr val="tx1"/>
                </a:solidFill>
                <a:latin typeface="+mn-lt"/>
                <a:ea typeface="+mn-ea"/>
                <a:cs typeface="+mn-cs"/>
              </a:rPr>
              <a:t>Check out Blue Apron for assistance preparing healthy homecooked meals. </a:t>
            </a:r>
            <a:endParaRPr lang="en-US" dirty="0"/>
          </a:p>
        </p:txBody>
      </p:sp>
      <p:sp>
        <p:nvSpPr>
          <p:cNvPr id="4" name="Slide Number Placeholder 3"/>
          <p:cNvSpPr>
            <a:spLocks noGrp="1"/>
          </p:cNvSpPr>
          <p:nvPr>
            <p:ph type="sldNum" sz="quarter" idx="10"/>
          </p:nvPr>
        </p:nvSpPr>
        <p:spPr/>
        <p:txBody>
          <a:bodyPr/>
          <a:lstStyle/>
          <a:p>
            <a:fld id="{FBF9793E-F48C-AE48-87E1-2A2D636CECC3}" type="slidenum">
              <a:rPr lang="en-US" smtClean="0"/>
              <a:pPr/>
              <a:t>20</a:t>
            </a:fld>
            <a:endParaRPr lang="en-US"/>
          </a:p>
        </p:txBody>
      </p:sp>
    </p:spTree>
    <p:extLst>
      <p:ext uri="{BB962C8B-B14F-4D97-AF65-F5344CB8AC3E}">
        <p14:creationId xmlns:p14="http://schemas.microsoft.com/office/powerpoint/2010/main" val="256583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cs typeface="ＭＳ Ｐゴシック" charset="-128"/>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charset="0"/>
                <a:ea typeface="ＭＳ Ｐゴシック" charset="-128"/>
                <a:cs typeface="ＭＳ Ｐゴシック" charset="-128"/>
              </a:defRPr>
            </a:lvl1pPr>
            <a:lvl2pPr marL="742950" indent="-285750">
              <a:defRPr b="1">
                <a:solidFill>
                  <a:schemeClr val="tx1"/>
                </a:solidFill>
                <a:latin typeface="Verdana" charset="0"/>
                <a:ea typeface="ＭＳ Ｐゴシック" charset="-128"/>
                <a:cs typeface="ＭＳ Ｐゴシック" charset="-128"/>
              </a:defRPr>
            </a:lvl2pPr>
            <a:lvl3pPr marL="1143000" indent="-228600">
              <a:defRPr b="1">
                <a:solidFill>
                  <a:schemeClr val="tx1"/>
                </a:solidFill>
                <a:latin typeface="Verdana" charset="0"/>
                <a:ea typeface="ＭＳ Ｐゴシック" charset="-128"/>
                <a:cs typeface="ＭＳ Ｐゴシック" charset="-128"/>
              </a:defRPr>
            </a:lvl3pPr>
            <a:lvl4pPr marL="1600200" indent="-228600">
              <a:defRPr b="1">
                <a:solidFill>
                  <a:schemeClr val="tx1"/>
                </a:solidFill>
                <a:latin typeface="Verdana" charset="0"/>
                <a:ea typeface="ＭＳ Ｐゴシック" charset="-128"/>
                <a:cs typeface="ＭＳ Ｐゴシック" charset="-128"/>
              </a:defRPr>
            </a:lvl4pPr>
            <a:lvl5pPr marL="2057400" indent="-228600">
              <a:defRPr b="1">
                <a:solidFill>
                  <a:schemeClr val="tx1"/>
                </a:solidFill>
                <a:latin typeface="Verdana" charset="0"/>
                <a:ea typeface="ＭＳ Ｐゴシック" charset="-128"/>
                <a:cs typeface="ＭＳ Ｐゴシック" charset="-128"/>
              </a:defRPr>
            </a:lvl5pPr>
            <a:lvl6pPr marL="2514600" indent="-228600" eaLnBrk="0" fontAlgn="base" hangingPunct="0">
              <a:spcBef>
                <a:spcPct val="0"/>
              </a:spcBef>
              <a:spcAft>
                <a:spcPct val="0"/>
              </a:spcAft>
              <a:defRPr b="1">
                <a:solidFill>
                  <a:schemeClr val="tx1"/>
                </a:solidFill>
                <a:latin typeface="Verdana" charset="0"/>
                <a:ea typeface="ＭＳ Ｐゴシック" charset="-128"/>
                <a:cs typeface="ＭＳ Ｐゴシック" charset="-128"/>
              </a:defRPr>
            </a:lvl6pPr>
            <a:lvl7pPr marL="2971800" indent="-228600" eaLnBrk="0" fontAlgn="base" hangingPunct="0">
              <a:spcBef>
                <a:spcPct val="0"/>
              </a:spcBef>
              <a:spcAft>
                <a:spcPct val="0"/>
              </a:spcAft>
              <a:defRPr b="1">
                <a:solidFill>
                  <a:schemeClr val="tx1"/>
                </a:solidFill>
                <a:latin typeface="Verdana" charset="0"/>
                <a:ea typeface="ＭＳ Ｐゴシック" charset="-128"/>
                <a:cs typeface="ＭＳ Ｐゴシック" charset="-128"/>
              </a:defRPr>
            </a:lvl7pPr>
            <a:lvl8pPr marL="3429000" indent="-228600" eaLnBrk="0" fontAlgn="base" hangingPunct="0">
              <a:spcBef>
                <a:spcPct val="0"/>
              </a:spcBef>
              <a:spcAft>
                <a:spcPct val="0"/>
              </a:spcAft>
              <a:defRPr b="1">
                <a:solidFill>
                  <a:schemeClr val="tx1"/>
                </a:solidFill>
                <a:latin typeface="Verdana" charset="0"/>
                <a:ea typeface="ＭＳ Ｐゴシック" charset="-128"/>
                <a:cs typeface="ＭＳ Ｐゴシック" charset="-128"/>
              </a:defRPr>
            </a:lvl8pPr>
            <a:lvl9pPr marL="3886200" indent="-228600" eaLnBrk="0" fontAlgn="base" hangingPunct="0">
              <a:spcBef>
                <a:spcPct val="0"/>
              </a:spcBef>
              <a:spcAft>
                <a:spcPct val="0"/>
              </a:spcAft>
              <a:defRPr b="1">
                <a:solidFill>
                  <a:schemeClr val="tx1"/>
                </a:solidFill>
                <a:latin typeface="Verdana" charset="0"/>
                <a:ea typeface="ＭＳ Ｐゴシック" charset="-128"/>
                <a:cs typeface="ＭＳ Ｐゴシック" charset="-128"/>
              </a:defRPr>
            </a:lvl9pPr>
          </a:lstStyle>
          <a:p>
            <a:fld id="{A7E004AC-01ED-164A-9E19-86AE15103CDA}" type="slidenum">
              <a:rPr lang="en-US" altLang="en-US" b="0">
                <a:latin typeface="Arial" charset="0"/>
              </a:rPr>
              <a:pPr/>
              <a:t>22</a:t>
            </a:fld>
            <a:endParaRPr lang="en-US" altLang="en-US" b="0">
              <a:latin typeface="Arial" charset="0"/>
            </a:endParaRPr>
          </a:p>
        </p:txBody>
      </p:sp>
    </p:spTree>
    <p:extLst>
      <p:ext uri="{BB962C8B-B14F-4D97-AF65-F5344CB8AC3E}">
        <p14:creationId xmlns:p14="http://schemas.microsoft.com/office/powerpoint/2010/main" val="1141928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latin typeface="Calibri" charset="0"/>
              </a:rPr>
              <a:t>Food Drug Administration (FDA)</a:t>
            </a:r>
            <a:endParaRPr lang="en-US" i="1" dirty="0" smtClean="0">
              <a:latin typeface="Calibri" charset="0"/>
            </a:endParaRPr>
          </a:p>
          <a:p>
            <a:pPr marL="0" indent="0">
              <a:buFont typeface="Wingdings" charset="0"/>
              <a:buNone/>
              <a:defRPr/>
            </a:pPr>
            <a:r>
              <a:rPr lang="en-US" sz="1200" i="1" dirty="0" smtClean="0"/>
              <a:t>FDA doesn’t approve, test or regulate </a:t>
            </a:r>
            <a:r>
              <a:rPr lang="en-US" sz="1200" i="1" dirty="0" err="1" smtClean="0"/>
              <a:t>mnf</a:t>
            </a:r>
            <a:r>
              <a:rPr lang="en-US" sz="1200" i="1" dirty="0" smtClean="0"/>
              <a:t>/sale</a:t>
            </a:r>
          </a:p>
          <a:p>
            <a:pPr marL="0" indent="0">
              <a:buFont typeface="Wingdings" charset="0"/>
              <a:buNone/>
              <a:defRPr/>
            </a:pPr>
            <a:r>
              <a:rPr lang="en-US" sz="1200" i="1" dirty="0" smtClean="0"/>
              <a:t>	doesn’t test safety, purity, quality or effectiveness</a:t>
            </a:r>
          </a:p>
          <a:p>
            <a:pPr marL="0" indent="0">
              <a:buFont typeface="Wingdings" charset="0"/>
              <a:buNone/>
              <a:defRPr/>
            </a:pPr>
            <a:r>
              <a:rPr lang="en-US" sz="1200" i="1" dirty="0" smtClean="0"/>
              <a:t>	prior to sale’.         </a:t>
            </a:r>
          </a:p>
          <a:p>
            <a:endParaRPr lang="en-US" dirty="0"/>
          </a:p>
        </p:txBody>
      </p:sp>
      <p:sp>
        <p:nvSpPr>
          <p:cNvPr id="18435"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499E7B-6C77-494E-A8C0-C5611B05CDC3}" type="slidenum">
              <a:rPr lang="en-US" sz="1200"/>
              <a:pPr eaLnBrk="1" hangingPunct="1"/>
              <a:t>24</a:t>
            </a:fld>
            <a:endParaRPr lang="en-US" sz="1200"/>
          </a:p>
        </p:txBody>
      </p:sp>
    </p:spTree>
    <p:extLst>
      <p:ext uri="{BB962C8B-B14F-4D97-AF65-F5344CB8AC3E}">
        <p14:creationId xmlns:p14="http://schemas.microsoft.com/office/powerpoint/2010/main" val="204787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A415CA-4497-9C4B-83A4-866A1FE06A76}" type="slidenum">
              <a:rPr lang="en-US" sz="1200"/>
              <a:pPr eaLnBrk="1" hangingPunct="1"/>
              <a:t>4</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Examples of less known</a:t>
            </a:r>
            <a:r>
              <a:rPr lang="en-US" baseline="0" dirty="0" smtClean="0"/>
              <a:t> essential mineral needs; </a:t>
            </a:r>
            <a:r>
              <a:rPr lang="en-US" dirty="0" smtClean="0"/>
              <a:t>Tin</a:t>
            </a:r>
            <a:r>
              <a:rPr lang="en-US" dirty="0"/>
              <a:t>, </a:t>
            </a:r>
            <a:r>
              <a:rPr lang="en-US" dirty="0" smtClean="0"/>
              <a:t>Nickel, Vanadium, Silicon, </a:t>
            </a:r>
            <a:r>
              <a:rPr lang="en-US" dirty="0"/>
              <a:t>Sulfur (in S-amino acids) and Cobalt </a:t>
            </a:r>
            <a:r>
              <a:rPr lang="en-US" dirty="0" smtClean="0"/>
              <a:t>and electrolytes</a:t>
            </a:r>
            <a:r>
              <a:rPr lang="en-US" baseline="0" dirty="0" smtClean="0"/>
              <a:t> (Na, </a:t>
            </a:r>
            <a:r>
              <a:rPr lang="en-US" baseline="0" dirty="0" err="1" smtClean="0"/>
              <a:t>Ca</a:t>
            </a:r>
            <a:r>
              <a:rPr lang="en-US" baseline="0" dirty="0" smtClean="0"/>
              <a:t>, K)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About 40 </a:t>
            </a:r>
            <a:r>
              <a:rPr lang="en-US" dirty="0" err="1" smtClean="0"/>
              <a:t>mins</a:t>
            </a:r>
            <a:r>
              <a:rPr lang="en-US" dirty="0" smtClean="0"/>
              <a:t> in the body but only 15 are essential</a:t>
            </a:r>
            <a:r>
              <a:rPr lang="en-US" baseline="0" dirty="0" smtClean="0"/>
              <a:t>,</a:t>
            </a:r>
            <a:r>
              <a:rPr lang="en-US" dirty="0" smtClean="0"/>
              <a:t> others from air or as a part of other nutrients we eat (like N in protein and cobalt in Vitamin B12</a:t>
            </a:r>
          </a:p>
          <a:p>
            <a:pPr eaLnBrk="1" hangingPunct="1"/>
            <a:endParaRPr lang="en-US" dirty="0"/>
          </a:p>
          <a:p>
            <a:pPr eaLnBrk="1" hangingPunct="1"/>
            <a:endParaRPr lang="en-US" dirty="0"/>
          </a:p>
          <a:p>
            <a:pPr eaLnBrk="1" hangingPunct="1"/>
            <a:r>
              <a:rPr lang="en-US" dirty="0" smtClean="0"/>
              <a:t> </a:t>
            </a:r>
            <a:endParaRPr lang="en-US" dirty="0"/>
          </a:p>
          <a:p>
            <a:pPr eaLnBrk="1" hangingPunct="1"/>
            <a:endParaRPr lang="en-US" dirty="0"/>
          </a:p>
        </p:txBody>
      </p:sp>
    </p:spTree>
    <p:extLst>
      <p:ext uri="{BB962C8B-B14F-4D97-AF65-F5344CB8AC3E}">
        <p14:creationId xmlns:p14="http://schemas.microsoft.com/office/powerpoint/2010/main" val="33573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43000" y="687388"/>
            <a:ext cx="4572000" cy="3429000"/>
          </a:xfrm>
          <a:ln/>
        </p:spPr>
      </p:sp>
      <p:sp>
        <p:nvSpPr>
          <p:cNvPr id="16387" name="Rectangle 3"/>
          <p:cNvSpPr>
            <a:spLocks noGrp="1" noChangeArrowheads="1"/>
          </p:cNvSpPr>
          <p:nvPr>
            <p:ph type="body" idx="1"/>
          </p:nvPr>
        </p:nvSpPr>
        <p:spPr>
          <a:xfrm>
            <a:off x="912814" y="4342855"/>
            <a:ext cx="5032375" cy="4113709"/>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n-US" dirty="0" smtClean="0">
                <a:solidFill>
                  <a:srgbClr val="000000"/>
                </a:solidFill>
              </a:rPr>
              <a:t>DSHEA</a:t>
            </a:r>
            <a:r>
              <a:rPr lang="en-US" baseline="0" dirty="0" smtClean="0">
                <a:solidFill>
                  <a:srgbClr val="000000"/>
                </a:solidFill>
              </a:rPr>
              <a:t> pronounced </a:t>
            </a:r>
            <a:r>
              <a:rPr lang="en-US" i="1" baseline="0" dirty="0" smtClean="0">
                <a:solidFill>
                  <a:srgbClr val="000000"/>
                </a:solidFill>
              </a:rPr>
              <a:t>da-shay</a:t>
            </a:r>
            <a:endParaRPr lang="el-GR" i="1" dirty="0">
              <a:solidFill>
                <a:srgbClr val="000000"/>
              </a:solidFill>
            </a:endParaRPr>
          </a:p>
        </p:txBody>
      </p:sp>
    </p:spTree>
    <p:extLst>
      <p:ext uri="{BB962C8B-B14F-4D97-AF65-F5344CB8AC3E}">
        <p14:creationId xmlns:p14="http://schemas.microsoft.com/office/powerpoint/2010/main" val="200794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t>This disclaimer</a:t>
            </a:r>
            <a:r>
              <a:rPr lang="en-US" baseline="0" dirty="0" smtClean="0"/>
              <a:t> is required on any supplement that makes a structure function claim (such as immune support, fat burner, etc.)</a:t>
            </a:r>
            <a:endParaRPr lang="en-US" dirty="0"/>
          </a:p>
        </p:txBody>
      </p:sp>
      <p:sp>
        <p:nvSpPr>
          <p:cNvPr id="4" name="Slide Number Placeholder 3"/>
          <p:cNvSpPr>
            <a:spLocks noGrp="1"/>
          </p:cNvSpPr>
          <p:nvPr>
            <p:ph type="sldNum" sz="quarter" idx="5"/>
          </p:nvPr>
        </p:nvSpPr>
        <p:spPr/>
        <p:txBody>
          <a:bodyPr/>
          <a:lstStyle/>
          <a:p>
            <a:pPr>
              <a:defRPr/>
            </a:pPr>
            <a:fld id="{44B3BF97-FE3F-8048-808F-8C53BC489925}" type="slidenum">
              <a:rPr lang="en-US" smtClean="0"/>
              <a:pPr>
                <a:defRPr/>
              </a:pPr>
              <a:t>26</a:t>
            </a:fld>
            <a:endParaRPr lang="en-US"/>
          </a:p>
        </p:txBody>
      </p:sp>
    </p:spTree>
    <p:extLst>
      <p:ext uri="{BB962C8B-B14F-4D97-AF65-F5344CB8AC3E}">
        <p14:creationId xmlns:p14="http://schemas.microsoft.com/office/powerpoint/2010/main" val="96729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USP has been</a:t>
            </a:r>
            <a:r>
              <a:rPr lang="en-US" baseline="0" dirty="0" smtClean="0"/>
              <a:t> </a:t>
            </a:r>
            <a:r>
              <a:rPr lang="en-US" dirty="0" smtClean="0"/>
              <a:t>around</a:t>
            </a:r>
            <a:r>
              <a:rPr lang="en-US" baseline="0" dirty="0" smtClean="0"/>
              <a:t> since 1820 and assures a supplement has been safely and sanitarily produced and that it dissolves in the body.  </a:t>
            </a:r>
          </a:p>
          <a:p>
            <a:r>
              <a:rPr lang="en-US" baseline="0" dirty="0" smtClean="0"/>
              <a:t>It does </a:t>
            </a:r>
            <a:r>
              <a:rPr lang="en-US" b="1" baseline="0" dirty="0" smtClean="0"/>
              <a:t>NOT</a:t>
            </a:r>
            <a:r>
              <a:rPr lang="en-US" baseline="0" dirty="0" smtClean="0"/>
              <a:t> test for effectiveness or safe action of the supplement in the body.</a:t>
            </a:r>
          </a:p>
          <a:p>
            <a:endParaRPr lang="en-US" baseline="0" dirty="0" smtClean="0"/>
          </a:p>
          <a:p>
            <a:r>
              <a:rPr lang="en-US" baseline="0" dirty="0" smtClean="0"/>
              <a:t>Consumer Lab (CL) is also good logo to see and/or  use to learn more about a particular supplement on-line</a:t>
            </a:r>
            <a:endParaRPr lang="en-US" dirty="0"/>
          </a:p>
        </p:txBody>
      </p:sp>
      <p:sp>
        <p:nvSpPr>
          <p:cNvPr id="4" name="Slide Number Placeholder 3"/>
          <p:cNvSpPr>
            <a:spLocks noGrp="1"/>
          </p:cNvSpPr>
          <p:nvPr>
            <p:ph type="sldNum" sz="quarter" idx="10"/>
          </p:nvPr>
        </p:nvSpPr>
        <p:spPr/>
        <p:txBody>
          <a:bodyPr/>
          <a:lstStyle/>
          <a:p>
            <a:fld id="{FBF9793E-F48C-AE48-87E1-2A2D636CECC3}" type="slidenum">
              <a:rPr lang="en-US" smtClean="0"/>
              <a:pPr/>
              <a:t>27</a:t>
            </a:fld>
            <a:endParaRPr lang="en-US"/>
          </a:p>
        </p:txBody>
      </p:sp>
    </p:spTree>
    <p:extLst>
      <p:ext uri="{BB962C8B-B14F-4D97-AF65-F5344CB8AC3E}">
        <p14:creationId xmlns:p14="http://schemas.microsoft.com/office/powerpoint/2010/main" val="883837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a:t>1. </a:t>
            </a:r>
            <a:r>
              <a:rPr lang="en-US" b="1" dirty="0"/>
              <a:t>Food are regulated; watch out for fortified foods; you can get too much of some </a:t>
            </a:r>
            <a:r>
              <a:rPr lang="en-US" b="1" dirty="0" err="1"/>
              <a:t>vits</a:t>
            </a:r>
            <a:r>
              <a:rPr lang="en-US" b="1" dirty="0"/>
              <a:t>/</a:t>
            </a:r>
            <a:r>
              <a:rPr lang="en-US" b="1" dirty="0" err="1"/>
              <a:t>mins</a:t>
            </a:r>
            <a:r>
              <a:rPr lang="en-US" b="1" dirty="0"/>
              <a:t>; supplements poorly regulated DSHEA 1990</a:t>
            </a:r>
          </a:p>
          <a:p>
            <a:r>
              <a:rPr lang="en-US" b="1" dirty="0"/>
              <a:t>2. Foods have other nutrients in them that </a:t>
            </a:r>
            <a:r>
              <a:rPr lang="en-US" b="1" dirty="0" err="1"/>
              <a:t>supps</a:t>
            </a:r>
            <a:r>
              <a:rPr lang="en-US" b="1" dirty="0"/>
              <a:t> do not</a:t>
            </a:r>
          </a:p>
          <a:p>
            <a:r>
              <a:rPr lang="en-US" b="1" dirty="0"/>
              <a:t>3. The body was designed to get nutrients from foods</a:t>
            </a:r>
          </a:p>
          <a:p>
            <a:r>
              <a:rPr lang="en-US" b="1" dirty="0"/>
              <a:t>4. Unlikely to overdose if </a:t>
            </a:r>
            <a:r>
              <a:rPr lang="en-US" b="1" dirty="0" err="1"/>
              <a:t>vit</a:t>
            </a:r>
            <a:r>
              <a:rPr lang="en-US" b="1" dirty="0"/>
              <a:t> min from food</a:t>
            </a:r>
          </a:p>
          <a:p>
            <a:r>
              <a:rPr lang="en-US" dirty="0"/>
              <a:t>Food First-Supplement Second M. </a:t>
            </a:r>
            <a:r>
              <a:rPr lang="en-US" dirty="0" err="1"/>
              <a:t>Dunford</a:t>
            </a:r>
            <a:r>
              <a:rPr lang="en-US" dirty="0"/>
              <a:t> (good reference</a:t>
            </a:r>
            <a:r>
              <a:rPr lang="en-US" dirty="0" smtClean="0"/>
              <a:t>)  Remember</a:t>
            </a:r>
            <a:r>
              <a:rPr lang="en-US" baseline="0" dirty="0" smtClean="0"/>
              <a:t> USP is a guarantee for label content accuracy.</a:t>
            </a:r>
            <a:endParaRPr lang="en-US" dirty="0"/>
          </a:p>
          <a:p>
            <a:endParaRPr lang="en-US" dirty="0"/>
          </a:p>
        </p:txBody>
      </p:sp>
      <p:sp>
        <p:nvSpPr>
          <p:cNvPr id="47107"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1F228-862C-A442-88F9-2C3C1B554161}" type="slidenum">
              <a:rPr lang="en-US" sz="1200">
                <a:cs typeface="Arial" charset="0"/>
              </a:rPr>
              <a:pPr eaLnBrk="1" hangingPunct="1"/>
              <a:t>28</a:t>
            </a:fld>
            <a:endParaRPr lang="en-US" sz="1200">
              <a:cs typeface="Arial" charset="0"/>
            </a:endParaRPr>
          </a:p>
        </p:txBody>
      </p:sp>
    </p:spTree>
    <p:extLst>
      <p:ext uri="{BB962C8B-B14F-4D97-AF65-F5344CB8AC3E}">
        <p14:creationId xmlns:p14="http://schemas.microsoft.com/office/powerpoint/2010/main" val="23130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a:t>Primary nutrient deficiency </a:t>
            </a:r>
            <a:r>
              <a:rPr lang="en-US" dirty="0" smtClean="0"/>
              <a:t>globally,</a:t>
            </a:r>
            <a:r>
              <a:rPr lang="en-US" baseline="0" dirty="0" smtClean="0"/>
              <a:t> particularly in young women.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Fewer binders in animal foods so absorption better than from plants.</a:t>
            </a:r>
            <a:r>
              <a:rPr lang="en-US" baseline="0" dirty="0" smtClean="0"/>
              <a:t>  Examples of plant binders: </a:t>
            </a:r>
            <a:r>
              <a:rPr lang="en-US" dirty="0" err="1" smtClean="0"/>
              <a:t>phytates</a:t>
            </a:r>
            <a:r>
              <a:rPr lang="en-US" baseline="0" dirty="0" smtClean="0"/>
              <a:t> (whole grains, bran)</a:t>
            </a:r>
            <a:r>
              <a:rPr lang="en-US" dirty="0" smtClean="0"/>
              <a:t> and oxalates (dark leafy greens).</a:t>
            </a:r>
            <a:r>
              <a:rPr lang="en-US" baseline="0" dirty="0" smtClean="0"/>
              <a:t> </a:t>
            </a:r>
            <a:endParaRPr lang="en-US" dirty="0" smtClean="0"/>
          </a:p>
          <a:p>
            <a:endParaRPr lang="en-US" dirty="0"/>
          </a:p>
        </p:txBody>
      </p:sp>
      <p:sp>
        <p:nvSpPr>
          <p:cNvPr id="2048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79466-227C-0A4A-B667-06DEBDFDB7FB}" type="slidenum">
              <a:rPr lang="en-US" sz="1200">
                <a:cs typeface="Arial" charset="0"/>
              </a:rPr>
              <a:pPr eaLnBrk="1" hangingPunct="1"/>
              <a:t>5</a:t>
            </a:fld>
            <a:endParaRPr lang="en-US" sz="1200">
              <a:cs typeface="Arial" charset="0"/>
            </a:endParaRPr>
          </a:p>
        </p:txBody>
      </p:sp>
    </p:spTree>
    <p:extLst>
      <p:ext uri="{BB962C8B-B14F-4D97-AF65-F5344CB8AC3E}">
        <p14:creationId xmlns:p14="http://schemas.microsoft.com/office/powerpoint/2010/main" val="122591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b="1" dirty="0" smtClean="0"/>
              <a:t>6mg</a:t>
            </a:r>
            <a:r>
              <a:rPr lang="en-US" b="1" dirty="0"/>
              <a:t>/1000 Calories </a:t>
            </a:r>
            <a:r>
              <a:rPr lang="en-US" dirty="0"/>
              <a:t>in typical US food </a:t>
            </a:r>
            <a:r>
              <a:rPr lang="en-US" dirty="0" smtClean="0"/>
              <a:t>supply. Iron</a:t>
            </a:r>
            <a:r>
              <a:rPr lang="en-US" baseline="0" dirty="0" smtClean="0"/>
              <a:t> need for m</a:t>
            </a:r>
            <a:r>
              <a:rPr lang="en-US" dirty="0" smtClean="0"/>
              <a:t>en  ~8mg/day</a:t>
            </a:r>
            <a:r>
              <a:rPr lang="en-US" baseline="0" dirty="0" smtClean="0"/>
              <a:t> (easy to achieve) </a:t>
            </a:r>
            <a:r>
              <a:rPr lang="en-US" dirty="0" smtClean="0"/>
              <a:t>women18 mg/day (tough to achieve) during child-bearing years</a:t>
            </a:r>
          </a:p>
          <a:p>
            <a:r>
              <a:rPr lang="en-US" dirty="0" smtClean="0"/>
              <a:t>Red meat is red because it contains so much</a:t>
            </a:r>
            <a:r>
              <a:rPr lang="en-US" baseline="0" dirty="0" smtClean="0"/>
              <a:t> </a:t>
            </a:r>
            <a:r>
              <a:rPr lang="en-US" dirty="0" smtClean="0"/>
              <a:t>blood!</a:t>
            </a:r>
            <a:endParaRPr lang="en-US" dirty="0"/>
          </a:p>
          <a:p>
            <a:endParaRPr lang="en-US" dirty="0"/>
          </a:p>
        </p:txBody>
      </p:sp>
      <p:sp>
        <p:nvSpPr>
          <p:cNvPr id="2048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79466-227C-0A4A-B667-06DEBDFDB7FB}" type="slidenum">
              <a:rPr lang="en-US" sz="1200">
                <a:cs typeface="Arial" charset="0"/>
              </a:rPr>
              <a:pPr eaLnBrk="1" hangingPunct="1"/>
              <a:t>6</a:t>
            </a:fld>
            <a:endParaRPr lang="en-US" sz="1200">
              <a:cs typeface="Arial" charset="0"/>
            </a:endParaRPr>
          </a:p>
        </p:txBody>
      </p:sp>
    </p:spTree>
    <p:extLst>
      <p:ext uri="{BB962C8B-B14F-4D97-AF65-F5344CB8AC3E}">
        <p14:creationId xmlns:p14="http://schemas.microsoft.com/office/powerpoint/2010/main" val="99052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7388"/>
            <a:ext cx="4573588" cy="3429000"/>
          </a:xfrm>
          <a:ln/>
        </p:spPr>
      </p:sp>
      <p:sp>
        <p:nvSpPr>
          <p:cNvPr id="26627" name="Rectangle 3"/>
          <p:cNvSpPr>
            <a:spLocks noGrp="1" noChangeArrowheads="1"/>
          </p:cNvSpPr>
          <p:nvPr>
            <p:ph type="body" idx="1"/>
          </p:nvPr>
        </p:nvSpPr>
        <p:spPr>
          <a:xfrm>
            <a:off x="912814" y="4343673"/>
            <a:ext cx="5032375" cy="4113007"/>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l-GR" b="1" dirty="0">
                <a:solidFill>
                  <a:srgbClr val="000000"/>
                </a:solidFill>
                <a:cs typeface="Arial" charset="0"/>
              </a:rPr>
              <a:t>Figure 8.12: Fluorosis.</a:t>
            </a:r>
          </a:p>
          <a:p>
            <a:r>
              <a:rPr lang="el-GR" dirty="0">
                <a:solidFill>
                  <a:srgbClr val="000000"/>
                </a:solidFill>
                <a:cs typeface="Arial" charset="0"/>
              </a:rPr>
              <a:t>The brown mottled stains on these teeth indicate exposure to high concentrations of fluoride during development.</a:t>
            </a:r>
            <a:r>
              <a:rPr lang="en-US" dirty="0">
                <a:solidFill>
                  <a:srgbClr val="000000"/>
                </a:solidFill>
                <a:cs typeface="Arial" charset="0"/>
              </a:rPr>
              <a:t>  Fluoride is not the same as fluorine gas</a:t>
            </a:r>
            <a:r>
              <a:rPr lang="en-US" dirty="0" smtClean="0">
                <a:solidFill>
                  <a:srgbClr val="000000"/>
                </a:solidFill>
                <a:cs typeface="Arial" charset="0"/>
              </a:rPr>
              <a:t>…which is a poison</a:t>
            </a:r>
          </a:p>
          <a:p>
            <a:r>
              <a:rPr lang="en-US" dirty="0" smtClean="0">
                <a:solidFill>
                  <a:srgbClr val="000000"/>
                </a:solidFill>
                <a:cs typeface="Arial" charset="0"/>
              </a:rPr>
              <a:t>Fluoridation</a:t>
            </a:r>
            <a:r>
              <a:rPr lang="en-US" baseline="0" dirty="0" smtClean="0">
                <a:solidFill>
                  <a:srgbClr val="000000"/>
                </a:solidFill>
                <a:cs typeface="Arial" charset="0"/>
              </a:rPr>
              <a:t> of water has been one of the most successful public health measures instituted in the US.  F prevents tooth decay. </a:t>
            </a:r>
          </a:p>
          <a:p>
            <a:r>
              <a:rPr lang="en-US" baseline="0" dirty="0" smtClean="0">
                <a:solidFill>
                  <a:srgbClr val="000000"/>
                </a:solidFill>
                <a:cs typeface="Arial" charset="0"/>
              </a:rPr>
              <a:t>Check with your water company to find out if your water is fluoridated.</a:t>
            </a:r>
            <a:endParaRPr lang="el-GR" dirty="0">
              <a:solidFill>
                <a:srgbClr val="000000"/>
              </a:solidFill>
              <a:cs typeface="Arial" charset="0"/>
            </a:endParaRPr>
          </a:p>
        </p:txBody>
      </p:sp>
    </p:spTree>
    <p:extLst>
      <p:ext uri="{BB962C8B-B14F-4D97-AF65-F5344CB8AC3E}">
        <p14:creationId xmlns:p14="http://schemas.microsoft.com/office/powerpoint/2010/main" val="41832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3000" y="687388"/>
            <a:ext cx="4573588" cy="3429000"/>
          </a:xfrm>
          <a:ln/>
        </p:spPr>
      </p:sp>
      <p:sp>
        <p:nvSpPr>
          <p:cNvPr id="28675" name="Rectangle 3"/>
          <p:cNvSpPr>
            <a:spLocks noGrp="1" noChangeArrowheads="1"/>
          </p:cNvSpPr>
          <p:nvPr>
            <p:ph type="body" idx="1"/>
          </p:nvPr>
        </p:nvSpPr>
        <p:spPr>
          <a:xfrm>
            <a:off x="912814" y="4343673"/>
            <a:ext cx="5032375" cy="4113007"/>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6" tIns="45714" rIns="91426" bIns="45714"/>
          <a:lstStyle/>
          <a:p>
            <a:r>
              <a:rPr lang="el-GR" dirty="0">
                <a:solidFill>
                  <a:srgbClr val="000000"/>
                </a:solidFill>
                <a:cs typeface="Arial" charset="0"/>
              </a:rPr>
              <a:t>In iodine deficiency, the thyroid gland enlarges—a condition known as simple goiter</a:t>
            </a:r>
            <a:r>
              <a:rPr lang="el-GR" dirty="0" smtClean="0">
                <a:solidFill>
                  <a:srgbClr val="000000"/>
                </a:solidFill>
                <a:cs typeface="Arial" charset="0"/>
              </a:rPr>
              <a:t>.</a:t>
            </a:r>
            <a:r>
              <a:rPr lang="en-US" dirty="0" smtClean="0">
                <a:solidFill>
                  <a:srgbClr val="000000"/>
                </a:solidFill>
                <a:cs typeface="Arial" charset="0"/>
              </a:rPr>
              <a:t>  Thyroid</a:t>
            </a:r>
            <a:r>
              <a:rPr lang="en-US" baseline="0" dirty="0" smtClean="0">
                <a:solidFill>
                  <a:srgbClr val="000000"/>
                </a:solidFill>
                <a:cs typeface="Arial" charset="0"/>
              </a:rPr>
              <a:t> gland is in your neck and makes the protein based hormone </a:t>
            </a:r>
            <a:r>
              <a:rPr lang="en-US" baseline="0" dirty="0" err="1" smtClean="0">
                <a:solidFill>
                  <a:srgbClr val="000000"/>
                </a:solidFill>
                <a:cs typeface="Arial" charset="0"/>
              </a:rPr>
              <a:t>Thyroxine</a:t>
            </a:r>
            <a:r>
              <a:rPr lang="en-US" baseline="0" dirty="0" smtClean="0">
                <a:solidFill>
                  <a:srgbClr val="000000"/>
                </a:solidFill>
                <a:cs typeface="Arial" charset="0"/>
              </a:rPr>
              <a:t> (that helps to regulate BMR).  Historically common in mid west of US ‘til salt was required to be fortified with Iodine.  Deficiency common in parts of China….salt fortification with Iodine is being implemented</a:t>
            </a:r>
            <a:endParaRPr lang="el-GR" dirty="0">
              <a:solidFill>
                <a:srgbClr val="000000"/>
              </a:solidFill>
              <a:cs typeface="Arial" charset="0"/>
            </a:endParaRPr>
          </a:p>
        </p:txBody>
      </p:sp>
    </p:spTree>
    <p:extLst>
      <p:ext uri="{BB962C8B-B14F-4D97-AF65-F5344CB8AC3E}">
        <p14:creationId xmlns:p14="http://schemas.microsoft.com/office/powerpoint/2010/main" val="207621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438A45-18D7-4249-A85B-4482370870CC}" type="slidenum">
              <a:rPr lang="en-US" sz="1200"/>
              <a:pPr eaLnBrk="1" hangingPunct="1"/>
              <a:t>9</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7305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a:t>About </a:t>
            </a:r>
            <a:r>
              <a:rPr lang="en-US" dirty="0" smtClean="0"/>
              <a:t>30% of</a:t>
            </a:r>
            <a:r>
              <a:rPr lang="en-US" baseline="0" dirty="0" smtClean="0"/>
              <a:t> dairy </a:t>
            </a:r>
            <a:r>
              <a:rPr lang="en-US" dirty="0" smtClean="0"/>
              <a:t>calcium </a:t>
            </a:r>
            <a:r>
              <a:rPr lang="en-US" dirty="0"/>
              <a:t>is </a:t>
            </a:r>
            <a:r>
              <a:rPr lang="en-US" dirty="0" smtClean="0"/>
              <a:t>absorbed. Best when </a:t>
            </a:r>
            <a:r>
              <a:rPr lang="en-US" dirty="0" err="1" smtClean="0"/>
              <a:t>Vit</a:t>
            </a:r>
            <a:r>
              <a:rPr lang="en-US" dirty="0" smtClean="0"/>
              <a:t> D is present</a:t>
            </a:r>
            <a:r>
              <a:rPr lang="en-US" baseline="0" dirty="0" smtClean="0"/>
              <a:t>. Most US milk is fortified with vitamin D (added to milk as it is not naturally present in it)</a:t>
            </a:r>
            <a:endParaRPr lang="en-US" dirty="0" smtClean="0"/>
          </a:p>
          <a:p>
            <a:r>
              <a:rPr lang="en-US" dirty="0"/>
              <a:t>About 5-60% of plant calcium absorbed with kale, broccoli and </a:t>
            </a:r>
            <a:r>
              <a:rPr lang="en-US" dirty="0" err="1"/>
              <a:t>bok</a:t>
            </a:r>
            <a:r>
              <a:rPr lang="en-US" dirty="0"/>
              <a:t> </a:t>
            </a:r>
            <a:r>
              <a:rPr lang="en-US" dirty="0" err="1"/>
              <a:t>choy</a:t>
            </a:r>
            <a:r>
              <a:rPr lang="en-US" dirty="0"/>
              <a:t> at </a:t>
            </a:r>
            <a:r>
              <a:rPr lang="en-US" dirty="0" smtClean="0"/>
              <a:t>higher end with</a:t>
            </a:r>
            <a:r>
              <a:rPr lang="en-US" baseline="0" dirty="0" smtClean="0"/>
              <a:t> regard to content </a:t>
            </a:r>
            <a:r>
              <a:rPr lang="en-US" u="sng" baseline="0" dirty="0" smtClean="0"/>
              <a:t>and</a:t>
            </a:r>
            <a:r>
              <a:rPr lang="en-US" baseline="0" dirty="0" smtClean="0"/>
              <a:t> absorb-ability.</a:t>
            </a:r>
            <a:endParaRPr lang="en-US" dirty="0" smtClean="0"/>
          </a:p>
          <a:p>
            <a:endParaRPr lang="en-US" dirty="0"/>
          </a:p>
        </p:txBody>
      </p:sp>
      <p:sp>
        <p:nvSpPr>
          <p:cNvPr id="38915"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D9BB49-E0D8-6E45-AFFE-928C0DC2CE3A}" type="slidenum">
              <a:rPr lang="en-US" sz="1200">
                <a:cs typeface="Arial" charset="0"/>
              </a:rPr>
              <a:pPr eaLnBrk="1" hangingPunct="1"/>
              <a:t>11</a:t>
            </a:fld>
            <a:endParaRPr lang="en-US" sz="1200">
              <a:cs typeface="Arial" charset="0"/>
            </a:endParaRPr>
          </a:p>
        </p:txBody>
      </p:sp>
    </p:spTree>
    <p:extLst>
      <p:ext uri="{BB962C8B-B14F-4D97-AF65-F5344CB8AC3E}">
        <p14:creationId xmlns:p14="http://schemas.microsoft.com/office/powerpoint/2010/main" val="30602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a:t>
            </a:r>
            <a:r>
              <a:rPr lang="en-US" baseline="0" dirty="0" smtClean="0"/>
              <a:t> D3 goal= 600 IU </a:t>
            </a:r>
          </a:p>
          <a:p>
            <a:r>
              <a:rPr lang="en-US" baseline="0" dirty="0" smtClean="0"/>
              <a:t>Calcium (Ca) goal- 1000 mg</a:t>
            </a:r>
          </a:p>
          <a:p>
            <a:r>
              <a:rPr lang="en-US" baseline="0" dirty="0" smtClean="0"/>
              <a:t>Both vary over lifespan</a:t>
            </a:r>
          </a:p>
          <a:p>
            <a:r>
              <a:rPr lang="en-US" baseline="0" dirty="0" smtClean="0"/>
              <a:t>Upper Limit of safety (UL)-2500mg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Upper Limit</a:t>
            </a:r>
            <a:r>
              <a:rPr lang="en-US" baseline="0" dirty="0" smtClean="0"/>
              <a:t> (UL) of safety.  Ca&gt; 2500 mg/day can lead to calcification of soft tissue (heart, lung, etc.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UL Vitamin D &gt;4000 IU/day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Highly unlikely to occur unless you are taking supplements</a:t>
            </a:r>
          </a:p>
          <a:p>
            <a:endParaRPr lang="en-US" dirty="0"/>
          </a:p>
        </p:txBody>
      </p:sp>
      <p:sp>
        <p:nvSpPr>
          <p:cNvPr id="4" name="Slide Number Placeholder 3"/>
          <p:cNvSpPr>
            <a:spLocks noGrp="1"/>
          </p:cNvSpPr>
          <p:nvPr>
            <p:ph type="sldNum" sz="quarter" idx="10"/>
          </p:nvPr>
        </p:nvSpPr>
        <p:spPr/>
        <p:txBody>
          <a:bodyPr/>
          <a:lstStyle/>
          <a:p>
            <a:fld id="{FBF9793E-F48C-AE48-87E1-2A2D636CECC3}" type="slidenum">
              <a:rPr lang="en-US" smtClean="0"/>
              <a:pPr/>
              <a:t>12</a:t>
            </a:fld>
            <a:endParaRPr lang="en-US"/>
          </a:p>
        </p:txBody>
      </p:sp>
    </p:spTree>
    <p:extLst>
      <p:ext uri="{BB962C8B-B14F-4D97-AF65-F5344CB8AC3E}">
        <p14:creationId xmlns:p14="http://schemas.microsoft.com/office/powerpoint/2010/main" val="112012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57109A-97DC-9B42-B366-AAF9C3736E14}"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66355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7109A-97DC-9B42-B366-AAF9C3736E14}"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189235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7109A-97DC-9B42-B366-AAF9C3736E14}"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301332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7109A-97DC-9B42-B366-AAF9C3736E14}"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238066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7109A-97DC-9B42-B366-AAF9C3736E14}"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29934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7109A-97DC-9B42-B366-AAF9C3736E14}" type="datetimeFigureOut">
              <a:rPr lang="en-US" smtClean="0"/>
              <a:pPr/>
              <a:t>5/21/17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365353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7109A-97DC-9B42-B366-AAF9C3736E14}" type="datetimeFigureOut">
              <a:rPr lang="en-US" smtClean="0"/>
              <a:pPr/>
              <a:t>5/21/17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242627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7109A-97DC-9B42-B366-AAF9C3736E14}" type="datetimeFigureOut">
              <a:rPr lang="en-US" smtClean="0"/>
              <a:pPr/>
              <a:t>5/21/17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171497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7109A-97DC-9B42-B366-AAF9C3736E14}" type="datetimeFigureOut">
              <a:rPr lang="en-US" smtClean="0"/>
              <a:pPr/>
              <a:t>5/21/17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23836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7109A-97DC-9B42-B366-AAF9C3736E14}" type="datetimeFigureOut">
              <a:rPr lang="en-US" smtClean="0"/>
              <a:pPr/>
              <a:t>5/21/17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9129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7109A-97DC-9B42-B366-AAF9C3736E14}" type="datetimeFigureOut">
              <a:rPr lang="en-US" smtClean="0"/>
              <a:pPr/>
              <a:t>5/21/17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75FF-2AAF-5A44-A353-B48F0B5CF15D}" type="slidenum">
              <a:rPr lang="en-US" smtClean="0"/>
              <a:pPr/>
              <a:t>‹#›</a:t>
            </a:fld>
            <a:endParaRPr lang="en-US"/>
          </a:p>
        </p:txBody>
      </p:sp>
    </p:spTree>
    <p:extLst>
      <p:ext uri="{BB962C8B-B14F-4D97-AF65-F5344CB8AC3E}">
        <p14:creationId xmlns:p14="http://schemas.microsoft.com/office/powerpoint/2010/main" val="2950885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7109A-97DC-9B42-B366-AAF9C3736E14}" type="datetimeFigureOut">
              <a:rPr lang="en-US" smtClean="0"/>
              <a:pPr/>
              <a:t>5/21/17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675FF-2AAF-5A44-A353-B48F0B5CF15D}" type="slidenum">
              <a:rPr lang="en-US" smtClean="0"/>
              <a:pPr/>
              <a:t>‹#›</a:t>
            </a:fld>
            <a:endParaRPr lang="en-US"/>
          </a:p>
        </p:txBody>
      </p:sp>
    </p:spTree>
    <p:extLst>
      <p:ext uri="{BB962C8B-B14F-4D97-AF65-F5344CB8AC3E}">
        <p14:creationId xmlns:p14="http://schemas.microsoft.com/office/powerpoint/2010/main" val="127773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www.niams.nih.gov/health_info/bone/bone_health/nutri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www.youtube.com/watch?v=rbZBJT358_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mayoclinic.org/drugs-supplements/vitamin-d/background/hrb-2006040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zjsOOT347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3.wdp"/><Relationship Id="rId5" Type="http://schemas.openxmlformats.org/officeDocument/2006/relationships/image" Target="../media/image5.png"/><Relationship Id="rId6" Type="http://schemas.microsoft.com/office/2007/relationships/hdphoto" Target="../media/hdphoto4.wdp"/><Relationship Id="rId7" Type="http://schemas.openxmlformats.org/officeDocument/2006/relationships/image" Target="../media/image6.png"/><Relationship Id="rId8"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consumerreports.org/cro/2012/03/the-scoop-on-vitamins-and-supplements/inde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Nutrition 10</a:t>
            </a:r>
            <a:endParaRPr lang="en-US" sz="3600" dirty="0"/>
          </a:p>
        </p:txBody>
      </p:sp>
      <p:sp>
        <p:nvSpPr>
          <p:cNvPr id="5" name="Content Placeholder 4"/>
          <p:cNvSpPr>
            <a:spLocks noGrp="1"/>
          </p:cNvSpPr>
          <p:nvPr>
            <p:ph idx="1"/>
          </p:nvPr>
        </p:nvSpPr>
        <p:spPr/>
        <p:txBody>
          <a:bodyPr>
            <a:normAutofit/>
          </a:bodyPr>
          <a:lstStyle/>
          <a:p>
            <a:r>
              <a:rPr lang="en-US" b="1" dirty="0" smtClean="0"/>
              <a:t>Today</a:t>
            </a:r>
            <a:r>
              <a:rPr lang="en-US" dirty="0" smtClean="0"/>
              <a:t> Tues. </a:t>
            </a:r>
            <a:r>
              <a:rPr lang="en-US" dirty="0"/>
              <a:t>M</a:t>
            </a:r>
            <a:r>
              <a:rPr lang="en-US" dirty="0" smtClean="0"/>
              <a:t>ay.  23</a:t>
            </a:r>
          </a:p>
          <a:p>
            <a:pPr lvl="1"/>
            <a:r>
              <a:rPr lang="en-US" dirty="0" smtClean="0"/>
              <a:t>Diet Assignment Due</a:t>
            </a:r>
          </a:p>
          <a:p>
            <a:pPr lvl="1"/>
            <a:r>
              <a:rPr lang="en-US" dirty="0" smtClean="0"/>
              <a:t>Return Protein </a:t>
            </a:r>
            <a:r>
              <a:rPr lang="en-US" smtClean="0"/>
              <a:t>Calorie Estimate</a:t>
            </a:r>
            <a:endParaRPr lang="en-US" dirty="0" smtClean="0"/>
          </a:p>
          <a:p>
            <a:pPr lvl="1"/>
            <a:r>
              <a:rPr lang="en-US" dirty="0" smtClean="0"/>
              <a:t>Vitamins, Minerals and Supplements</a:t>
            </a:r>
          </a:p>
          <a:p>
            <a:r>
              <a:rPr lang="en-US" b="1" dirty="0" smtClean="0"/>
              <a:t>Next class </a:t>
            </a:r>
            <a:r>
              <a:rPr lang="en-US" dirty="0" smtClean="0"/>
              <a:t>Thurs. May 25</a:t>
            </a:r>
          </a:p>
          <a:p>
            <a:pPr lvl="1"/>
            <a:r>
              <a:rPr lang="en-US" dirty="0"/>
              <a:t>Finish </a:t>
            </a:r>
            <a:r>
              <a:rPr lang="en-US" dirty="0" err="1" smtClean="0"/>
              <a:t>Vit</a:t>
            </a:r>
            <a:r>
              <a:rPr lang="en-US" dirty="0" smtClean="0"/>
              <a:t>/Min</a:t>
            </a:r>
          </a:p>
          <a:p>
            <a:r>
              <a:rPr lang="en-US" dirty="0" smtClean="0"/>
              <a:t>Reminder: Exam 2 is Thurs. June 1</a:t>
            </a:r>
          </a:p>
          <a:p>
            <a:pPr marL="457200" lvl="1" indent="0">
              <a:buNone/>
            </a:pPr>
            <a:endParaRPr lang="en-US" dirty="0"/>
          </a:p>
        </p:txBody>
      </p:sp>
    </p:spTree>
    <p:extLst>
      <p:ext uri="{BB962C8B-B14F-4D97-AF65-F5344CB8AC3E}">
        <p14:creationId xmlns:p14="http://schemas.microsoft.com/office/powerpoint/2010/main" val="25319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121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1600" y="2338388"/>
            <a:ext cx="8940800" cy="2181225"/>
          </a:xfrm>
          <a:prstGeom prst="rect">
            <a:avLst/>
          </a:prstGeom>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5"/>
          </a:lnRef>
          <a:fillRef idx="1">
            <a:schemeClr val="lt1"/>
          </a:fillRef>
          <a:effectRef idx="0">
            <a:schemeClr val="accent5"/>
          </a:effectRef>
          <a:fontRef idx="minor">
            <a:schemeClr val="dk1"/>
          </a:fontRef>
        </p:style>
      </p:pic>
      <p:sp>
        <p:nvSpPr>
          <p:cNvPr id="30723" name="Rectangle 3"/>
          <p:cNvSpPr>
            <a:spLocks noChangeArrowheads="1"/>
          </p:cNvSpPr>
          <p:nvPr/>
        </p:nvSpPr>
        <p:spPr bwMode="auto">
          <a:xfrm>
            <a:off x="7564438" y="6562725"/>
            <a:ext cx="1579562" cy="2952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a:cs typeface="Arial" charset="0"/>
              </a:rPr>
              <a:t>Fig. 12-16, p. 421</a:t>
            </a:r>
          </a:p>
        </p:txBody>
      </p:sp>
      <p:sp>
        <p:nvSpPr>
          <p:cNvPr id="2" name="TextBox 1"/>
          <p:cNvSpPr txBox="1"/>
          <p:nvPr/>
        </p:nvSpPr>
        <p:spPr>
          <a:xfrm>
            <a:off x="564132" y="295276"/>
            <a:ext cx="7744877" cy="1569660"/>
          </a:xfrm>
          <a:prstGeom prst="rect">
            <a:avLst/>
          </a:prstGeom>
          <a:noFill/>
        </p:spPr>
        <p:txBody>
          <a:bodyPr wrap="none">
            <a:spAutoFit/>
          </a:bodyPr>
          <a:lstStyle/>
          <a:p>
            <a:pPr>
              <a:buFont typeface="Arial" charset="0"/>
              <a:buNone/>
              <a:defRPr/>
            </a:pPr>
            <a:r>
              <a:rPr lang="en-US" sz="3200" b="1" dirty="0" smtClean="0"/>
              <a:t>Goal: </a:t>
            </a:r>
            <a:r>
              <a:rPr lang="en-US" sz="3200" dirty="0" smtClean="0"/>
              <a:t>Achieve </a:t>
            </a:r>
            <a:r>
              <a:rPr lang="en-US" sz="3200" u="sng" dirty="0"/>
              <a:t>Peak Bone Mass</a:t>
            </a:r>
            <a:r>
              <a:rPr lang="en-US" sz="3200" dirty="0"/>
              <a:t> by </a:t>
            </a:r>
            <a:r>
              <a:rPr lang="en-US" sz="3200" dirty="0" smtClean="0"/>
              <a:t>mid-20’s</a:t>
            </a:r>
          </a:p>
          <a:p>
            <a:pPr algn="ctr">
              <a:buFont typeface="Arial" charset="0"/>
              <a:buNone/>
              <a:defRPr/>
            </a:pPr>
            <a:r>
              <a:rPr lang="en-US" sz="3200" dirty="0" smtClean="0"/>
              <a:t>to decrease risk of osteoporosis in old age! </a:t>
            </a:r>
            <a:endParaRPr lang="en-US" sz="3200" dirty="0"/>
          </a:p>
          <a:p>
            <a:pPr>
              <a:defRPr/>
            </a:pPr>
            <a:endParaRPr lang="en-US" sz="3200" dirty="0"/>
          </a:p>
        </p:txBody>
      </p:sp>
    </p:spTree>
    <p:extLst>
      <p:ext uri="{BB962C8B-B14F-4D97-AF65-F5344CB8AC3E}">
        <p14:creationId xmlns:p14="http://schemas.microsoft.com/office/powerpoint/2010/main" val="5553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438824"/>
            <a:ext cx="8229600" cy="792163"/>
          </a:xfrm>
        </p:spPr>
        <p:txBody>
          <a:bodyPr wrap="square" numCol="1" anchorCtr="0" compatLnSpc="1">
            <a:prstTxWarp prst="textNoShape">
              <a:avLst/>
            </a:prstTxWarp>
            <a:normAutofit fontScale="90000"/>
          </a:bodyPr>
          <a:lstStyle/>
          <a:p>
            <a:pPr>
              <a:defRPr/>
            </a:pPr>
            <a:r>
              <a:rPr lang="en-US" sz="4000" b="1" dirty="0" smtClean="0">
                <a:latin typeface="+mn-lt"/>
                <a:cs typeface="+mj-cs"/>
              </a:rPr>
              <a:t/>
            </a:r>
            <a:br>
              <a:rPr lang="en-US" sz="4000" b="1" dirty="0" smtClean="0">
                <a:latin typeface="+mn-lt"/>
                <a:cs typeface="+mj-cs"/>
              </a:rPr>
            </a:br>
            <a:r>
              <a:rPr lang="en-US" sz="4000" b="1" dirty="0" smtClean="0">
                <a:latin typeface="+mn-lt"/>
                <a:cs typeface="+mj-cs"/>
              </a:rPr>
              <a:t>Daily </a:t>
            </a:r>
            <a:r>
              <a:rPr lang="en-US" sz="4000" b="1" dirty="0" smtClean="0">
                <a:latin typeface="+mn-lt"/>
              </a:rPr>
              <a:t>Goal ~1000 mg/day</a:t>
            </a:r>
            <a:r>
              <a:rPr lang="en-US" sz="3200" b="1" dirty="0">
                <a:latin typeface="Arial" charset="0"/>
              </a:rPr>
              <a:t/>
            </a:r>
            <a:br>
              <a:rPr lang="en-US" sz="3200" b="1" dirty="0">
                <a:latin typeface="Arial" charset="0"/>
              </a:rPr>
            </a:br>
            <a:r>
              <a:rPr lang="en-US" sz="4000" dirty="0"/>
              <a:t>Calcium</a:t>
            </a:r>
            <a:r>
              <a:rPr lang="en-US" sz="3200" dirty="0">
                <a:latin typeface="Arial" charset="0"/>
                <a:hlinkClick r:id="rId3"/>
              </a:rPr>
              <a:t> </a:t>
            </a:r>
            <a:r>
              <a:rPr lang="en-US" sz="4000" dirty="0">
                <a:hlinkClick r:id="rId3"/>
              </a:rPr>
              <a:t>Food </a:t>
            </a:r>
            <a:r>
              <a:rPr lang="en-US" sz="4000" dirty="0"/>
              <a:t>Sources  ~200-300mg </a:t>
            </a:r>
            <a:r>
              <a:rPr lang="en-US" sz="4000" dirty="0">
                <a:latin typeface="+mn-lt"/>
              </a:rPr>
              <a:t/>
            </a:r>
            <a:br>
              <a:rPr lang="en-US" sz="4000" dirty="0">
                <a:latin typeface="+mn-lt"/>
              </a:rPr>
            </a:br>
            <a:endParaRPr lang="en-US" sz="4000" dirty="0">
              <a:latin typeface="+mn-lt"/>
            </a:endParaRPr>
          </a:p>
        </p:txBody>
      </p:sp>
      <p:sp>
        <p:nvSpPr>
          <p:cNvPr id="33794" name="Rectangle 3"/>
          <p:cNvSpPr>
            <a:spLocks noGrp="1" noChangeArrowheads="1"/>
          </p:cNvSpPr>
          <p:nvPr>
            <p:ph type="body" idx="4294967295"/>
          </p:nvPr>
        </p:nvSpPr>
        <p:spPr>
          <a:xfrm>
            <a:off x="576012" y="1619762"/>
            <a:ext cx="8256086" cy="4876800"/>
          </a:xfrm>
        </p:spPr>
        <p:txBody>
          <a:bodyPr/>
          <a:lstStyle/>
          <a:p>
            <a:pPr marL="0" indent="0" eaLnBrk="1" hangingPunct="1">
              <a:buFont typeface="Arial" charset="0"/>
              <a:buNone/>
              <a:defRPr/>
            </a:pPr>
            <a:r>
              <a:rPr lang="en-US" sz="2800" dirty="0"/>
              <a:t>1</a:t>
            </a:r>
            <a:r>
              <a:rPr lang="en-US" sz="2800" dirty="0" smtClean="0"/>
              <a:t> C </a:t>
            </a:r>
            <a:r>
              <a:rPr lang="en-US" sz="2800" dirty="0"/>
              <a:t>milk  (cow or soy) </a:t>
            </a:r>
          </a:p>
          <a:p>
            <a:pPr marL="0" indent="0" eaLnBrk="1" hangingPunct="1">
              <a:buFont typeface="Arial" charset="0"/>
              <a:buNone/>
              <a:defRPr/>
            </a:pPr>
            <a:r>
              <a:rPr lang="en-US" sz="2800" dirty="0" smtClean="0"/>
              <a:t>1 C Greek yogurt, plain</a:t>
            </a:r>
            <a:endParaRPr lang="en-US" sz="2800" dirty="0"/>
          </a:p>
          <a:p>
            <a:pPr marL="0" indent="0" eaLnBrk="1" hangingPunct="1">
              <a:buFont typeface="Arial" charset="0"/>
              <a:buNone/>
              <a:defRPr/>
            </a:pPr>
            <a:r>
              <a:rPr lang="en-US" sz="2800" dirty="0" smtClean="0"/>
              <a:t>1 ½ C ice cream</a:t>
            </a:r>
          </a:p>
          <a:p>
            <a:pPr marL="0" indent="0">
              <a:buNone/>
              <a:defRPr/>
            </a:pPr>
            <a:r>
              <a:rPr lang="en-US" sz="2800" dirty="0" smtClean="0"/>
              <a:t>1 ½ </a:t>
            </a:r>
            <a:r>
              <a:rPr lang="en-US" sz="2800" dirty="0"/>
              <a:t>C</a:t>
            </a:r>
            <a:r>
              <a:rPr lang="en-US" sz="2800" dirty="0" smtClean="0"/>
              <a:t> cooked</a:t>
            </a:r>
            <a:r>
              <a:rPr lang="en-US" sz="2800" b="1" dirty="0" smtClean="0">
                <a:solidFill>
                  <a:schemeClr val="accent2"/>
                </a:solidFill>
              </a:rPr>
              <a:t> </a:t>
            </a:r>
            <a:r>
              <a:rPr lang="en-US" sz="2800" dirty="0" smtClean="0"/>
              <a:t>starchy beans</a:t>
            </a:r>
            <a:endParaRPr lang="en-US" sz="2800" dirty="0"/>
          </a:p>
          <a:p>
            <a:pPr marL="0" indent="0" eaLnBrk="1" hangingPunct="1">
              <a:buFont typeface="Arial" charset="0"/>
              <a:buNone/>
              <a:defRPr/>
            </a:pPr>
            <a:r>
              <a:rPr lang="en-US" sz="2800" dirty="0"/>
              <a:t>1 C </a:t>
            </a:r>
            <a:r>
              <a:rPr lang="en-US" sz="2800" dirty="0" smtClean="0"/>
              <a:t>dark leafy </a:t>
            </a:r>
            <a:r>
              <a:rPr lang="en-US" sz="2800" b="1" dirty="0" smtClean="0">
                <a:solidFill>
                  <a:srgbClr val="008000"/>
                </a:solidFill>
              </a:rPr>
              <a:t>greens</a:t>
            </a:r>
          </a:p>
          <a:p>
            <a:pPr marL="0" indent="0" eaLnBrk="1" hangingPunct="1">
              <a:buFont typeface="Arial" charset="0"/>
              <a:buNone/>
              <a:defRPr/>
            </a:pPr>
            <a:r>
              <a:rPr lang="en-US" sz="2800" dirty="0" smtClean="0"/>
              <a:t>1 C fortified </a:t>
            </a:r>
            <a:r>
              <a:rPr lang="en-US" sz="2800" dirty="0"/>
              <a:t>OJ (read </a:t>
            </a:r>
            <a:r>
              <a:rPr lang="en-US" sz="2800" dirty="0" smtClean="0"/>
              <a:t>label)</a:t>
            </a:r>
          </a:p>
          <a:p>
            <a:pPr marL="0" indent="0" eaLnBrk="1" hangingPunct="1">
              <a:buFont typeface="Arial" charset="0"/>
              <a:buNone/>
              <a:defRPr/>
            </a:pPr>
            <a:r>
              <a:rPr lang="en-US" sz="2800" u="sng" dirty="0" smtClean="0"/>
              <a:t>40</a:t>
            </a:r>
            <a:r>
              <a:rPr lang="en-US" sz="2800" dirty="0" smtClean="0"/>
              <a:t> </a:t>
            </a:r>
            <a:r>
              <a:rPr lang="en-US" sz="2800" b="1" dirty="0">
                <a:solidFill>
                  <a:schemeClr val="accent6">
                    <a:lumMod val="75000"/>
                  </a:schemeClr>
                </a:solidFill>
              </a:rPr>
              <a:t>oranges</a:t>
            </a:r>
            <a:r>
              <a:rPr lang="en-US" sz="2800" dirty="0" smtClean="0"/>
              <a:t>!</a:t>
            </a:r>
          </a:p>
          <a:p>
            <a:pPr lvl="1" eaLnBrk="1" hangingPunct="1">
              <a:defRPr/>
            </a:pPr>
            <a:endParaRPr lang="en-US" dirty="0">
              <a:latin typeface="Arial" charset="0"/>
            </a:endParaRPr>
          </a:p>
        </p:txBody>
      </p:sp>
    </p:spTree>
    <p:extLst>
      <p:ext uri="{BB962C8B-B14F-4D97-AF65-F5344CB8AC3E}">
        <p14:creationId xmlns:p14="http://schemas.microsoft.com/office/powerpoint/2010/main" val="3048743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3794">
                                            <p:txEl>
                                              <p:pRg st="6" end="6"/>
                                            </p:txEl>
                                          </p:spTgt>
                                        </p:tgtEl>
                                        <p:attrNameLst>
                                          <p:attrName>style.visibility</p:attrName>
                                        </p:attrNameLst>
                                      </p:cBhvr>
                                      <p:to>
                                        <p:strVal val="visible"/>
                                      </p:to>
                                    </p:set>
                                    <p:anim calcmode="lin" valueType="num">
                                      <p:cBhvr>
                                        <p:cTn id="27" dur="1000" fill="hold"/>
                                        <p:tgtEl>
                                          <p:spTgt spid="33794">
                                            <p:txEl>
                                              <p:pRg st="6" end="6"/>
                                            </p:txEl>
                                          </p:spTgt>
                                        </p:tgtEl>
                                        <p:attrNameLst>
                                          <p:attrName>ppt_w</p:attrName>
                                        </p:attrNameLst>
                                      </p:cBhvr>
                                      <p:tavLst>
                                        <p:tav tm="0">
                                          <p:val>
                                            <p:strVal val="#ppt_w*0.70"/>
                                          </p:val>
                                        </p:tav>
                                        <p:tav tm="100000">
                                          <p:val>
                                            <p:strVal val="#ppt_w"/>
                                          </p:val>
                                        </p:tav>
                                      </p:tavLst>
                                    </p:anim>
                                    <p:anim calcmode="lin" valueType="num">
                                      <p:cBhvr>
                                        <p:cTn id="28" dur="1000" fill="hold"/>
                                        <p:tgtEl>
                                          <p:spTgt spid="33794">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33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i="1" dirty="0" smtClean="0"/>
              <a:t>Other</a:t>
            </a:r>
            <a:r>
              <a:rPr lang="en-US" dirty="0" smtClean="0"/>
              <a:t> </a:t>
            </a:r>
            <a:r>
              <a:rPr lang="en-US" sz="3600" dirty="0" smtClean="0"/>
              <a:t>Calcium Considerations</a:t>
            </a:r>
            <a:endParaRPr lang="en-US" sz="3600" dirty="0"/>
          </a:p>
        </p:txBody>
      </p:sp>
      <p:sp>
        <p:nvSpPr>
          <p:cNvPr id="3" name="Content Placeholder 2"/>
          <p:cNvSpPr>
            <a:spLocks noGrp="1"/>
          </p:cNvSpPr>
          <p:nvPr>
            <p:ph idx="1"/>
          </p:nvPr>
        </p:nvSpPr>
        <p:spPr>
          <a:xfrm>
            <a:off x="384463" y="1327872"/>
            <a:ext cx="8375073" cy="4525963"/>
          </a:xfrm>
        </p:spPr>
        <p:txBody>
          <a:bodyPr/>
          <a:lstStyle/>
          <a:p>
            <a:r>
              <a:rPr lang="en-US" dirty="0" smtClean="0"/>
              <a:t>Absorbed from SI into blood</a:t>
            </a:r>
          </a:p>
          <a:p>
            <a:pPr lvl="1"/>
            <a:r>
              <a:rPr lang="en-US" dirty="0" smtClean="0">
                <a:sym typeface="Wingdings"/>
              </a:rPr>
              <a:t>Vitamin D  greatly improves uptake</a:t>
            </a:r>
          </a:p>
          <a:p>
            <a:pPr lvl="1"/>
            <a:r>
              <a:rPr lang="en-US" dirty="0"/>
              <a:t>High protein or sodium intake</a:t>
            </a:r>
            <a:r>
              <a:rPr lang="en-US" dirty="0">
                <a:sym typeface="Wingdings"/>
              </a:rPr>
              <a:t> reduces </a:t>
            </a:r>
            <a:r>
              <a:rPr lang="en-US" dirty="0" smtClean="0">
                <a:sym typeface="Wingdings"/>
              </a:rPr>
              <a:t>uptake</a:t>
            </a:r>
            <a:endParaRPr lang="en-US" dirty="0" smtClean="0"/>
          </a:p>
          <a:p>
            <a:r>
              <a:rPr lang="en-US" dirty="0" smtClean="0"/>
              <a:t>Supplements</a:t>
            </a:r>
          </a:p>
          <a:p>
            <a:pPr lvl="1"/>
            <a:r>
              <a:rPr lang="en-US" dirty="0" smtClean="0"/>
              <a:t>Best absorbed=&gt;</a:t>
            </a:r>
            <a:r>
              <a:rPr lang="en-US" b="1" dirty="0" smtClean="0"/>
              <a:t>Calcium Citrate </a:t>
            </a:r>
            <a:r>
              <a:rPr lang="en-US" dirty="0" smtClean="0"/>
              <a:t>+ Vitamin D</a:t>
            </a:r>
            <a:r>
              <a:rPr lang="en-US" baseline="-25000" dirty="0" smtClean="0"/>
              <a:t>3</a:t>
            </a:r>
          </a:p>
          <a:p>
            <a:pPr lvl="1"/>
            <a:r>
              <a:rPr lang="en-US" dirty="0" smtClean="0"/>
              <a:t>Caution: Upper Limit  (UL) of safety</a:t>
            </a:r>
          </a:p>
        </p:txBody>
      </p:sp>
    </p:spTree>
    <p:extLst>
      <p:ext uri="{BB962C8B-B14F-4D97-AF65-F5344CB8AC3E}">
        <p14:creationId xmlns:p14="http://schemas.microsoft.com/office/powerpoint/2010/main" val="15787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57200" y="381000"/>
            <a:ext cx="8686800" cy="838200"/>
          </a:xfrm>
        </p:spPr>
        <p:txBody>
          <a:bodyPr/>
          <a:lstStyle/>
          <a:p>
            <a:r>
              <a:rPr lang="en-US" sz="3600" b="1" dirty="0" smtClean="0">
                <a:latin typeface="Calibri" charset="0"/>
                <a:cs typeface="Calibri" charset="0"/>
              </a:rPr>
              <a:t> Sodium (Na</a:t>
            </a:r>
            <a:r>
              <a:rPr lang="en-US" sz="3600" b="1" baseline="30000" dirty="0" smtClean="0">
                <a:latin typeface="Calibri" charset="0"/>
                <a:cs typeface="Calibri" charset="0"/>
              </a:rPr>
              <a:t>+)</a:t>
            </a:r>
            <a:endParaRPr lang="en-US" sz="3600" b="1" baseline="30000" dirty="0">
              <a:latin typeface="Calibri" charset="0"/>
              <a:cs typeface="Calibri" charset="0"/>
            </a:endParaRPr>
          </a:p>
        </p:txBody>
      </p:sp>
      <p:sp>
        <p:nvSpPr>
          <p:cNvPr id="5" name="TextBox 4"/>
          <p:cNvSpPr txBox="1">
            <a:spLocks noChangeArrowheads="1"/>
          </p:cNvSpPr>
          <p:nvPr/>
        </p:nvSpPr>
        <p:spPr bwMode="auto">
          <a:xfrm>
            <a:off x="1233249" y="1905000"/>
            <a:ext cx="6567311" cy="5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i="1" dirty="0" smtClean="0">
                <a:solidFill>
                  <a:srgbClr val="800080"/>
                </a:solidFill>
                <a:latin typeface="Franklin Gothic Book"/>
                <a:cs typeface="Franklin Gothic Book"/>
              </a:rPr>
              <a:t>Our </a:t>
            </a:r>
            <a:r>
              <a:rPr lang="en-US" sz="3200" b="1" i="1" dirty="0">
                <a:solidFill>
                  <a:srgbClr val="800080"/>
                </a:solidFill>
                <a:latin typeface="Franklin Gothic Book"/>
                <a:cs typeface="Franklin Gothic Book"/>
              </a:rPr>
              <a:t>primary </a:t>
            </a:r>
            <a:r>
              <a:rPr lang="en-US" sz="3200" b="1" i="1" dirty="0" smtClean="0">
                <a:solidFill>
                  <a:srgbClr val="800080"/>
                </a:solidFill>
                <a:latin typeface="Franklin Gothic Book"/>
                <a:cs typeface="Franklin Gothic Book"/>
              </a:rPr>
              <a:t>source of sodium is </a:t>
            </a:r>
            <a:r>
              <a:rPr lang="en-US" sz="3200" b="1" i="1" u="sng" dirty="0" smtClean="0">
                <a:solidFill>
                  <a:srgbClr val="800080"/>
                </a:solidFill>
                <a:latin typeface="Franklin Gothic Book"/>
                <a:cs typeface="Franklin Gothic Book"/>
              </a:rPr>
              <a:t>salt!</a:t>
            </a:r>
            <a:endParaRPr lang="en-US" sz="3200" b="1" i="1" u="sng" dirty="0">
              <a:latin typeface="Franklin Gothic Book"/>
              <a:cs typeface="Franklin Gothic Book"/>
            </a:endParaRPr>
          </a:p>
        </p:txBody>
      </p:sp>
      <p:sp>
        <p:nvSpPr>
          <p:cNvPr id="34820" name="TextBox 5"/>
          <p:cNvSpPr txBox="1">
            <a:spLocks noChangeArrowheads="1"/>
          </p:cNvSpPr>
          <p:nvPr/>
        </p:nvSpPr>
        <p:spPr bwMode="auto">
          <a:xfrm>
            <a:off x="1233249" y="1066800"/>
            <a:ext cx="6956341" cy="5847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i="1" dirty="0" smtClean="0">
                <a:latin typeface="Franklin Gothic Book"/>
                <a:cs typeface="Franklin Gothic Book"/>
              </a:rPr>
              <a:t>More later </a:t>
            </a:r>
            <a:r>
              <a:rPr lang="en-US" sz="3200" i="1" smtClean="0">
                <a:latin typeface="Franklin Gothic Book"/>
                <a:cs typeface="Franklin Gothic Book"/>
              </a:rPr>
              <a:t>on Na+ </a:t>
            </a:r>
            <a:r>
              <a:rPr lang="en-US" sz="3200" i="1" dirty="0" smtClean="0">
                <a:latin typeface="Franklin Gothic Book"/>
                <a:cs typeface="Franklin Gothic Book"/>
              </a:rPr>
              <a:t>and potassium (K</a:t>
            </a:r>
            <a:r>
              <a:rPr lang="en-US" sz="3200" i="1" baseline="30000" dirty="0" smtClean="0">
                <a:latin typeface="Franklin Gothic Book"/>
                <a:cs typeface="Franklin Gothic Book"/>
              </a:rPr>
              <a:t>+</a:t>
            </a:r>
            <a:r>
              <a:rPr lang="en-US" sz="3200" i="1" dirty="0" smtClean="0">
                <a:latin typeface="Franklin Gothic Book"/>
                <a:cs typeface="Franklin Gothic Book"/>
              </a:rPr>
              <a:t>)</a:t>
            </a:r>
            <a:endParaRPr lang="en-US" sz="3200" i="1" dirty="0">
              <a:latin typeface="Franklin Gothic Book"/>
              <a:cs typeface="Franklin Gothic Book"/>
            </a:endParaRPr>
          </a:p>
        </p:txBody>
      </p:sp>
    </p:spTree>
    <p:extLst>
      <p:ext uri="{BB962C8B-B14F-4D97-AF65-F5344CB8AC3E}">
        <p14:creationId xmlns:p14="http://schemas.microsoft.com/office/powerpoint/2010/main" val="112711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8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descr="data:image/jpeg;base64,/9j/4AAQSkZJRgABAQAAAQABAAD/2wCEAAkGBhQSERUUExQVFBUWGBcYGBgUFxcXFxcYFxQXFBcXFBcXHCYeFxwkHBwYHy8gIycpLCwsGB4xNTAqNSYrLCkBCQoKDgwOGg8PGiokHyQsLCwsMiwsLCwsLSwsLCwsLCwsLCwsLCwsLCwsLCwsLCwsLCksLCwsLCwsKSwsLCwsLP/AABEIAOEA4QMBIgACEQEDEQH/xAAcAAABBQEBAQAAAAAAAAAAAAAFAAIDBAYHAQj/xABCEAABAwIEAwUHAQYEBQUBAAABAAIRAyEEBRIxQVFhBiJxgZETMqGxwdHwUgcUFUJi4RYjcpIzU4Ki8ZOjwtLTF//EABsBAAIDAQEBAAAAAAAAAAAAAAMEAQIFAAYH/8QAMhEAAgIBBAAEAgkEAwAAAAAAAQIAAxEEEiExEyJBUQVhFCMyUnGBkaHRM0Kx8BXB4f/aAAwDAQACEQMRAD8AfC9AXulODfz+6MzBRkwkaGpwYVJSpF0aRPP/AMIzh8g1e8Z5TJPlOyy7PiSgkIM/sJXdnqAw1ONI8itbhez7AANIi/KY9FK/s4y/d9EL/kz90frCBW9pi9KdC09Xs50MeMqpV7OOtG/JWq+L0OdrZU/MSSjD0gOEoVmvhXMMOH2UULWVgwyOpSM0rwsUoC90qZ0hFOF7Cl0rwtXTpGQvYToXulTOjQF7CdpTtCidGhqcGpwYnBq6dmMAXoCfpTg1dIjAF6AnaV7C6RG6V5CkhLSunSMNSLFJpShdOjY/PwJJ1uvxSXToOaz8+6lwuD9qR+mfXqmUsMajgP5Zk9YMAeoPwWtwOADdh+bLzuv1JckD7I/eSoLnaI3L8sDAeQJ4R6+gRSk0A7JTw2TaluK87qNWV+z0JoJUq8CT6wfJTNchra0KWjV1bktIixF77eqHptUz84l2TEvaZSNFR05mJnb4qZlQbTdaKWBu4E5Eo4zLRUsQDaOvwWZzTIzTki7fiPuts4KGvRDgQU1RqbNO2VOR6j+JVgGnPNKWlFM0yzQ6QIHy326IfC9RTatyB06MVIxGQvdKfpVDG51RpGHvE8hc/DbzRCQO5wBPUt6V6GoMe2OHHF3oPuov8a0dg1x8YCobU94QVOfSH9KeGofhM7a9urSQPEIhh8Q1+x8uKsHDdGQ1bL2I4MXuhSaE7SrQUj0r3Qo8bjWUWanmBw5k9BxWUxnbR7ifZtDW893fYKj2qncJXU1h8s2AalpWGo4yvWNnPJ/1H6I1So4tgEFxna8z6qqW7+QDDtpGXsiaANS0oFhe0bw/RVZfm3ewk242ujtCu17dTSCDy+qIrBuos9bJ3PA1LSpIXsK0HIoKSm0hJdJkHZaj3QTuQPgIutfQp2Wd7OP1Mb6mbeo5rV02WXkSCaxDUdkyCowxZQNmNiTMdSTsAPUqziGRB/8ACVYw3U0aonYxciBfhuVk/RQ9hY8Yju4gQNjsWW2iHBzZBvxEEEb39YIXuJc8v9rTdLQ2XbQ43c0RsTex4Sq+bPNfRUpuDns4S0OibibGZ6LzHVjh8GarnaN+4QDL3d1lgbHj4AlVFTE/VHgf7+sLkcE+sm/ilQtcS06nOa3SNwCJ34CLSeat082YKoaSAbix6xPgYWZ7NVqp/wA12p2ovYTBNzEHzMBWG0pgaCXFzgJtLSZaZOxabQhsSrcjJBl9qmbgBMqC6hywu9m0OMkCDF9lbLVqkA9RHowVmtDUwmDIHw+/ELI1oYCXWA3J2C31YQDZco/aI97A3TIYSQfEAObPlP8AtWhoNSKMofXkfjBsu5oEz3tW5xLKILW7F2zneHILOfubjc2PVeUqve4lbHI/ZvGl4E8zvP3T4LWscmaGxak3ATHnCwb2sfgh4qmVou1NNtJxbz2QSvgAwiHteD+nhciD81ycAhoEXF24hPKsa7a5HIm0rSYLESQZ/t5rKYY8AtFgKZtY25oVJ8/E0dvl802GW4zWIPvfMK9AAJNgBPkstTxns4dyPp4or2jx2nDEtPvgAHoRK1w4xmYl9Ox8DozB9ps6dWrGD3BYeATctxQFr+At8UHxVaSY2Sw1WCsm0M3mmhSAvE2OExunvCAUYwmfh5AJ9fvyWLFc8LhXKAtvc3VKtY6cGNPQrj5yDNcTNY1Da5LBJBaDcOPUjhyIV7Jc8dTMg+XA+KidWJdaQB8RzkrQYfs3XNH2vs9bOJESOsceXiEelmdtywL1hV2vjmHMvzNlUWs7kfpzV2FjGS06mWIutfgcT7SmHDjv4jdaSvmZWoo8I5HUfBSTvRJIeIYGN7L4kPDDwLWk9DEH4grZ0rhcy7D46xbNxt4H+/zXRcBXkLFRspj2l6+GIk9UWvsmEgixgQZjgp3bKpUpFoJaATyOxtF/ulnGePSMjmBa2Gb3mlpH+11jcWvHks/nXZyriC0sqUzSYJ0S4OLjudtJJEAXGxWjw2JcCXaSX3EFsOB2EECI8k3LsKQXU3mPCQH8TpM3g8Fm1al0QgDjJ7H+/wCI2wHZgfIM1DAaJtHeAPCDDpHhfyV7MqQc8uIDSQ0jTbY9/wA+PhCHYnCFlZodLx77Hi5aQReRfRcSDa60OV5SHEOddoDSB+kgkf2nwVsNbitTx3/pkkhPPJMja4l15aOJ48R5o8WqLD0AwQ0QOXw+ylJT1CCpAvrErX3tmRVVzvt1Sa6jVngGOHj7Vrfk4roGIfYrlP7R8fpZpE998eVMaiPVzfRHVSzDEp/eonPnmHWCTczeLBxHhZV6lVVnPgrarr4jzWYwDDHtDU97vHrePVUX0e8p8JiUsQ69kJSwJEcKKQCJYyuA8TtxXaOzOBw78I7QwEmA6YPDh58Fw2k+F0TsX2o9nTLBZ3EkTbwKc0rAEqYpqVYgETzH4UDU3bf4cFmc+zk/ujaU95lRzf8ApLQ8fUeS1OeZm2q4ua3TaD1N79FzftA+ap/OCksPFKj2nahfq1Y9yq42XjSkDZIKMQWeciXKNZ3AogzFAWHGN0KY5ONRJWVbjHlfAhr9+Bfba32XZ+zeeU6uDpt4NaGObbg2CT4xM9VwOjUWnyKvWYC+mXNAEkja3FE09q0HDdRfUJ4gBz1D2aYI0armHdrt+Y4IpkIgObwkH6H6ILja1Rxb7Qhxhpa4XDmm4IPHfx5o5kjPe/N3Ep+tgzEiD1f9EZhCF6n35fFJLTNnNcnzH2NVruE38OMdV1TKMeDBDpBuPA3t0XH8dQNKo5h4GPEcD5iCtF2Xz6P8t5kH3Z4cY8+HXxWA4Nbbv1kuPUTsTRIXpYhmWZiNI4iEUFSVdlxyJdW3dTzSFTxeXlzHAGCYIO1xcHoequlSMv4KpC2DDSwYrzAmTZa6lOq9ybxYnfTHA8RCLUaQGwAjbpKldCbqsoVAi4nM5Y5ilMeV4agQjNM7psbDXBx4aSD8lTBIzI+zyZFn2PgaWmXuIDRzceHRcT7XZk7E14pBz2UxpaQCZvLnwOZ+AbyXRcZqJdqPfeDI4MZtA5udsSOE81hsZmNd9RzA9uHptJbsJsY8zzNgtTTUlcMezKoCTumTxFFzI1tLZ52VZxWtf2WNZkipUcRca293lsLhZrG5e6k4tduFqhGQDdCEkzyg9WXOlVKRVhqXsAzmaNLHbiPYiOCcQ7f7qlRol2yMUsCGQSUhbYFMZUgQnin6WTtNuvMLNY/LtWHqVv01qbJ6OZUJ+OlE8dj9TQOVgjVTK9OTVJ3efa/Fob/2j4p3Tjcxb5RPW2eUL85z1ieGptJWHBXZsHEGnUYDC8cUnbJhXAZly0lpPWyzHHwwUWtgBtOHDctdTBIPOSZWJpi62raGujhqu/cNN3+qme7490j0S9qEtges5WG4FoRw5cW0w7+UCP78+HotVlFKGE8z8rfOVncup6jt4fRaxrm02gFzW/6iBPW61a1CiKauzICiO0/l0kz99Z+tn+5v3SQPCMVzMV2tywuaKrRdohw/p4Hy+R6LH0sbBWxrUA1u5HOHEb+aD/4cpVTYlvgfusJtXTaS2CJXxBDXZ3tcWw17jHP7z810fLc4a5og7/H7hccr9kK9Iaqf+YOQ96PDiosvz+pSNiRBu07T1HP7ISYxmo5Er65UzvlDHBwte8eYVkVLLjuC/aEQIeOM2M/A/dG6P7SKJbBLgfA25bBUz95SIUOfUTfV8WGi6EY/tMynudjH4Fg83/aAHNineeJ5KhqFdveAJI3Bc28dD803RpHvBKcY9/4h8nGcS92p7ZOxDm0qboYT3oPvGeMcAqWBxoaCWF3GHzIkWieCzmb5VUw8PGrTNidwd+HzT8Jj498hpO+gBp4+9Yhx6R5p7TKaPIZdl3DiXML2qdhw9nvvcSZcSY2dAjjMobmWJe5+t8d8B1rRsCIPmPJW6nZltT/MpOsIJaeXGCefVDMXmznEh7Gy0ANmSQBsJm4XWVOhC/nCVYzxNPked6WzsNpIhvrET5oT2gr08Q9hDgPemBJ3Gw43lU8lxtTXAdIdYtJsfLZF8xw9Kk5z6f8Allka2xIl3uls8726LQe0+ECfzgmKIxJnmA7JUXAD/NB5mL+FoVTM8iNJ8bg7Tv1B/OKM5d2kOm7Q5pNjs6xvEdOCF51Xc993SXWB/pHGUrqbKXryncmi3J74jcBhA3VzAkydhYfUeqq5gXb8OEbKeg32VGHQ11V0Em/dbFh0JRLF4oHChjqbQ6mJ1Dk67R+c0tXp0cFweRGRaQZncNRNR7WDdxA9Tv8AnJb7tTiA3AVWjYMa0eEhoWGyJx9vq5Bx+n1RrPcQ5+GqN/pn0Id9E9Qu1DFtSdz/AITE0Spi9V6ZT5VWXJhUbiS60wqJ9aEUwODY8/0mJJI1AkgCWSIBNtV/eFlOwgZEo1y5xFlOT1a7gKbC6/DbzK3/ALIUtOEsQAYdzrAaiOUEHSOqzOCxTadZj5DWU3N0C36gfNxvJ+gVjMsY1zXktqawSWPcNTHOa6TeSIcB8UojFm3eo6nO0P5lmP7lhjVBHtXHTTBixPvPjiGjbqVzSvmj6jy57y5x3LiSfirWe5q2synpDBp1zp96+mGvteIsZMzwMobhKQc6IP55haAy8Tducy/r6n1ST/4Yf0u+KSF449oPdNHneZNOuCREFo4EEkR48R4FVMnxbidythUyim/djT5A7KxRyNsEBosLx48IXkfpdQTYBBZEsZQ4Fo/Chna7ss2s01GQ2oOPB3R/3+i02VZRcCLRM7T91S7W41tKBNzY348AECii9D46dZ695QHzYE4tig5hIJEgxAmR6p1PCVXCQOt3AGPAmUdxmUNrVHPD2gngA50HmY2tZVxgXYcue4Fwg3bcCeJkSF7JKyQCRiPIvEG4fVZsHVtHFaLKGVLhr2S3cTPyCztbGySWDRNrbkfnJGezGEcHazYRxjY8blWor+s/iNM3kkudZyS0UqnORfYtu31NkBDpO61XbfA0vZB8gOi3W4t4ETdY/C0nvmASBx4K1tJDcnM6ixRxNllOdBuFfT7pLuB37oN+iyWZVR7VwBsDA5C1485Vplesxpaxpm/AGOFuaCVGkGDIPGd56ozHeBmCdvDY4hbK8UGuIO5Fj1CnzfNHVJbVcTIaA4AfyatOoCJ94oCXlel7jzKX8E7sg8RS3LvkQpSxhpNIDwWm4jmCL8wfBFmY0P0sfUbqiT7rZJjY2EnqRKzGFqQ4E3AvETPRWidZsxrfCflMDyQLKewZNVLO2BNXRbh8Q0aRUDmCCS9rgBJAkAd2T4K3mOHFdobOiOQEOidOodOH9kMyul7NmkGbWAMCHQDxBmQ30WoyprYPdg2AnvTIkkeVo6pZCS21DgT0Wn0ioubOT/iB8D2RrMa6oyKogT7My5oN+8zflcSFTrYuy3uBxLmPDmnvA33g3ILdoPHf1XmdZHhsU72mk0y67nMIEnjIuCZ4qX1FlbBMce/8zP1VJrfPoZxrEYfS4xtw6dFEuxUOx+AHvNc8/wBVR3/xhTVOxOXuEtYWnm17iBbc65Cv9MA7iwbE4piKUQeY+IN/p6pUC4e67SfEj4gIl2hxYc6Kf/CDnBkgBxiBqdGxIiw5Krk4HtGkmI+PTwWlTlwMxd8AnEt4N7jVo0y2dTqbYEcC1pAMGCbSfDdWsbmrKWMqvpDVT9q/uSWiNTgNrEEbInned0G4w1aTQ32bGFth/wASQDcbw0z4hZjEYVtSo/2OxcSxhnVpmwk2J80MVgWkSCSRmVsVX1vc6IBJIG8dJ4plN0FeVKZaYIgjgV66kQASCAdiRYxaxR+BKwl+9t5n1P2SQ2OnzSSG0SmJ1zC5hcI7g8xph4khotfbgueHM9hyTXZxzK87TSa33gAwZAM6tjO1NMM7jm24Dh4ea492qzp1au4z3QYA8N/ioMxzstb3Tc7dEC/eSd9yt2pLLTvcYHpD6ZVU5M1mT5lPDZGc6zii2gG31neNiOMhc/w2LLbgwmYjFl25lawubbtjRVc5nrCA4gbSY8FfwWI74LriboZQouPeDSRz29J3Vt1IgAkEA7Eix8EqeGyIxV5kwZuu0uVU6mFDmv8AcbqvfhJYsThcUWmxgI5k+MHs9BdrJMlpuAIiDNj4K+ez1J7DDQNIJLg6Hb+h8wm7ai/nWBRgh2tKmW5k0EayADx2t6bqv2kyX2tYvoXZpnU7YluwLo3IsPBV3DvNFMktjTYSCRY6mieKN4Ev0EVAdPAgH5G+/VZz64Csgjn0lSpcEgGYnH4IUy0atR0ybRBk2HPZVCtZ2hyQObTfSMu0xUmQNUzYkRxiPBCsv7LV6zi1gZIE3e0TaYF7nomK7VIGWGYBlxB+GO6u0XQVSpMjfnHhH58FYYVS0bszU0rYAmjwOKgC4tY2FpuCCNzby+Wiy7ECxERtDpjjvBtYu7w81iMNiY9D8RHojuX4yDIMe9xgnujcxBHTc+YSAyhmuOeZ0DRqgulxDRJdDiZAa2SPeBIN7W8ohp0C9j+8SW+t7C3DYofQxQPeAaeTRqkEl0nRfR5WvYI7klDvPAPATAi8meEi5i/JdqsOkU1S4qz7TKZlgqrJKzea9p6zGluoiQRHiIW37RufTcQRIt8TA9T8iuY9pL1AYiyQ0VQazDDiY7tkQO6pIvzJ9UxWcLgjUMAgRck7DxVdwuvSrjoRY59YiEb7KFnt2h0GeY+HmghK9Y8ggjcK6nacypnTs1y7DU6zNYaWOEOA4D8+qx+f4PD06mmnq0OmCTOkzYkDhaPA9EmNr4hgmAP1OMTA97nwFwOasVez7qhvXAMR7jg3nEi5/wBqrfqqcYJ5nKrAwR/Cqn6qf/qM+6SI/wCC3/8AOo/+5/8Amks7ev3hOxKeJxRmVSqYs817XqSqxKPTSMZIg1WImV4kEk31CSSm6ERq1aOjSGy+3ev9/ghi9pugqueDDqRkAy41brD5ZSfhG98kukObaBtpc081gPaK5h82cxmkE78+G5C6khM7oxb5sbZZw+AqsqFrQJBgEkCeRElTnNK1OWOEExyuPKyHuzRxdqJv+BQtqSZQdzAECFrUFvNiGcuxhBgQL8B9OK2ODxLT72qe8f5fd0D+YDj8htdYDCPgrSZXVJMajEkd2SO80Tbfhe3Dos8KA3M26+obrZKJcNJBInpP9UW6rE5jRr0qp0CINi07efA9F0PD47vFrgAd5jSHX1NPeuDvcW72yC57iqbKwc+NL2DUAJBgEah167yPFFp06izjqIa+pdu8DBnPfbnSWkbmb7yD/wCfVeU3qWs8Oe4tmJtO/moXUyE5x0JnqSvMsMciGCxWk/Eg36QAQRKENq81M2qgWV5mhVeMYm4ynGnTaREHfU0TG/HgbLc9lQTUcTPu8Ym5a6bbrkWAzHRMk+W8jYfL0RHC5095A1EcgCQOWwI9Ssq5LDwI0/1ibROk51Sc5jxUNP2usODbt7tOoSwGd5bxHNYDHZeMUSHtFJ7RLTTFoHvB4cSdpMyL+KIYVjqpGlzgSG21ETJjbiONpsiNPLjqIcbOteYJaY7wBk3VWNiEOB8pkt8PtXJBzOe/wKoajaVMOIcQPMk8dthPRDcxyx9F0Oa4CXBriCA8NMEtncbeq6FicA8VJBDC3e8i++kRcQFje1ONNWuSX6w0BrTsLblo5F0laWj1HicevrEHDZwYDR3KMj1Pk95rem5ifOEFp0ySANyYXQMnwQYxo5K3xDU+FXtHZlVHrPPYwJPD6bhRfvbZje59NMhT5g+5iZHLptI4f6hI5pjcnmkaoEAevGzfX49FjIgK5aWwTK378eQ+CSh/iD+noz7pJzwoLaZkHuTCkUlvAYE6JKV6AkQukzxJIhJTOjgV6XKShhHP90T8B6lXP4FV5D1QTYgOCYytNjDgGUA5WcKLJlbBPZ7zSFLgWkyAqWMNuRGNOCLMNLTG8vzyRrLncwSTA3/JVDD0CCN5n02hWX45rBvMGQJ6n3TwWcW3HibikKsO4Gu2JfIgCHNEwRJgzxsdv07XQbtBh3VatnN0hoFrgG86Y3VD99c90vI9APWBfbdE6NQHiqvc1XQ594C1hZgGUcL2dIvM+RCINyOwlu+3Xw5ojgiAZBR9lNrmFpHvaSB1EgkfD1SdltrLvHviL2VKAMTIP7Ik3DVNh+x1VoJYDP6TsVq6rvYAEHU0+reh5hRN7ThqDZfqEOxs/wDUUYETnOYUy12lzdJG4Igyo6Drq5nuP9vXe8bE2nkBA+Sq4emtUfY5mlSCMTVZLjC3Zwb7o8e9qknhBA2Woy/NGujWNPPTH82oh0fzAWtwjqsZgWFrfGNwOU2KM5fA36W6dPzgqLeV4j/hhu50DJcvpV2vGkENI0lzbiZB96dwB8Vzbt1+z52HcalNpNI8v5f7fJdW7Ks00ZIiYgcYAgFGa1BtRpa4S1wgg8RxWUNRi0tUfxE81qP6jfjPmbJsrmtJ/lv9AtiO62356LT55+zj2dQ1cMO6QdVPiOMsPEf0ny5ARUwvdvv4X+SpqdT4rgmLGZuo4OeI1X8vw+Q8VuMPk84X2Z3LT6m+wKxDqJFUaRfqNv8AtXSfb6KOp3AJ5GUKc+0gzDf4Lqch6M+ySLf4qP6fivU7n5ys41pKWlEXUFC6itFbwZPhyoE8BsGZnhy8017IKajSnyihWcNhpufRMw1LU5X4QLrMeURzTU58xhrKaDQQSbfAeK0OFoNcTEH84fBY3DVDIWsyOrBE3+o3WQAVt59Z6CoccxY/AjWRpkH7XVTFdki0GrRbIA7zJm3Et+y22JyrW3U0Tx/siWHy7RSko71MAZGoWpgMdzklTOKbGybng0G88D0/sgVKXd4+SO9u8pFOuSwQHyfMG/0PqhNOnACvSUFQZfWZabi5B9J410K5hqipqSm9VsXIjKcmaXBVBIW5ybAisxzZh8Sw8jex6Fc2wdeIW07N5tpcDOyvolUgo0Jep28StjsU9jnNe29w4H6rO5wNILhYGfWF0fPs3wxZqqsDnXEixtsCVzjOM1p1QabRE/CFF2mCEEtnH+IEYdeoAw9IlFMI8MOwnr8VQLuA22U7AI+SBYS3carmjwONMrQ4XCOfEQSOngslgJJAMCABy8z16rZZLQqwCL8bhVprV/Kwju4BeJocszd7O7VEf1DbzHBaBuMiCLg8EJoVm1G6arI5ESoQ80TpmW8D0WN8S+FnTDx9OTj29v8AyYtla2E8YP7flNO2uHBB86yFlYGO6/8AVwP+oDfx3+Ss4LGAhEGvBWWlvj9sAwmeybeCJxPNMDUw1fvtgjwgjgRzCs5x2ic9gaO7I9Z/APNdM7QZFTxNPQ8XF2u4tP2PELmmJyc03lrxBBv5zseWxHktGjVK/DdjgiCbiZ/23R3qP/okjP7r1CS3vHHtKTGupqvUpq+5ihexQr4h4IxTVWRWvh5VGrho4rVqtVhiBdD2JYy9tiev0U715lrO4fEqf2XRJu+HOZp08IIyibrR5TXuFn9EIvljrpW1sENNOluJ17s7WDqMGLK5j2jSPRZLs/jNNp9VpW15AB4I2t1arpiwPpFbEKvunN+3bBP/AEVPWNX0WMpbLcdvXjW2docD5sI+qwlF1kvoiTpUi9Ryxic1JgUuhOp0kyX4jS8SXDFX21y3iqdMJ1V/olsndxGN4xzPMdmbnC5KFUny5OruullrdTynyNtZYxKyzLgSwKRVjCtMgdVb/dbBOpUI4LPa0EQoeEMLUAIB84/PBa7IMa0OF7C07EnrG4gW23WQwzeaLYAFpBG6Wr1Pgtn0heHGJ1ehVYRPNCM2oiSW7EG31QvCZgSJ2VmrX3J3hO36yu6lgOeICvTmts5lbKs04ErU4bEaguauqQ5w5OPzRTLe0DqZvcLxGo0hPmTuU1Cg8ibwlAe0nZz95LHNcGOBhxiZb4cwfgSpaPaSm+0wSnnOG0TqqHu7g8/BV+HJaupUspPPI+Uy3YdQR/8Az5n/ADn/AO1n3XqO/wCMsJ+o/wC0pL6Fsr+7BczhdalBUDmohXaqrmrPPBxDCVH01WrUEQc1ROYio5EtK2AbpJHO6I+ykIfVtccERwlcOC67J88Oh9JG6l0VnL6feAUooyFYwlIAzCVezyxtLMDiG8sfBWmw2Okn84QstgxF1ao5uyjQqOcYt9LDxngs66s3jYJGqt8oEyv7Q8fqe1o6n6LJYfExYqbNcaa1QvPHYcgqfsTC9ZpqBXStZmWLGVtywtTep2vCC0apb1CstxgQ7NOfSaNeoRhzxCTq6rVasqq7GhV31yVNemI7kPqUA45j8RW4BTZLW01RPG32VLQnsYUy6AoVmfvZn3Tctp2UjaaHZLmQeIPvDfr1RynSG/FeXtBrba0dDSKnRRLCNhQ06amppNyW4hA5hnBVL7ojWd3DO3PlZBsG6687X5rFH2TPeeLxwb/fb1TukpKKQ44MZ8YKuTAFHNW1HuIO5PzVssJWbw2WmZErXZPhTbVJRPoLufq/3me13HMoN1ahuoMwrVC4BxJBEkO4GTw/lj83XTckyGg/36YJ8T91oMN2fw7Ham0mh3M3Pxlaei0ZpJZ8ZiT2Azhej+lv+0fdJfQGkL1P8Sm6fOuIwxlVXUStdUy5Vn5b0QH+H5OVMuHmVLE0sWldlPRMOSdED6DaOpfeJmKlJU9LqZlu35utl/AJT29mp4Iiaa4cEDEnxBM7gM3abO7p67eq0FBzSJBHqFbw/Y1pN2o5g+zLGDYeiofhe85Jx+846jHUzZqGIYP+o2HkOKpYrKnVPeJI5cPTmt07KRyTBlg5JqrQU19Dn3gTaWOTOfDsuOScezI5LoAywL3+GdEf6Onz/WSLTObYjsuOSHVezpC6nXyvoh1XKeig6c/2sZYWZ7nNXZKQmjKyuhvyjooH5IOSEabvRpYOPaYQYGOCccKtqez45Lz/AA30QjTfLeIJhfZOY7U2xWgyztCNqndPPgfsjY7KzwUtPsW08EO3RvcMOPzneKBPKOLaRYg+Cs0SCd1awfYNv6VqMs7KNZw9Ao0/wxa+WMn6SB1BeBytzhO3z8U6t2akybkraUMAAICsDABaYVFGAIu1jscmYCn2Zvsi2AyGNwtaMC1Ssw4C7IlCxMp5dgNIRNMATlWVnkJJSkp2CdOXHj4qJ26SSYkyOovT9V6kukiOb+fFWqPD85L1JdIl6ip2pJLoM9z0/nqmnfySSVJMQ3P5wXh3HgkkpnTx3BU631P0XiSmWErj7rwfRJJTLRrOHj9VLT4/nBJJROMsUd1bw+/r8gvUlxlTCeH3/OSLUvdSSVGkSzS28vqpGpJIZlo4rzivUlE6e/3SC8SVpEakkkpnT//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15363" name="AutoShape 6" descr="data:image/jpeg;base64,/9j/4AAQSkZJRgABAQAAAQABAAD/2wCEAAkGBhQSERUUExQVFBUWGBcYGBgUFxcXFxcYFxQXFBcXFBcXHCYeFxwkHBwYHy8gIycpLCwsGB4xNTAqNSYrLCkBCQoKDgwOGg8PGiokHyQsLCwsMiwsLCwsLSwsLCwsLCwsLCwsLCwsLCwsLCwsLCwsLCksLCwsLCwsKSwsLCwsLP/AABEIAOEA4QMBIgACEQEDEQH/xAAcAAABBQEBAQAAAAAAAAAAAAAFAAIDBAYHAQj/xABCEAABAwIEAwUHAQYEBQUBAAABAAIRAyEEBRIxQVFhBiJxgZETMqGxwdHwUgcUFUJi4RYjcpIzU4Ki8ZOjwtLTF//EABsBAAIDAQEBAAAAAAAAAAAAAAMEAQIFAAYH/8QAMhEAAgIBBAAEAgkEAwAAAAAAAQIAAxEEEiExEyJBUQVhFCMyUnGBkaHRM0Kx8BXB4f/aAAwDAQACEQMRAD8AfC9AXulODfz+6MzBRkwkaGpwYVJSpF0aRPP/AMIzh8g1e8Z5TJPlOyy7PiSgkIM/sJXdnqAw1ONI8itbhez7AANIi/KY9FK/s4y/d9EL/kz90frCBW9pi9KdC09Xs50MeMqpV7OOtG/JWq+L0OdrZU/MSSjD0gOEoVmvhXMMOH2UULWVgwyOpSM0rwsUoC90qZ0hFOF7Cl0rwtXTpGQvYToXulTOjQF7CdpTtCidGhqcGpwYnBq6dmMAXoCfpTg1dIjAF6AnaV7C6RG6V5CkhLSunSMNSLFJpShdOjY/PwJJ1uvxSXToOaz8+6lwuD9qR+mfXqmUsMajgP5Zk9YMAeoPwWtwOADdh+bLzuv1JckD7I/eSoLnaI3L8sDAeQJ4R6+gRSk0A7JTw2TaluK87qNWV+z0JoJUq8CT6wfJTNchra0KWjV1bktIixF77eqHptUz84l2TEvaZSNFR05mJnb4qZlQbTdaKWBu4E5Eo4zLRUsQDaOvwWZzTIzTki7fiPuts4KGvRDgQU1RqbNO2VOR6j+JVgGnPNKWlFM0yzQ6QIHy326IfC9RTatyB06MVIxGQvdKfpVDG51RpGHvE8hc/DbzRCQO5wBPUt6V6GoMe2OHHF3oPuov8a0dg1x8YCobU94QVOfSH9KeGofhM7a9urSQPEIhh8Q1+x8uKsHDdGQ1bL2I4MXuhSaE7SrQUj0r3Qo8bjWUWanmBw5k9BxWUxnbR7ifZtDW893fYKj2qncJXU1h8s2AalpWGo4yvWNnPJ/1H6I1So4tgEFxna8z6qqW7+QDDtpGXsiaANS0oFhe0bw/RVZfm3ewk242ujtCu17dTSCDy+qIrBuos9bJ3PA1LSpIXsK0HIoKSm0hJdJkHZaj3QTuQPgIutfQp2Wd7OP1Mb6mbeo5rV02WXkSCaxDUdkyCowxZQNmNiTMdSTsAPUqziGRB/8ACVYw3U0aonYxciBfhuVk/RQ9hY8Yju4gQNjsWW2iHBzZBvxEEEb39YIXuJc8v9rTdLQ2XbQ43c0RsTex4Sq+bPNfRUpuDns4S0OibibGZ6LzHVjh8GarnaN+4QDL3d1lgbHj4AlVFTE/VHgf7+sLkcE+sm/ilQtcS06nOa3SNwCJ34CLSeat082YKoaSAbix6xPgYWZ7NVqp/wA12p2ovYTBNzEHzMBWG0pgaCXFzgJtLSZaZOxabQhsSrcjJBl9qmbgBMqC6hywu9m0OMkCDF9lbLVqkA9RHowVmtDUwmDIHw+/ELI1oYCXWA3J2C31YQDZco/aI97A3TIYSQfEAObPlP8AtWhoNSKMofXkfjBsu5oEz3tW5xLKILW7F2zneHILOfubjc2PVeUqve4lbHI/ZvGl4E8zvP3T4LWscmaGxak3ATHnCwb2sfgh4qmVou1NNtJxbz2QSvgAwiHteD+nhciD81ycAhoEXF24hPKsa7a5HIm0rSYLESQZ/t5rKYY8AtFgKZtY25oVJ8/E0dvl802GW4zWIPvfMK9AAJNgBPkstTxns4dyPp4or2jx2nDEtPvgAHoRK1w4xmYl9Ox8DozB9ps6dWrGD3BYeATctxQFr+At8UHxVaSY2Sw1WCsm0M3mmhSAvE2OExunvCAUYwmfh5AJ9fvyWLFc8LhXKAtvc3VKtY6cGNPQrj5yDNcTNY1Da5LBJBaDcOPUjhyIV7Jc8dTMg+XA+KidWJdaQB8RzkrQYfs3XNH2vs9bOJESOsceXiEelmdtywL1hV2vjmHMvzNlUWs7kfpzV2FjGS06mWIutfgcT7SmHDjv4jdaSvmZWoo8I5HUfBSTvRJIeIYGN7L4kPDDwLWk9DEH4grZ0rhcy7D46xbNxt4H+/zXRcBXkLFRspj2l6+GIk9UWvsmEgixgQZjgp3bKpUpFoJaATyOxtF/ulnGePSMjmBa2Gb3mlpH+11jcWvHks/nXZyriC0sqUzSYJ0S4OLjudtJJEAXGxWjw2JcCXaSX3EFsOB2EECI8k3LsKQXU3mPCQH8TpM3g8Fm1al0QgDjJ7H+/wCI2wHZgfIM1DAaJtHeAPCDDpHhfyV7MqQc8uIDSQ0jTbY9/wA+PhCHYnCFlZodLx77Hi5aQReRfRcSDa60OV5SHEOddoDSB+kgkf2nwVsNbitTx3/pkkhPPJMja4l15aOJ48R5o8WqLD0AwQ0QOXw+ylJT1CCpAvrErX3tmRVVzvt1Sa6jVngGOHj7Vrfk4roGIfYrlP7R8fpZpE998eVMaiPVzfRHVSzDEp/eonPnmHWCTczeLBxHhZV6lVVnPgrarr4jzWYwDDHtDU97vHrePVUX0e8p8JiUsQ69kJSwJEcKKQCJYyuA8TtxXaOzOBw78I7QwEmA6YPDh58Fw2k+F0TsX2o9nTLBZ3EkTbwKc0rAEqYpqVYgETzH4UDU3bf4cFmc+zk/ujaU95lRzf8ApLQ8fUeS1OeZm2q4ua3TaD1N79FzftA+ap/OCksPFKj2nahfq1Y9yq42XjSkDZIKMQWeciXKNZ3AogzFAWHGN0KY5ONRJWVbjHlfAhr9+Bfba32XZ+zeeU6uDpt4NaGObbg2CT4xM9VwOjUWnyKvWYC+mXNAEkja3FE09q0HDdRfUJ4gBz1D2aYI0armHdrt+Y4IpkIgObwkH6H6ILja1Rxb7Qhxhpa4XDmm4IPHfx5o5kjPe/N3Ep+tgzEiD1f9EZhCF6n35fFJLTNnNcnzH2NVruE38OMdV1TKMeDBDpBuPA3t0XH8dQNKo5h4GPEcD5iCtF2Xz6P8t5kH3Z4cY8+HXxWA4Nbbv1kuPUTsTRIXpYhmWZiNI4iEUFSVdlxyJdW3dTzSFTxeXlzHAGCYIO1xcHoequlSMv4KpC2DDSwYrzAmTZa6lOq9ybxYnfTHA8RCLUaQGwAjbpKldCbqsoVAi4nM5Y5ilMeV4agQjNM7psbDXBx4aSD8lTBIzI+zyZFn2PgaWmXuIDRzceHRcT7XZk7E14pBz2UxpaQCZvLnwOZ+AbyXRcZqJdqPfeDI4MZtA5udsSOE81hsZmNd9RzA9uHptJbsJsY8zzNgtTTUlcMezKoCTumTxFFzI1tLZ52VZxWtf2WNZkipUcRca293lsLhZrG5e6k4tduFqhGQDdCEkzyg9WXOlVKRVhqXsAzmaNLHbiPYiOCcQ7f7qlRol2yMUsCGQSUhbYFMZUgQnin6WTtNuvMLNY/LtWHqVv01qbJ6OZUJ+OlE8dj9TQOVgjVTK9OTVJ3efa/Fob/2j4p3Tjcxb5RPW2eUL85z1ieGptJWHBXZsHEGnUYDC8cUnbJhXAZly0lpPWyzHHwwUWtgBtOHDctdTBIPOSZWJpi62raGujhqu/cNN3+qme7490j0S9qEtges5WG4FoRw5cW0w7+UCP78+HotVlFKGE8z8rfOVncup6jt4fRaxrm02gFzW/6iBPW61a1CiKauzICiO0/l0kz99Z+tn+5v3SQPCMVzMV2tywuaKrRdohw/p4Hy+R6LH0sbBWxrUA1u5HOHEb+aD/4cpVTYlvgfusJtXTaS2CJXxBDXZ3tcWw17jHP7z810fLc4a5og7/H7hccr9kK9Iaqf+YOQ96PDiosvz+pSNiRBu07T1HP7ISYxmo5Er65UzvlDHBwte8eYVkVLLjuC/aEQIeOM2M/A/dG6P7SKJbBLgfA25bBUz95SIUOfUTfV8WGi6EY/tMynudjH4Fg83/aAHNineeJ5KhqFdveAJI3Bc28dD803RpHvBKcY9/4h8nGcS92p7ZOxDm0qboYT3oPvGeMcAqWBxoaCWF3GHzIkWieCzmb5VUw8PGrTNidwd+HzT8Jj498hpO+gBp4+9Yhx6R5p7TKaPIZdl3DiXML2qdhw9nvvcSZcSY2dAjjMobmWJe5+t8d8B1rRsCIPmPJW6nZltT/MpOsIJaeXGCefVDMXmznEh7Gy0ANmSQBsJm4XWVOhC/nCVYzxNPked6WzsNpIhvrET5oT2gr08Q9hDgPemBJ3Gw43lU8lxtTXAdIdYtJsfLZF8xw9Kk5z6f8Allka2xIl3uls8726LQe0+ECfzgmKIxJnmA7JUXAD/NB5mL+FoVTM8iNJ8bg7Tv1B/OKM5d2kOm7Q5pNjs6xvEdOCF51Xc993SXWB/pHGUrqbKXryncmi3J74jcBhA3VzAkydhYfUeqq5gXb8OEbKeg32VGHQ11V0Em/dbFh0JRLF4oHChjqbQ6mJ1Dk67R+c0tXp0cFweRGRaQZncNRNR7WDdxA9Tv8AnJb7tTiA3AVWjYMa0eEhoWGyJx9vq5Bx+n1RrPcQ5+GqN/pn0Id9E9Qu1DFtSdz/AITE0Spi9V6ZT5VWXJhUbiS60wqJ9aEUwODY8/0mJJI1AkgCWSIBNtV/eFlOwgZEo1y5xFlOT1a7gKbC6/DbzK3/ALIUtOEsQAYdzrAaiOUEHSOqzOCxTadZj5DWU3N0C36gfNxvJ+gVjMsY1zXktqawSWPcNTHOa6TeSIcB8UojFm3eo6nO0P5lmP7lhjVBHtXHTTBixPvPjiGjbqVzSvmj6jy57y5x3LiSfirWe5q2synpDBp1zp96+mGvteIsZMzwMobhKQc6IP55haAy8Tducy/r6n1ST/4Yf0u+KSF449oPdNHneZNOuCREFo4EEkR48R4FVMnxbidythUyim/djT5A7KxRyNsEBosLx48IXkfpdQTYBBZEsZQ4Fo/Chna7ss2s01GQ2oOPB3R/3+i02VZRcCLRM7T91S7W41tKBNzY348AECii9D46dZ695QHzYE4tig5hIJEgxAmR6p1PCVXCQOt3AGPAmUdxmUNrVHPD2gngA50HmY2tZVxgXYcue4Fwg3bcCeJkSF7JKyQCRiPIvEG4fVZsHVtHFaLKGVLhr2S3cTPyCztbGySWDRNrbkfnJGezGEcHazYRxjY8blWor+s/iNM3kkudZyS0UqnORfYtu31NkBDpO61XbfA0vZB8gOi3W4t4ETdY/C0nvmASBx4K1tJDcnM6ixRxNllOdBuFfT7pLuB37oN+iyWZVR7VwBsDA5C1485Vplesxpaxpm/AGOFuaCVGkGDIPGd56ozHeBmCdvDY4hbK8UGuIO5Fj1CnzfNHVJbVcTIaA4AfyatOoCJ94oCXlel7jzKX8E7sg8RS3LvkQpSxhpNIDwWm4jmCL8wfBFmY0P0sfUbqiT7rZJjY2EnqRKzGFqQ4E3AvETPRWidZsxrfCflMDyQLKewZNVLO2BNXRbh8Q0aRUDmCCS9rgBJAkAd2T4K3mOHFdobOiOQEOidOodOH9kMyul7NmkGbWAMCHQDxBmQ30WoyprYPdg2AnvTIkkeVo6pZCS21DgT0Wn0ioubOT/iB8D2RrMa6oyKogT7My5oN+8zflcSFTrYuy3uBxLmPDmnvA33g3ILdoPHf1XmdZHhsU72mk0y67nMIEnjIuCZ4qX1FlbBMce/8zP1VJrfPoZxrEYfS4xtw6dFEuxUOx+AHvNc8/wBVR3/xhTVOxOXuEtYWnm17iBbc65Cv9MA7iwbE4piKUQeY+IN/p6pUC4e67SfEj4gIl2hxYc6Kf/CDnBkgBxiBqdGxIiw5Krk4HtGkmI+PTwWlTlwMxd8AnEt4N7jVo0y2dTqbYEcC1pAMGCbSfDdWsbmrKWMqvpDVT9q/uSWiNTgNrEEbInned0G4w1aTQ32bGFth/wASQDcbw0z4hZjEYVtSo/2OxcSxhnVpmwk2J80MVgWkSCSRmVsVX1vc6IBJIG8dJ4plN0FeVKZaYIgjgV66kQASCAdiRYxaxR+BKwl+9t5n1P2SQ2OnzSSG0SmJ1zC5hcI7g8xph4khotfbgueHM9hyTXZxzK87TSa33gAwZAM6tjO1NMM7jm24Dh4ea492qzp1au4z3QYA8N/ioMxzstb3Tc7dEC/eSd9yt2pLLTvcYHpD6ZVU5M1mT5lPDZGc6zii2gG31neNiOMhc/w2LLbgwmYjFl25lawubbtjRVc5nrCA4gbSY8FfwWI74LriboZQouPeDSRz29J3Vt1IgAkEA7Eix8EqeGyIxV5kwZuu0uVU6mFDmv8AcbqvfhJYsThcUWmxgI5k+MHs9BdrJMlpuAIiDNj4K+ez1J7DDQNIJLg6Hb+h8wm7ai/nWBRgh2tKmW5k0EayADx2t6bqv2kyX2tYvoXZpnU7YluwLo3IsPBV3DvNFMktjTYSCRY6mieKN4Ev0EVAdPAgH5G+/VZz64Csgjn0lSpcEgGYnH4IUy0atR0ybRBk2HPZVCtZ2hyQObTfSMu0xUmQNUzYkRxiPBCsv7LV6zi1gZIE3e0TaYF7nomK7VIGWGYBlxB+GO6u0XQVSpMjfnHhH58FYYVS0bszU0rYAmjwOKgC4tY2FpuCCNzby+Wiy7ECxERtDpjjvBtYu7w81iMNiY9D8RHojuX4yDIMe9xgnujcxBHTc+YSAyhmuOeZ0DRqgulxDRJdDiZAa2SPeBIN7W8ohp0C9j+8SW+t7C3DYofQxQPeAaeTRqkEl0nRfR5WvYI7klDvPAPATAi8meEi5i/JdqsOkU1S4qz7TKZlgqrJKzea9p6zGluoiQRHiIW37RufTcQRIt8TA9T8iuY9pL1AYiyQ0VQazDDiY7tkQO6pIvzJ9UxWcLgjUMAgRck7DxVdwuvSrjoRY59YiEb7KFnt2h0GeY+HmghK9Y8ggjcK6nacypnTs1y7DU6zNYaWOEOA4D8+qx+f4PD06mmnq0OmCTOkzYkDhaPA9EmNr4hgmAP1OMTA97nwFwOasVez7qhvXAMR7jg3nEi5/wBqrfqqcYJ5nKrAwR/Cqn6qf/qM+6SI/wCC3/8AOo/+5/8Amks7ev3hOxKeJxRmVSqYs817XqSqxKPTSMZIg1WImV4kEk31CSSm6ERq1aOjSGy+3ev9/ghi9pugqueDDqRkAy41brD5ZSfhG98kukObaBtpc081gPaK5h82cxmkE78+G5C6khM7oxb5sbZZw+AqsqFrQJBgEkCeRElTnNK1OWOEExyuPKyHuzRxdqJv+BQtqSZQdzAECFrUFvNiGcuxhBgQL8B9OK2ODxLT72qe8f5fd0D+YDj8htdYDCPgrSZXVJMajEkd2SO80Tbfhe3Dos8KA3M26+obrZKJcNJBInpP9UW6rE5jRr0qp0CINi07efA9F0PD47vFrgAd5jSHX1NPeuDvcW72yC57iqbKwc+NL2DUAJBgEah167yPFFp06izjqIa+pdu8DBnPfbnSWkbmb7yD/wCfVeU3qWs8Oe4tmJtO/moXUyE5x0JnqSvMsMciGCxWk/Eg36QAQRKENq81M2qgWV5mhVeMYm4ynGnTaREHfU0TG/HgbLc9lQTUcTPu8Ym5a6bbrkWAzHRMk+W8jYfL0RHC5095A1EcgCQOWwI9Ssq5LDwI0/1ibROk51Sc5jxUNP2usODbt7tOoSwGd5bxHNYDHZeMUSHtFJ7RLTTFoHvB4cSdpMyL+KIYVjqpGlzgSG21ETJjbiONpsiNPLjqIcbOteYJaY7wBk3VWNiEOB8pkt8PtXJBzOe/wKoajaVMOIcQPMk8dthPRDcxyx9F0Oa4CXBriCA8NMEtncbeq6FicA8VJBDC3e8i++kRcQFje1ONNWuSX6w0BrTsLblo5F0laWj1HicevrEHDZwYDR3KMj1Pk95rem5ifOEFp0ySANyYXQMnwQYxo5K3xDU+FXtHZlVHrPPYwJPD6bhRfvbZje59NMhT5g+5iZHLptI4f6hI5pjcnmkaoEAevGzfX49FjIgK5aWwTK378eQ+CSh/iD+noz7pJzwoLaZkHuTCkUlvAYE6JKV6AkQukzxJIhJTOjgV6XKShhHP90T8B6lXP4FV5D1QTYgOCYytNjDgGUA5WcKLJlbBPZ7zSFLgWkyAqWMNuRGNOCLMNLTG8vzyRrLncwSTA3/JVDD0CCN5n02hWX45rBvMGQJ6n3TwWcW3HibikKsO4Gu2JfIgCHNEwRJgzxsdv07XQbtBh3VatnN0hoFrgG86Y3VD99c90vI9APWBfbdE6NQHiqvc1XQ594C1hZgGUcL2dIvM+RCINyOwlu+3Xw5ojgiAZBR9lNrmFpHvaSB1EgkfD1SdltrLvHviL2VKAMTIP7Ik3DVNh+x1VoJYDP6TsVq6rvYAEHU0+reh5hRN7ThqDZfqEOxs/wDUUYETnOYUy12lzdJG4Igyo6Drq5nuP9vXe8bE2nkBA+Sq4emtUfY5mlSCMTVZLjC3Zwb7o8e9qknhBA2Woy/NGujWNPPTH82oh0fzAWtwjqsZgWFrfGNwOU2KM5fA36W6dPzgqLeV4j/hhu50DJcvpV2vGkENI0lzbiZB96dwB8Vzbt1+z52HcalNpNI8v5f7fJdW7Ks00ZIiYgcYAgFGa1BtRpa4S1wgg8RxWUNRi0tUfxE81qP6jfjPmbJsrmtJ/lv9AtiO62356LT55+zj2dQ1cMO6QdVPiOMsPEf0ny5ARUwvdvv4X+SpqdT4rgmLGZuo4OeI1X8vw+Q8VuMPk84X2Z3LT6m+wKxDqJFUaRfqNv8AtXSfb6KOp3AJ5GUKc+0gzDf4Lqch6M+ySLf4qP6fivU7n5ys41pKWlEXUFC6itFbwZPhyoE8BsGZnhy8017IKajSnyihWcNhpufRMw1LU5X4QLrMeURzTU58xhrKaDQQSbfAeK0OFoNcTEH84fBY3DVDIWsyOrBE3+o3WQAVt59Z6CoccxY/AjWRpkH7XVTFdki0GrRbIA7zJm3Et+y22JyrW3U0Tx/siWHy7RSko71MAZGoWpgMdzklTOKbGybng0G88D0/sgVKXd4+SO9u8pFOuSwQHyfMG/0PqhNOnACvSUFQZfWZabi5B9J410K5hqipqSm9VsXIjKcmaXBVBIW5ybAisxzZh8Sw8jex6Fc2wdeIW07N5tpcDOyvolUgo0Jep28StjsU9jnNe29w4H6rO5wNILhYGfWF0fPs3wxZqqsDnXEixtsCVzjOM1p1QabRE/CFF2mCEEtnH+IEYdeoAw9IlFMI8MOwnr8VQLuA22U7AI+SBYS3carmjwONMrQ4XCOfEQSOngslgJJAMCABy8z16rZZLQqwCL8bhVprV/Kwju4BeJocszd7O7VEf1DbzHBaBuMiCLg8EJoVm1G6arI5ESoQ80TpmW8D0WN8S+FnTDx9OTj29v8AyYtla2E8YP7flNO2uHBB86yFlYGO6/8AVwP+oDfx3+Ss4LGAhEGvBWWlvj9sAwmeybeCJxPNMDUw1fvtgjwgjgRzCs5x2ic9gaO7I9Z/APNdM7QZFTxNPQ8XF2u4tP2PELmmJyc03lrxBBv5zseWxHktGjVK/DdjgiCbiZ/23R3qP/okjP7r1CS3vHHtKTGupqvUpq+5ihexQr4h4IxTVWRWvh5VGrho4rVqtVhiBdD2JYy9tiev0U715lrO4fEqf2XRJu+HOZp08IIyibrR5TXuFn9EIvljrpW1sENNOluJ17s7WDqMGLK5j2jSPRZLs/jNNp9VpW15AB4I2t1arpiwPpFbEKvunN+3bBP/AEVPWNX0WMpbLcdvXjW2docD5sI+qwlF1kvoiTpUi9Ryxic1JgUuhOp0kyX4jS8SXDFX21y3iqdMJ1V/olsndxGN4xzPMdmbnC5KFUny5OruullrdTynyNtZYxKyzLgSwKRVjCtMgdVb/dbBOpUI4LPa0EQoeEMLUAIB84/PBa7IMa0OF7C07EnrG4gW23WQwzeaLYAFpBG6Wr1Pgtn0heHGJ1ehVYRPNCM2oiSW7EG31QvCZgSJ2VmrX3J3hO36yu6lgOeICvTmts5lbKs04ErU4bEaguauqQ5w5OPzRTLe0DqZvcLxGo0hPmTuU1Cg8ibwlAe0nZz95LHNcGOBhxiZb4cwfgSpaPaSm+0wSnnOG0TqqHu7g8/BV+HJaupUspPPI+Uy3YdQR/8Az5n/ADn/AO1n3XqO/wCMsJ+o/wC0pL6Fsr+7BczhdalBUDmohXaqrmrPPBxDCVH01WrUEQc1ROYio5EtK2AbpJHO6I+ykIfVtccERwlcOC67J88Oh9JG6l0VnL6feAUooyFYwlIAzCVezyxtLMDiG8sfBWmw2Okn84QstgxF1ao5uyjQqOcYt9LDxngs66s3jYJGqt8oEyv7Q8fqe1o6n6LJYfExYqbNcaa1QvPHYcgqfsTC9ZpqBXStZmWLGVtywtTep2vCC0apb1CstxgQ7NOfSaNeoRhzxCTq6rVasqq7GhV31yVNemI7kPqUA45j8RW4BTZLW01RPG32VLQnsYUy6AoVmfvZn3Tctp2UjaaHZLmQeIPvDfr1RynSG/FeXtBrba0dDSKnRRLCNhQ06amppNyW4hA5hnBVL7ojWd3DO3PlZBsG6687X5rFH2TPeeLxwb/fb1TukpKKQ44MZ8YKuTAFHNW1HuIO5PzVssJWbw2WmZErXZPhTbVJRPoLufq/3me13HMoN1ahuoMwrVC4BxJBEkO4GTw/lj83XTckyGg/36YJ8T91oMN2fw7Ham0mh3M3Pxlaei0ZpJZ8ZiT2Azhej+lv+0fdJfQGkL1P8Sm6fOuIwxlVXUStdUy5Vn5b0QH+H5OVMuHmVLE0sWldlPRMOSdED6DaOpfeJmKlJU9LqZlu35utl/AJT29mp4Iiaa4cEDEnxBM7gM3abO7p67eq0FBzSJBHqFbw/Y1pN2o5g+zLGDYeiofhe85Jx+846jHUzZqGIYP+o2HkOKpYrKnVPeJI5cPTmt07KRyTBlg5JqrQU19Dn3gTaWOTOfDsuOScezI5LoAywL3+GdEf6Onz/WSLTObYjsuOSHVezpC6nXyvoh1XKeig6c/2sZYWZ7nNXZKQmjKyuhvyjooH5IOSEabvRpYOPaYQYGOCccKtqez45Lz/AA30QjTfLeIJhfZOY7U2xWgyztCNqndPPgfsjY7KzwUtPsW08EO3RvcMOPzneKBPKOLaRYg+Cs0SCd1awfYNv6VqMs7KNZw9Ao0/wxa+WMn6SB1BeBytzhO3z8U6t2akybkraUMAAICsDABaYVFGAIu1jscmYCn2Zvsi2AyGNwtaMC1Ssw4C7IlCxMp5dgNIRNMATlWVnkJJSkp2CdOXHj4qJ26SSYkyOovT9V6kukiOb+fFWqPD85L1JdIl6ip2pJLoM9z0/nqmnfySSVJMQ3P5wXh3HgkkpnTx3BU631P0XiSmWErj7rwfRJJTLRrOHj9VLT4/nBJJROMsUd1bw+/r8gvUlxlTCeH3/OSLUvdSSVGkSzS28vqpGpJIZlo4rzivUlE6e/3SC8SVpEakkkpnT//Z"/>
          <p:cNvSpPr>
            <a:spLocks noChangeAspect="1" noChangeArrowheads="1"/>
          </p:cNvSpPr>
          <p:nvPr/>
        </p:nvSpPr>
        <p:spPr bwMode="auto">
          <a:xfrm>
            <a:off x="307975" y="7938"/>
            <a:ext cx="3048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15364" name="AutoShape 8" descr="data:image/jpeg;base64,/9j/4AAQSkZJRgABAQAAAQABAAD/2wCEAAkGBhQSERUUExQVFBUWGBcYGBgUFxcXFxcYFxQXFBcXFBcXHCYeFxwkHBwYHy8gIycpLCwsGB4xNTAqNSYrLCkBCQoKDgwOGg8PGiokHyQsLCwsMiwsLCwsLSwsLCwsLCwsLCwsLCwsLCwsLCwsLCwsLCksLCwsLCwsKSwsLCwsLP/AABEIAOEA4QMBIgACEQEDEQH/xAAcAAABBQEBAQAAAAAAAAAAAAAFAAIDBAYHAQj/xABCEAABAwIEAwUHAQYEBQUBAAABAAIRAyEEBRIxQVFhBiJxgZETMqGxwdHwUgcUFUJi4RYjcpIzU4Ki8ZOjwtLTF//EABsBAAIDAQEBAAAAAAAAAAAAAAMEAQIFAAYH/8QAMhEAAgIBBAAEAgkEAwAAAAAAAQIAAxEEEiExEyJBUQVhFCMyUnGBkaHRM0Kx8BXB4f/aAAwDAQACEQMRAD8AfC9AXulODfz+6MzBRkwkaGpwYVJSpF0aRPP/AMIzh8g1e8Z5TJPlOyy7PiSgkIM/sJXdnqAw1ONI8itbhez7AANIi/KY9FK/s4y/d9EL/kz90frCBW9pi9KdC09Xs50MeMqpV7OOtG/JWq+L0OdrZU/MSSjD0gOEoVmvhXMMOH2UULWVgwyOpSM0rwsUoC90qZ0hFOF7Cl0rwtXTpGQvYToXulTOjQF7CdpTtCidGhqcGpwYnBq6dmMAXoCfpTg1dIjAF6AnaV7C6RG6V5CkhLSunSMNSLFJpShdOjY/PwJJ1uvxSXToOaz8+6lwuD9qR+mfXqmUsMajgP5Zk9YMAeoPwWtwOADdh+bLzuv1JckD7I/eSoLnaI3L8sDAeQJ4R6+gRSk0A7JTw2TaluK87qNWV+z0JoJUq8CT6wfJTNchra0KWjV1bktIixF77eqHptUz84l2TEvaZSNFR05mJnb4qZlQbTdaKWBu4E5Eo4zLRUsQDaOvwWZzTIzTki7fiPuts4KGvRDgQU1RqbNO2VOR6j+JVgGnPNKWlFM0yzQ6QIHy326IfC9RTatyB06MVIxGQvdKfpVDG51RpGHvE8hc/DbzRCQO5wBPUt6V6GoMe2OHHF3oPuov8a0dg1x8YCobU94QVOfSH9KeGofhM7a9urSQPEIhh8Q1+x8uKsHDdGQ1bL2I4MXuhSaE7SrQUj0r3Qo8bjWUWanmBw5k9BxWUxnbR7ifZtDW893fYKj2qncJXU1h8s2AalpWGo4yvWNnPJ/1H6I1So4tgEFxna8z6qqW7+QDDtpGXsiaANS0oFhe0bw/RVZfm3ewk242ujtCu17dTSCDy+qIrBuos9bJ3PA1LSpIXsK0HIoKSm0hJdJkHZaj3QTuQPgIutfQp2Wd7OP1Mb6mbeo5rV02WXkSCaxDUdkyCowxZQNmNiTMdSTsAPUqziGRB/8ACVYw3U0aonYxciBfhuVk/RQ9hY8Yju4gQNjsWW2iHBzZBvxEEEb39YIXuJc8v9rTdLQ2XbQ43c0RsTex4Sq+bPNfRUpuDns4S0OibibGZ6LzHVjh8GarnaN+4QDL3d1lgbHj4AlVFTE/VHgf7+sLkcE+sm/ilQtcS06nOa3SNwCJ34CLSeat082YKoaSAbix6xPgYWZ7NVqp/wA12p2ovYTBNzEHzMBWG0pgaCXFzgJtLSZaZOxabQhsSrcjJBl9qmbgBMqC6hywu9m0OMkCDF9lbLVqkA9RHowVmtDUwmDIHw+/ELI1oYCXWA3J2C31YQDZco/aI97A3TIYSQfEAObPlP8AtWhoNSKMofXkfjBsu5oEz3tW5xLKILW7F2zneHILOfubjc2PVeUqve4lbHI/ZvGl4E8zvP3T4LWscmaGxak3ATHnCwb2sfgh4qmVou1NNtJxbz2QSvgAwiHteD+nhciD81ycAhoEXF24hPKsa7a5HIm0rSYLESQZ/t5rKYY8AtFgKZtY25oVJ8/E0dvl802GW4zWIPvfMK9AAJNgBPkstTxns4dyPp4or2jx2nDEtPvgAHoRK1w4xmYl9Ox8DozB9ps6dWrGD3BYeATctxQFr+At8UHxVaSY2Sw1WCsm0M3mmhSAvE2OExunvCAUYwmfh5AJ9fvyWLFc8LhXKAtvc3VKtY6cGNPQrj5yDNcTNY1Da5LBJBaDcOPUjhyIV7Jc8dTMg+XA+KidWJdaQB8RzkrQYfs3XNH2vs9bOJESOsceXiEelmdtywL1hV2vjmHMvzNlUWs7kfpzV2FjGS06mWIutfgcT7SmHDjv4jdaSvmZWoo8I5HUfBSTvRJIeIYGN7L4kPDDwLWk9DEH4grZ0rhcy7D46xbNxt4H+/zXRcBXkLFRspj2l6+GIk9UWvsmEgixgQZjgp3bKpUpFoJaATyOxtF/ulnGePSMjmBa2Gb3mlpH+11jcWvHks/nXZyriC0sqUzSYJ0S4OLjudtJJEAXGxWjw2JcCXaSX3EFsOB2EECI8k3LsKQXU3mPCQH8TpM3g8Fm1al0QgDjJ7H+/wCI2wHZgfIM1DAaJtHeAPCDDpHhfyV7MqQc8uIDSQ0jTbY9/wA+PhCHYnCFlZodLx77Hi5aQReRfRcSDa60OV5SHEOddoDSB+kgkf2nwVsNbitTx3/pkkhPPJMja4l15aOJ48R5o8WqLD0AwQ0QOXw+ylJT1CCpAvrErX3tmRVVzvt1Sa6jVngGOHj7Vrfk4roGIfYrlP7R8fpZpE998eVMaiPVzfRHVSzDEp/eonPnmHWCTczeLBxHhZV6lVVnPgrarr4jzWYwDDHtDU97vHrePVUX0e8p8JiUsQ69kJSwJEcKKQCJYyuA8TtxXaOzOBw78I7QwEmA6YPDh58Fw2k+F0TsX2o9nTLBZ3EkTbwKc0rAEqYpqVYgETzH4UDU3bf4cFmc+zk/ujaU95lRzf8ApLQ8fUeS1OeZm2q4ua3TaD1N79FzftA+ap/OCksPFKj2nahfq1Y9yq42XjSkDZIKMQWeciXKNZ3AogzFAWHGN0KY5ONRJWVbjHlfAhr9+Bfba32XZ+zeeU6uDpt4NaGObbg2CT4xM9VwOjUWnyKvWYC+mXNAEkja3FE09q0HDdRfUJ4gBz1D2aYI0armHdrt+Y4IpkIgObwkH6H6ILja1Rxb7Qhxhpa4XDmm4IPHfx5o5kjPe/N3Ep+tgzEiD1f9EZhCF6n35fFJLTNnNcnzH2NVruE38OMdV1TKMeDBDpBuPA3t0XH8dQNKo5h4GPEcD5iCtF2Xz6P8t5kH3Z4cY8+HXxWA4Nbbv1kuPUTsTRIXpYhmWZiNI4iEUFSVdlxyJdW3dTzSFTxeXlzHAGCYIO1xcHoequlSMv4KpC2DDSwYrzAmTZa6lOq9ybxYnfTHA8RCLUaQGwAjbpKldCbqsoVAi4nM5Y5ilMeV4agQjNM7psbDXBx4aSD8lTBIzI+zyZFn2PgaWmXuIDRzceHRcT7XZk7E14pBz2UxpaQCZvLnwOZ+AbyXRcZqJdqPfeDI4MZtA5udsSOE81hsZmNd9RzA9uHptJbsJsY8zzNgtTTUlcMezKoCTumTxFFzI1tLZ52VZxWtf2WNZkipUcRca293lsLhZrG5e6k4tduFqhGQDdCEkzyg9WXOlVKRVhqXsAzmaNLHbiPYiOCcQ7f7qlRol2yMUsCGQSUhbYFMZUgQnin6WTtNuvMLNY/LtWHqVv01qbJ6OZUJ+OlE8dj9TQOVgjVTK9OTVJ3efa/Fob/2j4p3Tjcxb5RPW2eUL85z1ieGptJWHBXZsHEGnUYDC8cUnbJhXAZly0lpPWyzHHwwUWtgBtOHDctdTBIPOSZWJpi62raGujhqu/cNN3+qme7490j0S9qEtges5WG4FoRw5cW0w7+UCP78+HotVlFKGE8z8rfOVncup6jt4fRaxrm02gFzW/6iBPW61a1CiKauzICiO0/l0kz99Z+tn+5v3SQPCMVzMV2tywuaKrRdohw/p4Hy+R6LH0sbBWxrUA1u5HOHEb+aD/4cpVTYlvgfusJtXTaS2CJXxBDXZ3tcWw17jHP7z810fLc4a5og7/H7hccr9kK9Iaqf+YOQ96PDiosvz+pSNiRBu07T1HP7ISYxmo5Er65UzvlDHBwte8eYVkVLLjuC/aEQIeOM2M/A/dG6P7SKJbBLgfA25bBUz95SIUOfUTfV8WGi6EY/tMynudjH4Fg83/aAHNineeJ5KhqFdveAJI3Bc28dD803RpHvBKcY9/4h8nGcS92p7ZOxDm0qboYT3oPvGeMcAqWBxoaCWF3GHzIkWieCzmb5VUw8PGrTNidwd+HzT8Jj498hpO+gBp4+9Yhx6R5p7TKaPIZdl3DiXML2qdhw9nvvcSZcSY2dAjjMobmWJe5+t8d8B1rRsCIPmPJW6nZltT/MpOsIJaeXGCefVDMXmznEh7Gy0ANmSQBsJm4XWVOhC/nCVYzxNPked6WzsNpIhvrET5oT2gr08Q9hDgPemBJ3Gw43lU8lxtTXAdIdYtJsfLZF8xw9Kk5z6f8Allka2xIl3uls8726LQe0+ECfzgmKIxJnmA7JUXAD/NB5mL+FoVTM8iNJ8bg7Tv1B/OKM5d2kOm7Q5pNjs6xvEdOCF51Xc993SXWB/pHGUrqbKXryncmi3J74jcBhA3VzAkydhYfUeqq5gXb8OEbKeg32VGHQ11V0Em/dbFh0JRLF4oHChjqbQ6mJ1Dk67R+c0tXp0cFweRGRaQZncNRNR7WDdxA9Tv8AnJb7tTiA3AVWjYMa0eEhoWGyJx9vq5Bx+n1RrPcQ5+GqN/pn0Id9E9Qu1DFtSdz/AITE0Spi9V6ZT5VWXJhUbiS60wqJ9aEUwODY8/0mJJI1AkgCWSIBNtV/eFlOwgZEo1y5xFlOT1a7gKbC6/DbzK3/ALIUtOEsQAYdzrAaiOUEHSOqzOCxTadZj5DWU3N0C36gfNxvJ+gVjMsY1zXktqawSWPcNTHOa6TeSIcB8UojFm3eo6nO0P5lmP7lhjVBHtXHTTBixPvPjiGjbqVzSvmj6jy57y5x3LiSfirWe5q2synpDBp1zp96+mGvteIsZMzwMobhKQc6IP55haAy8Tducy/r6n1ST/4Yf0u+KSF449oPdNHneZNOuCREFo4EEkR48R4FVMnxbidythUyim/djT5A7KxRyNsEBosLx48IXkfpdQTYBBZEsZQ4Fo/Chna7ss2s01GQ2oOPB3R/3+i02VZRcCLRM7T91S7W41tKBNzY348AECii9D46dZ695QHzYE4tig5hIJEgxAmR6p1PCVXCQOt3AGPAmUdxmUNrVHPD2gngA50HmY2tZVxgXYcue4Fwg3bcCeJkSF7JKyQCRiPIvEG4fVZsHVtHFaLKGVLhr2S3cTPyCztbGySWDRNrbkfnJGezGEcHazYRxjY8blWor+s/iNM3kkudZyS0UqnORfYtu31NkBDpO61XbfA0vZB8gOi3W4t4ETdY/C0nvmASBx4K1tJDcnM6ixRxNllOdBuFfT7pLuB37oN+iyWZVR7VwBsDA5C1485Vplesxpaxpm/AGOFuaCVGkGDIPGd56ozHeBmCdvDY4hbK8UGuIO5Fj1CnzfNHVJbVcTIaA4AfyatOoCJ94oCXlel7jzKX8E7sg8RS3LvkQpSxhpNIDwWm4jmCL8wfBFmY0P0sfUbqiT7rZJjY2EnqRKzGFqQ4E3AvETPRWidZsxrfCflMDyQLKewZNVLO2BNXRbh8Q0aRUDmCCS9rgBJAkAd2T4K3mOHFdobOiOQEOidOodOH9kMyul7NmkGbWAMCHQDxBmQ30WoyprYPdg2AnvTIkkeVo6pZCS21DgT0Wn0ioubOT/iB8D2RrMa6oyKogT7My5oN+8zflcSFTrYuy3uBxLmPDmnvA33g3ILdoPHf1XmdZHhsU72mk0y67nMIEnjIuCZ4qX1FlbBMce/8zP1VJrfPoZxrEYfS4xtw6dFEuxUOx+AHvNc8/wBVR3/xhTVOxOXuEtYWnm17iBbc65Cv9MA7iwbE4piKUQeY+IN/p6pUC4e67SfEj4gIl2hxYc6Kf/CDnBkgBxiBqdGxIiw5Krk4HtGkmI+PTwWlTlwMxd8AnEt4N7jVo0y2dTqbYEcC1pAMGCbSfDdWsbmrKWMqvpDVT9q/uSWiNTgNrEEbInned0G4w1aTQ32bGFth/wASQDcbw0z4hZjEYVtSo/2OxcSxhnVpmwk2J80MVgWkSCSRmVsVX1vc6IBJIG8dJ4plN0FeVKZaYIgjgV66kQASCAdiRYxaxR+BKwl+9t5n1P2SQ2OnzSSG0SmJ1zC5hcI7g8xph4khotfbgueHM9hyTXZxzK87TSa33gAwZAM6tjO1NMM7jm24Dh4ea492qzp1au4z3QYA8N/ioMxzstb3Tc7dEC/eSd9yt2pLLTvcYHpD6ZVU5M1mT5lPDZGc6zii2gG31neNiOMhc/w2LLbgwmYjFl25lawubbtjRVc5nrCA4gbSY8FfwWI74LriboZQouPeDSRz29J3Vt1IgAkEA7Eix8EqeGyIxV5kwZuu0uVU6mFDmv8AcbqvfhJYsThcUWmxgI5k+MHs9BdrJMlpuAIiDNj4K+ez1J7DDQNIJLg6Hb+h8wm7ai/nWBRgh2tKmW5k0EayADx2t6bqv2kyX2tYvoXZpnU7YluwLo3IsPBV3DvNFMktjTYSCRY6mieKN4Ev0EVAdPAgH5G+/VZz64Csgjn0lSpcEgGYnH4IUy0atR0ybRBk2HPZVCtZ2hyQObTfSMu0xUmQNUzYkRxiPBCsv7LV6zi1gZIE3e0TaYF7nomK7VIGWGYBlxB+GO6u0XQVSpMjfnHhH58FYYVS0bszU0rYAmjwOKgC4tY2FpuCCNzby+Wiy7ECxERtDpjjvBtYu7w81iMNiY9D8RHojuX4yDIMe9xgnujcxBHTc+YSAyhmuOeZ0DRqgulxDRJdDiZAa2SPeBIN7W8ohp0C9j+8SW+t7C3DYofQxQPeAaeTRqkEl0nRfR5WvYI7klDvPAPATAi8meEi5i/JdqsOkU1S4qz7TKZlgqrJKzea9p6zGluoiQRHiIW37RufTcQRIt8TA9T8iuY9pL1AYiyQ0VQazDDiY7tkQO6pIvzJ9UxWcLgjUMAgRck7DxVdwuvSrjoRY59YiEb7KFnt2h0GeY+HmghK9Y8ggjcK6nacypnTs1y7DU6zNYaWOEOA4D8+qx+f4PD06mmnq0OmCTOkzYkDhaPA9EmNr4hgmAP1OMTA97nwFwOasVez7qhvXAMR7jg3nEi5/wBqrfqqcYJ5nKrAwR/Cqn6qf/qM+6SI/wCC3/8AOo/+5/8Amks7ev3hOxKeJxRmVSqYs817XqSqxKPTSMZIg1WImV4kEk31CSSm6ERq1aOjSGy+3ev9/ghi9pugqueDDqRkAy41brD5ZSfhG98kukObaBtpc081gPaK5h82cxmkE78+G5C6khM7oxb5sbZZw+AqsqFrQJBgEkCeRElTnNK1OWOEExyuPKyHuzRxdqJv+BQtqSZQdzAECFrUFvNiGcuxhBgQL8B9OK2ODxLT72qe8f5fd0D+YDj8htdYDCPgrSZXVJMajEkd2SO80Tbfhe3Dos8KA3M26+obrZKJcNJBInpP9UW6rE5jRr0qp0CINi07efA9F0PD47vFrgAd5jSHX1NPeuDvcW72yC57iqbKwc+NL2DUAJBgEah167yPFFp06izjqIa+pdu8DBnPfbnSWkbmb7yD/wCfVeU3qWs8Oe4tmJtO/moXUyE5x0JnqSvMsMciGCxWk/Eg36QAQRKENq81M2qgWV5mhVeMYm4ynGnTaREHfU0TG/HgbLc9lQTUcTPu8Ym5a6bbrkWAzHRMk+W8jYfL0RHC5095A1EcgCQOWwI9Ssq5LDwI0/1ibROk51Sc5jxUNP2usODbt7tOoSwGd5bxHNYDHZeMUSHtFJ7RLTTFoHvB4cSdpMyL+KIYVjqpGlzgSG21ETJjbiONpsiNPLjqIcbOteYJaY7wBk3VWNiEOB8pkt8PtXJBzOe/wKoajaVMOIcQPMk8dthPRDcxyx9F0Oa4CXBriCA8NMEtncbeq6FicA8VJBDC3e8i++kRcQFje1ONNWuSX6w0BrTsLblo5F0laWj1HicevrEHDZwYDR3KMj1Pk95rem5ifOEFp0ySANyYXQMnwQYxo5K3xDU+FXtHZlVHrPPYwJPD6bhRfvbZje59NMhT5g+5iZHLptI4f6hI5pjcnmkaoEAevGzfX49FjIgK5aWwTK378eQ+CSh/iD+noz7pJzwoLaZkHuTCkUlvAYE6JKV6AkQukzxJIhJTOjgV6XKShhHP90T8B6lXP4FV5D1QTYgOCYytNjDgGUA5WcKLJlbBPZ7zSFLgWkyAqWMNuRGNOCLMNLTG8vzyRrLncwSTA3/JVDD0CCN5n02hWX45rBvMGQJ6n3TwWcW3HibikKsO4Gu2JfIgCHNEwRJgzxsdv07XQbtBh3VatnN0hoFrgG86Y3VD99c90vI9APWBfbdE6NQHiqvc1XQ594C1hZgGUcL2dIvM+RCINyOwlu+3Xw5ojgiAZBR9lNrmFpHvaSB1EgkfD1SdltrLvHviL2VKAMTIP7Ik3DVNh+x1VoJYDP6TsVq6rvYAEHU0+reh5hRN7ThqDZfqEOxs/wDUUYETnOYUy12lzdJG4Igyo6Drq5nuP9vXe8bE2nkBA+Sq4emtUfY5mlSCMTVZLjC3Zwb7o8e9qknhBA2Woy/NGujWNPPTH82oh0fzAWtwjqsZgWFrfGNwOU2KM5fA36W6dPzgqLeV4j/hhu50DJcvpV2vGkENI0lzbiZB96dwB8Vzbt1+z52HcalNpNI8v5f7fJdW7Ks00ZIiYgcYAgFGa1BtRpa4S1wgg8RxWUNRi0tUfxE81qP6jfjPmbJsrmtJ/lv9AtiO62356LT55+zj2dQ1cMO6QdVPiOMsPEf0ny5ARUwvdvv4X+SpqdT4rgmLGZuo4OeI1X8vw+Q8VuMPk84X2Z3LT6m+wKxDqJFUaRfqNv8AtXSfb6KOp3AJ5GUKc+0gzDf4Lqch6M+ySLf4qP6fivU7n5ys41pKWlEXUFC6itFbwZPhyoE8BsGZnhy8017IKajSnyihWcNhpufRMw1LU5X4QLrMeURzTU58xhrKaDQQSbfAeK0OFoNcTEH84fBY3DVDIWsyOrBE3+o3WQAVt59Z6CoccxY/AjWRpkH7XVTFdki0GrRbIA7zJm3Et+y22JyrW3U0Tx/siWHy7RSko71MAZGoWpgMdzklTOKbGybng0G88D0/sgVKXd4+SO9u8pFOuSwQHyfMG/0PqhNOnACvSUFQZfWZabi5B9J410K5hqipqSm9VsXIjKcmaXBVBIW5ybAisxzZh8Sw8jex6Fc2wdeIW07N5tpcDOyvolUgo0Jep28StjsU9jnNe29w4H6rO5wNILhYGfWF0fPs3wxZqqsDnXEixtsCVzjOM1p1QabRE/CFF2mCEEtnH+IEYdeoAw9IlFMI8MOwnr8VQLuA22U7AI+SBYS3carmjwONMrQ4XCOfEQSOngslgJJAMCABy8z16rZZLQqwCL8bhVprV/Kwju4BeJocszd7O7VEf1DbzHBaBuMiCLg8EJoVm1G6arI5ESoQ80TpmW8D0WN8S+FnTDx9OTj29v8AyYtla2E8YP7flNO2uHBB86yFlYGO6/8AVwP+oDfx3+Ss4LGAhEGvBWWlvj9sAwmeybeCJxPNMDUw1fvtgjwgjgRzCs5x2ic9gaO7I9Z/APNdM7QZFTxNPQ8XF2u4tP2PELmmJyc03lrxBBv5zseWxHktGjVK/DdjgiCbiZ/23R3qP/okjP7r1CS3vHHtKTGupqvUpq+5ihexQr4h4IxTVWRWvh5VGrho4rVqtVhiBdD2JYy9tiev0U715lrO4fEqf2XRJu+HOZp08IIyibrR5TXuFn9EIvljrpW1sENNOluJ17s7WDqMGLK5j2jSPRZLs/jNNp9VpW15AB4I2t1arpiwPpFbEKvunN+3bBP/AEVPWNX0WMpbLcdvXjW2docD5sI+qwlF1kvoiTpUi9Ryxic1JgUuhOp0kyX4jS8SXDFX21y3iqdMJ1V/olsndxGN4xzPMdmbnC5KFUny5OruullrdTynyNtZYxKyzLgSwKRVjCtMgdVb/dbBOpUI4LPa0EQoeEMLUAIB84/PBa7IMa0OF7C07EnrG4gW23WQwzeaLYAFpBG6Wr1Pgtn0heHGJ1ehVYRPNCM2oiSW7EG31QvCZgSJ2VmrX3J3hO36yu6lgOeICvTmts5lbKs04ErU4bEaguauqQ5w5OPzRTLe0DqZvcLxGo0hPmTuU1Cg8ibwlAe0nZz95LHNcGOBhxiZb4cwfgSpaPaSm+0wSnnOG0TqqHu7g8/BV+HJaupUspPPI+Uy3YdQR/8Az5n/ADn/AO1n3XqO/wCMsJ+o/wC0pL6Fsr+7BczhdalBUDmohXaqrmrPPBxDCVH01WrUEQc1ROYio5EtK2AbpJHO6I+ykIfVtccERwlcOC67J88Oh9JG6l0VnL6feAUooyFYwlIAzCVezyxtLMDiG8sfBWmw2Okn84QstgxF1ao5uyjQqOcYt9LDxngs66s3jYJGqt8oEyv7Q8fqe1o6n6LJYfExYqbNcaa1QvPHYcgqfsTC9ZpqBXStZmWLGVtywtTep2vCC0apb1CstxgQ7NOfSaNeoRhzxCTq6rVasqq7GhV31yVNemI7kPqUA45j8RW4BTZLW01RPG32VLQnsYUy6AoVmfvZn3Tctp2UjaaHZLmQeIPvDfr1RynSG/FeXtBrba0dDSKnRRLCNhQ06amppNyW4hA5hnBVL7ojWd3DO3PlZBsG6687X5rFH2TPeeLxwb/fb1TukpKKQ44MZ8YKuTAFHNW1HuIO5PzVssJWbw2WmZErXZPhTbVJRPoLufq/3me13HMoN1ahuoMwrVC4BxJBEkO4GTw/lj83XTckyGg/36YJ8T91oMN2fw7Ham0mh3M3Pxlaei0ZpJZ8ZiT2Azhej+lv+0fdJfQGkL1P8Sm6fOuIwxlVXUStdUy5Vn5b0QH+H5OVMuHmVLE0sWldlPRMOSdED6DaOpfeJmKlJU9LqZlu35utl/AJT29mp4Iiaa4cEDEnxBM7gM3abO7p67eq0FBzSJBHqFbw/Y1pN2o5g+zLGDYeiofhe85Jx+846jHUzZqGIYP+o2HkOKpYrKnVPeJI5cPTmt07KRyTBlg5JqrQU19Dn3gTaWOTOfDsuOScezI5LoAywL3+GdEf6Onz/WSLTObYjsuOSHVezpC6nXyvoh1XKeig6c/2sZYWZ7nNXZKQmjKyuhvyjooH5IOSEabvRpYOPaYQYGOCccKtqez45Lz/AA30QjTfLeIJhfZOY7U2xWgyztCNqndPPgfsjY7KzwUtPsW08EO3RvcMOPzneKBPKOLaRYg+Cs0SCd1awfYNv6VqMs7KNZw9Ao0/wxa+WMn6SB1BeBytzhO3z8U6t2akybkraUMAAICsDABaYVFGAIu1jscmYCn2Zvsi2AyGNwtaMC1Ssw4C7IlCxMp5dgNIRNMATlWVnkJJSkp2CdOXHj4qJ26SSYkyOovT9V6kukiOb+fFWqPD85L1JdIl6ip2pJLoM9z0/nqmnfySSVJMQ3P5wXh3HgkkpnTx3BU631P0XiSmWErj7rwfRJJTLRrOHj9VLT4/nBJJROMsUd1bw+/r8gvUlxlTCeH3/OSLUvdSSVGkSzS28vqpGpJIZlo4rzivUlE6e/3SC8SVpEakkkpnT//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p>
        </p:txBody>
      </p:sp>
      <p:sp>
        <p:nvSpPr>
          <p:cNvPr id="15366" name="TextBox 5"/>
          <p:cNvSpPr txBox="1">
            <a:spLocks noChangeArrowheads="1"/>
          </p:cNvSpPr>
          <p:nvPr/>
        </p:nvSpPr>
        <p:spPr bwMode="auto">
          <a:xfrm>
            <a:off x="3075139" y="2153171"/>
            <a:ext cx="3147015" cy="76944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b="1" dirty="0">
                <a:latin typeface="+mj-lt"/>
              </a:rPr>
              <a:t>VITAMINS</a:t>
            </a:r>
          </a:p>
        </p:txBody>
      </p:sp>
      <p:sp>
        <p:nvSpPr>
          <p:cNvPr id="3" name="TextBox 2"/>
          <p:cNvSpPr txBox="1"/>
          <p:nvPr/>
        </p:nvSpPr>
        <p:spPr>
          <a:xfrm>
            <a:off x="3928000" y="1629951"/>
            <a:ext cx="1441292" cy="523220"/>
          </a:xfrm>
          <a:prstGeom prst="rect">
            <a:avLst/>
          </a:prstGeom>
          <a:noFill/>
        </p:spPr>
        <p:txBody>
          <a:bodyPr wrap="none" rtlCol="0">
            <a:spAutoFit/>
          </a:bodyPr>
          <a:lstStyle/>
          <a:p>
            <a:r>
              <a:rPr lang="en-US" sz="2800" b="1" smtClean="0">
                <a:solidFill>
                  <a:srgbClr val="408000"/>
                </a:solidFill>
              </a:rPr>
              <a:t>Food 1</a:t>
            </a:r>
            <a:r>
              <a:rPr lang="en-US" sz="2800" b="1" baseline="30000" smtClean="0">
                <a:solidFill>
                  <a:srgbClr val="408000"/>
                </a:solidFill>
              </a:rPr>
              <a:t>st</a:t>
            </a:r>
            <a:endParaRPr lang="en-US" sz="2800" b="1" baseline="30000" dirty="0">
              <a:solidFill>
                <a:srgbClr val="408000"/>
              </a:solidFill>
            </a:endParaRPr>
          </a:p>
        </p:txBody>
      </p:sp>
      <p:sp>
        <p:nvSpPr>
          <p:cNvPr id="4" name="TextBox 3"/>
          <p:cNvSpPr txBox="1"/>
          <p:nvPr/>
        </p:nvSpPr>
        <p:spPr>
          <a:xfrm>
            <a:off x="3285933" y="2980104"/>
            <a:ext cx="2725426" cy="800219"/>
          </a:xfrm>
          <a:prstGeom prst="rect">
            <a:avLst/>
          </a:prstGeom>
          <a:noFill/>
        </p:spPr>
        <p:txBody>
          <a:bodyPr wrap="none" rtlCol="0">
            <a:spAutoFit/>
          </a:bodyPr>
          <a:lstStyle/>
          <a:p>
            <a:r>
              <a:rPr lang="en-US" sz="2800" b="1" dirty="0">
                <a:solidFill>
                  <a:srgbClr val="408000"/>
                </a:solidFill>
              </a:rPr>
              <a:t>Supplements 2</a:t>
            </a:r>
            <a:r>
              <a:rPr lang="en-US" sz="2800" b="1" baseline="30000" dirty="0">
                <a:solidFill>
                  <a:srgbClr val="408000"/>
                </a:solidFill>
              </a:rPr>
              <a:t>nd</a:t>
            </a:r>
          </a:p>
          <a:p>
            <a:endParaRPr lang="en-US" dirty="0"/>
          </a:p>
        </p:txBody>
      </p:sp>
    </p:spTree>
    <p:extLst>
      <p:ext uri="{BB962C8B-B14F-4D97-AF65-F5344CB8AC3E}">
        <p14:creationId xmlns:p14="http://schemas.microsoft.com/office/powerpoint/2010/main" val="46686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28600" y="609600"/>
            <a:ext cx="7620000" cy="609600"/>
          </a:xfrm>
        </p:spPr>
        <p:txBody>
          <a:bodyPr>
            <a:noAutofit/>
          </a:bodyPr>
          <a:lstStyle/>
          <a:p>
            <a:pPr algn="l" eaLnBrk="1" fontAlgn="auto" hangingPunct="1">
              <a:spcAft>
                <a:spcPts val="0"/>
              </a:spcAft>
              <a:defRPr/>
            </a:pPr>
            <a:r>
              <a:rPr lang="en-US" sz="3600" b="1" dirty="0" smtClean="0">
                <a:ea typeface="+mj-ea"/>
                <a:cs typeface="+mj-cs"/>
              </a:rPr>
              <a:t>Vitamin Trivia</a:t>
            </a:r>
          </a:p>
        </p:txBody>
      </p:sp>
      <p:sp>
        <p:nvSpPr>
          <p:cNvPr id="7171" name="Rectangle 3"/>
          <p:cNvSpPr>
            <a:spLocks noGrp="1" noChangeArrowheads="1"/>
          </p:cNvSpPr>
          <p:nvPr>
            <p:ph type="body" idx="4294967295"/>
          </p:nvPr>
        </p:nvSpPr>
        <p:spPr>
          <a:xfrm>
            <a:off x="228600" y="1608260"/>
            <a:ext cx="8915400" cy="4724400"/>
          </a:xfrm>
          <a:ln w="6350" cmpd="sng">
            <a:noFill/>
            <a:miter lim="800000"/>
          </a:ln>
        </p:spPr>
        <p:txBody>
          <a:bodyPr>
            <a:normAutofit fontScale="92500" lnSpcReduction="10000"/>
          </a:bodyPr>
          <a:lstStyle/>
          <a:p>
            <a:pPr eaLnBrk="1" hangingPunct="1">
              <a:defRPr/>
            </a:pPr>
            <a:r>
              <a:rPr lang="en-US" sz="3000" dirty="0" smtClean="0">
                <a:ea typeface="ＭＳ Ｐゴシック" pitchFamily="34" charset="-128"/>
              </a:rPr>
              <a:t>Fat or water soluble</a:t>
            </a:r>
          </a:p>
          <a:p>
            <a:pPr eaLnBrk="1" hangingPunct="1">
              <a:defRPr/>
            </a:pPr>
            <a:r>
              <a:rPr lang="en-US" sz="3000" dirty="0" smtClean="0">
                <a:ea typeface="ＭＳ Ｐゴシック" pitchFamily="34" charset="-128"/>
              </a:rPr>
              <a:t>Essential, organic, assist </a:t>
            </a:r>
            <a:r>
              <a:rPr lang="en-US" sz="3000" dirty="0" err="1" smtClean="0">
                <a:ea typeface="ＭＳ Ｐゴシック" pitchFamily="34" charset="-128"/>
              </a:rPr>
              <a:t>nz’s</a:t>
            </a:r>
            <a:endParaRPr lang="en-US" sz="3000" dirty="0" smtClean="0">
              <a:ea typeface="ＭＳ Ｐゴシック" pitchFamily="34" charset="-128"/>
            </a:endParaRPr>
          </a:p>
          <a:p>
            <a:pPr eaLnBrk="1" hangingPunct="1">
              <a:defRPr/>
            </a:pPr>
            <a:r>
              <a:rPr lang="en-US" sz="3000" dirty="0" smtClean="0">
                <a:ea typeface="ＭＳ Ｐゴシック" pitchFamily="34" charset="-128"/>
              </a:rPr>
              <a:t>Do not provide us energy</a:t>
            </a:r>
          </a:p>
          <a:p>
            <a:pPr>
              <a:defRPr/>
            </a:pPr>
            <a:r>
              <a:rPr lang="en-US" sz="3000" dirty="0" smtClean="0">
                <a:ea typeface="ＭＳ Ｐゴシック" pitchFamily="34" charset="-128"/>
              </a:rPr>
              <a:t>Easily destroyed by time, heat, air</a:t>
            </a:r>
            <a:endParaRPr lang="en-US" sz="3000" i="1" dirty="0" smtClean="0">
              <a:ea typeface="ＭＳ Ｐゴシック" pitchFamily="34" charset="-128"/>
            </a:endParaRPr>
          </a:p>
          <a:p>
            <a:pPr eaLnBrk="1" hangingPunct="1">
              <a:defRPr/>
            </a:pPr>
            <a:r>
              <a:rPr lang="en-US" sz="3000" dirty="0" smtClean="0">
                <a:ea typeface="ＭＳ Ｐゴシック" pitchFamily="34" charset="-128"/>
              </a:rPr>
              <a:t>Some have </a:t>
            </a:r>
            <a:r>
              <a:rPr lang="en-US" sz="3000" b="1" i="1" dirty="0" smtClean="0">
                <a:solidFill>
                  <a:schemeClr val="accent4"/>
                </a:solidFill>
                <a:ea typeface="ＭＳ Ｐゴシック" pitchFamily="34" charset="-128"/>
              </a:rPr>
              <a:t>antioxidant </a:t>
            </a:r>
            <a:r>
              <a:rPr lang="en-US" sz="3000" dirty="0" smtClean="0">
                <a:solidFill>
                  <a:srgbClr val="000000"/>
                </a:solidFill>
                <a:ea typeface="ＭＳ Ｐゴシック" pitchFamily="34" charset="-128"/>
              </a:rPr>
              <a:t>function</a:t>
            </a:r>
          </a:p>
          <a:p>
            <a:pPr marL="457200" lvl="1" indent="0">
              <a:buNone/>
              <a:defRPr/>
            </a:pPr>
            <a:r>
              <a:rPr lang="en-US" sz="3000" dirty="0" smtClean="0">
                <a:ea typeface="ＭＳ Ｐゴシック" pitchFamily="34" charset="-128"/>
              </a:rPr>
              <a:t>-destroy damaging particles in cells</a:t>
            </a:r>
          </a:p>
          <a:p>
            <a:pPr marL="0" indent="0" eaLnBrk="1" hangingPunct="1">
              <a:buNone/>
              <a:defRPr/>
            </a:pPr>
            <a:r>
              <a:rPr lang="en-US" sz="3000" dirty="0">
                <a:ea typeface="ＭＳ Ｐゴシック" pitchFamily="34" charset="-128"/>
              </a:rPr>
              <a:t>	</a:t>
            </a:r>
            <a:r>
              <a:rPr lang="en-US" sz="3000" dirty="0" smtClean="0">
                <a:ea typeface="ＭＳ Ｐゴシック" pitchFamily="34" charset="-128"/>
              </a:rPr>
              <a:t>-</a:t>
            </a:r>
            <a:r>
              <a:rPr lang="en-US" sz="3000" dirty="0" err="1" smtClean="0">
                <a:ea typeface="ＭＳ Ｐゴシック" pitchFamily="34" charset="-128"/>
              </a:rPr>
              <a:t>Vit</a:t>
            </a:r>
            <a:r>
              <a:rPr lang="en-US" sz="3000" dirty="0" smtClean="0">
                <a:ea typeface="ＭＳ Ｐゴシック" pitchFamily="34" charset="-128"/>
              </a:rPr>
              <a:t> C, E, A </a:t>
            </a:r>
            <a:r>
              <a:rPr lang="en-US" sz="3000" i="1" dirty="0" smtClean="0">
                <a:ea typeface="ＭＳ Ｐゴシック" pitchFamily="34" charset="-128"/>
              </a:rPr>
              <a:t>(</a:t>
            </a:r>
            <a:r>
              <a:rPr lang="en-US" sz="3000" b="1" i="1" dirty="0" smtClean="0">
                <a:solidFill>
                  <a:schemeClr val="accent6">
                    <a:lumMod val="75000"/>
                  </a:schemeClr>
                </a:solidFill>
                <a:ea typeface="ＭＳ Ｐゴシック" pitchFamily="34" charset="-128"/>
              </a:rPr>
              <a:t>as beta-carotene*</a:t>
            </a:r>
            <a:r>
              <a:rPr lang="en-US" sz="3000" i="1" dirty="0" smtClean="0">
                <a:ea typeface="ＭＳ Ｐゴシック" pitchFamily="34" charset="-128"/>
              </a:rPr>
              <a:t>) </a:t>
            </a:r>
            <a:r>
              <a:rPr lang="en-US" sz="3000" dirty="0" smtClean="0">
                <a:ea typeface="ＭＳ Ｐゴシック" pitchFamily="34" charset="-128"/>
              </a:rPr>
              <a:t>and Selenium </a:t>
            </a:r>
            <a:r>
              <a:rPr lang="en-US" sz="3000" i="1" dirty="0" smtClean="0">
                <a:ea typeface="ＭＳ Ｐゴシック" pitchFamily="34" charset="-128"/>
              </a:rPr>
              <a:t>(a mineral)</a:t>
            </a:r>
          </a:p>
          <a:p>
            <a:pPr eaLnBrk="1" hangingPunct="1">
              <a:defRPr/>
            </a:pPr>
            <a:r>
              <a:rPr lang="en-US" sz="3000" dirty="0" smtClean="0">
                <a:ea typeface="ＭＳ Ｐゴシック" pitchFamily="34" charset="-128"/>
              </a:rPr>
              <a:t>Some have Upper Limit (UL) for safe intake</a:t>
            </a:r>
          </a:p>
          <a:p>
            <a:pPr marL="0" indent="0" eaLnBrk="1" hangingPunct="1">
              <a:buNone/>
              <a:defRPr/>
            </a:pPr>
            <a:endParaRPr lang="en-US" sz="2800" dirty="0" smtClean="0">
              <a:ea typeface="ＭＳ Ｐゴシック" pitchFamily="34" charset="-128"/>
            </a:endParaRPr>
          </a:p>
          <a:p>
            <a:pPr marL="0" indent="0" eaLnBrk="1" hangingPunct="1">
              <a:buNone/>
              <a:defRPr/>
            </a:pPr>
            <a:r>
              <a:rPr lang="en-US" sz="2800" dirty="0" smtClean="0">
                <a:ea typeface="ＭＳ Ｐゴシック" pitchFamily="34" charset="-128"/>
              </a:rPr>
              <a:t>		  </a:t>
            </a:r>
          </a:p>
          <a:p>
            <a:pPr eaLnBrk="1" hangingPunct="1">
              <a:defRPr/>
            </a:pPr>
            <a:endParaRPr lang="en-US" sz="3200" dirty="0" smtClean="0">
              <a:ea typeface="ＭＳ Ｐゴシック" pitchFamily="34" charset="-128"/>
            </a:endParaRPr>
          </a:p>
          <a:p>
            <a:pPr eaLnBrk="1" hangingPunct="1">
              <a:defRPr/>
            </a:pPr>
            <a:endParaRPr lang="en-US" sz="3200" i="1" dirty="0" smtClean="0">
              <a:ea typeface="ＭＳ Ｐゴシック" pitchFamily="34" charset="-128"/>
            </a:endParaRPr>
          </a:p>
          <a:p>
            <a:pPr marL="0" indent="0" eaLnBrk="1" hangingPunct="1">
              <a:buFont typeface="Arial" charset="0"/>
              <a:buNone/>
              <a:defRPr/>
            </a:pPr>
            <a:endParaRPr lang="en-US" sz="3200" dirty="0" smtClean="0">
              <a:ea typeface="ＭＳ Ｐゴシック" pitchFamily="34" charset="-128"/>
              <a:sym typeface="Wingdings" pitchFamily="2" charset="2"/>
            </a:endParaRPr>
          </a:p>
          <a:p>
            <a:pPr eaLnBrk="1" hangingPunct="1">
              <a:buFont typeface="Arial" charset="0"/>
              <a:buNone/>
              <a:defRPr/>
            </a:pPr>
            <a:endParaRPr lang="en-US" sz="3200" dirty="0" smtClean="0">
              <a:ea typeface="ＭＳ Ｐゴシック" pitchFamily="34" charset="-128"/>
              <a:sym typeface="Wingdings" pitchFamily="2" charset="2"/>
            </a:endParaRPr>
          </a:p>
        </p:txBody>
      </p:sp>
      <p:pic>
        <p:nvPicPr>
          <p:cNvPr id="7172" name="Picture 4" descr="C:\Users\mwilliams.GFM\Desktop\antioxidants-kicks-out-free-radicals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4891" t="9091" r="14580" b="11751"/>
          <a:stretch/>
        </p:blipFill>
        <p:spPr bwMode="auto">
          <a:xfrm>
            <a:off x="5123654" y="190831"/>
            <a:ext cx="3944146" cy="2661087"/>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5625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0467" y="1151145"/>
            <a:ext cx="8963533" cy="1384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ctr"/>
            <a:r>
              <a:rPr lang="en-US" sz="2800" dirty="0">
                <a:sym typeface="Wingdings" charset="0"/>
              </a:rPr>
              <a:t>Supplement OD is #1 poisoning cause in young kids</a:t>
            </a:r>
            <a:endParaRPr lang="en-US" sz="2800" dirty="0"/>
          </a:p>
          <a:p>
            <a:pPr algn="ctr"/>
            <a:r>
              <a:rPr lang="en-US" sz="2800" dirty="0" smtClean="0">
                <a:sym typeface="Wingdings" charset="0"/>
              </a:rPr>
              <a:t>Too </a:t>
            </a:r>
            <a:r>
              <a:rPr lang="en-US" sz="2800" dirty="0">
                <a:sym typeface="Wingdings" charset="0"/>
              </a:rPr>
              <a:t>much or too little = health risk</a:t>
            </a:r>
          </a:p>
          <a:p>
            <a:pPr algn="ctr"/>
            <a:r>
              <a:rPr lang="en-US" sz="2800" dirty="0" smtClean="0">
                <a:sym typeface="Wingdings" charset="0"/>
              </a:rPr>
              <a:t>Best </a:t>
            </a:r>
            <a:r>
              <a:rPr lang="en-US" sz="2800" dirty="0">
                <a:sym typeface="Wingdings" charset="0"/>
              </a:rPr>
              <a:t>Source</a:t>
            </a:r>
            <a:r>
              <a:rPr lang="en-US" sz="2800" dirty="0">
                <a:sym typeface="Wingdings" charset="0"/>
                <a:hlinkClick r:id="rId3"/>
              </a:rPr>
              <a:t>: fresh whole </a:t>
            </a:r>
            <a:r>
              <a:rPr lang="en-US" sz="2800" dirty="0" smtClean="0">
                <a:sym typeface="Wingdings" charset="0"/>
                <a:hlinkClick r:id="rId3"/>
              </a:rPr>
              <a:t>foods</a:t>
            </a:r>
            <a:endParaRPr lang="en-US" sz="2800" i="1" dirty="0" smtClean="0">
              <a:sym typeface="Wingdings" charset="0"/>
            </a:endParaRPr>
          </a:p>
        </p:txBody>
      </p:sp>
    </p:spTree>
    <p:extLst>
      <p:ext uri="{BB962C8B-B14F-4D97-AF65-F5344CB8AC3E}">
        <p14:creationId xmlns:p14="http://schemas.microsoft.com/office/powerpoint/2010/main" val="1576325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17515" y="0"/>
            <a:ext cx="8229600" cy="1143000"/>
          </a:xfrm>
        </p:spPr>
        <p:txBody>
          <a:bodyPr wrap="square" numCol="1" anchorCtr="0" compatLnSpc="1">
            <a:prstTxWarp prst="textNoShape">
              <a:avLst/>
            </a:prstTxWarp>
            <a:normAutofit fontScale="90000"/>
          </a:bodyPr>
          <a:lstStyle/>
          <a:p>
            <a:pPr algn="l" eaLnBrk="1" hangingPunct="1">
              <a:defRPr/>
            </a:pPr>
            <a:r>
              <a:rPr lang="en-US" sz="2900" dirty="0">
                <a:latin typeface="Arial" charset="0"/>
              </a:rPr>
              <a:t/>
            </a:r>
            <a:br>
              <a:rPr lang="en-US" sz="2900" dirty="0">
                <a:latin typeface="Arial" charset="0"/>
              </a:rPr>
            </a:br>
            <a:r>
              <a:rPr lang="en-US" sz="2900" dirty="0">
                <a:latin typeface="Arial" charset="0"/>
              </a:rPr>
              <a:t/>
            </a:r>
            <a:br>
              <a:rPr lang="en-US" sz="2900" dirty="0">
                <a:latin typeface="Arial" charset="0"/>
              </a:rPr>
            </a:br>
            <a:r>
              <a:rPr lang="en-US" sz="2900" dirty="0">
                <a:latin typeface="Arial" charset="0"/>
              </a:rPr>
              <a:t/>
            </a:r>
            <a:br>
              <a:rPr lang="en-US" sz="2900" dirty="0">
                <a:latin typeface="Arial" charset="0"/>
              </a:rPr>
            </a:br>
            <a:r>
              <a:rPr lang="en-US" sz="4000" b="1" dirty="0">
                <a:latin typeface="+mn-lt"/>
              </a:rPr>
              <a:t>Fat Soluble Vitamins </a:t>
            </a:r>
            <a:r>
              <a:rPr lang="en-US" sz="4000" b="1" dirty="0" smtClean="0">
                <a:solidFill>
                  <a:srgbClr val="FF6600"/>
                </a:solidFill>
                <a:latin typeface="+mn-lt"/>
              </a:rPr>
              <a:t>A</a:t>
            </a:r>
            <a:r>
              <a:rPr lang="en-US" sz="4000" b="1" dirty="0">
                <a:latin typeface="+mn-lt"/>
              </a:rPr>
              <a:t>, </a:t>
            </a:r>
            <a:r>
              <a:rPr lang="en-US" sz="4000" b="1" dirty="0">
                <a:solidFill>
                  <a:srgbClr val="008000"/>
                </a:solidFill>
                <a:latin typeface="+mn-lt"/>
              </a:rPr>
              <a:t>D</a:t>
            </a:r>
            <a:r>
              <a:rPr lang="en-US" sz="4000" b="1" dirty="0">
                <a:latin typeface="+mn-lt"/>
              </a:rPr>
              <a:t>, </a:t>
            </a:r>
            <a:r>
              <a:rPr lang="en-US" sz="4000" b="1" dirty="0">
                <a:solidFill>
                  <a:srgbClr val="0000FF"/>
                </a:solidFill>
                <a:latin typeface="+mn-lt"/>
              </a:rPr>
              <a:t>E</a:t>
            </a:r>
            <a:r>
              <a:rPr lang="en-US" sz="4000" b="1" dirty="0">
                <a:latin typeface="+mn-lt"/>
              </a:rPr>
              <a:t>,</a:t>
            </a:r>
            <a:r>
              <a:rPr lang="en-US" sz="4000" b="1" dirty="0">
                <a:solidFill>
                  <a:srgbClr val="FF0000"/>
                </a:solidFill>
                <a:latin typeface="+mn-lt"/>
              </a:rPr>
              <a:t> </a:t>
            </a:r>
            <a:r>
              <a:rPr lang="en-US" sz="4000" b="1" dirty="0" smtClean="0">
                <a:solidFill>
                  <a:srgbClr val="FF0000"/>
                </a:solidFill>
                <a:latin typeface="+mn-lt"/>
              </a:rPr>
              <a:t>K</a:t>
            </a:r>
            <a:r>
              <a:rPr lang="en-US" sz="4000" b="1" dirty="0">
                <a:latin typeface="+mn-lt"/>
              </a:rPr>
              <a:t/>
            </a:r>
            <a:br>
              <a:rPr lang="en-US" sz="4000" b="1" dirty="0">
                <a:latin typeface="+mn-lt"/>
              </a:rPr>
            </a:br>
            <a:r>
              <a:rPr lang="en-US" sz="4000" b="1" dirty="0">
                <a:latin typeface="+mn-lt"/>
              </a:rPr>
              <a:t/>
            </a:r>
            <a:br>
              <a:rPr lang="en-US" sz="4000" b="1" dirty="0">
                <a:latin typeface="+mn-lt"/>
              </a:rPr>
            </a:br>
            <a:endParaRPr lang="en-US" sz="4000" b="1" dirty="0">
              <a:latin typeface="+mn-lt"/>
            </a:endParaRPr>
          </a:p>
        </p:txBody>
      </p:sp>
      <p:sp>
        <p:nvSpPr>
          <p:cNvPr id="25602" name="Content Placeholder 2"/>
          <p:cNvSpPr>
            <a:spLocks noGrp="1"/>
          </p:cNvSpPr>
          <p:nvPr>
            <p:ph idx="4294967295"/>
          </p:nvPr>
        </p:nvSpPr>
        <p:spPr>
          <a:xfrm>
            <a:off x="564472" y="1143000"/>
            <a:ext cx="8274728" cy="4234544"/>
          </a:xfrm>
        </p:spPr>
        <p:txBody>
          <a:bodyPr>
            <a:noAutofit/>
          </a:bodyPr>
          <a:lstStyle/>
          <a:p>
            <a:pPr eaLnBrk="1" hangingPunct="1"/>
            <a:r>
              <a:rPr lang="en-US" sz="2800" dirty="0" smtClean="0"/>
              <a:t>Excess stored in body</a:t>
            </a:r>
            <a:r>
              <a:rPr lang="en-US" sz="2800" dirty="0"/>
              <a:t>;</a:t>
            </a:r>
            <a:r>
              <a:rPr lang="en-US" sz="2800" dirty="0" smtClean="0"/>
              <a:t> can be toxic!</a:t>
            </a:r>
            <a:endParaRPr lang="en-US" sz="2800" dirty="0"/>
          </a:p>
          <a:p>
            <a:pPr eaLnBrk="1" hangingPunct="1"/>
            <a:r>
              <a:rPr lang="en-US" sz="2800" dirty="0" smtClean="0"/>
              <a:t>Beta-carotene </a:t>
            </a:r>
            <a:r>
              <a:rPr lang="en-US" sz="2800" dirty="0"/>
              <a:t>+ E  </a:t>
            </a:r>
            <a:r>
              <a:rPr lang="en-US" sz="2800" dirty="0" smtClean="0"/>
              <a:t>have antioxidant function : )</a:t>
            </a:r>
            <a:endParaRPr lang="en-US" sz="2800" dirty="0"/>
          </a:p>
          <a:p>
            <a:pPr eaLnBrk="1" hangingPunct="1"/>
            <a:r>
              <a:rPr lang="en-US" sz="2800" dirty="0"/>
              <a:t>W</a:t>
            </a:r>
            <a:r>
              <a:rPr lang="en-US" sz="2800" dirty="0" smtClean="0"/>
              <a:t>e </a:t>
            </a:r>
            <a:r>
              <a:rPr lang="en-US" sz="2800" i="1" dirty="0"/>
              <a:t>make</a:t>
            </a:r>
            <a:r>
              <a:rPr lang="en-US" sz="2800" dirty="0"/>
              <a:t> </a:t>
            </a:r>
            <a:r>
              <a:rPr lang="en-US" sz="2800" dirty="0" smtClean="0"/>
              <a:t>some, but not enough, so still essential!</a:t>
            </a:r>
          </a:p>
          <a:p>
            <a:pPr eaLnBrk="1" hangingPunct="1"/>
            <a:r>
              <a:rPr lang="en-US" sz="2800" dirty="0" smtClean="0">
                <a:sym typeface="Wingdings" charset="0"/>
              </a:rPr>
              <a:t>Gut </a:t>
            </a:r>
            <a:r>
              <a:rPr lang="en-US" sz="2800" dirty="0">
                <a:sym typeface="Wingdings" charset="0"/>
              </a:rPr>
              <a:t>bacteria      </a:t>
            </a:r>
            <a:r>
              <a:rPr lang="en-US" sz="2800" dirty="0" err="1">
                <a:sym typeface="Wingdings" charset="0"/>
              </a:rPr>
              <a:t>vit</a:t>
            </a:r>
            <a:r>
              <a:rPr lang="en-US" sz="2800" dirty="0">
                <a:sym typeface="Wingdings" charset="0"/>
              </a:rPr>
              <a:t> K     </a:t>
            </a:r>
            <a:r>
              <a:rPr lang="en-US" sz="2800" i="1" dirty="0">
                <a:sym typeface="Wingdings" charset="0"/>
              </a:rPr>
              <a:t>blood </a:t>
            </a:r>
            <a:r>
              <a:rPr lang="en-US" sz="2800" i="1" dirty="0" smtClean="0">
                <a:sym typeface="Wingdings" charset="0"/>
              </a:rPr>
              <a:t>clotting</a:t>
            </a:r>
          </a:p>
          <a:p>
            <a:pPr eaLnBrk="1" hangingPunct="1"/>
            <a:r>
              <a:rPr lang="en-US" sz="2800" b="1" dirty="0" smtClean="0">
                <a:solidFill>
                  <a:srgbClr val="FF8000"/>
                </a:solidFill>
              </a:rPr>
              <a:t>Beta</a:t>
            </a:r>
            <a:r>
              <a:rPr lang="en-US" sz="2800" dirty="0" smtClean="0">
                <a:solidFill>
                  <a:srgbClr val="FF8000"/>
                </a:solidFill>
              </a:rPr>
              <a:t> </a:t>
            </a:r>
            <a:r>
              <a:rPr lang="en-US" sz="2800" b="1" dirty="0">
                <a:solidFill>
                  <a:srgbClr val="FF8000"/>
                </a:solidFill>
              </a:rPr>
              <a:t>carotene</a:t>
            </a:r>
            <a:r>
              <a:rPr lang="en-US" sz="2800" dirty="0">
                <a:solidFill>
                  <a:srgbClr val="FF8000"/>
                </a:solidFill>
              </a:rPr>
              <a:t>  </a:t>
            </a:r>
            <a:r>
              <a:rPr lang="en-US" sz="2800" dirty="0">
                <a:sym typeface="Wingdings" charset="0"/>
              </a:rPr>
              <a:t>  </a:t>
            </a:r>
            <a:r>
              <a:rPr lang="en-US" sz="2800" dirty="0" err="1">
                <a:sym typeface="Wingdings" charset="0"/>
              </a:rPr>
              <a:t>vit</a:t>
            </a:r>
            <a:r>
              <a:rPr lang="en-US" sz="2800" dirty="0">
                <a:sym typeface="Wingdings" charset="0"/>
              </a:rPr>
              <a:t> A    </a:t>
            </a:r>
            <a:r>
              <a:rPr lang="en-US" sz="2800" i="1" dirty="0">
                <a:sym typeface="Wingdings" charset="0"/>
              </a:rPr>
              <a:t>skin/eye </a:t>
            </a:r>
            <a:r>
              <a:rPr lang="en-US" sz="2800" i="1" dirty="0" smtClean="0">
                <a:sym typeface="Wingdings" charset="0"/>
              </a:rPr>
              <a:t>health</a:t>
            </a:r>
          </a:p>
          <a:p>
            <a:pPr lvl="1"/>
            <a:r>
              <a:rPr lang="en-US" i="1" dirty="0" smtClean="0">
                <a:sym typeface="Wingdings" charset="0"/>
              </a:rPr>
              <a:t>Plant form colorful but non-toxic</a:t>
            </a:r>
          </a:p>
          <a:p>
            <a:pPr lvl="1"/>
            <a:r>
              <a:rPr lang="en-US" i="1" dirty="0" smtClean="0">
                <a:sym typeface="Wingdings" charset="0"/>
              </a:rPr>
              <a:t>Animal form- toxic in excess</a:t>
            </a:r>
          </a:p>
        </p:txBody>
      </p:sp>
    </p:spTree>
    <p:extLst>
      <p:ext uri="{BB962C8B-B14F-4D97-AF65-F5344CB8AC3E}">
        <p14:creationId xmlns:p14="http://schemas.microsoft.com/office/powerpoint/2010/main" val="2070401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‘Vitamin’ D</a:t>
            </a:r>
            <a:endParaRPr lang="en-US" sz="3600" dirty="0"/>
          </a:p>
        </p:txBody>
      </p:sp>
      <p:sp>
        <p:nvSpPr>
          <p:cNvPr id="4" name="Content Placeholder 3"/>
          <p:cNvSpPr>
            <a:spLocks noGrp="1"/>
          </p:cNvSpPr>
          <p:nvPr>
            <p:ph idx="1"/>
          </p:nvPr>
        </p:nvSpPr>
        <p:spPr>
          <a:xfrm>
            <a:off x="805543" y="1417638"/>
            <a:ext cx="8338457" cy="5048476"/>
          </a:xfrm>
        </p:spPr>
        <p:txBody>
          <a:bodyPr>
            <a:normAutofit/>
          </a:bodyPr>
          <a:lstStyle/>
          <a:p>
            <a:r>
              <a:rPr lang="en-US" sz="2800" b="1" dirty="0" smtClean="0">
                <a:effectLst>
                  <a:glow rad="101600">
                    <a:srgbClr val="FFFF00">
                      <a:alpha val="75000"/>
                    </a:srgbClr>
                  </a:glow>
                </a:effectLst>
                <a:sym typeface="Wingdings" charset="0"/>
              </a:rPr>
              <a:t>Sunshine </a:t>
            </a:r>
            <a:r>
              <a:rPr lang="en-US" sz="2800" dirty="0">
                <a:sym typeface="Wingdings"/>
              </a:rPr>
              <a:t></a:t>
            </a:r>
            <a:r>
              <a:rPr lang="en-US" sz="2800" i="1" dirty="0">
                <a:sym typeface="Wingdings"/>
              </a:rPr>
              <a:t>cholesterol </a:t>
            </a:r>
            <a:r>
              <a:rPr lang="en-US" sz="2800" b="1" i="1" dirty="0">
                <a:solidFill>
                  <a:srgbClr val="FF2F92"/>
                </a:solidFill>
                <a:sym typeface="Wingdings"/>
              </a:rPr>
              <a:t>s</a:t>
            </a:r>
            <a:r>
              <a:rPr lang="en-US" sz="2800" b="1" i="1" dirty="0">
                <a:solidFill>
                  <a:schemeClr val="accent6">
                    <a:lumMod val="75000"/>
                  </a:schemeClr>
                </a:solidFill>
                <a:sym typeface="Wingdings"/>
              </a:rPr>
              <a:t>k</a:t>
            </a:r>
            <a:r>
              <a:rPr lang="en-US" sz="2800" b="1" i="1" dirty="0">
                <a:solidFill>
                  <a:srgbClr val="00B050"/>
                </a:solidFill>
                <a:sym typeface="Wingdings"/>
              </a:rPr>
              <a:t>i</a:t>
            </a:r>
            <a:r>
              <a:rPr lang="en-US" sz="2800" b="1" i="1" dirty="0">
                <a:solidFill>
                  <a:srgbClr val="7030A0"/>
                </a:solidFill>
                <a:sym typeface="Wingdings"/>
              </a:rPr>
              <a:t>n</a:t>
            </a:r>
            <a:r>
              <a:rPr lang="en-US" sz="2800" dirty="0">
                <a:sym typeface="Wingdings"/>
              </a:rPr>
              <a:t> </a:t>
            </a:r>
            <a:r>
              <a:rPr lang="en-US" sz="2800" i="1" dirty="0">
                <a:sym typeface="Wingdings"/>
              </a:rPr>
              <a:t>liver</a:t>
            </a:r>
            <a:r>
              <a:rPr lang="en-US" sz="2800" dirty="0">
                <a:sym typeface="Wingdings"/>
              </a:rPr>
              <a:t> </a:t>
            </a:r>
            <a:r>
              <a:rPr lang="en-US" sz="2800" i="1" dirty="0">
                <a:sym typeface="Wingdings"/>
              </a:rPr>
              <a:t>kidney’s </a:t>
            </a:r>
            <a:r>
              <a:rPr lang="en-US" sz="2800" dirty="0">
                <a:sym typeface="Wingdings"/>
              </a:rPr>
              <a:t> active</a:t>
            </a:r>
            <a:r>
              <a:rPr lang="en-US" sz="2800" dirty="0">
                <a:sym typeface="Wingdings" charset="0"/>
              </a:rPr>
              <a:t> </a:t>
            </a:r>
            <a:r>
              <a:rPr lang="en-US" sz="2800" dirty="0" smtClean="0">
                <a:sym typeface="Wingdings" charset="0"/>
                <a:hlinkClick r:id="rId3"/>
              </a:rPr>
              <a:t>D</a:t>
            </a:r>
            <a:r>
              <a:rPr lang="en-US" sz="2800" baseline="-25000" dirty="0" smtClean="0">
                <a:sym typeface="Wingdings" charset="0"/>
                <a:hlinkClick r:id="rId3"/>
              </a:rPr>
              <a:t>3</a:t>
            </a:r>
            <a:endParaRPr lang="en-US" sz="2800" b="1" dirty="0" smtClean="0">
              <a:solidFill>
                <a:schemeClr val="accent6"/>
              </a:solidFill>
              <a:effectLst>
                <a:glow rad="101600">
                  <a:srgbClr val="FFFF00">
                    <a:alpha val="75000"/>
                  </a:srgbClr>
                </a:glow>
              </a:effectLst>
              <a:sym typeface="Wingdings" charset="0"/>
            </a:endParaRPr>
          </a:p>
          <a:p>
            <a:r>
              <a:rPr lang="en-US" sz="2800" b="1" dirty="0" smtClean="0">
                <a:effectLst>
                  <a:glow rad="101600">
                    <a:srgbClr val="FFFF00">
                      <a:alpha val="75000"/>
                    </a:srgbClr>
                  </a:glow>
                </a:effectLst>
                <a:sym typeface="Wingdings" charset="0"/>
              </a:rPr>
              <a:t>What it does</a:t>
            </a:r>
            <a:endParaRPr lang="en-US" sz="2400" b="1" dirty="0" smtClean="0">
              <a:effectLst>
                <a:glow rad="101600">
                  <a:srgbClr val="FFFF00">
                    <a:alpha val="75000"/>
                  </a:srgbClr>
                </a:glow>
              </a:effectLst>
              <a:sym typeface="Wingdings" charset="0"/>
            </a:endParaRPr>
          </a:p>
          <a:p>
            <a:pPr lvl="1"/>
            <a:r>
              <a:rPr lang="en-US" dirty="0" smtClean="0">
                <a:sym typeface="Wingdings" charset="0"/>
              </a:rPr>
              <a:t>Bone </a:t>
            </a:r>
            <a:r>
              <a:rPr lang="en-US" dirty="0">
                <a:sym typeface="Wingdings" charset="0"/>
              </a:rPr>
              <a:t>health, mood, immunity, </a:t>
            </a:r>
            <a:r>
              <a:rPr lang="en-US" dirty="0" smtClean="0">
                <a:sym typeface="Wingdings" charset="0"/>
              </a:rPr>
              <a:t>prostate health</a:t>
            </a:r>
            <a:r>
              <a:rPr lang="mr-IN" dirty="0" smtClean="0">
                <a:sym typeface="Wingdings" charset="0"/>
              </a:rPr>
              <a:t>…</a:t>
            </a:r>
            <a:endParaRPr lang="en-US" dirty="0" smtClean="0">
              <a:sym typeface="Wingdings" charset="0"/>
            </a:endParaRPr>
          </a:p>
          <a:p>
            <a:pPr lvl="1"/>
            <a:r>
              <a:rPr lang="en-US" dirty="0" smtClean="0">
                <a:sym typeface="Wingdings" charset="0"/>
              </a:rPr>
              <a:t>Intestinal calcium absorption</a:t>
            </a:r>
            <a:endParaRPr lang="en-US" sz="2800" b="1" dirty="0" smtClean="0">
              <a:solidFill>
                <a:schemeClr val="accent6"/>
              </a:solidFill>
              <a:effectLst>
                <a:glow rad="101600">
                  <a:srgbClr val="FFFF00">
                    <a:alpha val="75000"/>
                  </a:srgbClr>
                </a:glow>
              </a:effectLst>
              <a:sym typeface="Wingdings" charset="0"/>
            </a:endParaRPr>
          </a:p>
          <a:p>
            <a:r>
              <a:rPr lang="en-US" sz="2800" b="1" dirty="0" smtClean="0">
                <a:effectLst>
                  <a:glow rad="101600">
                    <a:srgbClr val="FFFF00">
                      <a:alpha val="75000"/>
                    </a:srgbClr>
                  </a:glow>
                </a:effectLst>
                <a:sym typeface="Wingdings" charset="0"/>
              </a:rPr>
              <a:t>Influences  on requirement</a:t>
            </a:r>
          </a:p>
          <a:p>
            <a:pPr lvl="1"/>
            <a:r>
              <a:rPr lang="en-US" dirty="0" smtClean="0">
                <a:sym typeface="Wingdings" charset="0"/>
              </a:rPr>
              <a:t>Skin color, age, home latitude</a:t>
            </a:r>
            <a:endParaRPr lang="en-US" sz="2800" b="1" dirty="0" smtClean="0">
              <a:solidFill>
                <a:schemeClr val="accent6"/>
              </a:solidFill>
              <a:effectLst>
                <a:glow rad="101600">
                  <a:srgbClr val="FFFF00">
                    <a:alpha val="75000"/>
                  </a:srgbClr>
                </a:glow>
              </a:effectLst>
              <a:sym typeface="Wingdings" charset="0"/>
            </a:endParaRPr>
          </a:p>
          <a:p>
            <a:pPr marL="342900" lvl="1" indent="-342900">
              <a:buFont typeface="Arial"/>
              <a:buChar char="•"/>
            </a:pPr>
            <a:r>
              <a:rPr lang="en-US" sz="2800" b="1" dirty="0" smtClean="0">
                <a:effectLst>
                  <a:glow rad="101600">
                    <a:srgbClr val="FFFF00">
                      <a:alpha val="75000"/>
                    </a:srgbClr>
                  </a:glow>
                </a:effectLst>
                <a:sym typeface="Wingdings" charset="0"/>
              </a:rPr>
              <a:t>Food sources </a:t>
            </a:r>
          </a:p>
          <a:p>
            <a:pPr marL="742950" lvl="2" indent="-342900"/>
            <a:r>
              <a:rPr lang="en-US" sz="2800" dirty="0" smtClean="0">
                <a:sym typeface="Wingdings" charset="0"/>
              </a:rPr>
              <a:t>Fortified </a:t>
            </a:r>
            <a:r>
              <a:rPr lang="en-US" sz="2800" dirty="0">
                <a:sym typeface="Wingdings" charset="0"/>
              </a:rPr>
              <a:t>dairy &amp; subs, oily fish, cod liver </a:t>
            </a:r>
            <a:r>
              <a:rPr lang="en-US" sz="2800" dirty="0" smtClean="0">
                <a:sym typeface="Wingdings" charset="0"/>
              </a:rPr>
              <a:t>oil</a:t>
            </a:r>
          </a:p>
          <a:p>
            <a:pPr marL="742950" lvl="2" indent="-342900"/>
            <a:r>
              <a:rPr lang="en-US" sz="2800" dirty="0" smtClean="0">
                <a:sym typeface="Wingdings" charset="0"/>
              </a:rPr>
              <a:t>D</a:t>
            </a:r>
            <a:r>
              <a:rPr lang="en-US" sz="2800" baseline="-25000" dirty="0" smtClean="0">
                <a:sym typeface="Wingdings" charset="0"/>
              </a:rPr>
              <a:t>3</a:t>
            </a:r>
            <a:r>
              <a:rPr lang="en-US" sz="2800" dirty="0" smtClean="0">
                <a:sym typeface="Wingdings" charset="0"/>
              </a:rPr>
              <a:t> supplement</a:t>
            </a:r>
            <a:endParaRPr lang="en-US" sz="2800" dirty="0">
              <a:sym typeface="Wingdings" charset="0"/>
            </a:endParaRPr>
          </a:p>
          <a:p>
            <a:endParaRPr lang="en-US" sz="2800" b="1" dirty="0" smtClean="0">
              <a:solidFill>
                <a:schemeClr val="accent6"/>
              </a:solidFill>
              <a:effectLst>
                <a:glow rad="101600">
                  <a:srgbClr val="FFFF00">
                    <a:alpha val="75000"/>
                  </a:srgbClr>
                </a:glow>
              </a:effectLst>
              <a:sym typeface="Wingdings" charset="0"/>
            </a:endParaRPr>
          </a:p>
        </p:txBody>
      </p:sp>
    </p:spTree>
    <p:extLst>
      <p:ext uri="{BB962C8B-B14F-4D97-AF65-F5344CB8AC3E}">
        <p14:creationId xmlns:p14="http://schemas.microsoft.com/office/powerpoint/2010/main" val="3710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75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75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75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8335" y="59401"/>
            <a:ext cx="8428465" cy="1143000"/>
          </a:xfrm>
        </p:spPr>
        <p:txBody>
          <a:bodyPr>
            <a:noAutofit/>
          </a:bodyPr>
          <a:lstStyle/>
          <a:p>
            <a:pPr algn="l" eaLnBrk="1" fontAlgn="auto" hangingPunct="1">
              <a:spcAft>
                <a:spcPts val="0"/>
              </a:spcAft>
              <a:defRPr/>
            </a:pPr>
            <a:r>
              <a:rPr lang="en-US" sz="3600" b="1" dirty="0" smtClean="0">
                <a:latin typeface="+mn-lt"/>
                <a:ea typeface="+mj-ea"/>
                <a:cs typeface="+mj-cs"/>
              </a:rPr>
              <a:t>Water Soluble</a:t>
            </a:r>
            <a:r>
              <a:rPr lang="en-US" sz="3600" dirty="0" smtClean="0">
                <a:latin typeface="+mn-lt"/>
                <a:ea typeface="+mj-ea"/>
                <a:cs typeface="+mj-cs"/>
              </a:rPr>
              <a:t>  </a:t>
            </a:r>
            <a:r>
              <a:rPr lang="en-US" sz="3600" dirty="0" smtClean="0">
                <a:solidFill>
                  <a:srgbClr val="0000FF"/>
                </a:solidFill>
                <a:latin typeface="+mn-lt"/>
                <a:ea typeface="+mj-ea"/>
                <a:cs typeface="+mj-cs"/>
              </a:rPr>
              <a:t>B-</a:t>
            </a:r>
            <a:r>
              <a:rPr lang="en-US" sz="3600" dirty="0" err="1" smtClean="0">
                <a:solidFill>
                  <a:srgbClr val="0000FF"/>
                </a:solidFill>
                <a:latin typeface="+mn-lt"/>
                <a:ea typeface="+mj-ea"/>
                <a:cs typeface="+mj-cs"/>
              </a:rPr>
              <a:t>vits</a:t>
            </a:r>
            <a:r>
              <a:rPr lang="en-US" sz="3600" dirty="0" smtClean="0">
                <a:latin typeface="+mn-lt"/>
                <a:ea typeface="+mj-ea"/>
                <a:cs typeface="+mj-cs"/>
              </a:rPr>
              <a:t>, </a:t>
            </a:r>
            <a:r>
              <a:rPr lang="en-US" sz="3600" dirty="0" err="1" smtClean="0">
                <a:solidFill>
                  <a:srgbClr val="660066"/>
                </a:solidFill>
                <a:latin typeface="+mn-lt"/>
                <a:ea typeface="+mj-ea"/>
                <a:cs typeface="+mj-cs"/>
              </a:rPr>
              <a:t>Vit</a:t>
            </a:r>
            <a:r>
              <a:rPr lang="en-US" sz="3600" dirty="0" smtClean="0">
                <a:solidFill>
                  <a:srgbClr val="660066"/>
                </a:solidFill>
                <a:latin typeface="+mn-lt"/>
                <a:ea typeface="+mj-ea"/>
                <a:cs typeface="+mj-cs"/>
              </a:rPr>
              <a:t> C</a:t>
            </a:r>
            <a:endParaRPr lang="en-US" sz="3600" dirty="0" smtClean="0">
              <a:latin typeface="+mn-lt"/>
              <a:ea typeface="+mj-ea"/>
              <a:cs typeface="+mj-cs"/>
            </a:endParaRPr>
          </a:p>
        </p:txBody>
      </p:sp>
      <p:sp>
        <p:nvSpPr>
          <p:cNvPr id="31746" name="Rectangle 3"/>
          <p:cNvSpPr>
            <a:spLocks noGrp="1" noChangeArrowheads="1"/>
          </p:cNvSpPr>
          <p:nvPr>
            <p:ph idx="1"/>
          </p:nvPr>
        </p:nvSpPr>
        <p:spPr>
          <a:xfrm>
            <a:off x="533400" y="933643"/>
            <a:ext cx="8451842" cy="5257800"/>
          </a:xfrm>
        </p:spPr>
        <p:txBody>
          <a:bodyPr>
            <a:normAutofit/>
          </a:bodyPr>
          <a:lstStyle/>
          <a:p>
            <a:r>
              <a:rPr lang="en-US" sz="2800" dirty="0" smtClean="0"/>
              <a:t>Excess excreted, ex</a:t>
            </a:r>
            <a:r>
              <a:rPr lang="en-US" altLang="ja-JP" sz="2800" dirty="0" smtClean="0"/>
              <a:t>cept B</a:t>
            </a:r>
            <a:r>
              <a:rPr lang="en-US" altLang="ja-JP" sz="2800" baseline="-25000" dirty="0" smtClean="0"/>
              <a:t>12 </a:t>
            </a:r>
            <a:r>
              <a:rPr lang="en-US" altLang="ja-JP" sz="2800" dirty="0"/>
              <a:t>(low toxicity)</a:t>
            </a:r>
            <a:r>
              <a:rPr lang="en-US" altLang="ja-JP" sz="2800" baseline="-25000" dirty="0" smtClean="0"/>
              <a:t>  </a:t>
            </a:r>
            <a:endParaRPr lang="en-US" altLang="ja-JP" sz="2800" baseline="-25000" dirty="0"/>
          </a:p>
          <a:p>
            <a:pPr eaLnBrk="1" hangingPunct="1"/>
            <a:r>
              <a:rPr lang="en-US" sz="2800" dirty="0"/>
              <a:t>Most </a:t>
            </a:r>
            <a:r>
              <a:rPr lang="en-US" sz="2800" dirty="0" smtClean="0"/>
              <a:t>easily destroyed/inactivated</a:t>
            </a:r>
            <a:endParaRPr lang="en-US" sz="2800" dirty="0"/>
          </a:p>
          <a:p>
            <a:pPr eaLnBrk="1" hangingPunct="1"/>
            <a:r>
              <a:rPr lang="en-US" sz="2800" dirty="0" smtClean="0"/>
              <a:t>Niacin (B</a:t>
            </a:r>
            <a:r>
              <a:rPr lang="en-US" sz="2800" baseline="-25000" dirty="0" smtClean="0"/>
              <a:t>3</a:t>
            </a:r>
            <a:r>
              <a:rPr lang="en-US" sz="2800" dirty="0" smtClean="0"/>
              <a:t>) made in body </a:t>
            </a:r>
          </a:p>
          <a:p>
            <a:pPr marL="0" indent="0" eaLnBrk="1" hangingPunct="1">
              <a:buNone/>
            </a:pPr>
            <a:r>
              <a:rPr lang="en-US" sz="2800" dirty="0"/>
              <a:t> </a:t>
            </a:r>
            <a:r>
              <a:rPr lang="en-US" sz="2800" dirty="0" smtClean="0"/>
              <a:t>        Tryptophan  </a:t>
            </a:r>
            <a:r>
              <a:rPr lang="en-US" sz="2800" dirty="0" smtClean="0">
                <a:sym typeface="Wingdings" charset="0"/>
              </a:rPr>
              <a:t>  niacin  </a:t>
            </a:r>
          </a:p>
          <a:p>
            <a:pPr marL="457200" lvl="1" indent="0" eaLnBrk="1" hangingPunct="1">
              <a:buNone/>
            </a:pPr>
            <a:r>
              <a:rPr lang="en-US" i="1" dirty="0" smtClean="0"/>
              <a:t>           </a:t>
            </a:r>
            <a:r>
              <a:rPr lang="en-US" sz="2000" i="1" dirty="0" smtClean="0"/>
              <a:t>(EAA)  			   (</a:t>
            </a:r>
            <a:r>
              <a:rPr lang="en-US" sz="2000" i="1" dirty="0" err="1" smtClean="0"/>
              <a:t>vit</a:t>
            </a:r>
            <a:r>
              <a:rPr lang="en-US" sz="2000" i="1" dirty="0" smtClean="0"/>
              <a:t> B-3)</a:t>
            </a:r>
            <a:endParaRPr lang="en-US" sz="2000" i="1" dirty="0" smtClean="0">
              <a:sym typeface="Wingdings" charset="0"/>
            </a:endParaRPr>
          </a:p>
          <a:p>
            <a:pPr eaLnBrk="1" hangingPunct="1"/>
            <a:r>
              <a:rPr lang="en-US" sz="2800" dirty="0" smtClean="0"/>
              <a:t>‘Enrichment’ adds B </a:t>
            </a:r>
            <a:r>
              <a:rPr lang="en-US" sz="2800" dirty="0" err="1" smtClean="0"/>
              <a:t>vits</a:t>
            </a:r>
            <a:r>
              <a:rPr lang="en-US" sz="2800" dirty="0" smtClean="0"/>
              <a:t> + iron to processed grains</a:t>
            </a:r>
            <a:endParaRPr lang="en-US" sz="2800" dirty="0"/>
          </a:p>
          <a:p>
            <a:pPr eaLnBrk="1" hangingPunct="1"/>
            <a:r>
              <a:rPr lang="en-US" sz="2800" dirty="0" err="1"/>
              <a:t>Vit</a:t>
            </a:r>
            <a:r>
              <a:rPr lang="en-US" sz="2800" dirty="0"/>
              <a:t> C </a:t>
            </a:r>
            <a:r>
              <a:rPr lang="en-US" sz="2800" u="sng" dirty="0" smtClean="0"/>
              <a:t>does not</a:t>
            </a:r>
            <a:r>
              <a:rPr lang="en-US" sz="2800" dirty="0"/>
              <a:t> </a:t>
            </a:r>
            <a:r>
              <a:rPr lang="en-US" sz="2800" dirty="0" smtClean="0"/>
              <a:t>prevent colds </a:t>
            </a:r>
            <a:r>
              <a:rPr lang="en-US" sz="2800" b="1" dirty="0" smtClean="0">
                <a:solidFill>
                  <a:schemeClr val="accent1">
                    <a:lumMod val="75000"/>
                  </a:schemeClr>
                </a:solidFill>
              </a:rPr>
              <a:t>: (</a:t>
            </a:r>
          </a:p>
          <a:p>
            <a:pPr eaLnBrk="1" hangingPunct="1"/>
            <a:r>
              <a:rPr lang="en-US" sz="2800" dirty="0" smtClean="0"/>
              <a:t>Folic Acid </a:t>
            </a:r>
            <a:r>
              <a:rPr lang="en-US" sz="2800" dirty="0" err="1" smtClean="0"/>
              <a:t>supp</a:t>
            </a:r>
            <a:r>
              <a:rPr lang="en-US" sz="2800" dirty="0" smtClean="0"/>
              <a:t> advised for </a:t>
            </a:r>
          </a:p>
          <a:p>
            <a:pPr marL="0" indent="0" eaLnBrk="1" hangingPunct="1">
              <a:buNone/>
            </a:pPr>
            <a:r>
              <a:rPr lang="en-US" sz="2800" dirty="0"/>
              <a:t> </a:t>
            </a:r>
            <a:r>
              <a:rPr lang="en-US" sz="2800" dirty="0" smtClean="0"/>
              <a:t>   women trying to get pregnant!</a:t>
            </a:r>
            <a:endParaRPr lang="en-US" sz="2800" dirty="0"/>
          </a:p>
        </p:txBody>
      </p:sp>
    </p:spTree>
    <p:extLst>
      <p:ext uri="{BB962C8B-B14F-4D97-AF65-F5344CB8AC3E}">
        <p14:creationId xmlns:p14="http://schemas.microsoft.com/office/powerpoint/2010/main" val="3767967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29151" y="2191459"/>
            <a:ext cx="7772400" cy="1470025"/>
          </a:xfrm>
        </p:spPr>
        <p:txBody>
          <a:bodyPr/>
          <a:lstStyle/>
          <a:p>
            <a:r>
              <a:rPr lang="en-US" dirty="0" smtClean="0"/>
              <a:t>Minerals and Vitamins</a:t>
            </a:r>
            <a:endParaRPr lang="en-US" dirty="0"/>
          </a:p>
        </p:txBody>
      </p:sp>
    </p:spTree>
    <p:extLst>
      <p:ext uri="{BB962C8B-B14F-4D97-AF65-F5344CB8AC3E}">
        <p14:creationId xmlns:p14="http://schemas.microsoft.com/office/powerpoint/2010/main" val="203325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30" y="0"/>
            <a:ext cx="6759779" cy="1143000"/>
          </a:xfrm>
        </p:spPr>
        <p:txBody>
          <a:bodyPr>
            <a:noAutofit/>
          </a:bodyPr>
          <a:lstStyle/>
          <a:p>
            <a:pPr algn="l"/>
            <a:r>
              <a:rPr lang="en-US" sz="3600" dirty="0">
                <a:hlinkClick r:id="rId3"/>
              </a:rPr>
              <a:t>H</a:t>
            </a:r>
            <a:r>
              <a:rPr lang="en-US" sz="3600" dirty="0" smtClean="0">
                <a:hlinkClick r:id="rId3"/>
              </a:rPr>
              <a:t>ow do I get my vit/</a:t>
            </a:r>
            <a:r>
              <a:rPr lang="en-US" sz="3600" dirty="0">
                <a:hlinkClick r:id="rId3"/>
              </a:rPr>
              <a:t>m</a:t>
            </a:r>
            <a:r>
              <a:rPr lang="en-US" sz="3600" dirty="0" smtClean="0">
                <a:hlinkClick r:id="rId3"/>
              </a:rPr>
              <a:t>ins?</a:t>
            </a:r>
            <a:endParaRPr lang="en-US" sz="3600" dirty="0"/>
          </a:p>
        </p:txBody>
      </p:sp>
      <p:sp>
        <p:nvSpPr>
          <p:cNvPr id="3" name="Content Placeholder 2"/>
          <p:cNvSpPr>
            <a:spLocks noGrp="1"/>
          </p:cNvSpPr>
          <p:nvPr>
            <p:ph idx="1"/>
          </p:nvPr>
        </p:nvSpPr>
        <p:spPr>
          <a:xfrm>
            <a:off x="407730" y="1239875"/>
            <a:ext cx="8736269" cy="4072354"/>
          </a:xfrm>
        </p:spPr>
        <p:txBody>
          <a:bodyPr>
            <a:normAutofit lnSpcReduction="10000"/>
          </a:bodyPr>
          <a:lstStyle/>
          <a:p>
            <a:pPr marL="0" indent="0">
              <a:buNone/>
            </a:pPr>
            <a:r>
              <a:rPr lang="en-US" dirty="0" smtClean="0"/>
              <a:t>1. Canned </a:t>
            </a:r>
            <a:r>
              <a:rPr lang="en-US" dirty="0" smtClean="0">
                <a:sym typeface="Wingdings"/>
              </a:rPr>
              <a:t> </a:t>
            </a:r>
            <a:r>
              <a:rPr lang="en-US" dirty="0" smtClean="0"/>
              <a:t>OK</a:t>
            </a:r>
          </a:p>
          <a:p>
            <a:pPr marL="0" indent="0">
              <a:buNone/>
            </a:pPr>
            <a:r>
              <a:rPr lang="en-US" dirty="0" smtClean="0"/>
              <a:t>2. Frozen </a:t>
            </a:r>
            <a:r>
              <a:rPr lang="en-US" dirty="0" smtClean="0">
                <a:sym typeface="Wingdings"/>
              </a:rPr>
              <a:t> BETTER</a:t>
            </a:r>
            <a:endParaRPr lang="en-US" dirty="0" smtClean="0"/>
          </a:p>
          <a:p>
            <a:pPr marL="0" indent="0">
              <a:buNone/>
            </a:pPr>
            <a:r>
              <a:rPr lang="en-US" dirty="0" smtClean="0"/>
              <a:t>3. </a:t>
            </a:r>
            <a:r>
              <a:rPr lang="en-US" dirty="0"/>
              <a:t>Fresh </a:t>
            </a:r>
            <a:r>
              <a:rPr lang="en-US" dirty="0" smtClean="0"/>
              <a:t>foods</a:t>
            </a:r>
            <a:r>
              <a:rPr lang="en-US" b="1" dirty="0" smtClean="0"/>
              <a:t> if </a:t>
            </a:r>
            <a:r>
              <a:rPr lang="en-US" b="1" dirty="0"/>
              <a:t>eaten </a:t>
            </a:r>
            <a:r>
              <a:rPr lang="en-US" b="1" dirty="0" smtClean="0"/>
              <a:t>fresh</a:t>
            </a:r>
            <a:r>
              <a:rPr lang="mr-IN" dirty="0" smtClean="0"/>
              <a:t>…</a:t>
            </a:r>
            <a:endParaRPr lang="en-US" dirty="0" smtClean="0"/>
          </a:p>
          <a:p>
            <a:pPr marL="0" indent="0">
              <a:buNone/>
            </a:pPr>
            <a:r>
              <a:rPr lang="en-US" dirty="0"/>
              <a:t>4</a:t>
            </a:r>
            <a:r>
              <a:rPr lang="en-US" dirty="0" smtClean="0"/>
              <a:t>. Best nutrient retention </a:t>
            </a:r>
          </a:p>
          <a:p>
            <a:pPr marL="0" indent="0">
              <a:buNone/>
            </a:pPr>
            <a:r>
              <a:rPr lang="en-US" dirty="0"/>
              <a:t>	</a:t>
            </a:r>
            <a:r>
              <a:rPr lang="en-US" b="1" dirty="0" smtClean="0"/>
              <a:t>-</a:t>
            </a:r>
            <a:r>
              <a:rPr lang="en-US" dirty="0"/>
              <a:t>c</a:t>
            </a:r>
            <a:r>
              <a:rPr lang="en-US" dirty="0" smtClean="0"/>
              <a:t>ook with least time/temp/H</a:t>
            </a:r>
            <a:r>
              <a:rPr lang="en-US" baseline="-25000" dirty="0" smtClean="0"/>
              <a:t>2</a:t>
            </a:r>
            <a:r>
              <a:rPr lang="en-US" dirty="0" smtClean="0"/>
              <a:t>O </a:t>
            </a:r>
          </a:p>
          <a:p>
            <a:pPr marL="0" indent="0">
              <a:buNone/>
            </a:pPr>
            <a:r>
              <a:rPr lang="en-US" dirty="0">
                <a:sym typeface="Wingdings"/>
              </a:rPr>
              <a:t>5</a:t>
            </a:r>
            <a:r>
              <a:rPr lang="en-US" dirty="0" smtClean="0">
                <a:sym typeface="Wingdings"/>
              </a:rPr>
              <a:t>. </a:t>
            </a:r>
            <a:r>
              <a:rPr lang="en-US" dirty="0" smtClean="0"/>
              <a:t>Supplement only if, and when, needed</a:t>
            </a:r>
          </a:p>
          <a:p>
            <a:pPr marL="0" indent="0">
              <a:buNone/>
            </a:pPr>
            <a:r>
              <a:rPr lang="en-US" b="1" dirty="0">
                <a:solidFill>
                  <a:srgbClr val="008000"/>
                </a:solidFill>
              </a:rPr>
              <a:t>	</a:t>
            </a:r>
            <a:r>
              <a:rPr lang="en-US" b="1" dirty="0" smtClean="0"/>
              <a:t>-</a:t>
            </a:r>
            <a:r>
              <a:rPr lang="en-US" b="1" dirty="0">
                <a:solidFill>
                  <a:srgbClr val="008000"/>
                </a:solidFill>
              </a:rPr>
              <a:t>r</a:t>
            </a:r>
            <a:r>
              <a:rPr lang="en-US" b="1" dirty="0" smtClean="0">
                <a:solidFill>
                  <a:srgbClr val="008000"/>
                </a:solidFill>
              </a:rPr>
              <a:t>emember </a:t>
            </a:r>
            <a:r>
              <a:rPr lang="en-US" u="sng" dirty="0" smtClean="0"/>
              <a:t>Food 1</a:t>
            </a:r>
            <a:r>
              <a:rPr lang="en-US" u="sng" baseline="30000" dirty="0" smtClean="0"/>
              <a:t>st</a:t>
            </a:r>
            <a:r>
              <a:rPr lang="en-US" u="sng" dirty="0" smtClean="0"/>
              <a:t>-Supplements 2</a:t>
            </a:r>
            <a:r>
              <a:rPr lang="en-US" u="sng" baseline="30000" dirty="0" smtClean="0"/>
              <a:t>nd</a:t>
            </a:r>
          </a:p>
          <a:p>
            <a:pPr marL="0" indent="0">
              <a:buNone/>
            </a:pPr>
            <a:endParaRPr lang="en-US" u="sng" dirty="0" smtClean="0"/>
          </a:p>
          <a:p>
            <a:pPr marL="0" indent="0">
              <a:buNone/>
            </a:pPr>
            <a:endParaRPr lang="en-US" b="1" dirty="0" smtClean="0">
              <a:solidFill>
                <a:srgbClr val="008000"/>
              </a:solidFill>
            </a:endParaRPr>
          </a:p>
        </p:txBody>
      </p:sp>
      <p:sp>
        <p:nvSpPr>
          <p:cNvPr id="5" name="TextBox 4"/>
          <p:cNvSpPr txBox="1"/>
          <p:nvPr/>
        </p:nvSpPr>
        <p:spPr>
          <a:xfrm>
            <a:off x="148436" y="5125327"/>
            <a:ext cx="184731"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0795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Gears</a:t>
            </a:r>
            <a:endParaRPr lang="en-US" dirty="0"/>
          </a:p>
        </p:txBody>
      </p:sp>
    </p:spTree>
    <p:extLst>
      <p:ext uri="{BB962C8B-B14F-4D97-AF65-F5344CB8AC3E}">
        <p14:creationId xmlns:p14="http://schemas.microsoft.com/office/powerpoint/2010/main" val="441635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457200" y="304800"/>
            <a:ext cx="8686800" cy="1139825"/>
          </a:xfrm>
        </p:spPr>
        <p:txBody>
          <a:bodyPr>
            <a:normAutofit fontScale="90000"/>
          </a:bodyPr>
          <a:lstStyle/>
          <a:p>
            <a:pPr algn="l"/>
            <a:r>
              <a:rPr lang="en-US" altLang="en-US" sz="4000" dirty="0">
                <a:solidFill>
                  <a:srgbClr val="000000"/>
                </a:solidFill>
                <a:ea typeface="ＭＳ Ｐゴシック" charset="-128"/>
                <a:cs typeface="ＭＳ Ｐゴシック" charset="-128"/>
              </a:rPr>
              <a:t>Concept Map: </a:t>
            </a:r>
            <a:r>
              <a:rPr lang="en-US" altLang="en-US" sz="4000" dirty="0" smtClean="0">
                <a:solidFill>
                  <a:srgbClr val="CC0000"/>
                </a:solidFill>
              </a:rPr>
              <a:t>Blood </a:t>
            </a:r>
            <a:r>
              <a:rPr lang="en-US" altLang="en-US" sz="4000">
                <a:solidFill>
                  <a:srgbClr val="CC0000"/>
                </a:solidFill>
              </a:rPr>
              <a:t>Sugar </a:t>
            </a:r>
            <a:r>
              <a:rPr lang="en-US" altLang="en-US" sz="4000" smtClean="0">
                <a:solidFill>
                  <a:srgbClr val="CC0000"/>
                </a:solidFill>
              </a:rPr>
              <a:t>Level Control</a:t>
            </a:r>
            <a:r>
              <a:rPr lang="en-US" altLang="en-US" sz="4000" dirty="0">
                <a:solidFill>
                  <a:srgbClr val="CC0000"/>
                </a:solidFill>
              </a:rPr>
              <a:t/>
            </a:r>
            <a:br>
              <a:rPr lang="en-US" altLang="en-US" sz="4000" dirty="0">
                <a:solidFill>
                  <a:srgbClr val="CC0000"/>
                </a:solidFill>
              </a:rPr>
            </a:br>
            <a:r>
              <a:rPr lang="en-US" altLang="en-US" dirty="0" smtClean="0">
                <a:solidFill>
                  <a:srgbClr val="000000"/>
                </a:solidFill>
                <a:ea typeface="ＭＳ Ｐゴシック" charset="-128"/>
                <a:cs typeface="ＭＳ Ｐゴシック" charset="-128"/>
              </a:rPr>
              <a:t> </a:t>
            </a:r>
            <a:endParaRPr lang="en-US" altLang="en-US" dirty="0">
              <a:solidFill>
                <a:srgbClr val="000000"/>
              </a:solidFill>
              <a:ea typeface="ＭＳ Ｐゴシック" charset="-128"/>
              <a:cs typeface="ＭＳ Ｐゴシック" charset="-128"/>
            </a:endParaRPr>
          </a:p>
        </p:txBody>
      </p:sp>
      <p:sp>
        <p:nvSpPr>
          <p:cNvPr id="72706" name="TextBox 3"/>
          <p:cNvSpPr txBox="1">
            <a:spLocks noChangeArrowheads="1"/>
          </p:cNvSpPr>
          <p:nvPr/>
        </p:nvSpPr>
        <p:spPr bwMode="auto">
          <a:xfrm>
            <a:off x="457200" y="1114198"/>
            <a:ext cx="836022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charset="2"/>
              <a:buChar char="p"/>
              <a:defRPr sz="2800">
                <a:solidFill>
                  <a:schemeClr val="tx1"/>
                </a:solidFill>
                <a:latin typeface="Garamond" charset="0"/>
                <a:ea typeface="ＭＳ Ｐゴシック" charset="-128"/>
                <a:cs typeface="ＭＳ Ｐゴシック" charset="-128"/>
              </a:defRPr>
            </a:lvl1pPr>
            <a:lvl2pPr marL="742950" indent="-285750">
              <a:spcBef>
                <a:spcPct val="20000"/>
              </a:spcBef>
              <a:buClr>
                <a:schemeClr val="tx2"/>
              </a:buClr>
              <a:buSzPct val="75000"/>
              <a:buFont typeface="Wingdings" charset="2"/>
              <a:buChar char="n"/>
              <a:defRPr sz="2400">
                <a:solidFill>
                  <a:schemeClr val="tx1"/>
                </a:solidFill>
                <a:latin typeface="Garamond" charset="0"/>
                <a:ea typeface="ＭＳ Ｐゴシック" charset="-128"/>
                <a:cs typeface="ＭＳ Ｐゴシック" charset="-128"/>
              </a:defRPr>
            </a:lvl2pPr>
            <a:lvl3pPr marL="1143000" indent="-228600">
              <a:spcBef>
                <a:spcPct val="20000"/>
              </a:spcBef>
              <a:buClr>
                <a:schemeClr val="accent1"/>
              </a:buClr>
              <a:buSzPct val="65000"/>
              <a:buFont typeface="Wingdings" charset="2"/>
              <a:buChar char="p"/>
              <a:defRPr sz="2000">
                <a:solidFill>
                  <a:schemeClr val="tx1"/>
                </a:solidFill>
                <a:latin typeface="Garamond" charset="0"/>
                <a:ea typeface="ＭＳ Ｐゴシック" charset="-128"/>
                <a:cs typeface="ＭＳ Ｐゴシック" charset="-128"/>
              </a:defRPr>
            </a:lvl3pPr>
            <a:lvl4pPr marL="1600200" indent="-228600">
              <a:spcBef>
                <a:spcPct val="20000"/>
              </a:spcBef>
              <a:buClr>
                <a:schemeClr val="bg2"/>
              </a:buClr>
              <a:buFont typeface="Wingdings" charset="2"/>
              <a:buChar char="§"/>
              <a:defRPr>
                <a:solidFill>
                  <a:schemeClr val="tx1"/>
                </a:solidFill>
                <a:latin typeface="Garamond" charset="0"/>
                <a:ea typeface="ＭＳ Ｐゴシック" charset="-128"/>
                <a:cs typeface="ＭＳ Ｐゴシック" charset="-128"/>
              </a:defRPr>
            </a:lvl4pPr>
            <a:lvl5pPr marL="2057400" indent="-228600">
              <a:spcBef>
                <a:spcPct val="20000"/>
              </a:spcBef>
              <a:buClr>
                <a:schemeClr val="tx2"/>
              </a:buClr>
              <a:buSzPct val="80000"/>
              <a:buFont typeface="Wingdings" charset="2"/>
              <a:buChar char="§"/>
              <a:defRPr>
                <a:solidFill>
                  <a:schemeClr val="tx1"/>
                </a:solidFill>
                <a:latin typeface="Garamond" charset="0"/>
                <a:ea typeface="ＭＳ Ｐゴシック" charset="-128"/>
                <a:cs typeface="ＭＳ Ｐゴシック" charset="-128"/>
              </a:defRPr>
            </a:lvl5pPr>
            <a:lvl6pPr marL="2514600" indent="-228600" eaLnBrk="0" fontAlgn="base" hangingPunct="0">
              <a:spcBef>
                <a:spcPct val="20000"/>
              </a:spcBef>
              <a:spcAft>
                <a:spcPct val="0"/>
              </a:spcAft>
              <a:buClr>
                <a:schemeClr val="tx2"/>
              </a:buClr>
              <a:buSzPct val="80000"/>
              <a:buFont typeface="Wingdings" charset="2"/>
              <a:buChar char="§"/>
              <a:defRPr>
                <a:solidFill>
                  <a:schemeClr val="tx1"/>
                </a:solidFill>
                <a:latin typeface="Garamond" charset="0"/>
                <a:ea typeface="ＭＳ Ｐゴシック" charset="-128"/>
                <a:cs typeface="ＭＳ Ｐゴシック" charset="-128"/>
              </a:defRPr>
            </a:lvl6pPr>
            <a:lvl7pPr marL="2971800" indent="-228600" eaLnBrk="0" fontAlgn="base" hangingPunct="0">
              <a:spcBef>
                <a:spcPct val="20000"/>
              </a:spcBef>
              <a:spcAft>
                <a:spcPct val="0"/>
              </a:spcAft>
              <a:buClr>
                <a:schemeClr val="tx2"/>
              </a:buClr>
              <a:buSzPct val="80000"/>
              <a:buFont typeface="Wingdings" charset="2"/>
              <a:buChar char="§"/>
              <a:defRPr>
                <a:solidFill>
                  <a:schemeClr val="tx1"/>
                </a:solidFill>
                <a:latin typeface="Garamond" charset="0"/>
                <a:ea typeface="ＭＳ Ｐゴシック" charset="-128"/>
                <a:cs typeface="ＭＳ Ｐゴシック" charset="-128"/>
              </a:defRPr>
            </a:lvl7pPr>
            <a:lvl8pPr marL="3429000" indent="-228600" eaLnBrk="0" fontAlgn="base" hangingPunct="0">
              <a:spcBef>
                <a:spcPct val="20000"/>
              </a:spcBef>
              <a:spcAft>
                <a:spcPct val="0"/>
              </a:spcAft>
              <a:buClr>
                <a:schemeClr val="tx2"/>
              </a:buClr>
              <a:buSzPct val="80000"/>
              <a:buFont typeface="Wingdings" charset="2"/>
              <a:buChar char="§"/>
              <a:defRPr>
                <a:solidFill>
                  <a:schemeClr val="tx1"/>
                </a:solidFill>
                <a:latin typeface="Garamond" charset="0"/>
                <a:ea typeface="ＭＳ Ｐゴシック" charset="-128"/>
                <a:cs typeface="ＭＳ Ｐゴシック" charset="-128"/>
              </a:defRPr>
            </a:lvl8pPr>
            <a:lvl9pPr marL="3886200" indent="-228600" eaLnBrk="0" fontAlgn="base" hangingPunct="0">
              <a:spcBef>
                <a:spcPct val="20000"/>
              </a:spcBef>
              <a:spcAft>
                <a:spcPct val="0"/>
              </a:spcAft>
              <a:buClr>
                <a:schemeClr val="tx2"/>
              </a:buClr>
              <a:buSzPct val="80000"/>
              <a:buFont typeface="Wingdings" charset="2"/>
              <a:buChar char="§"/>
              <a:defRPr>
                <a:solidFill>
                  <a:schemeClr val="tx1"/>
                </a:solidFill>
                <a:latin typeface="Garamond" charset="0"/>
                <a:ea typeface="ＭＳ Ｐゴシック" charset="-128"/>
                <a:cs typeface="ＭＳ Ｐゴシック" charset="-128"/>
              </a:defRPr>
            </a:lvl9pPr>
          </a:lstStyle>
          <a:p>
            <a:pPr>
              <a:spcBef>
                <a:spcPct val="0"/>
              </a:spcBef>
              <a:buClrTx/>
              <a:buSzTx/>
              <a:buFontTx/>
              <a:buNone/>
            </a:pPr>
            <a:r>
              <a:rPr lang="en-US" altLang="en-US" sz="3200" b="1" dirty="0"/>
              <a:t>Terms: </a:t>
            </a:r>
            <a:r>
              <a:rPr lang="en-US" altLang="en-US" sz="3200" b="0" dirty="0"/>
              <a:t>blood sugar (glucose),</a:t>
            </a:r>
            <a:r>
              <a:rPr lang="en-US" altLang="en-US" sz="3200" b="0" dirty="0">
                <a:solidFill>
                  <a:srgbClr val="000000"/>
                </a:solidFill>
              </a:rPr>
              <a:t> hyperglycemia, hypoglycemia, glucagon, insulin, Type 1 </a:t>
            </a:r>
            <a:r>
              <a:rPr lang="en-US" altLang="en-US" sz="3200" b="0" dirty="0" smtClean="0">
                <a:solidFill>
                  <a:srgbClr val="000000"/>
                </a:solidFill>
              </a:rPr>
              <a:t>diabetes, </a:t>
            </a:r>
            <a:r>
              <a:rPr lang="en-US" altLang="en-US" sz="3200" b="0" dirty="0">
                <a:solidFill>
                  <a:srgbClr val="000000"/>
                </a:solidFill>
              </a:rPr>
              <a:t>Type 2 diabetes, </a:t>
            </a:r>
            <a:r>
              <a:rPr lang="en-US" altLang="en-US" sz="3200" b="0" dirty="0" smtClean="0">
                <a:solidFill>
                  <a:srgbClr val="000000"/>
                </a:solidFill>
              </a:rPr>
              <a:t>ineffective insulin, inadequate insulin   </a:t>
            </a:r>
            <a:endParaRPr lang="en-US" altLang="en-US" sz="3200" b="0" dirty="0">
              <a:solidFill>
                <a:srgbClr val="000000"/>
              </a:solidFill>
            </a:endParaRPr>
          </a:p>
          <a:p>
            <a:pPr>
              <a:spcBef>
                <a:spcPct val="0"/>
              </a:spcBef>
              <a:buClrTx/>
              <a:buSzTx/>
              <a:buFontTx/>
              <a:buNone/>
            </a:pPr>
            <a:endParaRPr lang="en-US" altLang="en-US" sz="3200" b="0" dirty="0">
              <a:solidFill>
                <a:srgbClr val="999900"/>
              </a:solidFill>
            </a:endParaRPr>
          </a:p>
          <a:p>
            <a:pPr>
              <a:spcBef>
                <a:spcPct val="0"/>
              </a:spcBef>
              <a:buClrTx/>
              <a:buSzTx/>
              <a:buFontTx/>
              <a:buNone/>
            </a:pPr>
            <a:r>
              <a:rPr lang="en-US" altLang="en-US" sz="3200" b="1" dirty="0" smtClean="0"/>
              <a:t>Draw</a:t>
            </a:r>
            <a:r>
              <a:rPr lang="en-US" altLang="en-US" sz="3200" b="0" dirty="0" smtClean="0"/>
              <a:t> </a:t>
            </a:r>
            <a:r>
              <a:rPr lang="en-US" altLang="en-US" sz="3200" b="0" dirty="0"/>
              <a:t>a diagram logically linking all </a:t>
            </a:r>
            <a:r>
              <a:rPr lang="en-US" altLang="en-US" sz="3200" b="0" dirty="0" smtClean="0"/>
              <a:t> </a:t>
            </a:r>
            <a:r>
              <a:rPr lang="en-US" altLang="en-US" sz="3200" b="0" dirty="0"/>
              <a:t>terms</a:t>
            </a:r>
            <a:r>
              <a:rPr lang="en-US" altLang="en-US" sz="3200" b="0" dirty="0" smtClean="0"/>
              <a:t>. Add explanations, arrows, descriptors as needed.</a:t>
            </a:r>
            <a:endParaRPr lang="en-US" altLang="en-US" sz="3200" dirty="0">
              <a:latin typeface="Verdana" charset="0"/>
            </a:endParaRPr>
          </a:p>
        </p:txBody>
      </p:sp>
    </p:spTree>
    <p:extLst>
      <p:ext uri="{BB962C8B-B14F-4D97-AF65-F5344CB8AC3E}">
        <p14:creationId xmlns:p14="http://schemas.microsoft.com/office/powerpoint/2010/main" val="1687440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Supplements=Big Business</a:t>
            </a:r>
            <a:endParaRPr lang="en-US" sz="3600" b="1" dirty="0"/>
          </a:p>
        </p:txBody>
      </p:sp>
      <p:sp>
        <p:nvSpPr>
          <p:cNvPr id="5" name="TextBox 4"/>
          <p:cNvSpPr txBox="1"/>
          <p:nvPr/>
        </p:nvSpPr>
        <p:spPr>
          <a:xfrm>
            <a:off x="230442" y="1156028"/>
            <a:ext cx="8462766" cy="523220"/>
          </a:xfrm>
          <a:prstGeom prst="rect">
            <a:avLst/>
          </a:prstGeom>
          <a:noFill/>
        </p:spPr>
        <p:txBody>
          <a:bodyPr wrap="none" rtlCol="0">
            <a:spAutoFit/>
          </a:bodyPr>
          <a:lstStyle/>
          <a:p>
            <a:r>
              <a:rPr lang="en-US" sz="2800" b="1" i="1" dirty="0" smtClean="0">
                <a:solidFill>
                  <a:srgbClr val="800080"/>
                </a:solidFill>
              </a:rPr>
              <a:t>    US market ~150 million users $32 billion/year in sales</a:t>
            </a:r>
            <a:endParaRPr lang="en-US" sz="2800" b="1" i="1" dirty="0">
              <a:solidFill>
                <a:srgbClr val="800080"/>
              </a:solidFill>
            </a:endParaRPr>
          </a:p>
        </p:txBody>
      </p:sp>
    </p:spTree>
    <p:extLst>
      <p:ext uri="{BB962C8B-B14F-4D97-AF65-F5344CB8AC3E}">
        <p14:creationId xmlns:p14="http://schemas.microsoft.com/office/powerpoint/2010/main" val="9616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05777"/>
            <a:ext cx="8686800" cy="990600"/>
          </a:xfrm>
        </p:spPr>
        <p:txBody>
          <a:bodyPr>
            <a:normAutofit/>
          </a:bodyPr>
          <a:lstStyle/>
          <a:p>
            <a:r>
              <a:rPr lang="en-US" sz="3600" b="1" dirty="0" smtClean="0">
                <a:solidFill>
                  <a:schemeClr val="tx2"/>
                </a:solidFill>
                <a:latin typeface="+mn-lt"/>
              </a:rPr>
              <a:t>How </a:t>
            </a:r>
            <a:r>
              <a:rPr lang="en-US" sz="3600" b="1" i="1" dirty="0" smtClean="0">
                <a:solidFill>
                  <a:schemeClr val="tx2"/>
                </a:solidFill>
                <a:latin typeface="+mn-lt"/>
              </a:rPr>
              <a:t>Supplement Smart </a:t>
            </a:r>
            <a:r>
              <a:rPr lang="en-US" sz="3600" b="1" dirty="0" smtClean="0">
                <a:solidFill>
                  <a:schemeClr val="tx2"/>
                </a:solidFill>
                <a:latin typeface="+mn-lt"/>
              </a:rPr>
              <a:t>are you?</a:t>
            </a:r>
            <a:endParaRPr lang="en-US" sz="3600" b="1" dirty="0">
              <a:latin typeface="+mn-lt"/>
            </a:endParaRPr>
          </a:p>
        </p:txBody>
      </p:sp>
      <p:sp>
        <p:nvSpPr>
          <p:cNvPr id="24578" name="Content Placeholder 2"/>
          <p:cNvSpPr>
            <a:spLocks noGrp="1"/>
          </p:cNvSpPr>
          <p:nvPr>
            <p:ph idx="1"/>
          </p:nvPr>
        </p:nvSpPr>
        <p:spPr>
          <a:xfrm>
            <a:off x="457200" y="1296377"/>
            <a:ext cx="8331200" cy="4257756"/>
          </a:xfrm>
        </p:spPr>
        <p:txBody>
          <a:bodyPr>
            <a:normAutofit/>
          </a:bodyPr>
          <a:lstStyle/>
          <a:p>
            <a:pPr marL="0" indent="0">
              <a:buFont typeface="Wingdings" charset="0"/>
              <a:buNone/>
              <a:defRPr/>
            </a:pPr>
            <a:r>
              <a:rPr lang="en-US" sz="2800" dirty="0" smtClean="0"/>
              <a:t>True or False?  Supplements:  </a:t>
            </a:r>
          </a:p>
          <a:p>
            <a:pPr marL="0" indent="0">
              <a:buFont typeface="Wingdings" charset="0"/>
              <a:buNone/>
              <a:defRPr/>
            </a:pPr>
            <a:r>
              <a:rPr lang="en-US" sz="2800" dirty="0"/>
              <a:t>	</a:t>
            </a:r>
            <a:r>
              <a:rPr lang="en-US" sz="2800" dirty="0" smtClean="0"/>
              <a:t>1. Must be labeled as </a:t>
            </a:r>
            <a:r>
              <a:rPr lang="en-US" sz="2800" i="1" dirty="0" smtClean="0"/>
              <a:t>supplements </a:t>
            </a:r>
            <a:endParaRPr lang="en-US" sz="2800" i="1" dirty="0"/>
          </a:p>
          <a:p>
            <a:pPr marL="0" indent="0">
              <a:buFont typeface="Wingdings" charset="0"/>
              <a:buNone/>
              <a:defRPr/>
            </a:pPr>
            <a:r>
              <a:rPr lang="en-US" sz="2800" dirty="0" smtClean="0"/>
              <a:t>	2. Can list ingredients as a </a:t>
            </a:r>
            <a:r>
              <a:rPr lang="en-US" sz="2800" i="1" dirty="0" smtClean="0"/>
              <a:t>‘proprietary blend’</a:t>
            </a:r>
          </a:p>
          <a:p>
            <a:pPr marL="0" indent="0">
              <a:buNone/>
              <a:defRPr/>
            </a:pPr>
            <a:r>
              <a:rPr lang="en-US" sz="2800" dirty="0"/>
              <a:t>	</a:t>
            </a:r>
            <a:r>
              <a:rPr lang="en-US" sz="2800" dirty="0" smtClean="0"/>
              <a:t>3. D</a:t>
            </a:r>
            <a:r>
              <a:rPr lang="en-US" altLang="ja-JP" sz="2800" dirty="0" smtClean="0"/>
              <a:t>on’t </a:t>
            </a:r>
            <a:r>
              <a:rPr lang="en-US" altLang="ja-JP" sz="2800" dirty="0"/>
              <a:t>have to list </a:t>
            </a:r>
            <a:r>
              <a:rPr lang="en-US" altLang="ja-JP" sz="2800" dirty="0" smtClean="0"/>
              <a:t>side </a:t>
            </a:r>
            <a:r>
              <a:rPr lang="en-US" sz="2800" dirty="0" smtClean="0"/>
              <a:t>effects/interactions</a:t>
            </a:r>
            <a:endParaRPr lang="en-US" sz="2800" dirty="0"/>
          </a:p>
          <a:p>
            <a:pPr marL="0" indent="0">
              <a:buFont typeface="Wingdings" charset="0"/>
              <a:buNone/>
              <a:defRPr/>
            </a:pPr>
            <a:r>
              <a:rPr lang="en-US" altLang="ja-JP" sz="2800" dirty="0"/>
              <a:t>	</a:t>
            </a:r>
            <a:r>
              <a:rPr lang="en-US" altLang="ja-JP" sz="2800" dirty="0" smtClean="0"/>
              <a:t>4. Can’t claim to prevent, cure, treat disease</a:t>
            </a:r>
          </a:p>
          <a:p>
            <a:pPr marL="0" indent="0" algn="ctr">
              <a:buFont typeface="Wingdings" charset="0"/>
              <a:buNone/>
              <a:defRPr/>
            </a:pPr>
            <a:r>
              <a:rPr lang="en-US" sz="2800" i="1" dirty="0" smtClean="0">
                <a:solidFill>
                  <a:schemeClr val="tx2"/>
                </a:solidFill>
              </a:rPr>
              <a:t>‘FDA </a:t>
            </a:r>
            <a:r>
              <a:rPr lang="en-US" sz="2800" i="1" dirty="0">
                <a:solidFill>
                  <a:schemeClr val="tx2"/>
                </a:solidFill>
              </a:rPr>
              <a:t>doesn’t approve, test or regulate </a:t>
            </a:r>
            <a:r>
              <a:rPr lang="en-US" sz="2800" i="1" dirty="0" err="1" smtClean="0">
                <a:solidFill>
                  <a:schemeClr val="tx2"/>
                </a:solidFill>
              </a:rPr>
              <a:t>mnf</a:t>
            </a:r>
            <a:r>
              <a:rPr lang="en-US" sz="2800" i="1" dirty="0" smtClean="0">
                <a:solidFill>
                  <a:schemeClr val="tx2"/>
                </a:solidFill>
              </a:rPr>
              <a:t>/sale;                  nor </a:t>
            </a:r>
            <a:r>
              <a:rPr lang="en-US" sz="2800" i="1" dirty="0">
                <a:solidFill>
                  <a:schemeClr val="tx2"/>
                </a:solidFill>
              </a:rPr>
              <a:t>does it test safety, purity, quality or </a:t>
            </a:r>
            <a:r>
              <a:rPr lang="en-US" sz="2800" i="1" dirty="0" smtClean="0">
                <a:solidFill>
                  <a:schemeClr val="tx2"/>
                </a:solidFill>
              </a:rPr>
              <a:t>effectiveness of supplements prior </a:t>
            </a:r>
            <a:r>
              <a:rPr lang="en-US" sz="2800" i="1" dirty="0">
                <a:solidFill>
                  <a:schemeClr val="tx2"/>
                </a:solidFill>
              </a:rPr>
              <a:t>to </a:t>
            </a:r>
            <a:r>
              <a:rPr lang="en-US" sz="2800" i="1" dirty="0" smtClean="0">
                <a:solidFill>
                  <a:schemeClr val="tx2"/>
                </a:solidFill>
              </a:rPr>
              <a:t>sale’.        </a:t>
            </a:r>
            <a:endParaRPr lang="en-US" sz="2800" i="1" dirty="0">
              <a:solidFill>
                <a:schemeClr val="tx2"/>
              </a:solidFill>
            </a:endParaRPr>
          </a:p>
        </p:txBody>
      </p:sp>
      <p:sp>
        <p:nvSpPr>
          <p:cNvPr id="2" name="TextBox 1"/>
          <p:cNvSpPr txBox="1"/>
          <p:nvPr/>
        </p:nvSpPr>
        <p:spPr>
          <a:xfrm>
            <a:off x="3471333" y="84957"/>
            <a:ext cx="2096984" cy="523220"/>
          </a:xfrm>
          <a:prstGeom prst="rect">
            <a:avLst/>
          </a:prstGeom>
          <a:noFill/>
        </p:spPr>
        <p:txBody>
          <a:bodyPr wrap="none" rtlCol="0">
            <a:spAutoFit/>
          </a:bodyPr>
          <a:lstStyle/>
          <a:p>
            <a:r>
              <a:rPr lang="en-US" sz="2800" b="1" dirty="0" smtClean="0">
                <a:solidFill>
                  <a:srgbClr val="FF0000"/>
                </a:solidFill>
              </a:rPr>
              <a:t>All are True</a:t>
            </a:r>
            <a:endParaRPr lang="en-US" sz="2800" b="1" dirty="0">
              <a:solidFill>
                <a:srgbClr val="FF0000"/>
              </a:solidFill>
            </a:endParaRPr>
          </a:p>
        </p:txBody>
      </p:sp>
    </p:spTree>
    <p:extLst>
      <p:ext uri="{BB962C8B-B14F-4D97-AF65-F5344CB8AC3E}">
        <p14:creationId xmlns:p14="http://schemas.microsoft.com/office/powerpoint/2010/main" val="2813638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8">
                                            <p:txEl>
                                              <p:pRg st="5" end="5"/>
                                            </p:txEl>
                                          </p:spTgt>
                                        </p:tgtEl>
                                        <p:attrNameLst>
                                          <p:attrName>style.visibility</p:attrName>
                                        </p:attrNameLst>
                                      </p:cBhvr>
                                      <p:to>
                                        <p:strVal val="visible"/>
                                      </p:to>
                                    </p:set>
                                    <p:anim calcmode="lin" valueType="num">
                                      <p:cBhvr additive="base">
                                        <p:cTn id="25" dur="750" fill="hold"/>
                                        <p:tgtEl>
                                          <p:spTgt spid="24578">
                                            <p:txEl>
                                              <p:pRg st="5" end="5"/>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457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hidden="1"/>
          <p:cNvSpPr>
            <a:spLocks noGrp="1" noChangeArrowheads="1"/>
          </p:cNvSpPr>
          <p:nvPr>
            <p:ph type="title"/>
          </p:nvPr>
        </p:nvSpPr>
        <p:spPr/>
        <p:txBody>
          <a:bodyPr/>
          <a:lstStyle/>
          <a:p>
            <a:endParaRPr lang="en-US">
              <a:latin typeface="Arial" charset="0"/>
            </a:endParaRPr>
          </a:p>
        </p:txBody>
      </p:sp>
      <p:sp>
        <p:nvSpPr>
          <p:cNvPr id="7173" name="Text Box 5"/>
          <p:cNvSpPr txBox="1">
            <a:spLocks noChangeArrowheads="1"/>
          </p:cNvSpPr>
          <p:nvPr/>
        </p:nvSpPr>
        <p:spPr bwMode="auto">
          <a:xfrm>
            <a:off x="457200" y="319241"/>
            <a:ext cx="5019278" cy="120032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3600" b="1" dirty="0" smtClean="0">
                <a:latin typeface="+mn-lt"/>
                <a:cs typeface="Calibri"/>
              </a:rPr>
              <a:t>Supplements Rule</a:t>
            </a:r>
            <a:r>
              <a:rPr lang="is-IS" sz="3600" b="1" dirty="0" smtClean="0">
                <a:latin typeface="+mn-lt"/>
                <a:cs typeface="Calibri"/>
              </a:rPr>
              <a:t>…....</a:t>
            </a:r>
            <a:r>
              <a:rPr lang="en-US" sz="3600" b="1" dirty="0" smtClean="0">
                <a:latin typeface="+mn-lt"/>
                <a:cs typeface="Calibri"/>
              </a:rPr>
              <a:t> </a:t>
            </a:r>
            <a:r>
              <a:rPr lang="en-US" sz="3600" b="1" dirty="0">
                <a:latin typeface="+mn-lt"/>
                <a:cs typeface="Calibri"/>
              </a:rPr>
              <a:t>W</a:t>
            </a:r>
            <a:r>
              <a:rPr lang="en-US" sz="3600" b="1" dirty="0" smtClean="0">
                <a:latin typeface="+mn-lt"/>
                <a:cs typeface="Calibri"/>
              </a:rPr>
              <a:t>ithout Enough Rules!</a:t>
            </a:r>
          </a:p>
        </p:txBody>
      </p:sp>
      <p:sp>
        <p:nvSpPr>
          <p:cNvPr id="2" name="TextBox 1"/>
          <p:cNvSpPr txBox="1">
            <a:spLocks noChangeArrowheads="1"/>
          </p:cNvSpPr>
          <p:nvPr/>
        </p:nvSpPr>
        <p:spPr bwMode="auto">
          <a:xfrm>
            <a:off x="457200" y="1554679"/>
            <a:ext cx="5419294" cy="9541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mn-lt"/>
                <a:cs typeface="Calibri" charset="0"/>
              </a:rPr>
              <a:t>1994 Dietary </a:t>
            </a:r>
            <a:r>
              <a:rPr lang="en-US" sz="2800" dirty="0" smtClean="0">
                <a:latin typeface="+mn-lt"/>
                <a:cs typeface="Calibri" charset="0"/>
              </a:rPr>
              <a:t>Supplement</a:t>
            </a:r>
            <a:endParaRPr lang="en-US" sz="2800" dirty="0">
              <a:latin typeface="+mn-lt"/>
              <a:cs typeface="Calibri" charset="0"/>
            </a:endParaRPr>
          </a:p>
          <a:p>
            <a:pPr eaLnBrk="1" hangingPunct="1"/>
            <a:r>
              <a:rPr lang="en-US" sz="2800" dirty="0">
                <a:latin typeface="+mn-lt"/>
                <a:cs typeface="Calibri" charset="0"/>
              </a:rPr>
              <a:t>and Health Education </a:t>
            </a:r>
            <a:r>
              <a:rPr lang="en-US" sz="2800" dirty="0" smtClean="0">
                <a:latin typeface="+mn-lt"/>
                <a:cs typeface="Calibri" charset="0"/>
              </a:rPr>
              <a:t>Act-</a:t>
            </a:r>
            <a:r>
              <a:rPr lang="en-US" dirty="0" smtClean="0">
                <a:latin typeface="+mn-lt"/>
                <a:cs typeface="Calibri" charset="0"/>
              </a:rPr>
              <a:t>DSHEA</a:t>
            </a:r>
          </a:p>
        </p:txBody>
      </p:sp>
      <p:sp>
        <p:nvSpPr>
          <p:cNvPr id="3" name="TextBox 2"/>
          <p:cNvSpPr txBox="1"/>
          <p:nvPr/>
        </p:nvSpPr>
        <p:spPr>
          <a:xfrm>
            <a:off x="3831418" y="3526972"/>
            <a:ext cx="5087098" cy="1231106"/>
          </a:xfrm>
          <a:prstGeom prst="rect">
            <a:avLst/>
          </a:prstGeom>
          <a:noFill/>
        </p:spPr>
        <p:txBody>
          <a:bodyPr wrap="none" rtlCol="0">
            <a:spAutoFit/>
          </a:bodyPr>
          <a:lstStyle/>
          <a:p>
            <a:r>
              <a:rPr lang="en-US" sz="2800" dirty="0">
                <a:cs typeface="Calibri" charset="0"/>
              </a:rPr>
              <a:t>Established </a:t>
            </a:r>
            <a:r>
              <a:rPr lang="en-US" sz="2800" i="1" dirty="0">
                <a:cs typeface="Calibri" charset="0"/>
              </a:rPr>
              <a:t>loose, loop-hole</a:t>
            </a:r>
          </a:p>
          <a:p>
            <a:r>
              <a:rPr lang="en-US" sz="2800" dirty="0">
                <a:cs typeface="Calibri" charset="0"/>
              </a:rPr>
              <a:t>filled</a:t>
            </a:r>
            <a:r>
              <a:rPr lang="en-US" sz="2800" i="1" dirty="0">
                <a:cs typeface="Calibri" charset="0"/>
              </a:rPr>
              <a:t> </a:t>
            </a:r>
            <a:r>
              <a:rPr lang="en-US" sz="2800" dirty="0">
                <a:cs typeface="Calibri" charset="0"/>
              </a:rPr>
              <a:t>rules for supplement labels</a:t>
            </a:r>
          </a:p>
          <a:p>
            <a:endParaRPr lang="en-US" dirty="0"/>
          </a:p>
        </p:txBody>
      </p:sp>
    </p:spTree>
    <p:extLst>
      <p:ext uri="{BB962C8B-B14F-4D97-AF65-F5344CB8AC3E}">
        <p14:creationId xmlns:p14="http://schemas.microsoft.com/office/powerpoint/2010/main" val="1021824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sz="quarter" idx="4294967295"/>
          </p:nvPr>
        </p:nvSpPr>
        <p:spPr>
          <a:xfrm>
            <a:off x="387503" y="251737"/>
            <a:ext cx="8078904" cy="710283"/>
          </a:xfrm>
        </p:spPr>
        <p:txBody>
          <a:bodyPr>
            <a:normAutofit fontScale="90000"/>
          </a:bodyPr>
          <a:lstStyle/>
          <a:p>
            <a:r>
              <a:rPr lang="en-US" dirty="0">
                <a:latin typeface="Arial" charset="0"/>
              </a:rPr>
              <a:t>  </a:t>
            </a:r>
            <a:r>
              <a:rPr lang="en-US" sz="4000" dirty="0" smtClean="0">
                <a:latin typeface="+mn-lt"/>
              </a:rPr>
              <a:t>‘Claims’ </a:t>
            </a:r>
            <a:r>
              <a:rPr lang="en-US" sz="4000" dirty="0">
                <a:latin typeface="+mn-lt"/>
              </a:rPr>
              <a:t>with disclaimers</a:t>
            </a:r>
            <a:r>
              <a:rPr lang="en-US" sz="4000" dirty="0" smtClean="0">
                <a:latin typeface="+mn-lt"/>
              </a:rPr>
              <a:t>!</a:t>
            </a:r>
            <a:endParaRPr lang="en-US" sz="4000" dirty="0">
              <a:latin typeface="+mn-lt"/>
            </a:endParaRPr>
          </a:p>
        </p:txBody>
      </p:sp>
      <p:pic>
        <p:nvPicPr>
          <p:cNvPr id="30722" name="Picture 9" descr="images.jpe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3124200"/>
            <a:ext cx="2705100" cy="2705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3555" name="Picture 10" descr="images-1.jpe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07355" y="3408720"/>
            <a:ext cx="2678437" cy="20062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0724" name="Picture 11" descr="images-2.jpe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457135" y="1916127"/>
            <a:ext cx="2205038" cy="2705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rot="1287407">
            <a:off x="6651625" y="2273300"/>
            <a:ext cx="2133600" cy="9540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008000"/>
                </a:solidFill>
                <a:latin typeface="+mn-lt"/>
              </a:rPr>
              <a:t>Metabolism booster</a:t>
            </a:r>
          </a:p>
        </p:txBody>
      </p:sp>
      <p:sp>
        <p:nvSpPr>
          <p:cNvPr id="3" name="TextBox 2"/>
          <p:cNvSpPr txBox="1">
            <a:spLocks noChangeArrowheads="1"/>
          </p:cNvSpPr>
          <p:nvPr/>
        </p:nvSpPr>
        <p:spPr bwMode="auto">
          <a:xfrm rot="20512896">
            <a:off x="2938853" y="4839786"/>
            <a:ext cx="3078162" cy="523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FF"/>
                </a:solidFill>
                <a:latin typeface="+mn-lt"/>
              </a:rPr>
              <a:t>Memory enhancer</a:t>
            </a:r>
          </a:p>
        </p:txBody>
      </p:sp>
      <p:sp>
        <p:nvSpPr>
          <p:cNvPr id="4" name="TextBox 3"/>
          <p:cNvSpPr txBox="1">
            <a:spLocks noChangeArrowheads="1"/>
          </p:cNvSpPr>
          <p:nvPr/>
        </p:nvSpPr>
        <p:spPr bwMode="auto">
          <a:xfrm rot="20277612">
            <a:off x="580525" y="2035938"/>
            <a:ext cx="2103438" cy="522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mn-lt"/>
              </a:rPr>
              <a:t>Fat burner</a:t>
            </a:r>
          </a:p>
        </p:txBody>
      </p:sp>
      <p:sp>
        <p:nvSpPr>
          <p:cNvPr id="5" name="TextBox 4"/>
          <p:cNvSpPr txBox="1"/>
          <p:nvPr/>
        </p:nvSpPr>
        <p:spPr>
          <a:xfrm>
            <a:off x="127817" y="962020"/>
            <a:ext cx="9016183" cy="954107"/>
          </a:xfrm>
          <a:prstGeom prst="rect">
            <a:avLst/>
          </a:prstGeom>
          <a:noFill/>
        </p:spPr>
        <p:txBody>
          <a:bodyPr wrap="square" rtlCol="0">
            <a:spAutoFit/>
          </a:bodyPr>
          <a:lstStyle/>
          <a:p>
            <a:r>
              <a:rPr lang="en-US" sz="2800" i="1" dirty="0" smtClean="0">
                <a:solidFill>
                  <a:srgbClr val="800080"/>
                </a:solidFill>
              </a:rPr>
              <a:t>This statement has not been evaluated by the FDA. This product is not intended to diagnose, treat, cure or prevent any disease.</a:t>
            </a:r>
            <a:endParaRPr lang="en-US" sz="2800" i="1" dirty="0">
              <a:solidFill>
                <a:srgbClr val="800080"/>
              </a:solidFill>
            </a:endParaRPr>
          </a:p>
        </p:txBody>
      </p:sp>
    </p:spTree>
    <p:extLst>
      <p:ext uri="{BB962C8B-B14F-4D97-AF65-F5344CB8AC3E}">
        <p14:creationId xmlns:p14="http://schemas.microsoft.com/office/powerpoint/2010/main" val="294526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rPr>
              <a:t>What’s in the Bottle?</a:t>
            </a:r>
            <a:endParaRPr lang="en-US" sz="3600" b="1" dirty="0">
              <a:solidFill>
                <a:schemeClr val="tx2"/>
              </a:solidFill>
            </a:endParaRPr>
          </a:p>
        </p:txBody>
      </p:sp>
      <p:sp>
        <p:nvSpPr>
          <p:cNvPr id="3" name="Content Placeholder 2"/>
          <p:cNvSpPr>
            <a:spLocks noGrp="1"/>
          </p:cNvSpPr>
          <p:nvPr>
            <p:ph idx="1"/>
          </p:nvPr>
        </p:nvSpPr>
        <p:spPr>
          <a:xfrm>
            <a:off x="457200" y="1289505"/>
            <a:ext cx="8229600" cy="4525963"/>
          </a:xfrm>
        </p:spPr>
        <p:txBody>
          <a:bodyPr/>
          <a:lstStyle/>
          <a:p>
            <a:r>
              <a:rPr lang="en-US" dirty="0" smtClean="0"/>
              <a:t>Large % of supplements are mislabeled for content (ingredient type/amount)</a:t>
            </a:r>
          </a:p>
          <a:p>
            <a:r>
              <a:rPr lang="en-US" dirty="0" smtClean="0"/>
              <a:t>‘USP is 3</a:t>
            </a:r>
            <a:r>
              <a:rPr lang="en-US" baseline="30000" dirty="0" smtClean="0"/>
              <a:t>rd</a:t>
            </a:r>
            <a:r>
              <a:rPr lang="en-US" dirty="0" smtClean="0"/>
              <a:t> party audit of product content. If product passes, logo allowed</a:t>
            </a:r>
          </a:p>
          <a:p>
            <a:r>
              <a:rPr lang="en-US" dirty="0" smtClean="0"/>
              <a:t>Logo does </a:t>
            </a:r>
            <a:r>
              <a:rPr lang="en-US" b="1" u="sng" dirty="0" smtClean="0"/>
              <a:t>not</a:t>
            </a:r>
            <a:r>
              <a:rPr lang="en-US" dirty="0" smtClean="0"/>
              <a:t> guarantee safety </a:t>
            </a:r>
          </a:p>
          <a:p>
            <a:pPr marL="0" indent="0">
              <a:buNone/>
            </a:pPr>
            <a:r>
              <a:rPr lang="en-US" b="1" dirty="0" smtClean="0"/>
              <a:t>    or</a:t>
            </a:r>
            <a:r>
              <a:rPr lang="en-US" dirty="0" smtClean="0"/>
              <a:t> effectiveness of supplement</a:t>
            </a:r>
          </a:p>
          <a:p>
            <a:endParaRPr lang="en-US" dirty="0" smtClean="0"/>
          </a:p>
          <a:p>
            <a:endParaRPr lang="en-US" dirty="0" smtClean="0"/>
          </a:p>
          <a:p>
            <a:endParaRPr lang="en-US" dirty="0"/>
          </a:p>
        </p:txBody>
      </p:sp>
      <p:pic>
        <p:nvPicPr>
          <p:cNvPr id="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770"/>
          <a:stretch/>
        </p:blipFill>
        <p:spPr>
          <a:xfrm>
            <a:off x="6468510" y="3036033"/>
            <a:ext cx="2218290" cy="1985759"/>
          </a:xfrm>
          <a:prstGeom prst="rect">
            <a:avLst/>
          </a:prstGeom>
          <a:ln>
            <a:solidFill>
              <a:schemeClr val="accent6"/>
            </a:solidFill>
          </a:ln>
        </p:spPr>
      </p:pic>
    </p:spTree>
    <p:extLst>
      <p:ext uri="{BB962C8B-B14F-4D97-AF65-F5344CB8AC3E}">
        <p14:creationId xmlns:p14="http://schemas.microsoft.com/office/powerpoint/2010/main" val="14066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1000"/>
            <a:ext cx="8229600" cy="1219200"/>
          </a:xfrm>
        </p:spPr>
        <p:txBody>
          <a:bodyPr>
            <a:normAutofit fontScale="90000"/>
          </a:bodyPr>
          <a:lstStyle/>
          <a:p>
            <a:pPr algn="ctr" eaLnBrk="1" fontAlgn="auto" hangingPunct="1">
              <a:spcAft>
                <a:spcPts val="0"/>
              </a:spcAft>
              <a:defRPr/>
            </a:pPr>
            <a:r>
              <a:rPr lang="en-US" sz="4000" b="1" dirty="0" smtClean="0"/>
              <a:t>Vitamin and Mineral Summary</a:t>
            </a:r>
            <a:br>
              <a:rPr lang="en-US" sz="4000" b="1" dirty="0" smtClean="0"/>
            </a:br>
            <a:r>
              <a:rPr lang="en-US" dirty="0" smtClean="0">
                <a:ea typeface="+mj-ea"/>
                <a:cs typeface="+mj-cs"/>
              </a:rPr>
              <a:t> </a:t>
            </a:r>
          </a:p>
        </p:txBody>
      </p:sp>
      <p:sp>
        <p:nvSpPr>
          <p:cNvPr id="48130" name="Rectangle 3"/>
          <p:cNvSpPr>
            <a:spLocks noGrp="1" noChangeArrowheads="1"/>
          </p:cNvSpPr>
          <p:nvPr>
            <p:ph idx="1"/>
          </p:nvPr>
        </p:nvSpPr>
        <p:spPr>
          <a:xfrm>
            <a:off x="533400" y="1024412"/>
            <a:ext cx="8229600" cy="5181600"/>
          </a:xfrm>
        </p:spPr>
        <p:txBody>
          <a:bodyPr/>
          <a:lstStyle/>
          <a:p>
            <a:pPr algn="ctr" eaLnBrk="1" hangingPunct="1">
              <a:lnSpc>
                <a:spcPct val="90000"/>
              </a:lnSpc>
              <a:buFontTx/>
              <a:buNone/>
            </a:pPr>
            <a:r>
              <a:rPr lang="en-US" dirty="0">
                <a:latin typeface="Arial" charset="0"/>
              </a:rPr>
              <a:t>	</a:t>
            </a:r>
            <a:r>
              <a:rPr lang="en-US" sz="2800" dirty="0">
                <a:hlinkClick r:id="rId3"/>
              </a:rPr>
              <a:t>You don’</a:t>
            </a:r>
            <a:r>
              <a:rPr lang="en-US" altLang="ja-JP" sz="2800" dirty="0">
                <a:hlinkClick r:id="rId3"/>
              </a:rPr>
              <a:t>t need much </a:t>
            </a:r>
            <a:endParaRPr lang="en-US" altLang="ja-JP" sz="2800" dirty="0"/>
          </a:p>
          <a:p>
            <a:pPr algn="ctr" eaLnBrk="1" hangingPunct="1">
              <a:lnSpc>
                <a:spcPct val="90000"/>
              </a:lnSpc>
              <a:buFontTx/>
              <a:buNone/>
            </a:pPr>
            <a:r>
              <a:rPr lang="en-US" sz="2800" dirty="0"/>
              <a:t>Deficiency or excess </a:t>
            </a:r>
            <a:r>
              <a:rPr lang="en-US" sz="2800" dirty="0">
                <a:sym typeface="Wingdings" charset="0"/>
              </a:rPr>
              <a:t></a:t>
            </a:r>
            <a:r>
              <a:rPr lang="en-US" sz="2800" dirty="0"/>
              <a:t> illness and/or death</a:t>
            </a:r>
          </a:p>
          <a:p>
            <a:pPr algn="ctr" eaLnBrk="1" hangingPunct="1">
              <a:lnSpc>
                <a:spcPct val="90000"/>
              </a:lnSpc>
              <a:buFontTx/>
              <a:buNone/>
            </a:pPr>
            <a:r>
              <a:rPr lang="en-US" sz="2800" dirty="0" smtClean="0"/>
              <a:t>Foods 1</a:t>
            </a:r>
            <a:r>
              <a:rPr lang="en-US" sz="2800" baseline="30000" dirty="0" smtClean="0"/>
              <a:t>st</a:t>
            </a:r>
            <a:r>
              <a:rPr lang="en-US" sz="2800" dirty="0" smtClean="0"/>
              <a:t> – Supplements 2</a:t>
            </a:r>
            <a:r>
              <a:rPr lang="en-US" sz="2800" baseline="30000" dirty="0" smtClean="0"/>
              <a:t>nd</a:t>
            </a:r>
          </a:p>
          <a:p>
            <a:pPr algn="ctr" eaLnBrk="1" hangingPunct="1">
              <a:lnSpc>
                <a:spcPct val="90000"/>
              </a:lnSpc>
              <a:buFontTx/>
              <a:buNone/>
            </a:pPr>
            <a:r>
              <a:rPr lang="en-US" sz="2800" dirty="0" smtClean="0"/>
              <a:t>USP for label content accuracy</a:t>
            </a:r>
            <a:endParaRPr lang="en-US" sz="2800" dirty="0"/>
          </a:p>
          <a:p>
            <a:pPr algn="ctr" eaLnBrk="1" hangingPunct="1">
              <a:lnSpc>
                <a:spcPct val="90000"/>
              </a:lnSpc>
              <a:buFontTx/>
              <a:buNone/>
            </a:pPr>
            <a:r>
              <a:rPr lang="en-US" sz="2800" b="1" dirty="0"/>
              <a:t>Best and most safe source is </a:t>
            </a:r>
            <a:r>
              <a:rPr lang="en-US" sz="2800" b="1" u="sng" dirty="0">
                <a:solidFill>
                  <a:srgbClr val="000000"/>
                </a:solidFill>
              </a:rPr>
              <a:t>real food!</a:t>
            </a:r>
          </a:p>
          <a:p>
            <a:pPr algn="ctr" eaLnBrk="1" hangingPunct="1">
              <a:lnSpc>
                <a:spcPct val="90000"/>
              </a:lnSpc>
              <a:buFontTx/>
              <a:buNone/>
            </a:pPr>
            <a:endParaRPr lang="en-US" sz="3300" u="sng" dirty="0"/>
          </a:p>
        </p:txBody>
      </p:sp>
    </p:spTree>
    <p:extLst>
      <p:ext uri="{BB962C8B-B14F-4D97-AF65-F5344CB8AC3E}">
        <p14:creationId xmlns:p14="http://schemas.microsoft.com/office/powerpoint/2010/main" val="3270211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latin typeface="+mn-lt"/>
              </a:rPr>
              <a:t>What do you know? T/F</a:t>
            </a:r>
            <a:endParaRPr lang="en-US" sz="3600" b="1" dirty="0">
              <a:latin typeface="+mn-lt"/>
            </a:endParaRPr>
          </a:p>
        </p:txBody>
      </p:sp>
      <p:sp>
        <p:nvSpPr>
          <p:cNvPr id="5" name="Content Placeholder 4"/>
          <p:cNvSpPr>
            <a:spLocks noGrp="1"/>
          </p:cNvSpPr>
          <p:nvPr>
            <p:ph idx="1"/>
          </p:nvPr>
        </p:nvSpPr>
        <p:spPr>
          <a:xfrm>
            <a:off x="892629" y="1243584"/>
            <a:ext cx="8033657" cy="4791455"/>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a:buAutoNum type="arabicPeriod"/>
            </a:pPr>
            <a:r>
              <a:rPr lang="en-US" sz="2800" dirty="0" smtClean="0">
                <a:solidFill>
                  <a:srgbClr val="408000"/>
                </a:solidFill>
              </a:rPr>
              <a:t>High doses of vitamins can be toxic. </a:t>
            </a:r>
          </a:p>
          <a:p>
            <a:pPr marL="514350" indent="-514350">
              <a:buAutoNum type="arabicPeriod"/>
            </a:pPr>
            <a:r>
              <a:rPr lang="en-US" sz="2800" b="1" dirty="0" smtClean="0">
                <a:solidFill>
                  <a:schemeClr val="tx1"/>
                </a:solidFill>
              </a:rPr>
              <a:t>High doses of minerals can be toxic.</a:t>
            </a:r>
          </a:p>
          <a:p>
            <a:pPr marL="514350" indent="-514350">
              <a:buAutoNum type="arabicPeriod"/>
            </a:pPr>
            <a:r>
              <a:rPr lang="en-US" sz="2800" b="1" dirty="0" smtClean="0">
                <a:solidFill>
                  <a:srgbClr val="408000"/>
                </a:solidFill>
              </a:rPr>
              <a:t>When in life is Peak Bone Mass achieved?____ </a:t>
            </a:r>
          </a:p>
          <a:p>
            <a:pPr marL="514350" indent="-514350">
              <a:buAutoNum type="arabicPeriod" startAt="4"/>
            </a:pPr>
            <a:r>
              <a:rPr lang="en-US" sz="2800" dirty="0" smtClean="0">
                <a:solidFill>
                  <a:schemeClr val="tx1"/>
                </a:solidFill>
              </a:rPr>
              <a:t>Vitamin D is </a:t>
            </a:r>
            <a:r>
              <a:rPr lang="en-US" sz="2800" u="sng" dirty="0" smtClean="0">
                <a:solidFill>
                  <a:schemeClr val="tx1"/>
                </a:solidFill>
              </a:rPr>
              <a:t>not</a:t>
            </a:r>
            <a:r>
              <a:rPr lang="en-US" sz="2800" dirty="0" smtClean="0">
                <a:solidFill>
                  <a:schemeClr val="tx1"/>
                </a:solidFill>
              </a:rPr>
              <a:t> essential because we make it from </a:t>
            </a:r>
            <a:r>
              <a:rPr lang="en-US" sz="2800" dirty="0">
                <a:solidFill>
                  <a:schemeClr val="tx1"/>
                </a:solidFill>
              </a:rPr>
              <a:t>sunshine. </a:t>
            </a:r>
            <a:endParaRPr lang="en-US" sz="2800" dirty="0" smtClean="0">
              <a:solidFill>
                <a:schemeClr val="tx1"/>
              </a:solidFill>
            </a:endParaRPr>
          </a:p>
          <a:p>
            <a:pPr marL="0" indent="0">
              <a:buNone/>
            </a:pPr>
            <a:r>
              <a:rPr lang="en-US" sz="2800" b="1" dirty="0" smtClean="0">
                <a:solidFill>
                  <a:srgbClr val="408000"/>
                </a:solidFill>
              </a:rPr>
              <a:t>5.  A typical US diet has ~10 mg iron/1000 </a:t>
            </a:r>
            <a:r>
              <a:rPr lang="en-US" sz="2800" b="1" dirty="0" err="1" smtClean="0">
                <a:solidFill>
                  <a:srgbClr val="408000"/>
                </a:solidFill>
              </a:rPr>
              <a:t>cals</a:t>
            </a:r>
            <a:r>
              <a:rPr lang="en-US" sz="2800" b="1" dirty="0" smtClean="0">
                <a:solidFill>
                  <a:srgbClr val="408000"/>
                </a:solidFill>
              </a:rPr>
              <a:t>. </a:t>
            </a:r>
          </a:p>
          <a:p>
            <a:pPr marL="0" indent="0">
              <a:buNone/>
            </a:pPr>
            <a:r>
              <a:rPr lang="en-US" sz="2800" dirty="0" smtClean="0">
                <a:solidFill>
                  <a:schemeClr val="tx1"/>
                </a:solidFill>
              </a:rPr>
              <a:t>6.  Supplement overdose is unlikely in kids as         </a:t>
            </a:r>
          </a:p>
          <a:p>
            <a:pPr marL="0" indent="0">
              <a:buNone/>
            </a:pPr>
            <a:r>
              <a:rPr lang="en-US" sz="2800" dirty="0" smtClean="0">
                <a:solidFill>
                  <a:schemeClr val="tx1"/>
                </a:solidFill>
              </a:rPr>
              <a:t>     they have very high nutrient needs.   </a:t>
            </a:r>
            <a:endParaRPr lang="en-US" sz="2800" dirty="0">
              <a:solidFill>
                <a:srgbClr val="408000"/>
              </a:solidFill>
            </a:endParaRPr>
          </a:p>
        </p:txBody>
      </p:sp>
    </p:spTree>
    <p:extLst>
      <p:ext uri="{BB962C8B-B14F-4D97-AF65-F5344CB8AC3E}">
        <p14:creationId xmlns:p14="http://schemas.microsoft.com/office/powerpoint/2010/main" val="237192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84663" y="609600"/>
            <a:ext cx="7924800" cy="715963"/>
          </a:xfrm>
        </p:spPr>
        <p:txBody>
          <a:bodyPr>
            <a:normAutofit/>
          </a:bodyPr>
          <a:lstStyle/>
          <a:p>
            <a:pPr algn="l" eaLnBrk="1" fontAlgn="auto" hangingPunct="1">
              <a:spcAft>
                <a:spcPts val="0"/>
              </a:spcAft>
              <a:defRPr/>
            </a:pPr>
            <a:r>
              <a:rPr lang="en-US" sz="3600" b="1" dirty="0" smtClean="0">
                <a:ea typeface="+mj-ea"/>
                <a:cs typeface="+mj-cs"/>
              </a:rPr>
              <a:t>Minerals</a:t>
            </a:r>
            <a:r>
              <a:rPr lang="en-US" sz="3600" dirty="0" smtClean="0">
                <a:ea typeface="+mj-ea"/>
                <a:cs typeface="+mj-cs"/>
              </a:rPr>
              <a:t>/Elements/Ash</a:t>
            </a:r>
            <a:r>
              <a:rPr lang="en-US" sz="3600" b="1" dirty="0" smtClean="0">
                <a:ea typeface="+mj-ea"/>
                <a:cs typeface="+mj-cs"/>
              </a:rPr>
              <a:t>….A review</a:t>
            </a:r>
          </a:p>
        </p:txBody>
      </p:sp>
      <p:sp>
        <p:nvSpPr>
          <p:cNvPr id="17410" name="Rectangle 3"/>
          <p:cNvSpPr>
            <a:spLocks noGrp="1" noChangeArrowheads="1"/>
          </p:cNvSpPr>
          <p:nvPr>
            <p:ph type="body" idx="4294967295"/>
          </p:nvPr>
        </p:nvSpPr>
        <p:spPr>
          <a:xfrm>
            <a:off x="803275" y="1447800"/>
            <a:ext cx="7426325" cy="4114800"/>
          </a:xfrm>
        </p:spPr>
        <p:txBody>
          <a:bodyPr>
            <a:normAutofit fontScale="92500" lnSpcReduction="10000"/>
          </a:bodyPr>
          <a:lstStyle/>
          <a:p>
            <a:pPr eaLnBrk="1" hangingPunct="1">
              <a:lnSpc>
                <a:spcPct val="80000"/>
              </a:lnSpc>
              <a:defRPr/>
            </a:pPr>
            <a:r>
              <a:rPr lang="en-US" sz="3000" dirty="0" smtClean="0"/>
              <a:t>Inorganic, provide no energy, essential</a:t>
            </a:r>
            <a:endParaRPr lang="en-US" sz="3000" dirty="0"/>
          </a:p>
          <a:p>
            <a:pPr eaLnBrk="1" hangingPunct="1">
              <a:lnSpc>
                <a:spcPct val="80000"/>
              </a:lnSpc>
              <a:defRPr/>
            </a:pPr>
            <a:r>
              <a:rPr lang="en-US" sz="3000" dirty="0" smtClean="0"/>
              <a:t>Water soluble; stable in air, heat </a:t>
            </a:r>
          </a:p>
          <a:p>
            <a:pPr eaLnBrk="1" hangingPunct="1">
              <a:lnSpc>
                <a:spcPct val="80000"/>
              </a:lnSpc>
              <a:defRPr/>
            </a:pPr>
            <a:r>
              <a:rPr lang="en-US" sz="3000" dirty="0" smtClean="0"/>
              <a:t>Common </a:t>
            </a:r>
            <a:r>
              <a:rPr lang="en-US" sz="3000" dirty="0"/>
              <a:t>functions</a:t>
            </a:r>
          </a:p>
          <a:p>
            <a:pPr marL="273050" lvl="1" indent="0" eaLnBrk="1" hangingPunct="1">
              <a:lnSpc>
                <a:spcPct val="80000"/>
              </a:lnSpc>
              <a:buFont typeface="Arial" charset="0"/>
              <a:buNone/>
              <a:defRPr/>
            </a:pPr>
            <a:r>
              <a:rPr lang="en-US" sz="3000" dirty="0"/>
              <a:t>  </a:t>
            </a:r>
            <a:r>
              <a:rPr lang="en-US" sz="3000" dirty="0" smtClean="0"/>
              <a:t>  Assist enzymes</a:t>
            </a:r>
            <a:endParaRPr lang="en-US" sz="3000" dirty="0"/>
          </a:p>
          <a:p>
            <a:pPr marL="273050" lvl="1" indent="0" eaLnBrk="1" hangingPunct="1">
              <a:lnSpc>
                <a:spcPct val="80000"/>
              </a:lnSpc>
              <a:buFont typeface="Arial" charset="0"/>
              <a:buNone/>
              <a:defRPr/>
            </a:pPr>
            <a:r>
              <a:rPr lang="en-US" sz="3000" dirty="0"/>
              <a:t>  </a:t>
            </a:r>
            <a:r>
              <a:rPr lang="en-US" sz="3000" dirty="0" smtClean="0"/>
              <a:t>  Body structure (bone)</a:t>
            </a:r>
          </a:p>
          <a:p>
            <a:pPr eaLnBrk="1" hangingPunct="1">
              <a:lnSpc>
                <a:spcPct val="80000"/>
              </a:lnSpc>
              <a:defRPr/>
            </a:pPr>
            <a:r>
              <a:rPr lang="en-US" sz="3000" dirty="0" smtClean="0"/>
              <a:t>Most better absorbed</a:t>
            </a:r>
          </a:p>
          <a:p>
            <a:pPr marL="0" indent="0" eaLnBrk="1" hangingPunct="1">
              <a:lnSpc>
                <a:spcPct val="80000"/>
              </a:lnSpc>
              <a:buFont typeface="Arial" charset="0"/>
              <a:buNone/>
              <a:defRPr/>
            </a:pPr>
            <a:r>
              <a:rPr lang="en-US" sz="3000" dirty="0"/>
              <a:t> </a:t>
            </a:r>
            <a:r>
              <a:rPr lang="en-US" sz="3000" dirty="0" smtClean="0"/>
              <a:t>   from </a:t>
            </a:r>
            <a:r>
              <a:rPr lang="en-US" sz="3000" dirty="0"/>
              <a:t>animal </a:t>
            </a:r>
            <a:r>
              <a:rPr lang="en-US" sz="3000" dirty="0" smtClean="0"/>
              <a:t>products</a:t>
            </a:r>
            <a:endParaRPr lang="en-US" sz="3000" dirty="0"/>
          </a:p>
          <a:p>
            <a:pPr eaLnBrk="1" hangingPunct="1">
              <a:lnSpc>
                <a:spcPct val="80000"/>
              </a:lnSpc>
              <a:buFontTx/>
              <a:buNone/>
              <a:defRPr/>
            </a:pPr>
            <a:endParaRPr lang="en-US" sz="3000" dirty="0">
              <a:latin typeface="Arial" charset="0"/>
            </a:endParaRPr>
          </a:p>
          <a:p>
            <a:pPr eaLnBrk="1" hangingPunct="1">
              <a:lnSpc>
                <a:spcPct val="80000"/>
              </a:lnSpc>
              <a:buFontTx/>
              <a:buNone/>
              <a:defRPr/>
            </a:pPr>
            <a:endParaRPr lang="en-US" sz="3000" dirty="0">
              <a:latin typeface="Arial" charset="0"/>
            </a:endParaRPr>
          </a:p>
          <a:p>
            <a:pPr eaLnBrk="1" hangingPunct="1">
              <a:lnSpc>
                <a:spcPct val="80000"/>
              </a:lnSpc>
              <a:buFontTx/>
              <a:buNone/>
              <a:defRPr/>
            </a:pPr>
            <a:r>
              <a:rPr lang="en-US" sz="2200" dirty="0">
                <a:latin typeface="Arial" charset="0"/>
              </a:rPr>
              <a:t> </a:t>
            </a:r>
          </a:p>
          <a:p>
            <a:pPr eaLnBrk="1" hangingPunct="1">
              <a:lnSpc>
                <a:spcPct val="80000"/>
              </a:lnSpc>
              <a:buFontTx/>
              <a:buNone/>
              <a:defRPr/>
            </a:pPr>
            <a:r>
              <a:rPr lang="en-US" sz="2200" dirty="0">
                <a:latin typeface="Arial" charset="0"/>
              </a:rPr>
              <a:t> </a:t>
            </a:r>
          </a:p>
          <a:p>
            <a:pPr eaLnBrk="1" hangingPunct="1">
              <a:lnSpc>
                <a:spcPct val="80000"/>
              </a:lnSpc>
              <a:buFontTx/>
              <a:buNone/>
              <a:defRPr/>
            </a:pPr>
            <a:endParaRPr lang="en-US" sz="2200" dirty="0">
              <a:latin typeface="Arial" charset="0"/>
            </a:endParaRPr>
          </a:p>
        </p:txBody>
      </p:sp>
    </p:spTree>
    <p:extLst>
      <p:ext uri="{BB962C8B-B14F-4D97-AF65-F5344CB8AC3E}">
        <p14:creationId xmlns:p14="http://schemas.microsoft.com/office/powerpoint/2010/main" val="62416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3600" b="1" dirty="0" smtClean="0">
                <a:ea typeface="+mj-ea"/>
                <a:cs typeface="+mj-cs"/>
              </a:rPr>
              <a:t> </a:t>
            </a:r>
          </a:p>
        </p:txBody>
      </p:sp>
      <p:sp>
        <p:nvSpPr>
          <p:cNvPr id="2" name="Rectangle 3"/>
          <p:cNvSpPr>
            <a:spLocks noGrp="1" noChangeArrowheads="1"/>
          </p:cNvSpPr>
          <p:nvPr>
            <p:ph idx="1"/>
          </p:nvPr>
        </p:nvSpPr>
        <p:spPr>
          <a:xfrm>
            <a:off x="457200" y="348633"/>
            <a:ext cx="8229600" cy="5715000"/>
          </a:xfrm>
        </p:spPr>
        <p:txBody>
          <a:bodyPr/>
          <a:lstStyle/>
          <a:p>
            <a:pPr eaLnBrk="1" hangingPunct="1">
              <a:buFontTx/>
              <a:buNone/>
            </a:pPr>
            <a:endParaRPr lang="en-US" sz="3200" dirty="0">
              <a:latin typeface="Arial" charset="0"/>
            </a:endParaRPr>
          </a:p>
          <a:p>
            <a:pPr eaLnBrk="1" hangingPunct="1">
              <a:buFontTx/>
              <a:buNone/>
            </a:pPr>
            <a:r>
              <a:rPr lang="en-US" sz="3600" b="1" dirty="0" smtClean="0"/>
              <a:t>Iron (Fe)</a:t>
            </a:r>
          </a:p>
          <a:p>
            <a:pPr eaLnBrk="1" hangingPunct="1"/>
            <a:r>
              <a:rPr lang="en-US" sz="2800" dirty="0" smtClean="0"/>
              <a:t>#1 mineral deficiency globally</a:t>
            </a:r>
          </a:p>
          <a:p>
            <a:r>
              <a:rPr lang="en-US" sz="2800" dirty="0" smtClean="0"/>
              <a:t>Common </a:t>
            </a:r>
            <a:r>
              <a:rPr lang="en-US" sz="2800" dirty="0"/>
              <a:t>deficiency in young </a:t>
            </a:r>
            <a:r>
              <a:rPr lang="en-US" sz="2800" dirty="0" smtClean="0"/>
              <a:t>women</a:t>
            </a:r>
          </a:p>
          <a:p>
            <a:pPr eaLnBrk="1" hangingPunct="1"/>
            <a:r>
              <a:rPr lang="en-US" sz="2800" dirty="0" smtClean="0"/>
              <a:t>Excess is damaging</a:t>
            </a:r>
          </a:p>
          <a:p>
            <a:r>
              <a:rPr lang="en-US" sz="2800" dirty="0"/>
              <a:t>~6mg/1000 calories US </a:t>
            </a:r>
            <a:r>
              <a:rPr lang="en-US" sz="2800" dirty="0" smtClean="0"/>
              <a:t>diet</a:t>
            </a:r>
          </a:p>
          <a:p>
            <a:r>
              <a:rPr lang="en-US" sz="2800" dirty="0"/>
              <a:t>Recall it is added to ‘enriched’ </a:t>
            </a:r>
            <a:r>
              <a:rPr lang="en-US" sz="2800" dirty="0" smtClean="0"/>
              <a:t>grains </a:t>
            </a:r>
            <a:r>
              <a:rPr lang="en-US" sz="2800" b="1" dirty="0" smtClean="0"/>
              <a:t>: )</a:t>
            </a:r>
          </a:p>
          <a:p>
            <a:r>
              <a:rPr lang="en-US" sz="2800" dirty="0" smtClean="0"/>
              <a:t>Which is best source of Fe....enriched flour, spinach </a:t>
            </a:r>
            <a:r>
              <a:rPr lang="en-US" sz="2800" dirty="0"/>
              <a:t>or </a:t>
            </a:r>
            <a:r>
              <a:rPr lang="en-US" sz="2800" dirty="0" smtClean="0"/>
              <a:t>meat?</a:t>
            </a:r>
          </a:p>
          <a:p>
            <a:pPr eaLnBrk="1" hangingPunct="1">
              <a:buFontTx/>
              <a:buNone/>
            </a:pPr>
            <a:endParaRPr lang="en-US" dirty="0"/>
          </a:p>
          <a:p>
            <a:pPr eaLnBrk="1" hangingPunct="1"/>
            <a:endParaRPr lang="en-US" dirty="0">
              <a:latin typeface="Arial" charset="0"/>
            </a:endParaRPr>
          </a:p>
        </p:txBody>
      </p:sp>
    </p:spTree>
    <p:extLst>
      <p:ext uri="{BB962C8B-B14F-4D97-AF65-F5344CB8AC3E}">
        <p14:creationId xmlns:p14="http://schemas.microsoft.com/office/powerpoint/2010/main" val="246945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sz="3600" b="1" dirty="0" smtClean="0">
                <a:ea typeface="+mj-ea"/>
                <a:cs typeface="+mj-cs"/>
              </a:rPr>
              <a:t> </a:t>
            </a:r>
          </a:p>
        </p:txBody>
      </p:sp>
      <p:sp>
        <p:nvSpPr>
          <p:cNvPr id="2" name="Rectangle 3"/>
          <p:cNvSpPr>
            <a:spLocks noGrp="1" noChangeArrowheads="1"/>
          </p:cNvSpPr>
          <p:nvPr>
            <p:ph idx="1"/>
          </p:nvPr>
        </p:nvSpPr>
        <p:spPr>
          <a:xfrm>
            <a:off x="457200" y="348633"/>
            <a:ext cx="8229600" cy="5715000"/>
          </a:xfrm>
        </p:spPr>
        <p:txBody>
          <a:bodyPr/>
          <a:lstStyle/>
          <a:p>
            <a:pPr>
              <a:buNone/>
            </a:pPr>
            <a:r>
              <a:rPr lang="en-US" sz="3600" b="1" dirty="0" smtClean="0"/>
              <a:t>Best Fe source</a:t>
            </a:r>
            <a:r>
              <a:rPr lang="en-US" sz="3600" b="1" dirty="0" smtClean="0">
                <a:solidFill>
                  <a:srgbClr val="BE0005"/>
                </a:solidFill>
              </a:rPr>
              <a:t>-red</a:t>
            </a:r>
            <a:r>
              <a:rPr lang="en-US" sz="3600" b="1" dirty="0" smtClean="0">
                <a:solidFill>
                  <a:srgbClr val="FF0000"/>
                </a:solidFill>
              </a:rPr>
              <a:t> </a:t>
            </a:r>
            <a:r>
              <a:rPr lang="en-US" sz="3600" b="1" dirty="0" smtClean="0"/>
              <a:t>meat</a:t>
            </a:r>
            <a:endParaRPr lang="en-US" sz="3600" dirty="0"/>
          </a:p>
          <a:p>
            <a:pPr marL="0" indent="0">
              <a:buNone/>
            </a:pPr>
            <a:r>
              <a:rPr lang="en-US" dirty="0" smtClean="0">
                <a:solidFill>
                  <a:srgbClr val="000000"/>
                </a:solidFill>
              </a:rPr>
              <a:t>Factors that increase Fe uptake</a:t>
            </a:r>
          </a:p>
          <a:p>
            <a:pPr lvl="1"/>
            <a:r>
              <a:rPr lang="en-US" dirty="0">
                <a:solidFill>
                  <a:srgbClr val="000000"/>
                </a:solidFill>
              </a:rPr>
              <a:t>Presence of </a:t>
            </a:r>
            <a:r>
              <a:rPr lang="en-US" dirty="0" err="1">
                <a:solidFill>
                  <a:srgbClr val="000000"/>
                </a:solidFill>
              </a:rPr>
              <a:t>heme</a:t>
            </a:r>
            <a:r>
              <a:rPr lang="en-US" dirty="0">
                <a:solidFill>
                  <a:srgbClr val="000000"/>
                </a:solidFill>
              </a:rPr>
              <a:t> iron (blood)</a:t>
            </a:r>
          </a:p>
          <a:p>
            <a:pPr lvl="1"/>
            <a:r>
              <a:rPr lang="en-US" dirty="0">
                <a:solidFill>
                  <a:srgbClr val="000000"/>
                </a:solidFill>
              </a:rPr>
              <a:t>Acidity (vitamin C rich foods)</a:t>
            </a:r>
          </a:p>
          <a:p>
            <a:pPr lvl="2"/>
            <a:r>
              <a:rPr lang="en-US" sz="2800" dirty="0">
                <a:solidFill>
                  <a:srgbClr val="000000"/>
                </a:solidFill>
              </a:rPr>
              <a:t>Potatoes, tomatoes, crucifers, citrus</a:t>
            </a:r>
          </a:p>
          <a:p>
            <a:pPr lvl="1"/>
            <a:r>
              <a:rPr lang="en-US" dirty="0">
                <a:solidFill>
                  <a:srgbClr val="000000"/>
                </a:solidFill>
              </a:rPr>
              <a:t>Deficiency </a:t>
            </a:r>
            <a:endParaRPr lang="en-US" dirty="0" smtClean="0">
              <a:solidFill>
                <a:srgbClr val="000000"/>
              </a:solidFill>
            </a:endParaRPr>
          </a:p>
          <a:p>
            <a:pPr marL="0" lvl="1" indent="0">
              <a:buNone/>
            </a:pPr>
            <a:r>
              <a:rPr lang="en-US" dirty="0" smtClean="0">
                <a:solidFill>
                  <a:srgbClr val="000000"/>
                </a:solidFill>
              </a:rPr>
              <a:t>Binders </a:t>
            </a:r>
            <a:r>
              <a:rPr lang="en-US" dirty="0">
                <a:solidFill>
                  <a:srgbClr val="000000"/>
                </a:solidFill>
              </a:rPr>
              <a:t>in plants </a:t>
            </a:r>
            <a:r>
              <a:rPr lang="en-US" i="1" dirty="0">
                <a:solidFill>
                  <a:srgbClr val="000000"/>
                </a:solidFill>
              </a:rPr>
              <a:t>decrease </a:t>
            </a:r>
            <a:r>
              <a:rPr lang="en-US" dirty="0" smtClean="0">
                <a:solidFill>
                  <a:srgbClr val="000000"/>
                </a:solidFill>
              </a:rPr>
              <a:t>Fe </a:t>
            </a:r>
            <a:r>
              <a:rPr lang="en-US" dirty="0">
                <a:solidFill>
                  <a:srgbClr val="000000"/>
                </a:solidFill>
              </a:rPr>
              <a:t>uptake</a:t>
            </a:r>
          </a:p>
          <a:p>
            <a:pPr marL="0" indent="0">
              <a:buNone/>
            </a:pPr>
            <a:endParaRPr lang="en-US" dirty="0" smtClean="0">
              <a:solidFill>
                <a:srgbClr val="000000"/>
              </a:solidFill>
            </a:endParaRPr>
          </a:p>
          <a:p>
            <a:pPr eaLnBrk="1" hangingPunct="1">
              <a:buFontTx/>
              <a:buNone/>
            </a:pPr>
            <a:endParaRPr lang="en-US" dirty="0"/>
          </a:p>
          <a:p>
            <a:pPr eaLnBrk="1" hangingPunct="1"/>
            <a:endParaRPr lang="en-US" dirty="0">
              <a:latin typeface="Arial" charset="0"/>
            </a:endParaRPr>
          </a:p>
        </p:txBody>
      </p:sp>
    </p:spTree>
    <p:extLst>
      <p:ext uri="{BB962C8B-B14F-4D97-AF65-F5344CB8AC3E}">
        <p14:creationId xmlns:p14="http://schemas.microsoft.com/office/powerpoint/2010/main" val="84679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hidden="1"/>
          <p:cNvSpPr>
            <a:spLocks noGrp="1" noChangeArrowheads="1"/>
          </p:cNvSpPr>
          <p:nvPr>
            <p:ph type="title"/>
          </p:nvPr>
        </p:nvSpPr>
        <p:spPr/>
        <p:txBody>
          <a:bodyPr/>
          <a:lstStyle/>
          <a:p>
            <a:pPr eaLnBrk="1" fontAlgn="auto" hangingPunct="1">
              <a:spcAft>
                <a:spcPts val="0"/>
              </a:spcAft>
              <a:defRPr/>
            </a:pPr>
            <a:endParaRPr lang="en-US" smtClean="0">
              <a:ea typeface="+mj-ea"/>
              <a:cs typeface="+mj-cs"/>
            </a:endParaRPr>
          </a:p>
        </p:txBody>
      </p:sp>
      <p:sp>
        <p:nvSpPr>
          <p:cNvPr id="25604" name="Rectangle 4"/>
          <p:cNvSpPr>
            <a:spLocks noChangeArrowheads="1"/>
          </p:cNvSpPr>
          <p:nvPr/>
        </p:nvSpPr>
        <p:spPr bwMode="auto">
          <a:xfrm>
            <a:off x="7662863" y="6562725"/>
            <a:ext cx="1481137" cy="2952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a:cs typeface="Arial" charset="0"/>
              </a:rPr>
              <a:t>Fig. 8-12, p. 301</a:t>
            </a:r>
          </a:p>
        </p:txBody>
      </p:sp>
      <p:sp>
        <p:nvSpPr>
          <p:cNvPr id="2" name="TextBox 1"/>
          <p:cNvSpPr txBox="1">
            <a:spLocks noChangeArrowheads="1"/>
          </p:cNvSpPr>
          <p:nvPr/>
        </p:nvSpPr>
        <p:spPr bwMode="auto">
          <a:xfrm>
            <a:off x="2157663" y="1227042"/>
            <a:ext cx="2057400" cy="181588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mn-lt"/>
              </a:rPr>
              <a:t>What mineral </a:t>
            </a:r>
          </a:p>
          <a:p>
            <a:pPr eaLnBrk="1" hangingPunct="1"/>
            <a:r>
              <a:rPr lang="en-US" sz="2800" b="1" u="sng" dirty="0" smtClean="0">
                <a:latin typeface="+mn-lt"/>
              </a:rPr>
              <a:t>excess </a:t>
            </a:r>
            <a:r>
              <a:rPr lang="en-US" sz="2800" dirty="0" smtClean="0">
                <a:latin typeface="+mn-lt"/>
              </a:rPr>
              <a:t>causes this?</a:t>
            </a:r>
            <a:endParaRPr lang="en-US" sz="2800" dirty="0">
              <a:latin typeface="+mn-lt"/>
            </a:endParaRPr>
          </a:p>
        </p:txBody>
      </p:sp>
      <p:sp>
        <p:nvSpPr>
          <p:cNvPr id="3" name="TextBox 2"/>
          <p:cNvSpPr txBox="1"/>
          <p:nvPr/>
        </p:nvSpPr>
        <p:spPr>
          <a:xfrm>
            <a:off x="2921746" y="274638"/>
            <a:ext cx="5450756" cy="646331"/>
          </a:xfrm>
          <a:prstGeom prst="rect">
            <a:avLst/>
          </a:prstGeom>
          <a:noFill/>
        </p:spPr>
        <p:txBody>
          <a:bodyPr wrap="none" rtlCol="0">
            <a:spAutoFit/>
          </a:bodyPr>
          <a:lstStyle/>
          <a:p>
            <a:r>
              <a:rPr lang="en-US" sz="3600" b="1" dirty="0" smtClean="0">
                <a:solidFill>
                  <a:schemeClr val="accent6">
                    <a:lumMod val="75000"/>
                  </a:schemeClr>
                </a:solidFill>
                <a:latin typeface="+mj-lt"/>
              </a:rPr>
              <a:t>Fluoride</a:t>
            </a:r>
            <a:r>
              <a:rPr lang="en-US" sz="3600" dirty="0" smtClean="0">
                <a:latin typeface="+mj-lt"/>
              </a:rPr>
              <a:t> </a:t>
            </a:r>
            <a:r>
              <a:rPr lang="en-US" sz="3600" dirty="0" err="1" smtClean="0">
                <a:latin typeface="+mj-lt"/>
              </a:rPr>
              <a:t>excess</a:t>
            </a:r>
            <a:r>
              <a:rPr lang="en-US" sz="3600" dirty="0" err="1" smtClean="0">
                <a:latin typeface="+mj-lt"/>
                <a:sym typeface="Wingdings"/>
              </a:rPr>
              <a:t></a:t>
            </a:r>
            <a:r>
              <a:rPr lang="en-US" sz="3600" dirty="0" err="1" smtClean="0">
                <a:latin typeface="+mj-lt"/>
              </a:rPr>
              <a:t>Fluorosis</a:t>
            </a:r>
            <a:endParaRPr lang="en-US" sz="3600" dirty="0">
              <a:latin typeface="+mj-lt"/>
            </a:endParaRPr>
          </a:p>
        </p:txBody>
      </p:sp>
      <p:sp>
        <p:nvSpPr>
          <p:cNvPr id="4" name="TextBox 3"/>
          <p:cNvSpPr txBox="1"/>
          <p:nvPr/>
        </p:nvSpPr>
        <p:spPr>
          <a:xfrm>
            <a:off x="5647124" y="1077218"/>
            <a:ext cx="2296709" cy="2246769"/>
          </a:xfrm>
          <a:prstGeom prst="rect">
            <a:avLst/>
          </a:prstGeom>
          <a:noFill/>
        </p:spPr>
        <p:txBody>
          <a:bodyPr wrap="square" rtlCol="0">
            <a:spAutoFit/>
          </a:bodyPr>
          <a:lstStyle/>
          <a:p>
            <a:r>
              <a:rPr lang="en-US" sz="2800" b="1" dirty="0">
                <a:solidFill>
                  <a:schemeClr val="accent6">
                    <a:lumMod val="75000"/>
                  </a:schemeClr>
                </a:solidFill>
              </a:rPr>
              <a:t>H</a:t>
            </a:r>
            <a:r>
              <a:rPr lang="en-US" sz="2800" b="1" dirty="0" smtClean="0">
                <a:solidFill>
                  <a:schemeClr val="accent6">
                    <a:lumMod val="75000"/>
                  </a:schemeClr>
                </a:solidFill>
              </a:rPr>
              <a:t>ealthy </a:t>
            </a:r>
          </a:p>
          <a:p>
            <a:r>
              <a:rPr lang="en-US" sz="2800" b="1" dirty="0">
                <a:solidFill>
                  <a:schemeClr val="accent6">
                    <a:lumMod val="75000"/>
                  </a:schemeClr>
                </a:solidFill>
              </a:rPr>
              <a:t>a</a:t>
            </a:r>
            <a:r>
              <a:rPr lang="en-US" sz="2800" b="1" dirty="0" smtClean="0">
                <a:solidFill>
                  <a:schemeClr val="accent6">
                    <a:lumMod val="75000"/>
                  </a:schemeClr>
                </a:solidFill>
              </a:rPr>
              <a:t>mount of </a:t>
            </a:r>
          </a:p>
          <a:p>
            <a:r>
              <a:rPr lang="en-US" sz="2800" b="1" dirty="0" smtClean="0">
                <a:solidFill>
                  <a:schemeClr val="accent6">
                    <a:lumMod val="75000"/>
                  </a:schemeClr>
                </a:solidFill>
              </a:rPr>
              <a:t>Fluoride reduces </a:t>
            </a:r>
          </a:p>
          <a:p>
            <a:r>
              <a:rPr lang="en-US" sz="2800" b="1" dirty="0">
                <a:solidFill>
                  <a:schemeClr val="accent6">
                    <a:lumMod val="75000"/>
                  </a:schemeClr>
                </a:solidFill>
              </a:rPr>
              <a:t>d</a:t>
            </a:r>
            <a:r>
              <a:rPr lang="en-US" sz="2800" b="1" dirty="0" smtClean="0">
                <a:solidFill>
                  <a:schemeClr val="accent6">
                    <a:lumMod val="75000"/>
                  </a:schemeClr>
                </a:solidFill>
              </a:rPr>
              <a:t>ecay! </a:t>
            </a:r>
            <a:endParaRPr lang="en-US" sz="28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5" name="TextBox 4"/>
              <p:cNvSpPr txBox="1"/>
              <p:nvPr/>
            </p:nvSpPr>
            <p:spPr>
              <a:xfrm>
                <a:off x="2157663" y="3480236"/>
                <a:ext cx="5322291" cy="523220"/>
              </a:xfrm>
              <a:prstGeom prst="rect">
                <a:avLst/>
              </a:prstGeom>
              <a:noFill/>
            </p:spPr>
            <p:txBody>
              <a:bodyPr wrap="none" rtlCol="0">
                <a:spAutoFit/>
              </a:bodyPr>
              <a:lstStyle/>
              <a:p>
                <a:r>
                  <a:rPr lang="en-US" sz="2800" dirty="0" smtClean="0"/>
                  <a:t>Note: Fluoride </a:t>
                </a:r>
                <a:r>
                  <a:rPr lang="en-US" sz="2800" b="1" dirty="0" smtClean="0"/>
                  <a:t>: )</a:t>
                </a:r>
                <a:r>
                  <a:rPr lang="en-US" sz="2800" dirty="0" smtClean="0"/>
                  <a:t>   </a:t>
                </a:r>
                <a14:m>
                  <m:oMath xmlns:m="http://schemas.openxmlformats.org/officeDocument/2006/math">
                    <m:r>
                      <a:rPr lang="en-US" sz="2800" i="1" dirty="0" smtClean="0">
                        <a:latin typeface="Cambria Math" charset="0"/>
                        <a:ea typeface="Cambria Math" charset="0"/>
                        <a:cs typeface="Cambria Math" charset="0"/>
                      </a:rPr>
                      <m:t>≠</m:t>
                    </m:r>
                  </m:oMath>
                </a14:m>
                <a:r>
                  <a:rPr lang="en-US" sz="2800" dirty="0" smtClean="0"/>
                  <a:t>  Fluorine </a:t>
                </a:r>
                <a:r>
                  <a:rPr lang="en-US" sz="2800" b="1" dirty="0" smtClean="0"/>
                  <a:t>: (</a:t>
                </a:r>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157663" y="3480236"/>
                <a:ext cx="5322291" cy="523220"/>
              </a:xfrm>
              <a:prstGeom prst="rect">
                <a:avLst/>
              </a:prstGeom>
              <a:blipFill rotWithShape="0">
                <a:blip r:embed="rId3"/>
                <a:stretch>
                  <a:fillRect l="-2405" t="-18605" r="-1260" b="-32558"/>
                </a:stretch>
              </a:blipFill>
            </p:spPr>
            <p:txBody>
              <a:bodyPr/>
              <a:lstStyle/>
              <a:p>
                <a:r>
                  <a:rPr lang="en-US">
                    <a:noFill/>
                  </a:rPr>
                  <a:t> </a:t>
                </a:r>
              </a:p>
            </p:txBody>
          </p:sp>
        </mc:Fallback>
      </mc:AlternateContent>
    </p:spTree>
    <p:extLst>
      <p:ext uri="{BB962C8B-B14F-4D97-AF65-F5344CB8AC3E}">
        <p14:creationId xmlns:p14="http://schemas.microsoft.com/office/powerpoint/2010/main" val="22826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hidden="1"/>
          <p:cNvSpPr>
            <a:spLocks noGrp="1" noChangeArrowheads="1"/>
          </p:cNvSpPr>
          <p:nvPr>
            <p:ph type="title"/>
          </p:nvPr>
        </p:nvSpPr>
        <p:spPr/>
        <p:txBody>
          <a:bodyPr/>
          <a:lstStyle/>
          <a:p>
            <a:pPr eaLnBrk="1" fontAlgn="auto" hangingPunct="1">
              <a:spcAft>
                <a:spcPts val="0"/>
              </a:spcAft>
              <a:defRPr/>
            </a:pPr>
            <a:endParaRPr lang="en-US" smtClean="0">
              <a:ea typeface="+mj-ea"/>
              <a:cs typeface="+mj-cs"/>
            </a:endParaRPr>
          </a:p>
        </p:txBody>
      </p:sp>
      <p:sp>
        <p:nvSpPr>
          <p:cNvPr id="24580" name="Rectangle 4"/>
          <p:cNvSpPr>
            <a:spLocks noChangeArrowheads="1"/>
          </p:cNvSpPr>
          <p:nvPr/>
        </p:nvSpPr>
        <p:spPr bwMode="auto">
          <a:xfrm>
            <a:off x="8478838" y="6562725"/>
            <a:ext cx="665162" cy="2952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cs typeface="Arial" charset="0"/>
              </a:rPr>
              <a:t>p. 292</a:t>
            </a:r>
          </a:p>
        </p:txBody>
      </p:sp>
      <p:sp>
        <p:nvSpPr>
          <p:cNvPr id="27652" name="TextBox 1"/>
          <p:cNvSpPr txBox="1">
            <a:spLocks noChangeArrowheads="1"/>
          </p:cNvSpPr>
          <p:nvPr/>
        </p:nvSpPr>
        <p:spPr bwMode="auto">
          <a:xfrm>
            <a:off x="648743" y="2108264"/>
            <a:ext cx="2209800" cy="181588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mn-lt"/>
              </a:rPr>
              <a:t>What mineral deficiency causes </a:t>
            </a:r>
            <a:r>
              <a:rPr lang="en-US" sz="2800" dirty="0" smtClean="0">
                <a:latin typeface="+mn-lt"/>
              </a:rPr>
              <a:t>this?</a:t>
            </a:r>
            <a:endParaRPr lang="en-US" sz="2800" dirty="0">
              <a:latin typeface="+mn-lt"/>
            </a:endParaRPr>
          </a:p>
        </p:txBody>
      </p:sp>
      <p:sp>
        <p:nvSpPr>
          <p:cNvPr id="2" name="TextBox 1"/>
          <p:cNvSpPr txBox="1"/>
          <p:nvPr/>
        </p:nvSpPr>
        <p:spPr>
          <a:xfrm>
            <a:off x="6691971" y="2342097"/>
            <a:ext cx="1685077" cy="1815882"/>
          </a:xfrm>
          <a:prstGeom prst="rect">
            <a:avLst/>
          </a:prstGeom>
          <a:noFill/>
        </p:spPr>
        <p:txBody>
          <a:bodyPr wrap="none" rtlCol="0">
            <a:spAutoFit/>
          </a:bodyPr>
          <a:lstStyle/>
          <a:p>
            <a:r>
              <a:rPr lang="en-US" sz="2800" b="1" dirty="0" smtClean="0">
                <a:solidFill>
                  <a:schemeClr val="accent4"/>
                </a:solidFill>
              </a:rPr>
              <a:t>Iodine</a:t>
            </a:r>
          </a:p>
          <a:p>
            <a:r>
              <a:rPr lang="en-US" sz="2800" dirty="0"/>
              <a:t>p</a:t>
            </a:r>
            <a:r>
              <a:rPr lang="en-US" sz="2800" dirty="0" smtClean="0"/>
              <a:t>revents </a:t>
            </a:r>
          </a:p>
          <a:p>
            <a:r>
              <a:rPr lang="en-US" sz="2800" dirty="0" smtClean="0"/>
              <a:t>Goiter &amp; </a:t>
            </a:r>
          </a:p>
          <a:p>
            <a:r>
              <a:rPr lang="en-US" sz="2800" dirty="0"/>
              <a:t>C</a:t>
            </a:r>
            <a:r>
              <a:rPr lang="en-US" sz="2800" dirty="0" smtClean="0"/>
              <a:t>retinism</a:t>
            </a:r>
            <a:endParaRPr lang="en-US" sz="2800" dirty="0"/>
          </a:p>
        </p:txBody>
      </p:sp>
      <p:sp>
        <p:nvSpPr>
          <p:cNvPr id="3" name="TextBox 2"/>
          <p:cNvSpPr txBox="1"/>
          <p:nvPr/>
        </p:nvSpPr>
        <p:spPr>
          <a:xfrm>
            <a:off x="1892102" y="324918"/>
            <a:ext cx="5552922" cy="1077218"/>
          </a:xfrm>
          <a:prstGeom prst="rect">
            <a:avLst/>
          </a:prstGeom>
          <a:noFill/>
        </p:spPr>
        <p:txBody>
          <a:bodyPr wrap="none" rtlCol="0">
            <a:spAutoFit/>
          </a:bodyPr>
          <a:lstStyle/>
          <a:p>
            <a:pPr algn="ctr"/>
            <a:r>
              <a:rPr lang="en-US" sz="3200" dirty="0" smtClean="0"/>
              <a:t>Iodine deficiency is rare in US</a:t>
            </a:r>
          </a:p>
          <a:p>
            <a:pPr algn="ctr"/>
            <a:r>
              <a:rPr lang="en-US" sz="3200" dirty="0" smtClean="0"/>
              <a:t>table salt is </a:t>
            </a:r>
            <a:r>
              <a:rPr lang="en-US" sz="3200" i="1" dirty="0" smtClean="0">
                <a:solidFill>
                  <a:srgbClr val="800080"/>
                </a:solidFill>
              </a:rPr>
              <a:t>fortified</a:t>
            </a:r>
            <a:r>
              <a:rPr lang="en-US" sz="3200" dirty="0" smtClean="0">
                <a:solidFill>
                  <a:srgbClr val="800080"/>
                </a:solidFill>
              </a:rPr>
              <a:t> </a:t>
            </a:r>
            <a:r>
              <a:rPr lang="en-US" sz="3200" dirty="0" smtClean="0">
                <a:solidFill>
                  <a:srgbClr val="000000"/>
                </a:solidFill>
              </a:rPr>
              <a:t>with </a:t>
            </a:r>
            <a:r>
              <a:rPr lang="en-US" sz="3200" b="1" dirty="0" smtClean="0">
                <a:solidFill>
                  <a:srgbClr val="800080"/>
                </a:solidFill>
              </a:rPr>
              <a:t>Iodine</a:t>
            </a:r>
            <a:endParaRPr lang="en-US" sz="3200" b="1" dirty="0">
              <a:solidFill>
                <a:srgbClr val="800080"/>
              </a:solidFill>
            </a:endParaRPr>
          </a:p>
        </p:txBody>
      </p:sp>
    </p:spTree>
    <p:extLst>
      <p:ext uri="{BB962C8B-B14F-4D97-AF65-F5344CB8AC3E}">
        <p14:creationId xmlns:p14="http://schemas.microsoft.com/office/powerpoint/2010/main" val="23311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04800" y="228600"/>
            <a:ext cx="8991600" cy="914400"/>
          </a:xfrm>
        </p:spPr>
        <p:txBody>
          <a:bodyPr>
            <a:noAutofit/>
          </a:bodyPr>
          <a:lstStyle/>
          <a:p>
            <a:pPr algn="l">
              <a:defRPr/>
            </a:pPr>
            <a:r>
              <a:rPr lang="en-US" sz="3600" b="1" dirty="0" smtClean="0">
                <a:solidFill>
                  <a:schemeClr val="accent1">
                    <a:lumMod val="75000"/>
                  </a:schemeClr>
                </a:solidFill>
              </a:rPr>
              <a:t/>
            </a:r>
            <a:br>
              <a:rPr lang="en-US" sz="3600" b="1" dirty="0" smtClean="0">
                <a:solidFill>
                  <a:schemeClr val="accent1">
                    <a:lumMod val="75000"/>
                  </a:schemeClr>
                </a:solidFill>
              </a:rPr>
            </a:br>
            <a:r>
              <a:rPr lang="en-US" sz="3600" b="1" dirty="0" smtClean="0">
                <a:solidFill>
                  <a:schemeClr val="accent1">
                    <a:lumMod val="75000"/>
                  </a:schemeClr>
                </a:solidFill>
              </a:rPr>
              <a:t>Osteoporosis</a:t>
            </a:r>
            <a:r>
              <a:rPr lang="en-US" sz="3600" b="1" dirty="0">
                <a:solidFill>
                  <a:schemeClr val="accent1">
                    <a:lumMod val="75000"/>
                  </a:schemeClr>
                </a:solidFill>
              </a:rPr>
              <a:t/>
            </a:r>
            <a:br>
              <a:rPr lang="en-US" sz="3600" b="1" dirty="0">
                <a:solidFill>
                  <a:schemeClr val="accent1">
                    <a:lumMod val="75000"/>
                  </a:schemeClr>
                </a:solidFill>
              </a:rPr>
            </a:br>
            <a:endParaRPr lang="en-US" sz="3600" b="1" dirty="0" smtClean="0"/>
          </a:p>
        </p:txBody>
      </p:sp>
      <p:sp>
        <p:nvSpPr>
          <p:cNvPr id="36866" name="Rectangle 3"/>
          <p:cNvSpPr>
            <a:spLocks noGrp="1" noChangeArrowheads="1"/>
          </p:cNvSpPr>
          <p:nvPr>
            <p:ph type="body" idx="4294967295"/>
          </p:nvPr>
        </p:nvSpPr>
        <p:spPr>
          <a:xfrm>
            <a:off x="304800" y="904921"/>
            <a:ext cx="8285163" cy="2686596"/>
          </a:xfrm>
        </p:spPr>
        <p:txBody>
          <a:bodyPr/>
          <a:lstStyle/>
          <a:p>
            <a:pPr lvl="1">
              <a:buFont typeface="Arial"/>
              <a:buChar char="•"/>
              <a:defRPr/>
            </a:pPr>
            <a:r>
              <a:rPr lang="en-US" sz="2800" dirty="0" smtClean="0"/>
              <a:t>	</a:t>
            </a:r>
            <a:r>
              <a:rPr lang="en-US" dirty="0" smtClean="0"/>
              <a:t>chronic calcium </a:t>
            </a:r>
            <a:r>
              <a:rPr lang="en-US" dirty="0" err="1" smtClean="0"/>
              <a:t>deficeincy</a:t>
            </a:r>
            <a:endParaRPr lang="en-US" dirty="0" smtClean="0"/>
          </a:p>
          <a:p>
            <a:pPr lvl="1">
              <a:buFont typeface="Arial"/>
              <a:buChar char="•"/>
              <a:defRPr/>
            </a:pPr>
            <a:r>
              <a:rPr lang="en-US" dirty="0" smtClean="0"/>
              <a:t>~1 </a:t>
            </a:r>
            <a:r>
              <a:rPr lang="en-US" dirty="0"/>
              <a:t>of 4(8) women (men) in US </a:t>
            </a:r>
          </a:p>
          <a:p>
            <a:pPr lvl="1">
              <a:buFont typeface="Arial"/>
              <a:buChar char="•"/>
              <a:defRPr/>
            </a:pPr>
            <a:r>
              <a:rPr lang="en-US" dirty="0" smtClean="0"/>
              <a:t>	disease </a:t>
            </a:r>
            <a:r>
              <a:rPr lang="en-US" dirty="0"/>
              <a:t>of aging (exceptions</a:t>
            </a:r>
            <a:r>
              <a:rPr lang="en-US" dirty="0" smtClean="0"/>
              <a:t>???)</a:t>
            </a:r>
            <a:endParaRPr lang="en-US" dirty="0"/>
          </a:p>
          <a:p>
            <a:pPr lvl="1">
              <a:buFont typeface="Arial"/>
              <a:buChar char="•"/>
              <a:defRPr/>
            </a:pPr>
            <a:r>
              <a:rPr lang="en-US" dirty="0" smtClean="0">
                <a:sym typeface="Wingdings"/>
              </a:rPr>
              <a:t>	</a:t>
            </a:r>
            <a:r>
              <a:rPr lang="en-US" dirty="0" smtClean="0">
                <a:ea typeface="Wingdings"/>
                <a:cs typeface="Wingdings"/>
                <a:sym typeface="Wingdings"/>
              </a:rPr>
              <a:t> </a:t>
            </a:r>
            <a:r>
              <a:rPr lang="en-US" dirty="0" smtClean="0"/>
              <a:t>risk </a:t>
            </a:r>
            <a:r>
              <a:rPr lang="en-US" dirty="0"/>
              <a:t>in thin, white, older, female, </a:t>
            </a:r>
            <a:r>
              <a:rPr lang="en-US" dirty="0" smtClean="0"/>
              <a:t>sedentary, 	 smoker, drinker </a:t>
            </a:r>
            <a:r>
              <a:rPr lang="en-US" dirty="0"/>
              <a:t>and poor </a:t>
            </a:r>
            <a:r>
              <a:rPr lang="en-US" dirty="0" smtClean="0"/>
              <a:t>diet           </a:t>
            </a:r>
          </a:p>
          <a:p>
            <a:pPr marL="0" indent="0" eaLnBrk="1" hangingPunct="1">
              <a:buNone/>
              <a:defRPr/>
            </a:pPr>
            <a:endParaRPr lang="en-US" sz="3200" dirty="0">
              <a:latin typeface="Arial" charset="0"/>
            </a:endParaRPr>
          </a:p>
        </p:txBody>
      </p:sp>
      <p:pic>
        <p:nvPicPr>
          <p:cNvPr id="2" name="Picture 1"/>
          <p:cNvPicPr>
            <a:picLocks noChangeAspect="1"/>
          </p:cNvPicPr>
          <p:nvPr/>
        </p:nvPicPr>
        <p:blipFill>
          <a:blip r:embed="rId3"/>
          <a:stretch>
            <a:fillRect/>
          </a:stretch>
        </p:blipFill>
        <p:spPr>
          <a:xfrm>
            <a:off x="6548599" y="268700"/>
            <a:ext cx="2041363" cy="2041363"/>
          </a:xfrm>
          <a:prstGeom prst="rect">
            <a:avLst/>
          </a:prstGeom>
          <a:ln>
            <a:solidFill>
              <a:schemeClr val="tx1"/>
            </a:solidFill>
          </a:ln>
        </p:spPr>
      </p:pic>
    </p:spTree>
    <p:extLst>
      <p:ext uri="{BB962C8B-B14F-4D97-AF65-F5344CB8AC3E}">
        <p14:creationId xmlns:p14="http://schemas.microsoft.com/office/powerpoint/2010/main" val="199387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5286</TotalTime>
  <Words>2339</Words>
  <Application>Microsoft Macintosh PowerPoint</Application>
  <PresentationFormat>On-screen Show (4:3)</PresentationFormat>
  <Paragraphs>281</Paragraphs>
  <Slides>28</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Calibri</vt:lpstr>
      <vt:lpstr>Calisto MT</vt:lpstr>
      <vt:lpstr>Cambria Math</vt:lpstr>
      <vt:lpstr>Franklin Gothic Book</vt:lpstr>
      <vt:lpstr>Garamond</vt:lpstr>
      <vt:lpstr>Mangal</vt:lpstr>
      <vt:lpstr>ＭＳ Ｐゴシック</vt:lpstr>
      <vt:lpstr>ＭＳ 明朝</vt:lpstr>
      <vt:lpstr>Verdana</vt:lpstr>
      <vt:lpstr>Wingdings</vt:lpstr>
      <vt:lpstr>Arial</vt:lpstr>
      <vt:lpstr>Office Theme</vt:lpstr>
      <vt:lpstr>Nutrition 10</vt:lpstr>
      <vt:lpstr>Minerals and Vitamins</vt:lpstr>
      <vt:lpstr>What do you know? T/F</vt:lpstr>
      <vt:lpstr>Minerals/Elements/Ash….A review</vt:lpstr>
      <vt:lpstr> </vt:lpstr>
      <vt:lpstr> </vt:lpstr>
      <vt:lpstr>PowerPoint Presentation</vt:lpstr>
      <vt:lpstr>PowerPoint Presentation</vt:lpstr>
      <vt:lpstr> Osteoporosis </vt:lpstr>
      <vt:lpstr>PowerPoint Presentation</vt:lpstr>
      <vt:lpstr> Daily Goal ~1000 mg/day Calcium Food Sources  ~200-300mg  </vt:lpstr>
      <vt:lpstr>Other Calcium Considerations</vt:lpstr>
      <vt:lpstr> Sodium (Na+)</vt:lpstr>
      <vt:lpstr>PowerPoint Presentation</vt:lpstr>
      <vt:lpstr>Vitamin Trivia</vt:lpstr>
      <vt:lpstr>PowerPoint Presentation</vt:lpstr>
      <vt:lpstr>   Fat Soluble Vitamins A, D, E, K  </vt:lpstr>
      <vt:lpstr>‘Vitamin’ D</vt:lpstr>
      <vt:lpstr>Water Soluble  B-vits, Vit C</vt:lpstr>
      <vt:lpstr>How do I get my vit/mins?</vt:lpstr>
      <vt:lpstr>Change Gears</vt:lpstr>
      <vt:lpstr>Concept Map: Blood Sugar Level Control  </vt:lpstr>
      <vt:lpstr>Supplements=Big Business</vt:lpstr>
      <vt:lpstr>How Supplement Smart are you?</vt:lpstr>
      <vt:lpstr>PowerPoint Presentation</vt:lpstr>
      <vt:lpstr>  ‘Claims’ with disclaimers!</vt:lpstr>
      <vt:lpstr>What’s in the Bottle?</vt:lpstr>
      <vt:lpstr>Vitamin and Mineral Summary  </vt:lpstr>
    </vt:vector>
  </TitlesOfParts>
  <Company>De Anza</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Wright</dc:creator>
  <cp:lastModifiedBy>Microsoft Office User</cp:lastModifiedBy>
  <cp:revision>147</cp:revision>
  <dcterms:created xsi:type="dcterms:W3CDTF">2016-05-17T15:26:12Z</dcterms:created>
  <dcterms:modified xsi:type="dcterms:W3CDTF">2017-05-22T00:10:13Z</dcterms:modified>
</cp:coreProperties>
</file>