
<file path=[Content_Types].xml><?xml version="1.0" encoding="utf-8"?>
<Types xmlns="http://schemas.openxmlformats.org/package/2006/content-types">
  <Default Extension="xml" ContentType="application/xml"/>
  <Default Extension="jpeg" ContentType="image/jpeg"/>
  <Default Extension="wdp" ContentType="image/vnd.ms-photo"/>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85" r:id="rId1"/>
  </p:sldMasterIdLst>
  <p:notesMasterIdLst>
    <p:notesMasterId r:id="rId23"/>
  </p:notesMasterIdLst>
  <p:handoutMasterIdLst>
    <p:handoutMasterId r:id="rId24"/>
  </p:handoutMasterIdLst>
  <p:sldIdLst>
    <p:sldId id="373" r:id="rId2"/>
    <p:sldId id="363" r:id="rId3"/>
    <p:sldId id="271" r:id="rId4"/>
    <p:sldId id="358" r:id="rId5"/>
    <p:sldId id="307" r:id="rId6"/>
    <p:sldId id="369" r:id="rId7"/>
    <p:sldId id="306" r:id="rId8"/>
    <p:sldId id="371" r:id="rId9"/>
    <p:sldId id="359" r:id="rId10"/>
    <p:sldId id="290" r:id="rId11"/>
    <p:sldId id="264" r:id="rId12"/>
    <p:sldId id="294" r:id="rId13"/>
    <p:sldId id="295" r:id="rId14"/>
    <p:sldId id="296" r:id="rId15"/>
    <p:sldId id="349" r:id="rId16"/>
    <p:sldId id="350" r:id="rId17"/>
    <p:sldId id="279" r:id="rId18"/>
    <p:sldId id="280" r:id="rId19"/>
    <p:sldId id="323" r:id="rId20"/>
    <p:sldId id="367" r:id="rId21"/>
    <p:sldId id="348" r:id="rId22"/>
  </p:sldIdLst>
  <p:sldSz cx="9144000" cy="6858000" type="screen4x3"/>
  <p:notesSz cx="6858000" cy="9312275"/>
  <p:defaultTextStyle>
    <a:defPPr>
      <a:defRPr lang="en-US"/>
    </a:defPPr>
    <a:lvl1pPr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eaLnBrk="0" fontAlgn="base" hangingPunct="0">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9" clrMode="bw" frameSlides="1"/>
  <p:clrMru>
    <a:srgbClr val="17118B"/>
    <a:srgbClr val="008000"/>
    <a:srgbClr val="FF860D"/>
    <a:srgbClr val="FF8000"/>
    <a:srgbClr val="FF0066"/>
    <a:srgbClr val="FF0000"/>
    <a:srgbClr val="0080FF"/>
    <a:srgbClr val="8000FF"/>
    <a:srgbClr val="FF0080"/>
    <a:srgbClr val="EEEBE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9" autoAdjust="0"/>
    <p:restoredTop sz="72331" autoAdjust="0"/>
  </p:normalViewPr>
  <p:slideViewPr>
    <p:cSldViewPr>
      <p:cViewPr varScale="1">
        <p:scale>
          <a:sx n="54" d="100"/>
          <a:sy n="54" d="100"/>
        </p:scale>
        <p:origin x="2080" y="1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handoutMaster" Target="handoutMasters/handoutMaster1.xml"/><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71800" cy="465138"/>
          </a:xfrm>
          <a:prstGeom prst="rect">
            <a:avLst/>
          </a:prstGeom>
          <a:noFill/>
          <a:ln>
            <a:noFill/>
          </a:ln>
          <a:effectLst/>
          <a:extLst>
            <a:ext uri="{909E8E84-426E-40dd-AFC4-6F175D3DCCD1}">
              <a14:hiddenFill xmlns:a14="http://schemas.microsoft.com/office/drawing/2010/main" xmlns="" xmlns:mv="urn:schemas-microsoft-com:mac:vml" xmlns:mc="http://schemas.openxmlformats.org/markup-compatibility/2006">
                <a:solidFill>
                  <a:schemeClr val="accent1"/>
                </a:solidFill>
              </a14:hiddenFill>
            </a:ext>
            <a:ext uri="{91240B29-F687-4f45-9708-019B960494DF}">
              <a14:hiddenLine xmlns:a14="http://schemas.microsoft.com/office/drawing/2010/main" xmlns="" xmlns:mv="urn:schemas-microsoft-com:mac:vml" xmlns:mc="http://schemas.openxmlformats.org/markup-compatibility/2006" w="9525">
                <a:solidFill>
                  <a:schemeClr val="tx1"/>
                </a:solidFill>
                <a:miter lim="800000"/>
                <a:headEnd/>
                <a:tailEnd/>
              </a14:hiddenLine>
            </a:ext>
            <a:ext uri="{AF507438-7753-43e0-B8FC-AC1667EBCBE1}">
              <a14:hiddenEffects xmlns:a14="http://schemas.microsoft.com/office/drawing/2010/main" xmlns=""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p>
        </p:txBody>
      </p:sp>
      <p:sp>
        <p:nvSpPr>
          <p:cNvPr id="49155" name="Rectangle 3"/>
          <p:cNvSpPr>
            <a:spLocks noGrp="1" noChangeArrowheads="1"/>
          </p:cNvSpPr>
          <p:nvPr>
            <p:ph type="dt" sz="quarter" idx="1"/>
          </p:nvPr>
        </p:nvSpPr>
        <p:spPr bwMode="auto">
          <a:xfrm>
            <a:off x="3884613" y="0"/>
            <a:ext cx="2971800" cy="465138"/>
          </a:xfrm>
          <a:prstGeom prst="rect">
            <a:avLst/>
          </a:prstGeom>
          <a:noFill/>
          <a:ln>
            <a:noFill/>
          </a:ln>
          <a:effectLst/>
          <a:extLst>
            <a:ext uri="{909E8E84-426E-40dd-AFC4-6F175D3DCCD1}">
              <a14:hiddenFill xmlns:a14="http://schemas.microsoft.com/office/drawing/2010/main" xmlns="" xmlns:mv="urn:schemas-microsoft-com:mac:vml" xmlns:mc="http://schemas.openxmlformats.org/markup-compatibility/2006">
                <a:solidFill>
                  <a:schemeClr val="accent1"/>
                </a:solidFill>
              </a14:hiddenFill>
            </a:ext>
            <a:ext uri="{91240B29-F687-4f45-9708-019B960494DF}">
              <a14:hiddenLine xmlns:a14="http://schemas.microsoft.com/office/drawing/2010/main" xmlns="" xmlns:mv="urn:schemas-microsoft-com:mac:vml" xmlns:mc="http://schemas.openxmlformats.org/markup-compatibility/2006" w="9525">
                <a:solidFill>
                  <a:schemeClr val="tx1"/>
                </a:solidFill>
                <a:miter lim="800000"/>
                <a:headEnd/>
                <a:tailEnd/>
              </a14:hiddenLine>
            </a:ext>
            <a:ext uri="{AF507438-7753-43e0-B8FC-AC1667EBCBE1}">
              <a14:hiddenEffects xmlns:a14="http://schemas.microsoft.com/office/drawing/2010/main" xmlns=""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fld id="{B9339799-1A72-A741-8085-0530345D2359}" type="datetimeFigureOut">
              <a:rPr lang="en-US"/>
              <a:pPr>
                <a:defRPr/>
              </a:pPr>
              <a:t>6/9/17</a:t>
            </a:fld>
            <a:endParaRPr lang="en-US"/>
          </a:p>
        </p:txBody>
      </p:sp>
      <p:sp>
        <p:nvSpPr>
          <p:cNvPr id="49156" name="Rectangle 4"/>
          <p:cNvSpPr>
            <a:spLocks noGrp="1" noChangeArrowheads="1"/>
          </p:cNvSpPr>
          <p:nvPr>
            <p:ph type="ftr" sz="quarter" idx="2"/>
          </p:nvPr>
        </p:nvSpPr>
        <p:spPr bwMode="auto">
          <a:xfrm>
            <a:off x="0" y="8845550"/>
            <a:ext cx="2971800" cy="465138"/>
          </a:xfrm>
          <a:prstGeom prst="rect">
            <a:avLst/>
          </a:prstGeom>
          <a:noFill/>
          <a:ln>
            <a:noFill/>
          </a:ln>
          <a:effectLst/>
          <a:extLst>
            <a:ext uri="{909E8E84-426E-40dd-AFC4-6F175D3DCCD1}">
              <a14:hiddenFill xmlns:a14="http://schemas.microsoft.com/office/drawing/2010/main" xmlns="" xmlns:mv="urn:schemas-microsoft-com:mac:vml" xmlns:mc="http://schemas.openxmlformats.org/markup-compatibility/2006">
                <a:solidFill>
                  <a:schemeClr val="accent1"/>
                </a:solidFill>
              </a14:hiddenFill>
            </a:ext>
            <a:ext uri="{91240B29-F687-4f45-9708-019B960494DF}">
              <a14:hiddenLine xmlns:a14="http://schemas.microsoft.com/office/drawing/2010/main" xmlns="" xmlns:mv="urn:schemas-microsoft-com:mac:vml" xmlns:mc="http://schemas.openxmlformats.org/markup-compatibility/2006" w="9525">
                <a:solidFill>
                  <a:schemeClr val="tx1"/>
                </a:solidFill>
                <a:miter lim="800000"/>
                <a:headEnd/>
                <a:tailEnd/>
              </a14:hiddenLine>
            </a:ext>
            <a:ext uri="{AF507438-7753-43e0-B8FC-AC1667EBCBE1}">
              <a14:hiddenEffects xmlns:a14="http://schemas.microsoft.com/office/drawing/2010/main" xmlns=""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p>
        </p:txBody>
      </p:sp>
      <p:sp>
        <p:nvSpPr>
          <p:cNvPr id="49157" name="Rectangle 5"/>
          <p:cNvSpPr>
            <a:spLocks noGrp="1" noChangeArrowheads="1"/>
          </p:cNvSpPr>
          <p:nvPr>
            <p:ph type="sldNum" sz="quarter" idx="3"/>
          </p:nvPr>
        </p:nvSpPr>
        <p:spPr bwMode="auto">
          <a:xfrm>
            <a:off x="3884613" y="8845550"/>
            <a:ext cx="2971800" cy="465138"/>
          </a:xfrm>
          <a:prstGeom prst="rect">
            <a:avLst/>
          </a:prstGeom>
          <a:noFill/>
          <a:ln>
            <a:noFill/>
          </a:ln>
          <a:effectLst/>
          <a:extLst>
            <a:ext uri="{909E8E84-426E-40dd-AFC4-6F175D3DCCD1}">
              <a14:hiddenFill xmlns:a14="http://schemas.microsoft.com/office/drawing/2010/main" xmlns="" xmlns:mv="urn:schemas-microsoft-com:mac:vml" xmlns:mc="http://schemas.openxmlformats.org/markup-compatibility/2006">
                <a:solidFill>
                  <a:schemeClr val="accent1"/>
                </a:solidFill>
              </a14:hiddenFill>
            </a:ext>
            <a:ext uri="{91240B29-F687-4f45-9708-019B960494DF}">
              <a14:hiddenLine xmlns:a14="http://schemas.microsoft.com/office/drawing/2010/main" xmlns="" xmlns:mv="urn:schemas-microsoft-com:mac:vml" xmlns:mc="http://schemas.openxmlformats.org/markup-compatibility/2006" w="9525">
                <a:solidFill>
                  <a:schemeClr val="tx1"/>
                </a:solidFill>
                <a:miter lim="800000"/>
                <a:headEnd/>
                <a:tailEnd/>
              </a14:hiddenLine>
            </a:ext>
            <a:ext uri="{AF507438-7753-43e0-B8FC-AC1667EBCBE1}">
              <a14:hiddenEffects xmlns:a14="http://schemas.microsoft.com/office/drawing/2010/main" xmlns="" xmlns:mv="urn:schemas-microsoft-com:mac:vml" xmlns:mc="http://schemas.openxmlformats.org/markup-compatibility/2006">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4885DDDA-E034-7F4A-BA99-18AB1966A267}" type="slidenum">
              <a:rPr lang="en-US"/>
              <a:pPr>
                <a:defRPr/>
              </a:pPr>
              <a:t>‹#›</a:t>
            </a:fld>
            <a:endParaRPr lang="en-US"/>
          </a:p>
        </p:txBody>
      </p:sp>
    </p:spTree>
    <p:extLst>
      <p:ext uri="{BB962C8B-B14F-4D97-AF65-F5344CB8AC3E}">
        <p14:creationId xmlns:p14="http://schemas.microsoft.com/office/powerpoint/2010/main" val="29963630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ea typeface="+mn-ea"/>
                <a:cs typeface="+mn-cs"/>
              </a:defRPr>
            </a:lvl1pPr>
          </a:lstStyle>
          <a:p>
            <a:pPr>
              <a:defRPr/>
            </a:pPr>
            <a:endParaRPr lang="en-US"/>
          </a:p>
        </p:txBody>
      </p:sp>
      <p:sp>
        <p:nvSpPr>
          <p:cNvPr id="4099" name="Rectangle 3"/>
          <p:cNvSpPr>
            <a:spLocks noGrp="1" noChangeArrowheads="1"/>
          </p:cNvSpPr>
          <p:nvPr>
            <p:ph type="dt" idx="1"/>
          </p:nvPr>
        </p:nvSpPr>
        <p:spPr bwMode="auto">
          <a:xfrm>
            <a:off x="3884613" y="0"/>
            <a:ext cx="2971800" cy="4651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ea typeface="+mn-ea"/>
                <a:cs typeface="+mn-cs"/>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01725" y="698500"/>
            <a:ext cx="4656138" cy="3492500"/>
          </a:xfrm>
          <a:prstGeom prst="rect">
            <a:avLst/>
          </a:prstGeom>
          <a:noFill/>
          <a:ln w="9525">
            <a:solidFill>
              <a:srgbClr val="000000"/>
            </a:solidFill>
            <a:miter lim="800000"/>
            <a:headEnd/>
            <a:tailEnd/>
          </a:ln>
          <a:extLst>
            <a:ext uri="{FAA26D3D-D897-4be2-8F04-BA451C77F1D7}">
              <ma14:placeholderFlag xmlns:ma14="http://schemas.microsoft.com/office/mac/drawingml/2011/main" val="1"/>
            </a:ext>
            <a:ext uri="{909E8E84-426E-40dd-AFC4-6F175D3DCCD1}">
              <a14:hiddenFill xmlns:a14="http://schemas.microsoft.com/office/drawing/2010/main" xmlns="" xmlns:mv="urn:schemas-microsoft-com:mac:vml" xmlns:mc="http://schemas.openxmlformats.org/markup-compatibility/2006">
                <a:solidFill>
                  <a:srgbClr val="FFFFFF"/>
                </a:solidFill>
              </a14:hiddenFill>
            </a:ext>
          </a:extLst>
        </p:spPr>
      </p:sp>
      <p:sp>
        <p:nvSpPr>
          <p:cNvPr id="4101" name="Rectangle 5"/>
          <p:cNvSpPr>
            <a:spLocks noGrp="1" noChangeArrowheads="1"/>
          </p:cNvSpPr>
          <p:nvPr>
            <p:ph type="body" sz="quarter" idx="3"/>
          </p:nvPr>
        </p:nvSpPr>
        <p:spPr bwMode="auto">
          <a:xfrm>
            <a:off x="685800" y="4422775"/>
            <a:ext cx="5486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102" name="Rectangle 6"/>
          <p:cNvSpPr>
            <a:spLocks noGrp="1" noChangeArrowheads="1"/>
          </p:cNvSpPr>
          <p:nvPr>
            <p:ph type="ftr" sz="quarter" idx="4"/>
          </p:nvPr>
        </p:nvSpPr>
        <p:spPr bwMode="auto">
          <a:xfrm>
            <a:off x="0" y="8845550"/>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ea typeface="+mn-ea"/>
                <a:cs typeface="+mn-cs"/>
              </a:defRPr>
            </a:lvl1pPr>
          </a:lstStyle>
          <a:p>
            <a:pPr>
              <a:defRPr/>
            </a:pPr>
            <a:endParaRPr lang="en-US"/>
          </a:p>
        </p:txBody>
      </p:sp>
      <p:sp>
        <p:nvSpPr>
          <p:cNvPr id="4103" name="Rectangle 7"/>
          <p:cNvSpPr>
            <a:spLocks noGrp="1" noChangeArrowheads="1"/>
          </p:cNvSpPr>
          <p:nvPr>
            <p:ph type="sldNum" sz="quarter" idx="5"/>
          </p:nvPr>
        </p:nvSpPr>
        <p:spPr bwMode="auto">
          <a:xfrm>
            <a:off x="3884613" y="8845550"/>
            <a:ext cx="2971800" cy="4651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cs typeface="+mn-cs"/>
              </a:defRPr>
            </a:lvl1pPr>
          </a:lstStyle>
          <a:p>
            <a:pPr>
              <a:defRPr/>
            </a:pPr>
            <a:fld id="{EA2DC547-7308-494D-A943-2534FAC98F1B}" type="slidenum">
              <a:rPr lang="en-US"/>
              <a:pPr>
                <a:defRPr/>
              </a:pPr>
              <a:t>‹#›</a:t>
            </a:fld>
            <a:endParaRPr lang="en-US"/>
          </a:p>
        </p:txBody>
      </p:sp>
    </p:spTree>
    <p:extLst>
      <p:ext uri="{BB962C8B-B14F-4D97-AF65-F5344CB8AC3E}">
        <p14:creationId xmlns:p14="http://schemas.microsoft.com/office/powerpoint/2010/main" val="36145096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2</a:t>
            </a:fld>
            <a:endParaRPr lang="en-US" dirty="0"/>
          </a:p>
        </p:txBody>
      </p:sp>
    </p:spTree>
    <p:extLst>
      <p:ext uri="{BB962C8B-B14F-4D97-AF65-F5344CB8AC3E}">
        <p14:creationId xmlns:p14="http://schemas.microsoft.com/office/powerpoint/2010/main" val="26472411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noTextEdit="1"/>
          </p:cNvSpPr>
          <p:nvPr>
            <p:ph type="sldImg"/>
          </p:nvPr>
        </p:nvSpPr>
        <p:spPr>
          <a:ln/>
        </p:spPr>
      </p:sp>
      <p:sp>
        <p:nvSpPr>
          <p:cNvPr id="44034"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r>
              <a:rPr lang="en-US" dirty="0" smtClean="0"/>
              <a:t>Animals consume</a:t>
            </a:r>
            <a:r>
              <a:rPr lang="en-US" baseline="0" dirty="0" smtClean="0"/>
              <a:t> water directly and via the water used to produce the corn/soy the feed on when not grazing open space</a:t>
            </a:r>
            <a:endParaRPr lang="en-US" dirty="0"/>
          </a:p>
        </p:txBody>
      </p:sp>
      <p:sp>
        <p:nvSpPr>
          <p:cNvPr id="44035" name="Slide Number Placeholder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1F8E507-C8E3-F745-BF53-D869B88C5EEB}" type="slidenum">
              <a:rPr lang="en-US" sz="1200"/>
              <a:pPr/>
              <a:t>16</a:t>
            </a:fld>
            <a:endParaRPr lang="en-US" sz="1200"/>
          </a:p>
        </p:txBody>
      </p:sp>
    </p:spTree>
    <p:extLst>
      <p:ext uri="{BB962C8B-B14F-4D97-AF65-F5344CB8AC3E}">
        <p14:creationId xmlns:p14="http://schemas.microsoft.com/office/powerpoint/2010/main" val="2791071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Slide Image Placeholder 1"/>
          <p:cNvSpPr>
            <a:spLocks noGrp="1" noRot="1" noChangeAspect="1" noTextEdit="1"/>
          </p:cNvSpPr>
          <p:nvPr>
            <p:ph type="sldImg"/>
          </p:nvPr>
        </p:nvSpPr>
        <p:spPr>
          <a:ln/>
        </p:spPr>
      </p:sp>
      <p:sp>
        <p:nvSpPr>
          <p:cNvPr id="48130"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marL="0" indent="0">
              <a:buFont typeface="Arial"/>
              <a:buNone/>
            </a:pPr>
            <a:r>
              <a:rPr lang="en-US" dirty="0" smtClean="0"/>
              <a:t>Range</a:t>
            </a:r>
            <a:r>
              <a:rPr lang="en-US" baseline="0" dirty="0" smtClean="0"/>
              <a:t> fed animals are far less damaging to the environment.  Eat less grain (so less water, fuel, chemicals, land), drink less water because not eating a high protein diet, need less antibiotics since are not brought into the crowded quarters of a feedlot, etc. </a:t>
            </a:r>
            <a:endParaRPr lang="en-US" dirty="0"/>
          </a:p>
        </p:txBody>
      </p:sp>
      <p:sp>
        <p:nvSpPr>
          <p:cNvPr id="48131" name="Slide Number Placeholder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E909CD66-008F-A946-9CD8-28E246348077}" type="slidenum">
              <a:rPr lang="en-US" sz="1200"/>
              <a:pPr/>
              <a:t>17</a:t>
            </a:fld>
            <a:endParaRPr lang="en-US" sz="1200"/>
          </a:p>
        </p:txBody>
      </p:sp>
    </p:spTree>
    <p:extLst>
      <p:ext uri="{BB962C8B-B14F-4D97-AF65-F5344CB8AC3E}">
        <p14:creationId xmlns:p14="http://schemas.microsoft.com/office/powerpoint/2010/main" val="31675543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a:spLocks noGrp="1" noChangeArrowheads="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39267A72-F075-6D4C-AB88-8DBA63FC20A1}" type="slidenum">
              <a:rPr lang="en-US" sz="1200"/>
              <a:pPr/>
              <a:t>18</a:t>
            </a:fld>
            <a:endParaRPr lang="en-US" sz="1200"/>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b="0" dirty="0"/>
              <a:t>1000 acres</a:t>
            </a:r>
            <a:r>
              <a:rPr lang="en-US" b="0" dirty="0">
                <a:sym typeface="Wingdings" charset="0"/>
              </a:rPr>
              <a:t></a:t>
            </a:r>
            <a:r>
              <a:rPr lang="en-US" b="0" dirty="0"/>
              <a:t> 1000 pounds of soy, wheat, corn or rice….or </a:t>
            </a:r>
            <a:r>
              <a:rPr lang="en-US" b="0" dirty="0" smtClean="0"/>
              <a:t>1000 acres</a:t>
            </a:r>
            <a:r>
              <a:rPr lang="en-US" b="0" baseline="0" dirty="0" smtClean="0"/>
              <a:t> </a:t>
            </a:r>
            <a:r>
              <a:rPr lang="en-US" b="0" baseline="0" dirty="0" smtClean="0">
                <a:sym typeface="Wingdings"/>
              </a:rPr>
              <a:t></a:t>
            </a:r>
            <a:r>
              <a:rPr lang="en-US" b="0" dirty="0" smtClean="0"/>
              <a:t>125 </a:t>
            </a:r>
            <a:r>
              <a:rPr lang="en-US" b="0" dirty="0"/>
              <a:t>pounds of meat</a:t>
            </a:r>
          </a:p>
          <a:p>
            <a:pPr eaLnBrk="1" hangingPunct="1"/>
            <a:r>
              <a:rPr lang="en-US" b="0" dirty="0"/>
              <a:t>The water that goes into a 1000 pound steer is enough to float a </a:t>
            </a:r>
            <a:r>
              <a:rPr lang="en-US" b="0" dirty="0" smtClean="0"/>
              <a:t>destroyer.</a:t>
            </a:r>
          </a:p>
          <a:p>
            <a:pPr marL="0" marR="0" indent="0" algn="l" defTabSz="914400" rtl="0" eaLnBrk="1" fontAlgn="base" latinLnBrk="0" hangingPunct="1">
              <a:lnSpc>
                <a:spcPct val="100000"/>
              </a:lnSpc>
              <a:spcBef>
                <a:spcPct val="30000"/>
              </a:spcBef>
              <a:spcAft>
                <a:spcPct val="0"/>
              </a:spcAft>
              <a:buClrTx/>
              <a:buSzTx/>
              <a:buFontTx/>
              <a:buNone/>
              <a:tabLst/>
              <a:defRPr/>
            </a:pPr>
            <a:r>
              <a:rPr lang="en-US" b="0" dirty="0" smtClean="0"/>
              <a:t>Encourage sustainable use of meat in our diet. Meat as produced in the US, at levels we consume today, are not sustainable!</a:t>
            </a:r>
          </a:p>
          <a:p>
            <a:pPr eaLnBrk="1" hangingPunct="1"/>
            <a:endParaRPr lang="en-US" b="1" dirty="0"/>
          </a:p>
        </p:txBody>
      </p:sp>
    </p:spTree>
    <p:extLst>
      <p:ext uri="{BB962C8B-B14F-4D97-AF65-F5344CB8AC3E}">
        <p14:creationId xmlns:p14="http://schemas.microsoft.com/office/powerpoint/2010/main" val="4210534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Check out the link in the slide to learn about water use for food production and how the drought was  (and will likely do so again) impacting California and beyond.</a:t>
            </a:r>
          </a:p>
          <a:p>
            <a:endParaRPr lang="en-US" baseline="0" dirty="0" smtClean="0"/>
          </a:p>
          <a:p>
            <a:r>
              <a:rPr lang="en-US" baseline="0" dirty="0" smtClean="0"/>
              <a:t>It is hypothesized that from 2010-2050 there will~30% increase in our global population ~ 7B-9B, but to feed these people will take a 100% increase in food production, because the newly added will have more money and want to buy more animal products. And animals ‘cost’ a lot of resources from the Earth to produce. </a:t>
            </a:r>
            <a:endParaRPr lang="en-US" dirty="0"/>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19</a:t>
            </a:fld>
            <a:endParaRPr lang="en-US"/>
          </a:p>
        </p:txBody>
      </p:sp>
    </p:spTree>
    <p:extLst>
      <p:ext uri="{BB962C8B-B14F-4D97-AF65-F5344CB8AC3E}">
        <p14:creationId xmlns:p14="http://schemas.microsoft.com/office/powerpoint/2010/main" val="609646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dirty="0" err="1" smtClean="0"/>
              <a:t>Theends’From</a:t>
            </a:r>
            <a:r>
              <a:rPr lang="en-US" dirty="0" smtClean="0"/>
              <a:t>:</a:t>
            </a:r>
            <a:r>
              <a:rPr lang="en-US" baseline="0" dirty="0" smtClean="0"/>
              <a:t> </a:t>
            </a:r>
            <a:r>
              <a:rPr lang="en-US" dirty="0" smtClean="0"/>
              <a:t>Dr. Seuss </a:t>
            </a:r>
            <a:r>
              <a:rPr lang="en-US" u="sng" dirty="0" smtClean="0"/>
              <a:t>The Lorax</a:t>
            </a:r>
          </a:p>
          <a:p>
            <a:endParaRPr lang="en-US" u="none" dirty="0"/>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21</a:t>
            </a:fld>
            <a:endParaRPr lang="en-US"/>
          </a:p>
        </p:txBody>
      </p:sp>
    </p:spTree>
    <p:extLst>
      <p:ext uri="{BB962C8B-B14F-4D97-AF65-F5344CB8AC3E}">
        <p14:creationId xmlns:p14="http://schemas.microsoft.com/office/powerpoint/2010/main" val="1608122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CF63B466-0547-2F49-8D4D-A8FC30182A60}" type="slidenum">
              <a:rPr lang="en-US" sz="1200"/>
              <a:pPr/>
              <a:t>3</a:t>
            </a:fld>
            <a:endParaRPr lang="en-US" sz="1200"/>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eaLnBrk="1" hangingPunct="1"/>
            <a:r>
              <a:rPr lang="en-US" dirty="0" smtClean="0"/>
              <a:t>Fruitarian</a:t>
            </a:r>
            <a:r>
              <a:rPr lang="en-US" dirty="0"/>
              <a:t>…if it falls from a </a:t>
            </a:r>
            <a:r>
              <a:rPr lang="en-US" dirty="0" smtClean="0"/>
              <a:t>tree,</a:t>
            </a:r>
            <a:r>
              <a:rPr lang="en-US" baseline="0" dirty="0" smtClean="0"/>
              <a:t> it is fair game.</a:t>
            </a:r>
            <a:endParaRPr lang="en-US" dirty="0"/>
          </a:p>
        </p:txBody>
      </p:sp>
    </p:spTree>
    <p:extLst>
      <p:ext uri="{BB962C8B-B14F-4D97-AF65-F5344CB8AC3E}">
        <p14:creationId xmlns:p14="http://schemas.microsoft.com/office/powerpoint/2010/main" val="42581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829050" lvl="8" indent="-171450">
              <a:buFont typeface="Arial" charset="0"/>
              <a:buChar char="•"/>
            </a:pPr>
            <a:endParaRPr lang="en-US" baseline="0" dirty="0" smtClean="0">
              <a:latin typeface="Calibri" charset="0"/>
            </a:endParaRPr>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4</a:t>
            </a:fld>
            <a:endParaRPr lang="en-US"/>
          </a:p>
        </p:txBody>
      </p:sp>
    </p:spTree>
    <p:extLst>
      <p:ext uri="{BB962C8B-B14F-4D97-AF65-F5344CB8AC3E}">
        <p14:creationId xmlns:p14="http://schemas.microsoft.com/office/powerpoint/2010/main" val="14138755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eaLnBrk="1" hangingPunct="1">
              <a:lnSpc>
                <a:spcPct val="80000"/>
              </a:lnSpc>
            </a:pPr>
            <a:endParaRPr lang="en-US" sz="1000" baseline="30000" dirty="0"/>
          </a:p>
          <a:p>
            <a:endParaRPr lang="en-US" dirty="0"/>
          </a:p>
        </p:txBody>
      </p:sp>
      <p:sp>
        <p:nvSpPr>
          <p:cNvPr id="28675"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0F66956-2CAC-EF4A-8E9A-0780F8AF0243}" type="slidenum">
              <a:rPr lang="en-US" sz="1200"/>
              <a:pPr algn="r" eaLnBrk="1" hangingPunct="1"/>
              <a:t>5</a:t>
            </a:fld>
            <a:endParaRPr lang="en-US" sz="1200"/>
          </a:p>
        </p:txBody>
      </p:sp>
    </p:spTree>
    <p:extLst>
      <p:ext uri="{BB962C8B-B14F-4D97-AF65-F5344CB8AC3E}">
        <p14:creationId xmlns:p14="http://schemas.microsoft.com/office/powerpoint/2010/main" val="23200294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Vegan diet for infants</a:t>
            </a:r>
            <a:r>
              <a:rPr lang="en-US" baseline="0" dirty="0" smtClean="0"/>
              <a:t> is not a good idea unless a soy based formula is used.  If chosen for an infant/young child on solids, the parent/guardian needs to chose foods carefully making sure there are enough calories and protein. Babies (highest)  and even small kids have very high nutrient needs and small stomachs. Difficult to eat all calories and protein needed with this high fiber, low calorie dense diet.  </a:t>
            </a:r>
          </a:p>
          <a:p>
            <a:endParaRPr lang="en-US" baseline="0" dirty="0" smtClean="0"/>
          </a:p>
          <a:p>
            <a:r>
              <a:rPr lang="en-US" baseline="0" dirty="0" smtClean="0"/>
              <a:t>On the other hand, the 400+ pound adult male gorilla easily meets his protein with a 95% plant based diet. How? Volume, they eat nearly 40 lbs. of food a day.</a:t>
            </a:r>
            <a:r>
              <a:rPr lang="en-US" sz="1200" kern="1200" dirty="0" smtClean="0">
                <a:solidFill>
                  <a:schemeClr val="tx1"/>
                </a:solidFill>
                <a:latin typeface="Arial" charset="0"/>
                <a:ea typeface="ＭＳ Ｐゴシック" charset="0"/>
                <a:cs typeface="ＭＳ Ｐゴシック" charset="0"/>
              </a:rPr>
              <a:t> </a:t>
            </a:r>
          </a:p>
          <a:p>
            <a:endParaRPr lang="en-US" sz="1200" kern="1200" dirty="0" smtClean="0">
              <a:solidFill>
                <a:schemeClr val="tx1"/>
              </a:solidFill>
              <a:latin typeface="Arial" charset="0"/>
              <a:ea typeface="ＭＳ Ｐゴシック" charset="0"/>
              <a:cs typeface="ＭＳ Ｐゴシック" charset="0"/>
            </a:endParaRPr>
          </a:p>
          <a:p>
            <a:r>
              <a:rPr lang="en-US" sz="1200" kern="1200" dirty="0" smtClean="0">
                <a:solidFill>
                  <a:schemeClr val="tx1"/>
                </a:solidFill>
                <a:latin typeface="Arial" charset="0"/>
                <a:ea typeface="ＭＳ Ｐゴシック" charset="0"/>
                <a:cs typeface="ＭＳ Ｐゴシック" charset="0"/>
              </a:rPr>
              <a:t>“Gorillas are able to survive on vegetation such as leaves, stems, roots, vines, herbs, trees, and grasses but such vegetation has relatively low nutritional quality. Therefore, they must consume a larger quantity, but it is available year-round, An adult male gorilla may consume more than 18 kg (40 </a:t>
            </a:r>
            <a:r>
              <a:rPr lang="en-US" sz="1200" kern="1200" dirty="0" err="1" smtClean="0">
                <a:solidFill>
                  <a:schemeClr val="tx1"/>
                </a:solidFill>
                <a:latin typeface="Arial" charset="0"/>
                <a:ea typeface="ＭＳ Ｐゴシック" charset="0"/>
                <a:cs typeface="ＭＳ Ｐゴシック" charset="0"/>
              </a:rPr>
              <a:t>lb</a:t>
            </a:r>
            <a:r>
              <a:rPr lang="en-US" sz="1200" kern="1200" dirty="0" smtClean="0">
                <a:solidFill>
                  <a:schemeClr val="tx1"/>
                </a:solidFill>
                <a:latin typeface="Arial" charset="0"/>
                <a:ea typeface="ＭＳ Ｐゴシック" charset="0"/>
                <a:cs typeface="ＭＳ Ｐゴシック" charset="0"/>
              </a:rPr>
              <a:t>) of vegetation per day.</a:t>
            </a:r>
            <a:r>
              <a:rPr lang="en-US" sz="1200" kern="1200" baseline="0" dirty="0" smtClean="0">
                <a:solidFill>
                  <a:schemeClr val="tx1"/>
                </a:solidFill>
                <a:latin typeface="Arial" charset="0"/>
                <a:ea typeface="ＭＳ Ｐゴシック" charset="0"/>
                <a:cs typeface="ＭＳ Ｐゴシック" charset="0"/>
              </a:rPr>
              <a:t>   </a:t>
            </a:r>
            <a:r>
              <a:rPr lang="en-US" sz="1200" kern="1200" dirty="0" smtClean="0">
                <a:solidFill>
                  <a:schemeClr val="tx1"/>
                </a:solidFill>
                <a:latin typeface="Arial" charset="0"/>
                <a:ea typeface="ＭＳ Ｐゴシック" charset="0"/>
                <a:cs typeface="ＭＳ Ｐゴシック" charset="0"/>
              </a:rPr>
              <a:t>Gorillas rarely drink in the wild because they consume succulent vegetation that is comprised of almost half water as well as morning dew.”</a:t>
            </a:r>
          </a:p>
          <a:p>
            <a:r>
              <a:rPr lang="en-US" dirty="0" smtClean="0"/>
              <a:t>http://</a:t>
            </a:r>
            <a:r>
              <a:rPr lang="en-US" dirty="0" err="1" smtClean="0"/>
              <a:t>seaworld.org</a:t>
            </a:r>
            <a:r>
              <a:rPr lang="en-US" dirty="0" smtClean="0"/>
              <a:t>/animal-info/animal-</a:t>
            </a:r>
            <a:r>
              <a:rPr lang="en-US" dirty="0" err="1" smtClean="0"/>
              <a:t>infobooks</a:t>
            </a:r>
            <a:r>
              <a:rPr lang="en-US" dirty="0" smtClean="0"/>
              <a:t>/gorilla/diet-and-eating-habits/</a:t>
            </a:r>
          </a:p>
          <a:p>
            <a:endParaRPr lang="en-US" dirty="0"/>
          </a:p>
        </p:txBody>
      </p:sp>
      <p:sp>
        <p:nvSpPr>
          <p:cNvPr id="4" name="Slide Number Placeholder 3"/>
          <p:cNvSpPr>
            <a:spLocks noGrp="1"/>
          </p:cNvSpPr>
          <p:nvPr>
            <p:ph type="sldNum" sz="quarter" idx="10"/>
          </p:nvPr>
        </p:nvSpPr>
        <p:spPr/>
        <p:txBody>
          <a:bodyPr/>
          <a:lstStyle/>
          <a:p>
            <a:pPr>
              <a:defRPr/>
            </a:pPr>
            <a:fld id="{EA2DC547-7308-494D-A943-2534FAC98F1B}" type="slidenum">
              <a:rPr lang="en-US" smtClean="0"/>
              <a:pPr>
                <a:defRPr/>
              </a:pPr>
              <a:t>7</a:t>
            </a:fld>
            <a:endParaRPr lang="en-US"/>
          </a:p>
        </p:txBody>
      </p:sp>
    </p:spTree>
    <p:extLst>
      <p:ext uri="{BB962C8B-B14F-4D97-AF65-F5344CB8AC3E}">
        <p14:creationId xmlns:p14="http://schemas.microsoft.com/office/powerpoint/2010/main" val="23219715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ＭＳ Ｐゴシック" panose="020B0600070205080204" pitchFamily="34" charset="-128"/>
              </a:defRPr>
            </a:lvl1pPr>
            <a:lvl2pPr marL="742950" indent="-285750">
              <a:defRPr sz="2400">
                <a:solidFill>
                  <a:schemeClr val="tx1"/>
                </a:solidFill>
                <a:latin typeface="Arial" panose="020B0604020202020204" pitchFamily="34" charset="0"/>
                <a:ea typeface="ＭＳ Ｐゴシック" panose="020B0600070205080204" pitchFamily="34" charset="-128"/>
              </a:defRPr>
            </a:lvl2pPr>
            <a:lvl3pPr marL="1143000" indent="-228600">
              <a:defRPr sz="2400">
                <a:solidFill>
                  <a:schemeClr val="tx1"/>
                </a:solidFill>
                <a:latin typeface="Arial" panose="020B0604020202020204" pitchFamily="34" charset="0"/>
                <a:ea typeface="ＭＳ Ｐゴシック" panose="020B0600070205080204" pitchFamily="34" charset="-128"/>
              </a:defRPr>
            </a:lvl3pPr>
            <a:lvl4pPr marL="1600200" indent="-228600">
              <a:defRPr sz="2400">
                <a:solidFill>
                  <a:schemeClr val="tx1"/>
                </a:solidFill>
                <a:latin typeface="Arial" panose="020B0604020202020204" pitchFamily="34" charset="0"/>
                <a:ea typeface="ＭＳ Ｐゴシック" panose="020B0600070205080204" pitchFamily="34" charset="-128"/>
              </a:defRPr>
            </a:lvl4pPr>
            <a:lvl5pPr marL="2057400" indent="-228600">
              <a:defRPr sz="24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ＭＳ Ｐゴシック" panose="020B0600070205080204" pitchFamily="34" charset="-128"/>
              </a:defRPr>
            </a:lvl9pPr>
          </a:lstStyle>
          <a:p>
            <a:fld id="{32DC20CF-9974-462C-9248-2ED0602896A7}" type="slidenum">
              <a:rPr lang="en-US" altLang="en-US" sz="1200"/>
              <a:pPr/>
              <a:t>8</a:t>
            </a:fld>
            <a:endParaRPr lang="en-US" altLang="en-US" sz="12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b="1" dirty="0" smtClean="0">
              <a:latin typeface="Arial" panose="020B0604020202020204" pitchFamily="34" charset="0"/>
              <a:ea typeface="ＭＳ Ｐゴシック" panose="020B0600070205080204" pitchFamily="34" charset="-128"/>
            </a:endParaRPr>
          </a:p>
        </p:txBody>
      </p:sp>
    </p:spTree>
    <p:extLst>
      <p:ext uri="{BB962C8B-B14F-4D97-AF65-F5344CB8AC3E}">
        <p14:creationId xmlns:p14="http://schemas.microsoft.com/office/powerpoint/2010/main" val="953186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noTextEdit="1"/>
          </p:cNvSpPr>
          <p:nvPr>
            <p:ph type="sldImg"/>
          </p:nvPr>
        </p:nvSpPr>
        <p:spPr>
          <a:ln/>
        </p:spPr>
      </p:sp>
      <p:sp>
        <p:nvSpPr>
          <p:cNvPr id="28674" name="Notes Placeholder 2"/>
          <p:cNvSpPr>
            <a:spLocks noGrp="1"/>
          </p:cNvSpPr>
          <p:nvPr>
            <p:ph type="body" idx="1"/>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eaLnBrk="1" hangingPunct="1">
              <a:lnSpc>
                <a:spcPct val="80000"/>
              </a:lnSpc>
            </a:pPr>
            <a:endParaRPr lang="en-US" sz="1000" baseline="30000" dirty="0"/>
          </a:p>
          <a:p>
            <a:endParaRPr lang="en-US" dirty="0"/>
          </a:p>
        </p:txBody>
      </p:sp>
      <p:sp>
        <p:nvSpPr>
          <p:cNvPr id="28675" name="Slide Number Placeholder 3"/>
          <p:cNvSpPr txBox="1">
            <a:spLocks noGrp="1"/>
          </p:cNvSpPr>
          <p:nvPr/>
        </p:nvSpPr>
        <p:spPr bwMode="auto">
          <a:xfrm>
            <a:off x="3884613" y="8845550"/>
            <a:ext cx="2971800" cy="465138"/>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nchor="b"/>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r" eaLnBrk="1" hangingPunct="1"/>
            <a:fld id="{C0F66956-2CAC-EF4A-8E9A-0780F8AF0243}" type="slidenum">
              <a:rPr lang="en-US" sz="1200"/>
              <a:pPr algn="r" eaLnBrk="1" hangingPunct="1"/>
              <a:t>9</a:t>
            </a:fld>
            <a:endParaRPr lang="en-US" sz="1200"/>
          </a:p>
        </p:txBody>
      </p:sp>
    </p:spTree>
    <p:extLst>
      <p:ext uri="{BB962C8B-B14F-4D97-AF65-F5344CB8AC3E}">
        <p14:creationId xmlns:p14="http://schemas.microsoft.com/office/powerpoint/2010/main" val="3153686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a:ln/>
        </p:spPr>
      </p:sp>
      <p:sp>
        <p:nvSpPr>
          <p:cNvPr id="36866"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r>
              <a:rPr lang="en-US" dirty="0" smtClean="0"/>
              <a:t>Soy is</a:t>
            </a:r>
            <a:r>
              <a:rPr lang="en-US" baseline="0" dirty="0" smtClean="0"/>
              <a:t> unique as a plant since it has a complete protein in it.  This is a consequence of </a:t>
            </a:r>
            <a:r>
              <a:rPr lang="en-US" dirty="0" smtClean="0"/>
              <a:t>Genetic</a:t>
            </a:r>
            <a:r>
              <a:rPr lang="en-US" baseline="0" dirty="0" smtClean="0"/>
              <a:t> Engineering and/or hybridization by agricultural scientists over many generations..</a:t>
            </a:r>
          </a:p>
          <a:p>
            <a:r>
              <a:rPr lang="en-US" baseline="0" dirty="0" smtClean="0"/>
              <a:t>If soy product is organic, then GE seeds cannot be used.  However, there are non-GE high quality protein soy starters (seeds</a:t>
            </a:r>
            <a:r>
              <a:rPr lang="en-US" baseline="0" dirty="0" smtClean="0"/>
              <a:t>).  </a:t>
            </a:r>
            <a:endParaRPr lang="en-US" baseline="0" dirty="0" smtClean="0"/>
          </a:p>
          <a:p>
            <a:r>
              <a:rPr lang="en-US" baseline="0" dirty="0" smtClean="0"/>
              <a:t>Quinoa and hemp are also very close to the quality of soy and are considered by some to be high quality as well. Regardless, all three have a high protein content.</a:t>
            </a:r>
            <a:endParaRPr lang="en-US" dirty="0"/>
          </a:p>
        </p:txBody>
      </p:sp>
      <p:sp>
        <p:nvSpPr>
          <p:cNvPr id="36867" name="Slide Number Placeholder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5AD6969A-6FA5-F647-B6C5-BEF95BE24141}" type="slidenum">
              <a:rPr lang="en-US" sz="1200"/>
              <a:pPr/>
              <a:t>10</a:t>
            </a:fld>
            <a:endParaRPr lang="en-US" sz="1200"/>
          </a:p>
        </p:txBody>
      </p:sp>
    </p:spTree>
    <p:extLst>
      <p:ext uri="{BB962C8B-B14F-4D97-AF65-F5344CB8AC3E}">
        <p14:creationId xmlns:p14="http://schemas.microsoft.com/office/powerpoint/2010/main" val="1194822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noTextEdit="1"/>
          </p:cNvSpPr>
          <p:nvPr>
            <p:ph type="sldImg"/>
          </p:nvPr>
        </p:nvSpPr>
        <p:spPr>
          <a:ln/>
        </p:spPr>
      </p:sp>
      <p:sp>
        <p:nvSpPr>
          <p:cNvPr id="33794" name="Notes Placeholder 2"/>
          <p:cNvSpPr>
            <a:spLocks noGrp="1"/>
          </p:cNvSpPr>
          <p:nvPr>
            <p:ph type="body" idx="1"/>
          </p:nvPr>
        </p:nvSpPr>
        <p:spPr>
          <a:noFill/>
          <a:ln/>
          <a:extLst>
            <a:ext uri="{FAA26D3D-D897-4be2-8F04-BA451C77F1D7}">
              <ma14:placeholderFlag xmlns:ma14="http://schemas.microsoft.com/office/mac/drawingml/2011/main" val="1"/>
            </a:ex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p>
            <a:pPr lvl="1">
              <a:lnSpc>
                <a:spcPct val="90000"/>
              </a:lnSpc>
              <a:buFont typeface="Verdana" pitchFamily="34" charset="0"/>
              <a:buNone/>
              <a:defRPr/>
            </a:pPr>
            <a:r>
              <a:rPr lang="en-US" dirty="0" smtClean="0">
                <a:latin typeface="Calibri"/>
                <a:cs typeface="Calibri"/>
              </a:rPr>
              <a:t>Meals</a:t>
            </a:r>
            <a:r>
              <a:rPr lang="en-US" baseline="0" dirty="0" smtClean="0">
                <a:latin typeface="Calibri"/>
                <a:cs typeface="Calibri"/>
              </a:rPr>
              <a:t> with c</a:t>
            </a:r>
            <a:r>
              <a:rPr lang="en-US" dirty="0" smtClean="0">
                <a:latin typeface="Calibri"/>
                <a:cs typeface="Calibri"/>
              </a:rPr>
              <a:t>omplementary</a:t>
            </a:r>
            <a:r>
              <a:rPr lang="en-US" baseline="0" dirty="0" smtClean="0">
                <a:latin typeface="Calibri"/>
                <a:cs typeface="Calibri"/>
              </a:rPr>
              <a:t> proteins</a:t>
            </a:r>
          </a:p>
          <a:p>
            <a:pPr lvl="1">
              <a:lnSpc>
                <a:spcPct val="90000"/>
              </a:lnSpc>
              <a:buFont typeface="Verdana" pitchFamily="34" charset="0"/>
              <a:buNone/>
              <a:defRPr/>
            </a:pPr>
            <a:r>
              <a:rPr lang="en-US" dirty="0" smtClean="0">
                <a:latin typeface="Calibri"/>
                <a:cs typeface="Calibri"/>
              </a:rPr>
              <a:t>Tortilla + beans</a:t>
            </a:r>
          </a:p>
          <a:p>
            <a:pPr lvl="1">
              <a:lnSpc>
                <a:spcPct val="90000"/>
              </a:lnSpc>
              <a:buFont typeface="Verdana" pitchFamily="34" charset="0"/>
              <a:buChar char="◦"/>
              <a:defRPr/>
            </a:pPr>
            <a:r>
              <a:rPr lang="en-US" dirty="0" smtClean="0">
                <a:latin typeface="Calibri"/>
                <a:cs typeface="Calibri"/>
              </a:rPr>
              <a:t>Tofu + rice</a:t>
            </a:r>
          </a:p>
          <a:p>
            <a:pPr lvl="1">
              <a:lnSpc>
                <a:spcPct val="90000"/>
              </a:lnSpc>
              <a:buFont typeface="Verdana" pitchFamily="34" charset="0"/>
              <a:buChar char="◦"/>
              <a:defRPr/>
            </a:pPr>
            <a:r>
              <a:rPr lang="en-US" dirty="0" smtClean="0">
                <a:latin typeface="Calibri"/>
                <a:cs typeface="Calibri"/>
              </a:rPr>
              <a:t>Lentils/barley stew</a:t>
            </a:r>
          </a:p>
          <a:p>
            <a:pPr lvl="1">
              <a:lnSpc>
                <a:spcPct val="90000"/>
              </a:lnSpc>
              <a:buFont typeface="Verdana" pitchFamily="34" charset="0"/>
              <a:buChar char="◦"/>
              <a:defRPr/>
            </a:pPr>
            <a:r>
              <a:rPr lang="en-US" dirty="0" smtClean="0">
                <a:latin typeface="Calibri"/>
                <a:cs typeface="Calibri"/>
              </a:rPr>
              <a:t>Any rice +any bean</a:t>
            </a:r>
          </a:p>
          <a:p>
            <a:pPr lvl="1">
              <a:lnSpc>
                <a:spcPct val="90000"/>
              </a:lnSpc>
              <a:buFont typeface="Verdana" pitchFamily="34" charset="0"/>
              <a:buChar char="◦"/>
              <a:defRPr/>
            </a:pPr>
            <a:r>
              <a:rPr lang="en-US" dirty="0" smtClean="0">
                <a:latin typeface="Calibri"/>
                <a:cs typeface="Calibri"/>
              </a:rPr>
              <a:t>Garbanzos + couscous</a:t>
            </a:r>
          </a:p>
          <a:p>
            <a:endParaRPr lang="en-US" dirty="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DD5BCD51-48C5-B144-A514-9DFCF8EAEE61}" type="slidenum">
              <a:rPr lang="en-US" sz="1200"/>
              <a:pPr/>
              <a:t>11</a:t>
            </a:fld>
            <a:endParaRPr lang="en-US" sz="1200"/>
          </a:p>
        </p:txBody>
      </p:sp>
    </p:spTree>
    <p:extLst>
      <p:ext uri="{BB962C8B-B14F-4D97-AF65-F5344CB8AC3E}">
        <p14:creationId xmlns:p14="http://schemas.microsoft.com/office/powerpoint/2010/main" val="33437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373A10E8-7A59-0543-9546-2D038E79FD55}" type="datetimeFigureOut">
              <a:rPr lang="en-US" smtClean="0"/>
              <a:pPr>
                <a:defRPr/>
              </a:pPr>
              <a:t>6/9/17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663556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958DBC44-E15E-C849-808B-B8A1E54E5E1C}" type="datetimeFigureOut">
              <a:rPr lang="en-US" smtClean="0"/>
              <a:pPr>
                <a:defRPr/>
              </a:pPr>
              <a:t>6/9/17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5694B41-E493-0F43-9189-F232CC4650B5}" type="slidenum">
              <a:rPr lang="en-US" smtClean="0"/>
              <a:pPr>
                <a:defRPr/>
              </a:pPr>
              <a:t>‹#›</a:t>
            </a:fld>
            <a:endParaRPr lang="en-US"/>
          </a:p>
        </p:txBody>
      </p:sp>
    </p:spTree>
    <p:extLst>
      <p:ext uri="{BB962C8B-B14F-4D97-AF65-F5344CB8AC3E}">
        <p14:creationId xmlns:p14="http://schemas.microsoft.com/office/powerpoint/2010/main" val="1892350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7FF9BCD1-C239-AE40-904E-BF241300B400}" type="datetimeFigureOut">
              <a:rPr lang="en-US" smtClean="0"/>
              <a:pPr>
                <a:defRPr/>
              </a:pPr>
              <a:t>6/9/17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412E712-A466-DF48-A79A-FDFA54E23C0B}" type="slidenum">
              <a:rPr lang="en-US" smtClean="0"/>
              <a:pPr>
                <a:defRPr/>
              </a:pPr>
              <a:t>‹#›</a:t>
            </a:fld>
            <a:endParaRPr lang="en-US"/>
          </a:p>
        </p:txBody>
      </p:sp>
    </p:spTree>
    <p:extLst>
      <p:ext uri="{BB962C8B-B14F-4D97-AF65-F5344CB8AC3E}">
        <p14:creationId xmlns:p14="http://schemas.microsoft.com/office/powerpoint/2010/main" val="30133270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0FE8CFF-105A-184C-B383-E736CD3CADA4}" type="datetimeFigureOut">
              <a:rPr lang="en-US" smtClean="0"/>
              <a:pPr>
                <a:defRPr/>
              </a:pPr>
              <a:t>6/9/17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4A027DC-681D-8C41-A57F-7DFCD1435D66}" type="slidenum">
              <a:rPr lang="en-US" smtClean="0"/>
              <a:pPr>
                <a:defRPr/>
              </a:pPr>
              <a:t>‹#›</a:t>
            </a:fld>
            <a:endParaRPr lang="en-US"/>
          </a:p>
        </p:txBody>
      </p:sp>
    </p:spTree>
    <p:extLst>
      <p:ext uri="{BB962C8B-B14F-4D97-AF65-F5344CB8AC3E}">
        <p14:creationId xmlns:p14="http://schemas.microsoft.com/office/powerpoint/2010/main" val="2380662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AE56AE83-311B-D24F-A353-675FE96E1C92}" type="datetimeFigureOut">
              <a:rPr lang="en-US" smtClean="0"/>
              <a:pPr>
                <a:defRPr/>
              </a:pPr>
              <a:t>6/9/17</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1039A07-CE4E-B445-A707-0DAE1738FFB0}" type="slidenum">
              <a:rPr lang="en-US" smtClean="0"/>
              <a:pPr>
                <a:defRPr/>
              </a:pPr>
              <a:t>‹#›</a:t>
            </a:fld>
            <a:endParaRPr lang="en-US"/>
          </a:p>
        </p:txBody>
      </p:sp>
    </p:spTree>
    <p:extLst>
      <p:ext uri="{BB962C8B-B14F-4D97-AF65-F5344CB8AC3E}">
        <p14:creationId xmlns:p14="http://schemas.microsoft.com/office/powerpoint/2010/main" val="299340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F5C8DDAA-B4AC-BC4E-9B72-358CDCC73DDD}" type="datetimeFigureOut">
              <a:rPr lang="en-US" smtClean="0"/>
              <a:pPr>
                <a:defRPr/>
              </a:pPr>
              <a:t>6/9/17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817FE67-1C1C-DD4F-83AD-82056F1E930C}" type="slidenum">
              <a:rPr lang="en-US" smtClean="0"/>
              <a:pPr>
                <a:defRPr/>
              </a:pPr>
              <a:t>‹#›</a:t>
            </a:fld>
            <a:endParaRPr lang="en-US"/>
          </a:p>
        </p:txBody>
      </p:sp>
    </p:spTree>
    <p:extLst>
      <p:ext uri="{BB962C8B-B14F-4D97-AF65-F5344CB8AC3E}">
        <p14:creationId xmlns:p14="http://schemas.microsoft.com/office/powerpoint/2010/main" val="3653536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6E9A2599-7C12-754C-8CAF-919136AC8971}" type="datetimeFigureOut">
              <a:rPr lang="en-US" smtClean="0"/>
              <a:pPr>
                <a:defRPr/>
              </a:pPr>
              <a:t>6/9/17</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BE6C0C9-FBBC-7A49-809F-4CC018DA7471}" type="slidenum">
              <a:rPr lang="en-US" smtClean="0"/>
              <a:pPr>
                <a:defRPr/>
              </a:pPr>
              <a:t>‹#›</a:t>
            </a:fld>
            <a:endParaRPr lang="en-US"/>
          </a:p>
        </p:txBody>
      </p:sp>
    </p:spTree>
    <p:extLst>
      <p:ext uri="{BB962C8B-B14F-4D97-AF65-F5344CB8AC3E}">
        <p14:creationId xmlns:p14="http://schemas.microsoft.com/office/powerpoint/2010/main" val="2426277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85EA4BE6-CBFD-3147-B5AD-BC21B2415A6F}" type="datetimeFigureOut">
              <a:rPr lang="en-US" smtClean="0"/>
              <a:pPr>
                <a:defRPr/>
              </a:pPr>
              <a:t>6/9/17</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088FC2-C3E9-B549-9341-8B7036D81880}" type="slidenum">
              <a:rPr lang="en-US" smtClean="0"/>
              <a:pPr>
                <a:defRPr/>
              </a:pPr>
              <a:t>‹#›</a:t>
            </a:fld>
            <a:endParaRPr lang="en-US"/>
          </a:p>
        </p:txBody>
      </p:sp>
    </p:spTree>
    <p:extLst>
      <p:ext uri="{BB962C8B-B14F-4D97-AF65-F5344CB8AC3E}">
        <p14:creationId xmlns:p14="http://schemas.microsoft.com/office/powerpoint/2010/main" val="17149740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7A8F449-0F27-4346-85A7-CDA095D0EB25}" type="datetimeFigureOut">
              <a:rPr lang="en-US" smtClean="0"/>
              <a:pPr>
                <a:defRPr/>
              </a:pPr>
              <a:t>6/9/17</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A4AC3D9-419D-4645-9852-343F5E740236}" type="slidenum">
              <a:rPr lang="en-US" smtClean="0"/>
              <a:pPr>
                <a:defRPr/>
              </a:pPr>
              <a:t>‹#›</a:t>
            </a:fld>
            <a:endParaRPr lang="en-US"/>
          </a:p>
        </p:txBody>
      </p:sp>
    </p:spTree>
    <p:extLst>
      <p:ext uri="{BB962C8B-B14F-4D97-AF65-F5344CB8AC3E}">
        <p14:creationId xmlns:p14="http://schemas.microsoft.com/office/powerpoint/2010/main" val="23836320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339AC451-1BE2-8546-928F-9DD1FCA8068C}" type="datetimeFigureOut">
              <a:rPr lang="en-US" smtClean="0"/>
              <a:pPr>
                <a:defRPr/>
              </a:pPr>
              <a:t>6/9/17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912969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6F97A30-D3AF-C44C-BAC5-0D138B909601}" type="datetimeFigureOut">
              <a:rPr lang="en-US" smtClean="0"/>
              <a:pPr>
                <a:defRPr/>
              </a:pPr>
              <a:t>6/9/17</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606A017-1F7E-C94D-8836-747FC72F55B0}" type="slidenum">
              <a:rPr lang="en-US" smtClean="0"/>
              <a:pPr>
                <a:defRPr/>
              </a:pPr>
              <a:t>‹#›</a:t>
            </a:fld>
            <a:endParaRPr lang="en-US"/>
          </a:p>
        </p:txBody>
      </p:sp>
    </p:spTree>
    <p:extLst>
      <p:ext uri="{BB962C8B-B14F-4D97-AF65-F5344CB8AC3E}">
        <p14:creationId xmlns:p14="http://schemas.microsoft.com/office/powerpoint/2010/main" val="29508857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A3EDB232-CD3F-184B-8838-15D7615B67EA}" type="datetimeFigureOut">
              <a:rPr lang="en-US" smtClean="0"/>
              <a:pPr>
                <a:defRPr/>
              </a:pPr>
              <a:t>6/9/17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52A66C0B-E1B0-FA42-AA5D-80B4491C24F3}" type="slidenum">
              <a:rPr lang="en-US" smtClean="0"/>
              <a:pPr>
                <a:defRPr/>
              </a:pPr>
              <a:t>‹#›</a:t>
            </a:fld>
            <a:endParaRPr lang="en-US"/>
          </a:p>
        </p:txBody>
      </p:sp>
    </p:spTree>
    <p:extLst>
      <p:ext uri="{BB962C8B-B14F-4D97-AF65-F5344CB8AC3E}">
        <p14:creationId xmlns:p14="http://schemas.microsoft.com/office/powerpoint/2010/main" val="1277731794"/>
      </p:ext>
    </p:extLst>
  </p:cSld>
  <p:clrMap bg1="lt1" tx1="dk1" bg2="lt2" tx2="dk2" accent1="accent1" accent2="accent2" accent3="accent3" accent4="accent4" accent5="accent5" accent6="accent6" hlink="hlink" folHlink="folHlink"/>
  <p:sldLayoutIdLst>
    <p:sldLayoutId id="2147484386" r:id="rId1"/>
    <p:sldLayoutId id="2147484387" r:id="rId2"/>
    <p:sldLayoutId id="2147484388" r:id="rId3"/>
    <p:sldLayoutId id="2147484389" r:id="rId4"/>
    <p:sldLayoutId id="2147484390" r:id="rId5"/>
    <p:sldLayoutId id="2147484391" r:id="rId6"/>
    <p:sldLayoutId id="2147484392" r:id="rId7"/>
    <p:sldLayoutId id="2147484393" r:id="rId8"/>
    <p:sldLayoutId id="2147484394" r:id="rId9"/>
    <p:sldLayoutId id="2147484395" r:id="rId10"/>
    <p:sldLayoutId id="2147484396"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www.youtube.com/watch?v=ANUoAdXfA60"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4" Type="http://schemas.microsoft.com/office/2007/relationships/hdphoto" Target="../media/hdphoto1.wdp"/><Relationship Id="rId5" Type="http://schemas.openxmlformats.org/officeDocument/2006/relationships/hyperlink" Target="http://www.nytimes.com/interactive/2015/05/21/us/your-contribution-to-the-california-drought.html" TargetMode="External"/><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4" Type="http://schemas.microsoft.com/office/2007/relationships/hdphoto" Target="../media/hdphoto2.wdp"/><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533399" y="1312026"/>
            <a:ext cx="7862455" cy="4525962"/>
          </a:xfrm>
        </p:spPr>
        <p:txBody>
          <a:bodyPr>
            <a:normAutofit/>
          </a:bodyPr>
          <a:lstStyle/>
          <a:p>
            <a:r>
              <a:rPr lang="en-US" b="1" dirty="0" smtClean="0"/>
              <a:t>Today Tues. June 13</a:t>
            </a:r>
          </a:p>
          <a:p>
            <a:pPr lvl="1"/>
            <a:r>
              <a:rPr lang="en-US" dirty="0" smtClean="0"/>
              <a:t>Finish Weight Management.</a:t>
            </a:r>
          </a:p>
          <a:p>
            <a:pPr lvl="1"/>
            <a:r>
              <a:rPr lang="en-US" dirty="0" smtClean="0"/>
              <a:t>Vegetarian Diets</a:t>
            </a:r>
          </a:p>
          <a:p>
            <a:r>
              <a:rPr lang="en-US" b="1" dirty="0" smtClean="0"/>
              <a:t>Next Class Thurs. June</a:t>
            </a:r>
            <a:r>
              <a:rPr lang="en-US" b="1" dirty="0"/>
              <a:t> </a:t>
            </a:r>
            <a:r>
              <a:rPr lang="en-US" b="1" dirty="0" smtClean="0"/>
              <a:t>15</a:t>
            </a:r>
            <a:endParaRPr lang="en-US" b="1" dirty="0"/>
          </a:p>
          <a:p>
            <a:pPr lvl="1"/>
            <a:r>
              <a:rPr lang="en-US" dirty="0" smtClean="0"/>
              <a:t>Nutrition and the Environment</a:t>
            </a:r>
          </a:p>
          <a:p>
            <a:pPr lvl="1"/>
            <a:r>
              <a:rPr lang="en-US" dirty="0" smtClean="0"/>
              <a:t>I will provide the Do Something! Assignment hand-out in class.</a:t>
            </a:r>
            <a:endParaRPr lang="en-US" dirty="0"/>
          </a:p>
        </p:txBody>
      </p:sp>
    </p:spTree>
    <p:extLst>
      <p:ext uri="{BB962C8B-B14F-4D97-AF65-F5344CB8AC3E}">
        <p14:creationId xmlns:p14="http://schemas.microsoft.com/office/powerpoint/2010/main" val="50120659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867650" cy="1143000"/>
          </a:xfrm>
        </p:spPr>
        <p:txBody>
          <a:bodyPr>
            <a:normAutofit/>
          </a:bodyPr>
          <a:lstStyle/>
          <a:p>
            <a:pPr eaLnBrk="1" fontAlgn="auto" hangingPunct="1">
              <a:spcAft>
                <a:spcPts val="0"/>
              </a:spcAft>
              <a:defRPr/>
            </a:pPr>
            <a:r>
              <a:rPr lang="en-US" sz="3200" b="1" dirty="0" smtClean="0">
                <a:solidFill>
                  <a:srgbClr val="000000"/>
                </a:solidFill>
                <a:latin typeface="Calibri" pitchFamily="34" charset="0"/>
              </a:rPr>
              <a:t>Quality: High or low, how do you know</a:t>
            </a:r>
            <a:r>
              <a:rPr lang="en-US" sz="3200" b="1" dirty="0" smtClean="0">
                <a:solidFill>
                  <a:srgbClr val="000000"/>
                </a:solidFill>
                <a:effectLst/>
                <a:latin typeface="Calibri" pitchFamily="34" charset="0"/>
                <a:ea typeface="+mj-ea"/>
                <a:cs typeface="+mj-cs"/>
              </a:rPr>
              <a:t>?</a:t>
            </a:r>
            <a:endParaRPr lang="en-US" sz="3200" dirty="0">
              <a:solidFill>
                <a:srgbClr val="000000"/>
              </a:solidFill>
              <a:effectLst/>
              <a:ea typeface="+mj-ea"/>
              <a:cs typeface="+mj-cs"/>
            </a:endParaRPr>
          </a:p>
        </p:txBody>
      </p:sp>
      <p:sp>
        <p:nvSpPr>
          <p:cNvPr id="36866" name="Content Placeholder 2"/>
          <p:cNvSpPr>
            <a:spLocks noGrp="1"/>
          </p:cNvSpPr>
          <p:nvPr>
            <p:ph idx="1"/>
          </p:nvPr>
        </p:nvSpPr>
        <p:spPr>
          <a:xfrm>
            <a:off x="754529" y="1295400"/>
            <a:ext cx="8140292" cy="4953000"/>
          </a:xfrm>
        </p:spPr>
        <p:txBody>
          <a:bodyPr>
            <a:normAutofit fontScale="85000" lnSpcReduction="10000"/>
          </a:bodyPr>
          <a:lstStyle/>
          <a:p>
            <a:pPr marL="365125" lvl="1" indent="-282575" eaLnBrk="1" hangingPunct="1">
              <a:spcBef>
                <a:spcPts val="600"/>
              </a:spcBef>
              <a:buSzPct val="80000"/>
              <a:buFont typeface="Wingdings 2" charset="0"/>
              <a:buChar char=""/>
            </a:pPr>
            <a:r>
              <a:rPr lang="en-US" b="1" dirty="0" smtClean="0">
                <a:solidFill>
                  <a:srgbClr val="008000"/>
                </a:solidFill>
                <a:latin typeface="Calibri" charset="0"/>
                <a:cs typeface="Calibri" charset="0"/>
              </a:rPr>
              <a:t>High Quality</a:t>
            </a:r>
            <a:r>
              <a:rPr lang="en-US" dirty="0">
                <a:solidFill>
                  <a:srgbClr val="008000"/>
                </a:solidFill>
                <a:latin typeface="Calibri" charset="0"/>
                <a:cs typeface="Calibri" charset="0"/>
              </a:rPr>
              <a:t> </a:t>
            </a:r>
            <a:r>
              <a:rPr lang="en-US" dirty="0" smtClean="0">
                <a:solidFill>
                  <a:srgbClr val="008000"/>
                </a:solidFill>
                <a:latin typeface="Calibri" charset="0"/>
                <a:cs typeface="Calibri" charset="0"/>
              </a:rPr>
              <a:t> </a:t>
            </a:r>
            <a:r>
              <a:rPr lang="en-US" dirty="0" smtClean="0">
                <a:latin typeface="Calibri" charset="0"/>
                <a:cs typeface="Calibri" charset="0"/>
              </a:rPr>
              <a:t>EAA mix matches human need</a:t>
            </a:r>
          </a:p>
          <a:p>
            <a:pPr marL="82550" lvl="1" indent="0" eaLnBrk="1" hangingPunct="1">
              <a:spcBef>
                <a:spcPts val="600"/>
              </a:spcBef>
              <a:buSzPct val="80000"/>
              <a:buNone/>
            </a:pPr>
            <a:r>
              <a:rPr lang="en-US" dirty="0" smtClean="0">
                <a:latin typeface="Calibri" charset="0"/>
                <a:cs typeface="Calibri" charset="0"/>
              </a:rPr>
              <a:t>    Animal products and soy (engineered)- </a:t>
            </a:r>
            <a:r>
              <a:rPr lang="en-US" i="1" dirty="0" smtClean="0">
                <a:latin typeface="Calibri" charset="0"/>
                <a:cs typeface="Calibri" charset="0"/>
              </a:rPr>
              <a:t>aka complete</a:t>
            </a:r>
          </a:p>
          <a:p>
            <a:pPr marL="82550" lvl="1" indent="0" eaLnBrk="1" hangingPunct="1">
              <a:spcBef>
                <a:spcPts val="600"/>
              </a:spcBef>
              <a:buSzPct val="80000"/>
              <a:buNone/>
            </a:pPr>
            <a:endParaRPr lang="en-US" i="1" dirty="0" smtClean="0">
              <a:latin typeface="Calibri" charset="0"/>
              <a:cs typeface="Calibri" charset="0"/>
            </a:endParaRPr>
          </a:p>
          <a:p>
            <a:pPr marL="365125" lvl="1" indent="-282575">
              <a:spcBef>
                <a:spcPts val="600"/>
              </a:spcBef>
              <a:buSzPct val="80000"/>
              <a:buFont typeface="Wingdings 2" charset="0"/>
              <a:buChar char=""/>
            </a:pPr>
            <a:r>
              <a:rPr lang="en-US" sz="3000" b="1" dirty="0">
                <a:solidFill>
                  <a:srgbClr val="008000"/>
                </a:solidFill>
                <a:latin typeface="Calibri" charset="0"/>
                <a:cs typeface="Calibri" charset="0"/>
              </a:rPr>
              <a:t>Low </a:t>
            </a:r>
            <a:r>
              <a:rPr lang="en-US" sz="3000" b="1" dirty="0" smtClean="0">
                <a:solidFill>
                  <a:srgbClr val="008000"/>
                </a:solidFill>
                <a:latin typeface="Calibri" charset="0"/>
                <a:cs typeface="Calibri" charset="0"/>
              </a:rPr>
              <a:t>Quality</a:t>
            </a:r>
            <a:r>
              <a:rPr lang="en-US" sz="3000" dirty="0" smtClean="0">
                <a:solidFill>
                  <a:srgbClr val="008000"/>
                </a:solidFill>
                <a:latin typeface="Calibri" charset="0"/>
                <a:cs typeface="Calibri" charset="0"/>
              </a:rPr>
              <a:t> </a:t>
            </a:r>
            <a:r>
              <a:rPr lang="en-US" sz="3000" dirty="0">
                <a:latin typeface="Calibri" charset="0"/>
                <a:cs typeface="Calibri" charset="0"/>
              </a:rPr>
              <a:t>EAA mix</a:t>
            </a:r>
            <a:r>
              <a:rPr lang="en-US" sz="3000" b="1" dirty="0">
                <a:latin typeface="Calibri" charset="0"/>
                <a:cs typeface="Calibri" charset="0"/>
              </a:rPr>
              <a:t> ≠ </a:t>
            </a:r>
            <a:r>
              <a:rPr lang="en-US" sz="3000" dirty="0">
                <a:latin typeface="Calibri" charset="0"/>
                <a:cs typeface="Calibri" charset="0"/>
              </a:rPr>
              <a:t>our need as a stand alone food</a:t>
            </a:r>
          </a:p>
          <a:p>
            <a:pPr marL="82550" lvl="1" indent="0">
              <a:spcBef>
                <a:spcPts val="600"/>
              </a:spcBef>
              <a:buSzPct val="80000"/>
              <a:buNone/>
            </a:pPr>
            <a:r>
              <a:rPr lang="en-US" sz="3000" dirty="0">
                <a:latin typeface="Calibri" charset="0"/>
                <a:cs typeface="Calibri" charset="0"/>
              </a:rPr>
              <a:t>	Plant products… grains, nuts, beans, seeds </a:t>
            </a:r>
          </a:p>
          <a:p>
            <a:pPr marL="82550" lvl="1" indent="0">
              <a:spcBef>
                <a:spcPts val="600"/>
              </a:spcBef>
              <a:buSzPct val="80000"/>
              <a:buNone/>
            </a:pPr>
            <a:r>
              <a:rPr lang="en-US" sz="3000" i="1" dirty="0">
                <a:latin typeface="Calibri" charset="0"/>
                <a:cs typeface="Calibri" charset="0"/>
              </a:rPr>
              <a:t>	aka </a:t>
            </a:r>
            <a:r>
              <a:rPr lang="en-US" sz="3000" b="1" i="1" u="sng" dirty="0">
                <a:latin typeface="Calibri" charset="0"/>
                <a:cs typeface="Calibri" charset="0"/>
              </a:rPr>
              <a:t>in</a:t>
            </a:r>
            <a:r>
              <a:rPr lang="en-US" sz="3000" i="1" u="sng" dirty="0">
                <a:latin typeface="Calibri" charset="0"/>
                <a:cs typeface="Calibri" charset="0"/>
              </a:rPr>
              <a:t>c</a:t>
            </a:r>
            <a:r>
              <a:rPr lang="en-US" sz="3000" i="1" dirty="0">
                <a:latin typeface="Calibri" charset="0"/>
                <a:cs typeface="Calibri" charset="0"/>
              </a:rPr>
              <a:t>omplete</a:t>
            </a:r>
            <a:r>
              <a:rPr lang="en-US" sz="3000" i="1" dirty="0">
                <a:latin typeface="Calibri" charset="0"/>
                <a:cs typeface="Calibri" charset="0"/>
                <a:sym typeface="Wingdings"/>
              </a:rPr>
              <a:t> s</a:t>
            </a:r>
            <a:r>
              <a:rPr lang="en-US" sz="3000" i="1" dirty="0">
                <a:latin typeface="Calibri" charset="0"/>
                <a:cs typeface="Calibri" charset="0"/>
              </a:rPr>
              <a:t>o must combine protein </a:t>
            </a:r>
            <a:r>
              <a:rPr lang="en-US" sz="3000" i="1" dirty="0" smtClean="0">
                <a:latin typeface="Calibri" charset="0"/>
                <a:cs typeface="Calibri" charset="0"/>
              </a:rPr>
              <a:t>sources</a:t>
            </a:r>
            <a:endParaRPr lang="en-US" sz="3000" dirty="0" smtClean="0">
              <a:latin typeface="Calibri" charset="0"/>
              <a:cs typeface="Calibri" charset="0"/>
            </a:endParaRPr>
          </a:p>
          <a:p>
            <a:pPr marL="82550" lvl="1" indent="0" eaLnBrk="1" hangingPunct="1">
              <a:spcBef>
                <a:spcPts val="600"/>
              </a:spcBef>
              <a:buSzPct val="80000"/>
              <a:buNone/>
            </a:pPr>
            <a:endParaRPr lang="en-US" sz="3200" b="1" dirty="0" smtClean="0">
              <a:latin typeface="Calibri" charset="0"/>
              <a:cs typeface="Calibri" charset="0"/>
            </a:endParaRPr>
          </a:p>
          <a:p>
            <a:pPr marL="365125" lvl="1" indent="-282575" eaLnBrk="1" hangingPunct="1">
              <a:spcBef>
                <a:spcPts val="600"/>
              </a:spcBef>
              <a:buSzPct val="80000"/>
              <a:buFont typeface="Wingdings 2" charset="0"/>
              <a:buChar char=""/>
            </a:pPr>
            <a:endParaRPr lang="en-US" sz="3200" dirty="0" smtClean="0">
              <a:latin typeface="Calibri" charset="0"/>
              <a:cs typeface="Calibri" charset="0"/>
            </a:endParaRPr>
          </a:p>
          <a:p>
            <a:pPr marL="82550" lvl="1" indent="0" eaLnBrk="1" hangingPunct="1">
              <a:spcBef>
                <a:spcPts val="600"/>
              </a:spcBef>
              <a:buSzPct val="80000"/>
              <a:buNone/>
            </a:pPr>
            <a:r>
              <a:rPr lang="en-US" sz="3200" dirty="0">
                <a:latin typeface="Calibri" charset="0"/>
                <a:cs typeface="Calibri" charset="0"/>
              </a:rPr>
              <a:t>		</a:t>
            </a:r>
          </a:p>
          <a:p>
            <a:pPr marL="365125" lvl="1" indent="-282575" eaLnBrk="1" hangingPunct="1">
              <a:spcBef>
                <a:spcPts val="600"/>
              </a:spcBef>
              <a:buSzPct val="80000"/>
              <a:buNone/>
            </a:pPr>
            <a:endParaRPr lang="en-US" sz="3200" dirty="0" smtClean="0">
              <a:latin typeface="Calibri" charset="0"/>
              <a:cs typeface="Calibri" charset="0"/>
            </a:endParaRPr>
          </a:p>
          <a:p>
            <a:pPr marL="365125" lvl="1" indent="-282575" eaLnBrk="1" hangingPunct="1">
              <a:spcBef>
                <a:spcPts val="600"/>
              </a:spcBef>
              <a:buSzPct val="80000"/>
              <a:buFont typeface="Wingdings 2" charset="0"/>
              <a:buNone/>
            </a:pPr>
            <a:r>
              <a:rPr lang="en-US" sz="3200" dirty="0">
                <a:latin typeface="Calibri" charset="0"/>
                <a:cs typeface="Calibri" charset="0"/>
              </a:rPr>
              <a:t>		</a:t>
            </a:r>
            <a:r>
              <a:rPr lang="en-US" sz="3200" dirty="0" smtClean="0">
                <a:latin typeface="Calibri" charset="0"/>
                <a:cs typeface="Calibri" charset="0"/>
              </a:rPr>
              <a:t> </a:t>
            </a:r>
            <a:endParaRPr lang="en-US" sz="3200" dirty="0">
              <a:latin typeface="Calibri" charset="0"/>
              <a:cs typeface="Calibri" charset="0"/>
            </a:endParaRPr>
          </a:p>
          <a:p>
            <a:pPr marL="365125" lvl="1" indent="-282575" eaLnBrk="1" hangingPunct="1">
              <a:spcBef>
                <a:spcPts val="600"/>
              </a:spcBef>
              <a:buSzPct val="80000"/>
              <a:buFont typeface="Wingdings 2" charset="0"/>
              <a:buChar char=""/>
            </a:pPr>
            <a:endParaRPr lang="en-US" dirty="0">
              <a:latin typeface="Calibri" charset="0"/>
            </a:endParaRPr>
          </a:p>
          <a:p>
            <a:pPr marL="365125" lvl="1" indent="-282575" eaLnBrk="1" hangingPunct="1">
              <a:spcBef>
                <a:spcPts val="600"/>
              </a:spcBef>
              <a:buSzPct val="80000"/>
              <a:buFont typeface="Wingdings 2" charset="0"/>
              <a:buChar char=""/>
            </a:pPr>
            <a:endParaRPr lang="en-US" dirty="0">
              <a:latin typeface="Calibri" charset="0"/>
            </a:endParaRPr>
          </a:p>
          <a:p>
            <a:pPr marL="365125" lvl="1" indent="-282575" eaLnBrk="1" hangingPunct="1">
              <a:spcBef>
                <a:spcPts val="600"/>
              </a:spcBef>
              <a:buSzPct val="80000"/>
              <a:buFont typeface="Wingdings 2" charset="0"/>
              <a:buChar char=""/>
            </a:pPr>
            <a:endParaRPr lang="en-US" dirty="0">
              <a:latin typeface="Calibri" charset="0"/>
            </a:endParaRPr>
          </a:p>
          <a:p>
            <a:pPr eaLnBrk="1" hangingPunct="1"/>
            <a:endParaRPr lang="en-US" dirty="0">
              <a:latin typeface="Gill Sans MT" charset="0"/>
            </a:endParaRPr>
          </a:p>
        </p:txBody>
      </p:sp>
      <p:sp>
        <p:nvSpPr>
          <p:cNvPr id="4" name="TextBox 3"/>
          <p:cNvSpPr txBox="1"/>
          <p:nvPr/>
        </p:nvSpPr>
        <p:spPr>
          <a:xfrm>
            <a:off x="281354" y="4290646"/>
            <a:ext cx="184731" cy="369332"/>
          </a:xfrm>
          <a:prstGeom prst="rect">
            <a:avLst/>
          </a:prstGeom>
          <a:noFill/>
        </p:spPr>
        <p:txBody>
          <a:bodyPr wrap="none" rtlCol="0">
            <a:spAutoFit/>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686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686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686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686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686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1066800" y="457200"/>
            <a:ext cx="7772400" cy="762000"/>
          </a:xfrm>
        </p:spPr>
        <p:txBody>
          <a:bodyPr>
            <a:noAutofit/>
          </a:bodyPr>
          <a:lstStyle/>
          <a:p>
            <a:pPr eaLnBrk="1" fontAlgn="auto" hangingPunct="1">
              <a:spcAft>
                <a:spcPts val="0"/>
              </a:spcAft>
              <a:defRPr/>
            </a:pPr>
            <a:r>
              <a:rPr lang="en-US" sz="3200" b="1" dirty="0" smtClean="0">
                <a:solidFill>
                  <a:schemeClr val="tx1"/>
                </a:solidFill>
                <a:effectLst/>
                <a:latin typeface="Calibri" pitchFamily="34" charset="0"/>
                <a:ea typeface="+mj-ea"/>
                <a:cs typeface="+mj-cs"/>
              </a:rPr>
              <a:t>Protein Complementation </a:t>
            </a:r>
            <a:r>
              <a:rPr lang="en-US" sz="3200" i="1" dirty="0" smtClean="0">
                <a:solidFill>
                  <a:schemeClr val="tx1"/>
                </a:solidFill>
                <a:effectLst/>
                <a:latin typeface="Calibri" pitchFamily="34" charset="0"/>
                <a:ea typeface="+mj-ea"/>
                <a:cs typeface="+mj-cs"/>
              </a:rPr>
              <a:t>(PC)</a:t>
            </a:r>
            <a:endParaRPr lang="en-US" sz="3200" i="1" dirty="0">
              <a:solidFill>
                <a:schemeClr val="tx1"/>
              </a:solidFill>
              <a:effectLst/>
              <a:latin typeface="Calibri" pitchFamily="34" charset="0"/>
              <a:ea typeface="+mj-ea"/>
              <a:cs typeface="+mj-cs"/>
            </a:endParaRPr>
          </a:p>
        </p:txBody>
      </p:sp>
      <p:sp>
        <p:nvSpPr>
          <p:cNvPr id="19460" name="Rectangle 3"/>
          <p:cNvSpPr>
            <a:spLocks noGrp="1" noChangeArrowheads="1"/>
          </p:cNvSpPr>
          <p:nvPr>
            <p:ph idx="1"/>
          </p:nvPr>
        </p:nvSpPr>
        <p:spPr>
          <a:xfrm>
            <a:off x="762000" y="1143000"/>
            <a:ext cx="8382000" cy="3733800"/>
          </a:xfrm>
        </p:spPr>
        <p:txBody>
          <a:bodyPr>
            <a:noAutofit/>
          </a:bodyPr>
          <a:lstStyle/>
          <a:p>
            <a:pPr eaLnBrk="1" hangingPunct="1">
              <a:lnSpc>
                <a:spcPct val="90000"/>
              </a:lnSpc>
              <a:buSzPct val="100000"/>
              <a:buFont typeface="Arial"/>
              <a:buChar char="•"/>
              <a:defRPr/>
            </a:pPr>
            <a:r>
              <a:rPr lang="en-US" sz="2800" dirty="0" smtClean="0">
                <a:latin typeface="Calibri"/>
                <a:cs typeface="Calibri"/>
                <a:sym typeface="Wingdings"/>
              </a:rPr>
              <a:t>Grains + Legumes </a:t>
            </a:r>
            <a:r>
              <a:rPr lang="en-US" sz="2800" i="1" dirty="0" smtClean="0">
                <a:latin typeface="Calibri"/>
                <a:cs typeface="Calibri"/>
                <a:sym typeface="Wingdings"/>
              </a:rPr>
              <a:t>(beans)</a:t>
            </a:r>
          </a:p>
          <a:p>
            <a:pPr lvl="1">
              <a:lnSpc>
                <a:spcPct val="90000"/>
              </a:lnSpc>
              <a:buSzPct val="100000"/>
              <a:buFont typeface="Arial"/>
              <a:buChar char="•"/>
              <a:defRPr/>
            </a:pPr>
            <a:r>
              <a:rPr lang="en-US" sz="2400" i="1" dirty="0" smtClean="0">
                <a:latin typeface="Calibri"/>
                <a:cs typeface="Calibri"/>
                <a:sym typeface="Wingdings"/>
              </a:rPr>
              <a:t>Grains…rice, corn, barley, oat, wheat…</a:t>
            </a:r>
          </a:p>
          <a:p>
            <a:pPr lvl="1">
              <a:lnSpc>
                <a:spcPct val="90000"/>
              </a:lnSpc>
              <a:buSzPct val="100000"/>
              <a:buFont typeface="Arial"/>
              <a:buChar char="•"/>
              <a:defRPr/>
            </a:pPr>
            <a:r>
              <a:rPr lang="en-US" sz="2400" i="1" dirty="0" smtClean="0">
                <a:latin typeface="Calibri"/>
                <a:cs typeface="Calibri"/>
                <a:sym typeface="Wingdings"/>
              </a:rPr>
              <a:t>Beans…pinto, soy, black, garbanzo…</a:t>
            </a:r>
            <a:endParaRPr lang="en-US" sz="2400" i="1" dirty="0">
              <a:latin typeface="Calibri"/>
              <a:cs typeface="Calibri"/>
              <a:sym typeface="Wingdings"/>
            </a:endParaRPr>
          </a:p>
          <a:p>
            <a:pPr eaLnBrk="1" hangingPunct="1">
              <a:lnSpc>
                <a:spcPct val="90000"/>
              </a:lnSpc>
              <a:buSzPct val="100000"/>
              <a:buFont typeface="Arial"/>
              <a:buChar char="•"/>
              <a:defRPr/>
            </a:pPr>
            <a:r>
              <a:rPr lang="en-US" sz="2800" b="1" dirty="0" smtClean="0">
                <a:solidFill>
                  <a:srgbClr val="008000"/>
                </a:solidFill>
                <a:latin typeface="Calibri"/>
                <a:cs typeface="Calibri"/>
              </a:rPr>
              <a:t>Think.</a:t>
            </a:r>
            <a:r>
              <a:rPr lang="en-US" sz="2800" b="1" dirty="0" smtClean="0">
                <a:latin typeface="Calibri"/>
                <a:cs typeface="Calibri"/>
              </a:rPr>
              <a:t> </a:t>
            </a:r>
            <a:r>
              <a:rPr lang="en-US" sz="2800" b="1" dirty="0" smtClean="0">
                <a:solidFill>
                  <a:schemeClr val="accent4"/>
                </a:solidFill>
                <a:latin typeface="Calibri"/>
                <a:cs typeface="Calibri"/>
              </a:rPr>
              <a:t>Pair. </a:t>
            </a:r>
            <a:r>
              <a:rPr lang="en-US" sz="2800" b="1" dirty="0" smtClean="0">
                <a:solidFill>
                  <a:schemeClr val="accent2"/>
                </a:solidFill>
                <a:latin typeface="Calibri"/>
                <a:cs typeface="Calibri"/>
              </a:rPr>
              <a:t>Share</a:t>
            </a:r>
            <a:r>
              <a:rPr lang="en-US" sz="2800" dirty="0" smtClean="0">
                <a:solidFill>
                  <a:schemeClr val="accent2"/>
                </a:solidFill>
                <a:latin typeface="Calibri"/>
                <a:cs typeface="Calibri"/>
              </a:rPr>
              <a:t>.  </a:t>
            </a:r>
            <a:endParaRPr lang="en-US" sz="2800" dirty="0" smtClean="0">
              <a:latin typeface="Calibri"/>
              <a:cs typeface="Calibri"/>
            </a:endParaRPr>
          </a:p>
          <a:p>
            <a:pPr lvl="1">
              <a:lnSpc>
                <a:spcPct val="90000"/>
              </a:lnSpc>
              <a:buSzPct val="100000"/>
              <a:buFont typeface="Arial"/>
              <a:buChar char="•"/>
              <a:defRPr/>
            </a:pPr>
            <a:r>
              <a:rPr lang="en-US" sz="2400" dirty="0" smtClean="0">
                <a:solidFill>
                  <a:srgbClr val="000000"/>
                </a:solidFill>
                <a:latin typeface="Calibri"/>
                <a:cs typeface="Calibri"/>
              </a:rPr>
              <a:t>Think up a tasty vegan main dish idea</a:t>
            </a:r>
          </a:p>
          <a:p>
            <a:pPr lvl="1">
              <a:lnSpc>
                <a:spcPct val="90000"/>
              </a:lnSpc>
              <a:buSzPct val="100000"/>
              <a:buFont typeface="Arial"/>
              <a:buChar char="•"/>
              <a:defRPr/>
            </a:pPr>
            <a:r>
              <a:rPr lang="en-US" sz="2400" dirty="0" smtClean="0">
                <a:latin typeface="Calibri"/>
                <a:cs typeface="Calibri"/>
              </a:rPr>
              <a:t>Include portion size and grams protein</a:t>
            </a:r>
          </a:p>
          <a:p>
            <a:pPr lvl="1">
              <a:lnSpc>
                <a:spcPct val="90000"/>
              </a:lnSpc>
              <a:buSzPct val="100000"/>
              <a:buFont typeface="Arial"/>
              <a:buChar char="•"/>
              <a:defRPr/>
            </a:pPr>
            <a:r>
              <a:rPr lang="en-US" sz="2400" dirty="0" smtClean="0">
                <a:latin typeface="Calibri"/>
                <a:cs typeface="Calibri"/>
              </a:rPr>
              <a:t>Use My Fitness Pal</a:t>
            </a:r>
          </a:p>
        </p:txBody>
      </p:sp>
      <p:sp>
        <p:nvSpPr>
          <p:cNvPr id="2" name="TextBox 1"/>
          <p:cNvSpPr txBox="1"/>
          <p:nvPr/>
        </p:nvSpPr>
        <p:spPr>
          <a:xfrm>
            <a:off x="6324600" y="3810000"/>
            <a:ext cx="2819400" cy="1569660"/>
          </a:xfrm>
          <a:prstGeom prst="rect">
            <a:avLst/>
          </a:prstGeom>
          <a:noFill/>
        </p:spPr>
        <p:txBody>
          <a:bodyPr wrap="square" rtlCol="0">
            <a:spAutoFit/>
          </a:bodyPr>
          <a:lstStyle/>
          <a:p>
            <a:pPr algn="ctr"/>
            <a:r>
              <a:rPr lang="en-US" sz="2400" b="1" dirty="0" smtClean="0">
                <a:solidFill>
                  <a:srgbClr val="008000"/>
                </a:solidFill>
                <a:latin typeface="Calibri"/>
                <a:cs typeface="Calibri"/>
              </a:rPr>
              <a:t>US favorite</a:t>
            </a:r>
          </a:p>
          <a:p>
            <a:pPr algn="ctr"/>
            <a:r>
              <a:rPr lang="en-US" sz="2400" dirty="0" smtClean="0">
                <a:latin typeface="Calibri"/>
                <a:cs typeface="Calibri"/>
              </a:rPr>
              <a:t>PBJ</a:t>
            </a:r>
            <a:r>
              <a:rPr lang="en-US" sz="2400" i="1" dirty="0">
                <a:latin typeface="Calibri"/>
                <a:cs typeface="Calibri"/>
              </a:rPr>
              <a:t> </a:t>
            </a:r>
            <a:r>
              <a:rPr lang="en-US" sz="2400" i="1" dirty="0" smtClean="0">
                <a:latin typeface="Calibri"/>
                <a:cs typeface="Calibri"/>
              </a:rPr>
              <a:t>16 grams protein </a:t>
            </a:r>
          </a:p>
          <a:p>
            <a:pPr algn="ctr"/>
            <a:r>
              <a:rPr lang="en-US" sz="2400" i="1" dirty="0" smtClean="0">
                <a:latin typeface="Calibri"/>
                <a:cs typeface="Calibri"/>
              </a:rPr>
              <a:t>2T. </a:t>
            </a:r>
            <a:r>
              <a:rPr lang="en-US" sz="2400" i="1" dirty="0" err="1">
                <a:latin typeface="Calibri"/>
                <a:cs typeface="Calibri"/>
              </a:rPr>
              <a:t>p</a:t>
            </a:r>
            <a:r>
              <a:rPr lang="en-US" sz="2400" i="1" dirty="0" err="1" smtClean="0">
                <a:latin typeface="Calibri"/>
                <a:cs typeface="Calibri"/>
              </a:rPr>
              <a:t>b</a:t>
            </a:r>
            <a:r>
              <a:rPr lang="en-US" sz="2400" i="1" dirty="0" smtClean="0">
                <a:latin typeface="Calibri"/>
                <a:cs typeface="Calibri"/>
              </a:rPr>
              <a:t> + 2 slices whole wheat bread</a:t>
            </a:r>
            <a:endParaRPr lang="en-US" sz="2400" dirty="0" smtClean="0">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946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946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6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46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946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9460">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9460">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p:cNvSpPr>
          <p:nvPr>
            <p:ph type="title" idx="4294967295"/>
          </p:nvPr>
        </p:nvSpPr>
        <p:spPr bwMode="auto">
          <a:xfrm>
            <a:off x="0" y="274638"/>
            <a:ext cx="8229600" cy="1143000"/>
          </a:xfrm>
          <a:noFill/>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a:effectLst/>
                <a:latin typeface="Gill Sans MT" charset="0"/>
              </a:rPr>
              <a:t> </a:t>
            </a:r>
          </a:p>
        </p:txBody>
      </p:sp>
      <p:sp>
        <p:nvSpPr>
          <p:cNvPr id="34819" name="TextBox 1"/>
          <p:cNvSpPr txBox="1">
            <a:spLocks noChangeArrowheads="1"/>
          </p:cNvSpPr>
          <p:nvPr/>
        </p:nvSpPr>
        <p:spPr bwMode="auto">
          <a:xfrm flipH="1">
            <a:off x="2743200" y="685800"/>
            <a:ext cx="3886200" cy="584776"/>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200" b="1" dirty="0">
                <a:latin typeface="Calibri" charset="0"/>
                <a:cs typeface="Calibri" charset="0"/>
              </a:rPr>
              <a:t>       Rice and Beans</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p:cNvSpPr>
          <p:nvPr>
            <p:ph type="title" idx="4294967295"/>
          </p:nvPr>
        </p:nvSpPr>
        <p:spPr bwMode="auto">
          <a:xfrm>
            <a:off x="1644650" y="381000"/>
            <a:ext cx="7499350" cy="563563"/>
          </a:xfrm>
          <a:noFill/>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Ctr="0" compatLnSpc="1">
            <a:prstTxWarp prst="textNoShape">
              <a:avLst/>
            </a:prstTxWarp>
            <a:normAutofit fontScale="90000"/>
          </a:bodyPr>
          <a:lstStyle/>
          <a:p>
            <a:r>
              <a:rPr lang="en-US">
                <a:effectLst/>
                <a:latin typeface="Gill Sans MT" charset="0"/>
              </a:rPr>
              <a:t> </a:t>
            </a:r>
          </a:p>
        </p:txBody>
      </p:sp>
      <p:sp>
        <p:nvSpPr>
          <p:cNvPr id="37891" name="TextBox 1"/>
          <p:cNvSpPr txBox="1">
            <a:spLocks noChangeArrowheads="1"/>
          </p:cNvSpPr>
          <p:nvPr/>
        </p:nvSpPr>
        <p:spPr bwMode="auto">
          <a:xfrm>
            <a:off x="1828800" y="609600"/>
            <a:ext cx="6248400" cy="584776"/>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r>
              <a:rPr lang="en-US" sz="3200" b="1" dirty="0" smtClean="0">
                <a:latin typeface="Calibri"/>
                <a:cs typeface="Calibri"/>
              </a:rPr>
              <a:t>Corn (grain) and Black </a:t>
            </a:r>
            <a:r>
              <a:rPr lang="en-US" sz="3200" b="1" dirty="0">
                <a:latin typeface="Calibri"/>
                <a:cs typeface="Calibri"/>
              </a:rPr>
              <a:t>Eye Peas</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p:cNvSpPr>
          <p:nvPr>
            <p:ph type="title" idx="4294967295"/>
          </p:nvPr>
        </p:nvSpPr>
        <p:spPr bwMode="auto">
          <a:xfrm>
            <a:off x="0" y="274638"/>
            <a:ext cx="8229600" cy="1143000"/>
          </a:xfrm>
          <a:noFill/>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vert="horz" wrap="square" lIns="91440" tIns="45720" rIns="91440" bIns="45720" numCol="1" anchorCtr="0" compatLnSpc="1">
            <a:prstTxWarp prst="textNoShape">
              <a:avLst/>
            </a:prstTxWarp>
          </a:bodyPr>
          <a:lstStyle/>
          <a:p>
            <a:r>
              <a:rPr lang="en-US" dirty="0">
                <a:effectLst/>
                <a:latin typeface="Gill Sans MT" charset="0"/>
              </a:rPr>
              <a:t> </a:t>
            </a:r>
          </a:p>
        </p:txBody>
      </p:sp>
      <p:sp>
        <p:nvSpPr>
          <p:cNvPr id="38915" name="TextBox 1"/>
          <p:cNvSpPr txBox="1">
            <a:spLocks noChangeArrowheads="1"/>
          </p:cNvSpPr>
          <p:nvPr/>
        </p:nvSpPr>
        <p:spPr bwMode="auto">
          <a:xfrm>
            <a:off x="685800" y="609600"/>
            <a:ext cx="8229600" cy="584776"/>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squar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a:r>
              <a:rPr lang="en-US" sz="3200" b="1" dirty="0">
                <a:latin typeface="Calibri"/>
                <a:cs typeface="Calibri"/>
              </a:rPr>
              <a:t>Garbanzos + Wheat  </a:t>
            </a:r>
            <a:r>
              <a:rPr lang="en-US" sz="3200" dirty="0">
                <a:latin typeface="Calibri"/>
                <a:cs typeface="Calibri"/>
              </a:rPr>
              <a:t>(Hummus and Pita)</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idx="4294967295"/>
          </p:nvPr>
        </p:nvSpPr>
        <p:spPr>
          <a:xfrm>
            <a:off x="533400" y="533400"/>
            <a:ext cx="8229600" cy="1219200"/>
          </a:xfrm>
        </p:spPr>
        <p:txBody>
          <a:bodyPr vert="horz" wrap="square" lIns="91440" tIns="45720" rIns="91440" bIns="45720" numCol="1" anchorCtr="0" compatLnSpc="1">
            <a:prstTxWarp prst="textNoShape">
              <a:avLst/>
            </a:prstTxWarp>
            <a:normAutofit/>
          </a:bodyPr>
          <a:lstStyle/>
          <a:p>
            <a:pPr>
              <a:defRPr/>
            </a:pPr>
            <a:r>
              <a:rPr lang="en-US" sz="3200" b="1" dirty="0" smtClean="0">
                <a:solidFill>
                  <a:schemeClr val="accent1"/>
                </a:solidFill>
                <a:latin typeface="Calibri" charset="0"/>
                <a:cs typeface="Calibri" charset="0"/>
              </a:rPr>
              <a:t>Think</a:t>
            </a:r>
            <a:r>
              <a:rPr lang="en-US" sz="3200" b="1" dirty="0" smtClean="0">
                <a:solidFill>
                  <a:srgbClr val="3A9001"/>
                </a:solidFill>
                <a:latin typeface="Calibri" charset="0"/>
                <a:cs typeface="Calibri" charset="0"/>
              </a:rPr>
              <a:t>. </a:t>
            </a:r>
            <a:r>
              <a:rPr lang="en-US" sz="3200" b="1" dirty="0" smtClean="0">
                <a:solidFill>
                  <a:schemeClr val="accent2"/>
                </a:solidFill>
                <a:latin typeface="Calibri" charset="0"/>
                <a:cs typeface="Calibri" charset="0"/>
              </a:rPr>
              <a:t>Pair. </a:t>
            </a:r>
            <a:r>
              <a:rPr lang="en-US" sz="3200" b="1" dirty="0" smtClean="0">
                <a:solidFill>
                  <a:schemeClr val="accent4"/>
                </a:solidFill>
                <a:latin typeface="Calibri" charset="0"/>
                <a:cs typeface="Calibri" charset="0"/>
              </a:rPr>
              <a:t>Share.</a:t>
            </a:r>
            <a:endParaRPr lang="en-US" sz="3200" b="1" dirty="0">
              <a:solidFill>
                <a:schemeClr val="accent4"/>
              </a:solidFill>
              <a:latin typeface="Calibri" charset="0"/>
              <a:cs typeface="Calibri" charset="0"/>
            </a:endParaRPr>
          </a:p>
        </p:txBody>
      </p:sp>
      <p:sp>
        <p:nvSpPr>
          <p:cNvPr id="41986" name="Subtitle 4"/>
          <p:cNvSpPr>
            <a:spLocks noGrp="1"/>
          </p:cNvSpPr>
          <p:nvPr>
            <p:ph type="subTitle" idx="4294967295"/>
          </p:nvPr>
        </p:nvSpPr>
        <p:spPr>
          <a:xfrm>
            <a:off x="685800" y="1524000"/>
            <a:ext cx="7407275" cy="1752600"/>
          </a:xfrm>
        </p:spPr>
        <p:txBody>
          <a:bodyPr/>
          <a:lstStyle/>
          <a:p>
            <a:pPr marL="0" indent="0">
              <a:buNone/>
            </a:pPr>
            <a:r>
              <a:rPr lang="en-US" dirty="0" smtClean="0">
                <a:solidFill>
                  <a:srgbClr val="320E04"/>
                </a:solidFill>
                <a:latin typeface="Calibri" charset="0"/>
                <a:cs typeface="Calibri" charset="0"/>
              </a:rPr>
              <a:t>    </a:t>
            </a:r>
            <a:endParaRPr lang="en-US" sz="3200" dirty="0">
              <a:solidFill>
                <a:srgbClr val="320E04"/>
              </a:solidFill>
              <a:latin typeface="Gill Sans MT" charset="0"/>
            </a:endParaRPr>
          </a:p>
        </p:txBody>
      </p:sp>
      <p:sp>
        <p:nvSpPr>
          <p:cNvPr id="2" name="TextBox 1"/>
          <p:cNvSpPr txBox="1"/>
          <p:nvPr/>
        </p:nvSpPr>
        <p:spPr>
          <a:xfrm>
            <a:off x="1676400" y="1447800"/>
            <a:ext cx="5960083" cy="954107"/>
          </a:xfrm>
          <a:prstGeom prst="rect">
            <a:avLst/>
          </a:prstGeom>
          <a:noFill/>
        </p:spPr>
        <p:txBody>
          <a:bodyPr wrap="square" rtlCol="0">
            <a:spAutoFit/>
          </a:bodyPr>
          <a:lstStyle/>
          <a:p>
            <a:pPr algn="ctr"/>
            <a:r>
              <a:rPr lang="en-US" sz="2800" dirty="0" smtClean="0">
                <a:latin typeface="Calibri"/>
                <a:cs typeface="Calibri"/>
                <a:hlinkClick r:id="rId2"/>
              </a:rPr>
              <a:t>What would happen if the whole world ate vegan?</a:t>
            </a:r>
            <a:endParaRPr lang="en-US" sz="2800" dirty="0">
              <a:latin typeface="Calibri"/>
              <a:cs typeface="Calibri"/>
            </a:endParaRPr>
          </a:p>
        </p:txBody>
      </p:sp>
      <p:sp>
        <p:nvSpPr>
          <p:cNvPr id="3" name="TextBox 2"/>
          <p:cNvSpPr txBox="1"/>
          <p:nvPr/>
        </p:nvSpPr>
        <p:spPr>
          <a:xfrm>
            <a:off x="3352800" y="381000"/>
            <a:ext cx="2463936" cy="584776"/>
          </a:xfrm>
          <a:prstGeom prst="rect">
            <a:avLst/>
          </a:prstGeom>
          <a:noFill/>
        </p:spPr>
        <p:txBody>
          <a:bodyPr wrap="none" rtlCol="0">
            <a:spAutoFit/>
          </a:bodyPr>
          <a:lstStyle/>
          <a:p>
            <a:r>
              <a:rPr lang="en-US" sz="3200" b="1" dirty="0" smtClean="0">
                <a:solidFill>
                  <a:srgbClr val="008000"/>
                </a:solidFill>
                <a:latin typeface="Calibri"/>
                <a:cs typeface="Calibri"/>
              </a:rPr>
              <a:t>Take a break. </a:t>
            </a:r>
            <a:endParaRPr lang="en-US" sz="3200" b="1" dirty="0">
              <a:solidFill>
                <a:srgbClr val="008000"/>
              </a:solidFill>
              <a:latin typeface="Calibri"/>
              <a:cs typeface="Calibri"/>
            </a:endParaRPr>
          </a:p>
        </p:txBody>
      </p:sp>
    </p:spTree>
    <p:extLst>
      <p:ext uri="{BB962C8B-B14F-4D97-AF65-F5344CB8AC3E}">
        <p14:creationId xmlns:p14="http://schemas.microsoft.com/office/powerpoint/2010/main" val="51365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rmAutofit/>
          </a:bodyPr>
          <a:lstStyle/>
          <a:p>
            <a:pPr algn="ctr" eaLnBrk="1" fontAlgn="auto" hangingPunct="1">
              <a:spcAft>
                <a:spcPts val="0"/>
              </a:spcAft>
              <a:defRPr/>
            </a:pPr>
            <a:r>
              <a:rPr lang="en-US" sz="3200" b="1" dirty="0" smtClean="0">
                <a:latin typeface="Calibri" pitchFamily="34" charset="0"/>
              </a:rPr>
              <a:t>Water</a:t>
            </a:r>
            <a:r>
              <a:rPr lang="en-US" sz="3200" b="1" dirty="0" smtClean="0">
                <a:latin typeface="Calibri" pitchFamily="34" charset="0"/>
                <a:ea typeface="+mj-ea"/>
                <a:cs typeface="+mj-cs"/>
              </a:rPr>
              <a:t>/Arable Land: Finite Resources</a:t>
            </a:r>
            <a:endParaRPr lang="en-US" sz="3200" b="1" dirty="0">
              <a:ea typeface="+mj-ea"/>
              <a:cs typeface="+mj-cs"/>
            </a:endParaRPr>
          </a:p>
        </p:txBody>
      </p:sp>
      <p:sp>
        <p:nvSpPr>
          <p:cNvPr id="44034" name="Rectangle 3"/>
          <p:cNvSpPr>
            <a:spLocks noGrp="1" noChangeArrowheads="1"/>
          </p:cNvSpPr>
          <p:nvPr>
            <p:ph idx="1"/>
          </p:nvPr>
        </p:nvSpPr>
        <p:spPr>
          <a:xfrm>
            <a:off x="1066800" y="1371600"/>
            <a:ext cx="7772400" cy="4724400"/>
          </a:xfrm>
        </p:spPr>
        <p:txBody>
          <a:bodyPr>
            <a:normAutofit fontScale="92500" lnSpcReduction="10000"/>
          </a:bodyPr>
          <a:lstStyle/>
          <a:p>
            <a:pPr>
              <a:defRPr/>
            </a:pPr>
            <a:r>
              <a:rPr lang="en-US" sz="3000" dirty="0" smtClean="0">
                <a:latin typeface="Calibri" charset="0"/>
              </a:rPr>
              <a:t>Agriculture is largest US/global H</a:t>
            </a:r>
            <a:r>
              <a:rPr lang="en-US" sz="3000" baseline="-25000" dirty="0" smtClean="0">
                <a:latin typeface="Calibri" charset="0"/>
              </a:rPr>
              <a:t>2</a:t>
            </a:r>
            <a:r>
              <a:rPr lang="en-US" sz="3000" dirty="0" smtClean="0">
                <a:latin typeface="Calibri" charset="0"/>
              </a:rPr>
              <a:t>O consumer</a:t>
            </a:r>
          </a:p>
          <a:p>
            <a:pPr>
              <a:defRPr/>
            </a:pPr>
            <a:r>
              <a:rPr lang="en-US" sz="3000" dirty="0" smtClean="0">
                <a:latin typeface="Calibri" charset="0"/>
              </a:rPr>
              <a:t>Most </a:t>
            </a:r>
            <a:r>
              <a:rPr lang="en-US" sz="3000" dirty="0">
                <a:latin typeface="Calibri" charset="0"/>
              </a:rPr>
              <a:t>U.S. </a:t>
            </a:r>
            <a:r>
              <a:rPr lang="en-US" sz="3000" dirty="0" err="1" smtClean="0">
                <a:latin typeface="Calibri" charset="0"/>
              </a:rPr>
              <a:t>ag</a:t>
            </a:r>
            <a:r>
              <a:rPr lang="en-US" sz="3000" dirty="0" smtClean="0">
                <a:latin typeface="Calibri" charset="0"/>
              </a:rPr>
              <a:t> land/H</a:t>
            </a:r>
            <a:r>
              <a:rPr lang="en-US" sz="3000" baseline="-25000" dirty="0" smtClean="0">
                <a:latin typeface="Calibri" charset="0"/>
              </a:rPr>
              <a:t>2</a:t>
            </a:r>
            <a:r>
              <a:rPr lang="en-US" sz="3000" dirty="0" smtClean="0">
                <a:latin typeface="Calibri" charset="0"/>
              </a:rPr>
              <a:t>O used </a:t>
            </a:r>
            <a:r>
              <a:rPr lang="en-US" sz="3000" dirty="0">
                <a:latin typeface="Calibri" charset="0"/>
              </a:rPr>
              <a:t>for animal production</a:t>
            </a:r>
          </a:p>
          <a:p>
            <a:pPr lvl="1">
              <a:defRPr/>
            </a:pPr>
            <a:r>
              <a:rPr lang="en-US" sz="2600" dirty="0">
                <a:latin typeface="Calibri" charset="0"/>
              </a:rPr>
              <a:t>pasture</a:t>
            </a:r>
          </a:p>
          <a:p>
            <a:pPr lvl="1">
              <a:defRPr/>
            </a:pPr>
            <a:r>
              <a:rPr lang="en-US" sz="2600" dirty="0">
                <a:latin typeface="Calibri" charset="0"/>
              </a:rPr>
              <a:t>grain (corn/soy) acreage (most to cattle in feedlots)</a:t>
            </a:r>
          </a:p>
          <a:p>
            <a:pPr>
              <a:defRPr/>
            </a:pPr>
            <a:endParaRPr lang="en-US" sz="3000" dirty="0">
              <a:latin typeface="Calibri" charset="0"/>
            </a:endParaRPr>
          </a:p>
          <a:p>
            <a:pPr eaLnBrk="1" hangingPunct="1">
              <a:defRPr/>
            </a:pPr>
            <a:endParaRPr lang="en-US" sz="3000" dirty="0" smtClean="0">
              <a:latin typeface="Calibri" charset="0"/>
            </a:endParaRPr>
          </a:p>
          <a:p>
            <a:pPr eaLnBrk="1" hangingPunct="1">
              <a:defRPr/>
            </a:pPr>
            <a:endParaRPr lang="en-US" sz="3000" dirty="0">
              <a:latin typeface="Calibri" charset="0"/>
            </a:endParaRPr>
          </a:p>
          <a:p>
            <a:pPr eaLnBrk="1" hangingPunct="1">
              <a:defRPr/>
            </a:pPr>
            <a:endParaRPr lang="en-US" sz="2800" dirty="0">
              <a:latin typeface="Calibri" charset="0"/>
            </a:endParaRPr>
          </a:p>
          <a:p>
            <a:pPr eaLnBrk="1" hangingPunct="1">
              <a:buFont typeface="Wingdings" charset="0"/>
              <a:buNone/>
              <a:defRPr/>
            </a:pPr>
            <a:endParaRPr lang="en-US" dirty="0">
              <a:latin typeface="Gill Sans MT" charset="0"/>
            </a:endParaRPr>
          </a:p>
          <a:p>
            <a:pPr eaLnBrk="1" hangingPunct="1">
              <a:buFont typeface="Wingdings" charset="0"/>
              <a:buNone/>
              <a:defRPr/>
            </a:pPr>
            <a:r>
              <a:rPr lang="en-US" dirty="0">
                <a:latin typeface="Gill Sans MT" charset="0"/>
              </a:rPr>
              <a:t> </a:t>
            </a:r>
          </a:p>
          <a:p>
            <a:pPr eaLnBrk="1" hangingPunct="1">
              <a:defRPr/>
            </a:pPr>
            <a:endParaRPr lang="en-US" dirty="0">
              <a:latin typeface="Gill Sans MT" charset="0"/>
            </a:endParaRPr>
          </a:p>
          <a:p>
            <a:pPr eaLnBrk="1" hangingPunct="1">
              <a:defRPr/>
            </a:pPr>
            <a:endParaRPr lang="en-US" dirty="0">
              <a:latin typeface="Gill Sans MT" charset="0"/>
            </a:endParaRPr>
          </a:p>
          <a:p>
            <a:pPr eaLnBrk="1" hangingPunct="1">
              <a:defRPr/>
            </a:pPr>
            <a:endParaRPr lang="en-US" dirty="0">
              <a:latin typeface="Gill Sans MT" charset="0"/>
            </a:endParaRPr>
          </a:p>
        </p:txBody>
      </p:sp>
    </p:spTree>
    <p:extLst>
      <p:ext uri="{BB962C8B-B14F-4D97-AF65-F5344CB8AC3E}">
        <p14:creationId xmlns:p14="http://schemas.microsoft.com/office/powerpoint/2010/main" val="3145679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03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403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403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403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vert="horz" wrap="square" lIns="91440" tIns="45720" rIns="91440" bIns="45720" numCol="1" anchorCtr="0" compatLnSpc="1">
            <a:prstTxWarp prst="textNoShape">
              <a:avLst/>
            </a:prstTxWarp>
            <a:normAutofit/>
          </a:bodyPr>
          <a:lstStyle/>
          <a:p>
            <a:pPr eaLnBrk="1" hangingPunct="1">
              <a:defRPr/>
            </a:pPr>
            <a:r>
              <a:rPr lang="en-US" sz="3200" b="1" dirty="0" smtClean="0">
                <a:solidFill>
                  <a:schemeClr val="tx1"/>
                </a:solidFill>
                <a:latin typeface="Calibri" charset="0"/>
              </a:rPr>
              <a:t>For every 100 </a:t>
            </a:r>
            <a:r>
              <a:rPr lang="en-US" sz="3200" b="1" dirty="0" err="1" smtClean="0">
                <a:solidFill>
                  <a:schemeClr val="tx1"/>
                </a:solidFill>
                <a:latin typeface="Calibri" charset="0"/>
              </a:rPr>
              <a:t>cal</a:t>
            </a:r>
            <a:r>
              <a:rPr lang="en-US" sz="3200" b="1" dirty="0" smtClean="0">
                <a:solidFill>
                  <a:schemeClr val="tx1"/>
                </a:solidFill>
                <a:latin typeface="Calibri" charset="0"/>
              </a:rPr>
              <a:t> of grain </a:t>
            </a:r>
            <a:r>
              <a:rPr lang="en-US" sz="3200" b="1" dirty="0">
                <a:latin typeface="Calibri" charset="0"/>
              </a:rPr>
              <a:t>f</a:t>
            </a:r>
            <a:r>
              <a:rPr lang="en-US" sz="3200" b="1" dirty="0" smtClean="0">
                <a:solidFill>
                  <a:schemeClr val="tx1"/>
                </a:solidFill>
                <a:latin typeface="Calibri" charset="0"/>
              </a:rPr>
              <a:t>ed to </a:t>
            </a:r>
            <a:r>
              <a:rPr lang="en-US" sz="3200" b="1" dirty="0">
                <a:latin typeface="Calibri" charset="0"/>
              </a:rPr>
              <a:t>a</a:t>
            </a:r>
            <a:r>
              <a:rPr lang="en-US" sz="3200" b="1" dirty="0" smtClean="0">
                <a:solidFill>
                  <a:schemeClr val="tx1"/>
                </a:solidFill>
                <a:latin typeface="Calibri" charset="0"/>
              </a:rPr>
              <a:t>nimals</a:t>
            </a:r>
            <a:r>
              <a:rPr lang="en-US" sz="3600" b="1" dirty="0" smtClean="0">
                <a:latin typeface="Calibri" charset="0"/>
              </a:rPr>
              <a:t>…..</a:t>
            </a:r>
            <a:endParaRPr lang="en-US" sz="4000" b="1" dirty="0">
              <a:effectLst/>
              <a:latin typeface="Calibri" charset="0"/>
            </a:endParaRPr>
          </a:p>
        </p:txBody>
      </p:sp>
      <p:sp>
        <p:nvSpPr>
          <p:cNvPr id="48130" name="Rectangle 3"/>
          <p:cNvSpPr>
            <a:spLocks noGrp="1" noChangeArrowheads="1"/>
          </p:cNvSpPr>
          <p:nvPr>
            <p:ph idx="1"/>
          </p:nvPr>
        </p:nvSpPr>
        <p:spPr>
          <a:xfrm>
            <a:off x="685800" y="1524000"/>
            <a:ext cx="8077200" cy="4419600"/>
          </a:xfrm>
        </p:spPr>
        <p:txBody>
          <a:bodyPr/>
          <a:lstStyle/>
          <a:p>
            <a:r>
              <a:rPr lang="en-US" sz="2800" dirty="0">
                <a:latin typeface="Calibri" charset="0"/>
              </a:rPr>
              <a:t>40 new calories of MILK</a:t>
            </a:r>
          </a:p>
          <a:p>
            <a:pPr eaLnBrk="1" hangingPunct="1"/>
            <a:r>
              <a:rPr lang="en-US" sz="2800" dirty="0" smtClean="0">
                <a:latin typeface="Calibri" charset="0"/>
              </a:rPr>
              <a:t>22 new calories of EGG</a:t>
            </a:r>
            <a:endParaRPr lang="en-US" sz="2800" dirty="0">
              <a:latin typeface="Calibri" charset="0"/>
            </a:endParaRPr>
          </a:p>
          <a:p>
            <a:pPr eaLnBrk="1" hangingPunct="1"/>
            <a:r>
              <a:rPr lang="en-US" sz="2800" dirty="0" smtClean="0">
                <a:latin typeface="Calibri" charset="0"/>
              </a:rPr>
              <a:t>12 of CHICKEN</a:t>
            </a:r>
            <a:endParaRPr lang="en-US" sz="2800" dirty="0">
              <a:latin typeface="Calibri" charset="0"/>
            </a:endParaRPr>
          </a:p>
          <a:p>
            <a:pPr eaLnBrk="1" hangingPunct="1"/>
            <a:r>
              <a:rPr lang="en-US" sz="2800" dirty="0" smtClean="0">
                <a:latin typeface="Calibri" charset="0"/>
              </a:rPr>
              <a:t>10 of PORK</a:t>
            </a:r>
          </a:p>
          <a:p>
            <a:pPr eaLnBrk="1" hangingPunct="1"/>
            <a:r>
              <a:rPr lang="en-US" sz="2800" dirty="0" smtClean="0">
                <a:latin typeface="Calibri" charset="0"/>
              </a:rPr>
              <a:t>3 of BEEF</a:t>
            </a:r>
          </a:p>
          <a:p>
            <a:pPr eaLnBrk="1" hangingPunct="1"/>
            <a:r>
              <a:rPr lang="en-US" sz="2800" b="1" i="1" dirty="0" smtClean="0">
                <a:solidFill>
                  <a:schemeClr val="accent6">
                    <a:lumMod val="75000"/>
                  </a:schemeClr>
                </a:solidFill>
                <a:latin typeface="Calibri" charset="0"/>
              </a:rPr>
              <a:t>It takes ~1/3 </a:t>
            </a:r>
            <a:r>
              <a:rPr lang="en-US" sz="2800" b="1" i="1" dirty="0" err="1" smtClean="0">
                <a:solidFill>
                  <a:schemeClr val="accent6">
                    <a:lumMod val="75000"/>
                  </a:schemeClr>
                </a:solidFill>
                <a:latin typeface="Calibri" charset="0"/>
              </a:rPr>
              <a:t>cal</a:t>
            </a:r>
            <a:r>
              <a:rPr lang="en-US" sz="2800" b="1" i="1" dirty="0" smtClean="0">
                <a:solidFill>
                  <a:schemeClr val="accent6">
                    <a:lumMod val="75000"/>
                  </a:schemeClr>
                </a:solidFill>
                <a:latin typeface="Calibri" charset="0"/>
                <a:sym typeface="Wingdings"/>
              </a:rPr>
              <a:t> 1 </a:t>
            </a:r>
            <a:r>
              <a:rPr lang="en-US" sz="2800" b="1" i="1" dirty="0" err="1" smtClean="0">
                <a:solidFill>
                  <a:schemeClr val="accent6">
                    <a:lumMod val="75000"/>
                  </a:schemeClr>
                </a:solidFill>
                <a:latin typeface="Calibri" charset="0"/>
                <a:sym typeface="Wingdings"/>
              </a:rPr>
              <a:t>cal</a:t>
            </a:r>
            <a:r>
              <a:rPr lang="en-US" sz="2800" b="1" i="1" dirty="0" smtClean="0">
                <a:solidFill>
                  <a:schemeClr val="accent6">
                    <a:lumMod val="75000"/>
                  </a:schemeClr>
                </a:solidFill>
                <a:latin typeface="Calibri" charset="0"/>
                <a:sym typeface="Wingdings"/>
              </a:rPr>
              <a:t> grain </a:t>
            </a:r>
            <a:endParaRPr lang="en-US" sz="2800" b="1" i="1" dirty="0">
              <a:solidFill>
                <a:schemeClr val="accent6">
                  <a:lumMod val="75000"/>
                </a:schemeClr>
              </a:solidFill>
              <a:latin typeface="Calibri" charset="0"/>
            </a:endParaRPr>
          </a:p>
          <a:p>
            <a:pPr marL="0" indent="0" eaLnBrk="1" hangingPunct="1">
              <a:buNone/>
            </a:pPr>
            <a:endParaRPr lang="en-US" dirty="0">
              <a:latin typeface="Gill Sans MT" charset="0"/>
            </a:endParaRPr>
          </a:p>
        </p:txBody>
      </p:sp>
      <p:sp>
        <p:nvSpPr>
          <p:cNvPr id="4" name="TextBox 3"/>
          <p:cNvSpPr txBox="1"/>
          <p:nvPr/>
        </p:nvSpPr>
        <p:spPr>
          <a:xfrm>
            <a:off x="6019800" y="1066800"/>
            <a:ext cx="2708168" cy="523220"/>
          </a:xfrm>
          <a:prstGeom prst="rect">
            <a:avLst/>
          </a:prstGeom>
          <a:noFill/>
        </p:spPr>
        <p:txBody>
          <a:bodyPr wrap="none" rtlCol="0">
            <a:spAutoFit/>
          </a:bodyPr>
          <a:lstStyle/>
          <a:p>
            <a:r>
              <a:rPr lang="en-US" sz="2800" b="1" dirty="0" smtClean="0">
                <a:solidFill>
                  <a:schemeClr val="accent6">
                    <a:lumMod val="50000"/>
                  </a:schemeClr>
                </a:solidFill>
                <a:latin typeface="Calibri"/>
                <a:cs typeface="Calibri"/>
              </a:rPr>
              <a:t>Feedlots (</a:t>
            </a:r>
            <a:r>
              <a:rPr lang="en-US" sz="2800" b="1" dirty="0" err="1" smtClean="0">
                <a:solidFill>
                  <a:schemeClr val="accent6">
                    <a:lumMod val="50000"/>
                  </a:schemeClr>
                </a:solidFill>
                <a:latin typeface="Calibri"/>
                <a:cs typeface="Calibri"/>
              </a:rPr>
              <a:t>CAFOs</a:t>
            </a:r>
            <a:r>
              <a:rPr lang="en-US" sz="2800" b="1" dirty="0" smtClean="0">
                <a:solidFill>
                  <a:schemeClr val="accent6">
                    <a:lumMod val="50000"/>
                  </a:schemeClr>
                </a:solidFill>
                <a:latin typeface="Calibri"/>
                <a:cs typeface="Calibri"/>
              </a:rPr>
              <a:t>)</a:t>
            </a:r>
            <a:endParaRPr lang="en-US" sz="2800" b="1" dirty="0">
              <a:solidFill>
                <a:schemeClr val="accent6">
                  <a:lumMod val="50000"/>
                </a:schemeClr>
              </a:solidFill>
              <a:latin typeface="Calibri"/>
              <a:cs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130">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130">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8130">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8130">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8130">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130">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vert="horz" wrap="square" lIns="91440" tIns="45720" rIns="91440" bIns="45720" numCol="1" anchorCtr="0" compatLnSpc="1">
            <a:prstTxWarp prst="textNoShape">
              <a:avLst/>
            </a:prstTxWarp>
            <a:normAutofit fontScale="90000"/>
          </a:bodyPr>
          <a:lstStyle/>
          <a:p>
            <a:pPr>
              <a:defRPr/>
            </a:pPr>
            <a:r>
              <a:rPr lang="en-US" sz="3200" b="1" dirty="0">
                <a:solidFill>
                  <a:schemeClr val="tx1"/>
                </a:solidFill>
                <a:effectLst/>
                <a:latin typeface="Calibri"/>
                <a:cs typeface="Calibri"/>
              </a:rPr>
              <a:t>Beef: The </a:t>
            </a:r>
            <a:r>
              <a:rPr lang="en-US" sz="3200" b="1" dirty="0" smtClean="0">
                <a:solidFill>
                  <a:schemeClr val="tx1"/>
                </a:solidFill>
                <a:effectLst/>
                <a:latin typeface="Calibri"/>
                <a:cs typeface="Calibri"/>
              </a:rPr>
              <a:t>Impact</a:t>
            </a:r>
            <a:br>
              <a:rPr lang="en-US" sz="3200" b="1" dirty="0" smtClean="0">
                <a:solidFill>
                  <a:schemeClr val="tx1"/>
                </a:solidFill>
                <a:effectLst/>
                <a:latin typeface="Calibri"/>
                <a:cs typeface="Calibri"/>
              </a:rPr>
            </a:br>
            <a:r>
              <a:rPr lang="en-US" sz="3200" dirty="0">
                <a:latin typeface="Calibri" charset="0"/>
              </a:rPr>
              <a:t>What does it take to make a </a:t>
            </a:r>
            <a:r>
              <a:rPr lang="en-US" sz="3200" i="1" dirty="0" smtClean="0">
                <a:latin typeface="Calibri" charset="0"/>
              </a:rPr>
              <a:t>‘double-double burger’</a:t>
            </a:r>
            <a:r>
              <a:rPr lang="en-US" sz="3200" i="1" dirty="0">
                <a:latin typeface="Calibri" charset="0"/>
              </a:rPr>
              <a:t>?</a:t>
            </a:r>
            <a:br>
              <a:rPr lang="en-US" sz="3200" i="1" dirty="0">
                <a:latin typeface="Calibri" charset="0"/>
              </a:rPr>
            </a:br>
            <a:endParaRPr lang="en-US" sz="3200" b="1" dirty="0">
              <a:solidFill>
                <a:schemeClr val="tx1"/>
              </a:solidFill>
              <a:effectLst/>
              <a:latin typeface="Calibri"/>
              <a:cs typeface="Calibri"/>
            </a:endParaRPr>
          </a:p>
        </p:txBody>
      </p:sp>
      <p:sp>
        <p:nvSpPr>
          <p:cNvPr id="50178" name="Rectangle 3"/>
          <p:cNvSpPr>
            <a:spLocks noGrp="1" noChangeArrowheads="1"/>
          </p:cNvSpPr>
          <p:nvPr>
            <p:ph idx="1"/>
          </p:nvPr>
        </p:nvSpPr>
        <p:spPr>
          <a:xfrm>
            <a:off x="457200" y="1524000"/>
            <a:ext cx="8229600" cy="4876800"/>
          </a:xfrm>
        </p:spPr>
        <p:txBody>
          <a:bodyPr/>
          <a:lstStyle/>
          <a:p>
            <a:pPr lvl="1"/>
            <a:r>
              <a:rPr lang="en-US" dirty="0" smtClean="0">
                <a:latin typeface="Calibri" charset="0"/>
              </a:rPr>
              <a:t>~10 pounds of grain (corn/soy)</a:t>
            </a:r>
          </a:p>
          <a:p>
            <a:pPr lvl="1" eaLnBrk="1" hangingPunct="1"/>
            <a:r>
              <a:rPr lang="en-US" dirty="0" smtClean="0">
                <a:latin typeface="Calibri" charset="0"/>
              </a:rPr>
              <a:t>~100 pounds of topsoil</a:t>
            </a:r>
          </a:p>
          <a:p>
            <a:pPr lvl="1" eaLnBrk="1" hangingPunct="1"/>
            <a:r>
              <a:rPr lang="en-US" dirty="0" smtClean="0">
                <a:latin typeface="Calibri" charset="0"/>
              </a:rPr>
              <a:t>~ 2, 000 gallons water</a:t>
            </a:r>
          </a:p>
          <a:p>
            <a:pPr lvl="1" eaLnBrk="1" hangingPunct="1">
              <a:buFontTx/>
              <a:buNone/>
            </a:pPr>
            <a:endParaRPr lang="en-US" dirty="0" smtClean="0">
              <a:latin typeface="Calibri" charset="0"/>
            </a:endParaRPr>
          </a:p>
          <a:p>
            <a:pPr marL="82550" indent="0" eaLnBrk="1" hangingPunct="1">
              <a:buNone/>
            </a:pPr>
            <a:endParaRPr lang="en-US" sz="2800" dirty="0">
              <a:latin typeface="Calibri"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0178">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0178">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0178">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images-5.jpeg"/>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 uri="{28A0092B-C50C-407E-A947-70E740481C1C}">
                <a14:useLocalDpi xmlns:a14="http://schemas.microsoft.com/office/drawing/2010/main" val="0"/>
              </a:ext>
            </a:extLst>
          </a:blip>
          <a:stretch>
            <a:fillRect/>
          </a:stretch>
        </p:blipFill>
        <p:spPr>
          <a:xfrm>
            <a:off x="457200" y="1371600"/>
            <a:ext cx="3711409" cy="3276600"/>
          </a:xfrm>
          <a:prstGeom prst="rect">
            <a:avLst/>
          </a:prstGeom>
        </p:spPr>
      </p:pic>
      <p:sp>
        <p:nvSpPr>
          <p:cNvPr id="19" name="TextBox 18"/>
          <p:cNvSpPr txBox="1"/>
          <p:nvPr/>
        </p:nvSpPr>
        <p:spPr>
          <a:xfrm>
            <a:off x="609600" y="533400"/>
            <a:ext cx="7848600" cy="584776"/>
          </a:xfrm>
          <a:prstGeom prst="rect">
            <a:avLst/>
          </a:prstGeom>
          <a:noFill/>
        </p:spPr>
        <p:txBody>
          <a:bodyPr wrap="square" rtlCol="0">
            <a:spAutoFit/>
          </a:bodyPr>
          <a:lstStyle/>
          <a:p>
            <a:r>
              <a:rPr lang="en-US" sz="3200" b="1" dirty="0" smtClean="0">
                <a:latin typeface="Calibri"/>
                <a:cs typeface="Calibri"/>
                <a:hlinkClick r:id="rId5"/>
              </a:rPr>
              <a:t>Environmental impact </a:t>
            </a:r>
            <a:r>
              <a:rPr lang="en-US" sz="3200" b="1" dirty="0">
                <a:latin typeface="Calibri"/>
                <a:cs typeface="Calibri"/>
                <a:hlinkClick r:id="rId5"/>
              </a:rPr>
              <a:t>v</a:t>
            </a:r>
            <a:r>
              <a:rPr lang="en-US" sz="3200" b="1" dirty="0" smtClean="0">
                <a:latin typeface="Calibri"/>
                <a:cs typeface="Calibri"/>
                <a:hlinkClick r:id="rId5"/>
              </a:rPr>
              <a:t>aries by food </a:t>
            </a:r>
            <a:r>
              <a:rPr lang="en-US" sz="3200" b="1" dirty="0">
                <a:latin typeface="Calibri"/>
                <a:cs typeface="Calibri"/>
                <a:hlinkClick r:id="rId5"/>
              </a:rPr>
              <a:t>c</a:t>
            </a:r>
            <a:r>
              <a:rPr lang="en-US" sz="3200" b="1" dirty="0" smtClean="0">
                <a:latin typeface="Calibri"/>
                <a:cs typeface="Calibri"/>
                <a:hlinkClick r:id="rId5"/>
              </a:rPr>
              <a:t>hoice</a:t>
            </a:r>
            <a:endParaRPr lang="en-US" sz="3200" b="1" dirty="0" smtClean="0">
              <a:latin typeface="Calibri"/>
              <a:cs typeface="Calibri"/>
            </a:endParaRPr>
          </a:p>
        </p:txBody>
      </p:sp>
      <p:sp>
        <p:nvSpPr>
          <p:cNvPr id="2" name="TextBox 1"/>
          <p:cNvSpPr txBox="1"/>
          <p:nvPr/>
        </p:nvSpPr>
        <p:spPr>
          <a:xfrm>
            <a:off x="4413624" y="1371600"/>
            <a:ext cx="4501776" cy="1384995"/>
          </a:xfrm>
          <a:prstGeom prst="rect">
            <a:avLst/>
          </a:prstGeom>
          <a:noFill/>
        </p:spPr>
        <p:txBody>
          <a:bodyPr wrap="square" rtlCol="0">
            <a:spAutoFit/>
          </a:bodyPr>
          <a:lstStyle/>
          <a:p>
            <a:r>
              <a:rPr lang="en-US" sz="2800" dirty="0" smtClean="0">
                <a:solidFill>
                  <a:schemeClr val="accent6"/>
                </a:solidFill>
                <a:latin typeface="Calibri"/>
                <a:cs typeface="Calibri"/>
              </a:rPr>
              <a:t>2017 global </a:t>
            </a:r>
            <a:r>
              <a:rPr lang="en-US" sz="2800" dirty="0">
                <a:solidFill>
                  <a:schemeClr val="accent6"/>
                </a:solidFill>
                <a:latin typeface="Calibri"/>
                <a:cs typeface="Calibri"/>
              </a:rPr>
              <a:t>pop </a:t>
            </a:r>
            <a:r>
              <a:rPr lang="en-US" sz="2800" dirty="0" smtClean="0">
                <a:solidFill>
                  <a:schemeClr val="accent6"/>
                </a:solidFill>
                <a:latin typeface="Calibri"/>
                <a:cs typeface="Calibri"/>
              </a:rPr>
              <a:t>~7.4 billion </a:t>
            </a:r>
          </a:p>
          <a:p>
            <a:r>
              <a:rPr lang="en-US" sz="2800" dirty="0">
                <a:solidFill>
                  <a:schemeClr val="accent6"/>
                </a:solidFill>
                <a:latin typeface="Calibri"/>
                <a:cs typeface="Calibri"/>
              </a:rPr>
              <a:t>A</a:t>
            </a:r>
            <a:r>
              <a:rPr lang="en-US" sz="2800" dirty="0" smtClean="0">
                <a:solidFill>
                  <a:schemeClr val="accent6"/>
                </a:solidFill>
                <a:latin typeface="Calibri"/>
                <a:cs typeface="Calibri"/>
              </a:rPr>
              <a:t>dding </a:t>
            </a:r>
            <a:r>
              <a:rPr lang="en-US" sz="2800" dirty="0" smtClean="0">
                <a:solidFill>
                  <a:srgbClr val="FF8000"/>
                </a:solidFill>
                <a:latin typeface="Calibri"/>
                <a:cs typeface="Calibri"/>
              </a:rPr>
              <a:t>~80M/</a:t>
            </a:r>
            <a:r>
              <a:rPr lang="en-US" sz="2800" dirty="0" err="1" smtClean="0">
                <a:solidFill>
                  <a:srgbClr val="FF8000"/>
                </a:solidFill>
                <a:latin typeface="Calibri"/>
                <a:cs typeface="Calibri"/>
              </a:rPr>
              <a:t>yr</a:t>
            </a:r>
            <a:r>
              <a:rPr lang="en-US" sz="2800" dirty="0" smtClean="0">
                <a:solidFill>
                  <a:srgbClr val="FF8000"/>
                </a:solidFill>
                <a:latin typeface="Calibri"/>
                <a:cs typeface="Calibri"/>
              </a:rPr>
              <a:t> </a:t>
            </a:r>
          </a:p>
          <a:p>
            <a:r>
              <a:rPr lang="en-US" sz="2800" dirty="0" smtClean="0">
                <a:solidFill>
                  <a:srgbClr val="FF8000"/>
                </a:solidFill>
                <a:latin typeface="Calibri"/>
                <a:cs typeface="Calibri"/>
              </a:rPr>
              <a:t>Most prefer meat-based diet</a:t>
            </a:r>
          </a:p>
        </p:txBody>
      </p:sp>
      <p:sp>
        <p:nvSpPr>
          <p:cNvPr id="4" name="TextBox 3"/>
          <p:cNvSpPr txBox="1"/>
          <p:nvPr/>
        </p:nvSpPr>
        <p:spPr>
          <a:xfrm>
            <a:off x="4343400" y="2667000"/>
            <a:ext cx="4338197" cy="523220"/>
          </a:xfrm>
          <a:prstGeom prst="rect">
            <a:avLst/>
          </a:prstGeom>
          <a:noFill/>
        </p:spPr>
        <p:txBody>
          <a:bodyPr wrap="none" rtlCol="0">
            <a:spAutoFit/>
          </a:bodyPr>
          <a:lstStyle/>
          <a:p>
            <a:r>
              <a:rPr lang="en-US" sz="2800" dirty="0" smtClean="0">
                <a:solidFill>
                  <a:srgbClr val="0000FF"/>
                </a:solidFill>
                <a:latin typeface="Calibri"/>
                <a:cs typeface="Calibri"/>
              </a:rPr>
              <a:t>This diet is ‘resource greedy’</a:t>
            </a:r>
          </a:p>
        </p:txBody>
      </p:sp>
      <p:sp>
        <p:nvSpPr>
          <p:cNvPr id="5" name="TextBox 4"/>
          <p:cNvSpPr txBox="1"/>
          <p:nvPr/>
        </p:nvSpPr>
        <p:spPr>
          <a:xfrm>
            <a:off x="4353456" y="3124200"/>
            <a:ext cx="4878033" cy="954107"/>
          </a:xfrm>
          <a:prstGeom prst="rect">
            <a:avLst/>
          </a:prstGeom>
          <a:noFill/>
        </p:spPr>
        <p:txBody>
          <a:bodyPr wrap="none" rtlCol="0">
            <a:spAutoFit/>
          </a:bodyPr>
          <a:lstStyle/>
          <a:p>
            <a:r>
              <a:rPr lang="en-US" sz="2800" dirty="0">
                <a:solidFill>
                  <a:srgbClr val="008000"/>
                </a:solidFill>
                <a:latin typeface="Calibri"/>
                <a:cs typeface="Calibri"/>
              </a:rPr>
              <a:t>R</a:t>
            </a:r>
            <a:r>
              <a:rPr lang="en-US" sz="2800" dirty="0" smtClean="0">
                <a:solidFill>
                  <a:srgbClr val="008000"/>
                </a:solidFill>
                <a:latin typeface="Calibri"/>
                <a:cs typeface="Calibri"/>
              </a:rPr>
              <a:t>esources inadequate to </a:t>
            </a:r>
          </a:p>
          <a:p>
            <a:r>
              <a:rPr lang="en-US" sz="2800" dirty="0">
                <a:solidFill>
                  <a:srgbClr val="008000"/>
                </a:solidFill>
                <a:latin typeface="Calibri"/>
                <a:cs typeface="Calibri"/>
              </a:rPr>
              <a:t>p</a:t>
            </a:r>
            <a:r>
              <a:rPr lang="en-US" sz="2800" dirty="0" smtClean="0">
                <a:solidFill>
                  <a:srgbClr val="008000"/>
                </a:solidFill>
                <a:latin typeface="Calibri"/>
                <a:cs typeface="Calibri"/>
              </a:rPr>
              <a:t>roduce meat-based diet for all</a:t>
            </a:r>
          </a:p>
        </p:txBody>
      </p:sp>
      <p:sp>
        <p:nvSpPr>
          <p:cNvPr id="6" name="TextBox 5"/>
          <p:cNvSpPr txBox="1"/>
          <p:nvPr/>
        </p:nvSpPr>
        <p:spPr>
          <a:xfrm>
            <a:off x="457200" y="4724400"/>
            <a:ext cx="988184" cy="369332"/>
          </a:xfrm>
          <a:prstGeom prst="rect">
            <a:avLst/>
          </a:prstGeom>
          <a:noFill/>
        </p:spPr>
        <p:txBody>
          <a:bodyPr wrap="none" rtlCol="0">
            <a:spAutoFit/>
          </a:bodyPr>
          <a:lstStyle/>
          <a:p>
            <a:r>
              <a:rPr lang="en-US" b="1" dirty="0" smtClean="0">
                <a:solidFill>
                  <a:srgbClr val="3A9001"/>
                </a:solidFill>
              </a:rPr>
              <a:t>Topsoil</a:t>
            </a:r>
            <a:endParaRPr lang="en-US" b="1" dirty="0">
              <a:solidFill>
                <a:srgbClr val="3A9001"/>
              </a:solidFill>
            </a:endParaRPr>
          </a:p>
        </p:txBody>
      </p:sp>
      <p:sp>
        <p:nvSpPr>
          <p:cNvPr id="8" name="TextBox 7"/>
          <p:cNvSpPr txBox="1"/>
          <p:nvPr/>
        </p:nvSpPr>
        <p:spPr>
          <a:xfrm>
            <a:off x="1828800" y="4648200"/>
            <a:ext cx="851690" cy="646331"/>
          </a:xfrm>
          <a:prstGeom prst="rect">
            <a:avLst/>
          </a:prstGeom>
          <a:noFill/>
        </p:spPr>
        <p:txBody>
          <a:bodyPr wrap="square" rtlCol="0">
            <a:spAutoFit/>
          </a:bodyPr>
          <a:lstStyle/>
          <a:p>
            <a:pPr algn="ctr"/>
            <a:r>
              <a:rPr lang="en-US" b="1" dirty="0" smtClean="0">
                <a:solidFill>
                  <a:schemeClr val="accent6"/>
                </a:solidFill>
              </a:rPr>
              <a:t>Fossil </a:t>
            </a:r>
          </a:p>
          <a:p>
            <a:pPr algn="ctr"/>
            <a:r>
              <a:rPr lang="en-US" b="1" dirty="0" smtClean="0">
                <a:solidFill>
                  <a:schemeClr val="accent6"/>
                </a:solidFill>
              </a:rPr>
              <a:t>Fuel</a:t>
            </a:r>
            <a:endParaRPr lang="en-US" b="1" dirty="0">
              <a:solidFill>
                <a:schemeClr val="accent6"/>
              </a:solidFill>
            </a:endParaRPr>
          </a:p>
        </p:txBody>
      </p:sp>
      <p:sp>
        <p:nvSpPr>
          <p:cNvPr id="9" name="TextBox 8"/>
          <p:cNvSpPr txBox="1"/>
          <p:nvPr/>
        </p:nvSpPr>
        <p:spPr>
          <a:xfrm>
            <a:off x="3200400" y="4724400"/>
            <a:ext cx="817426" cy="369332"/>
          </a:xfrm>
          <a:prstGeom prst="rect">
            <a:avLst/>
          </a:prstGeom>
          <a:noFill/>
        </p:spPr>
        <p:txBody>
          <a:bodyPr wrap="none" rtlCol="0">
            <a:spAutoFit/>
          </a:bodyPr>
          <a:lstStyle/>
          <a:p>
            <a:r>
              <a:rPr lang="en-US" b="1" dirty="0" smtClean="0">
                <a:solidFill>
                  <a:srgbClr val="0000FF"/>
                </a:solidFill>
              </a:rPr>
              <a:t>Water</a:t>
            </a:r>
            <a:endParaRPr lang="en-US" b="1" dirty="0">
              <a:solidFill>
                <a:srgbClr val="0000FF"/>
              </a:solidFill>
            </a:endParaRPr>
          </a:p>
        </p:txBody>
      </p:sp>
    </p:spTree>
    <p:extLst>
      <p:ext uri="{BB962C8B-B14F-4D97-AF65-F5344CB8AC3E}">
        <p14:creationId xmlns:p14="http://schemas.microsoft.com/office/powerpoint/2010/main" val="29894434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TextBox 2"/>
          <p:cNvSpPr>
            <a:spLocks noChangeArrowheads="1"/>
          </p:cNvSpPr>
          <p:nvPr/>
        </p:nvSpPr>
        <p:spPr bwMode="auto">
          <a:xfrm>
            <a:off x="-20053" y="816995"/>
            <a:ext cx="8835993" cy="822305"/>
          </a:xfrm>
          <a:prstGeom prst="wedgeEllipseCallout">
            <a:avLst>
              <a:gd name="adj1" fmla="val -20833"/>
              <a:gd name="adj2" fmla="val 62500"/>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square">
            <a:spAutoFit/>
          </a:bodyPr>
          <a:lstStyle/>
          <a:p>
            <a:pPr algn="ctr"/>
            <a:r>
              <a:rPr lang="en-US" sz="3200" b="1" dirty="0" smtClean="0">
                <a:latin typeface="Calibri" charset="0"/>
                <a:cs typeface="Calibri" charset="0"/>
              </a:rPr>
              <a:t>Why </a:t>
            </a:r>
            <a:r>
              <a:rPr lang="en-US" sz="3200" b="1" smtClean="0">
                <a:latin typeface="Calibri" charset="0"/>
                <a:cs typeface="Calibri" charset="0"/>
              </a:rPr>
              <a:t>we eat vegetarian diets</a:t>
            </a:r>
            <a:endParaRPr lang="en-US" sz="3200" i="1" dirty="0" smtClean="0">
              <a:latin typeface="Calibri" charset="0"/>
              <a:cs typeface="Calibri" charset="0"/>
            </a:endParaRPr>
          </a:p>
        </p:txBody>
      </p:sp>
      <p:sp>
        <p:nvSpPr>
          <p:cNvPr id="20485" name="TextBox 2"/>
          <p:cNvSpPr txBox="1">
            <a:spLocks noChangeArrowheads="1"/>
          </p:cNvSpPr>
          <p:nvPr/>
        </p:nvSpPr>
        <p:spPr bwMode="auto">
          <a:xfrm>
            <a:off x="9374188" y="5108575"/>
            <a:ext cx="184150" cy="368300"/>
          </a:xfrm>
          <a:prstGeom prst="rect">
            <a:avLst/>
          </a:prstGeom>
          <a:noFill/>
          <a:ln>
            <a:noFill/>
          </a:ln>
          <a:extLst>
            <a:ext uri="{909E8E84-426E-40dd-AFC4-6F175D3DCCD1}">
              <a14:hiddenFill xmlns:a14="http://schemas.microsoft.com/office/drawing/2010/main" xmlns="" xmlns:mv="urn:schemas-microsoft-com:mac:vml" xmlns:mc="http://schemas.openxmlformats.org/markup-compatibility/2006">
                <a:solidFill>
                  <a:srgbClr val="FFFFFF"/>
                </a:solidFill>
              </a14:hiddenFill>
            </a:ext>
            <a:ext uri="{91240B29-F687-4f45-9708-019B960494DF}">
              <a14:hiddenLine xmlns:a14="http://schemas.microsoft.com/office/drawing/2010/main" xmlns="" xmlns:mv="urn:schemas-microsoft-com:mac:vml" xmlns:mc="http://schemas.openxmlformats.org/markup-compatibility/2006" w="9525">
                <a:solidFill>
                  <a:srgbClr val="000000"/>
                </a:solidFill>
                <a:miter lim="800000"/>
                <a:headEnd/>
                <a:tailEnd/>
              </a14:hiddenLine>
            </a:ext>
          </a:extLst>
        </p:spPr>
        <p:txBody>
          <a:bodyPr wrap="none">
            <a:spAutoFit/>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endParaRPr lang="en-US" sz="1800" dirty="0"/>
          </a:p>
        </p:txBody>
      </p:sp>
      <p:sp>
        <p:nvSpPr>
          <p:cNvPr id="2" name="TextBox 1"/>
          <p:cNvSpPr txBox="1"/>
          <p:nvPr/>
        </p:nvSpPr>
        <p:spPr>
          <a:xfrm>
            <a:off x="838200" y="1905000"/>
            <a:ext cx="971014" cy="523220"/>
          </a:xfrm>
          <a:prstGeom prst="rect">
            <a:avLst/>
          </a:prstGeom>
          <a:noFill/>
        </p:spPr>
        <p:txBody>
          <a:bodyPr wrap="none" rtlCol="0">
            <a:spAutoFit/>
          </a:bodyPr>
          <a:lstStyle/>
          <a:p>
            <a:r>
              <a:rPr lang="en-US" sz="2800" dirty="0" smtClean="0">
                <a:latin typeface="Calibri"/>
                <a:cs typeface="Calibri"/>
              </a:rPr>
              <a:t>Taste</a:t>
            </a:r>
            <a:endParaRPr lang="en-US" sz="2800" dirty="0">
              <a:latin typeface="Calibri"/>
              <a:cs typeface="Calibri"/>
            </a:endParaRPr>
          </a:p>
        </p:txBody>
      </p:sp>
      <p:sp>
        <p:nvSpPr>
          <p:cNvPr id="3" name="TextBox 2"/>
          <p:cNvSpPr txBox="1"/>
          <p:nvPr/>
        </p:nvSpPr>
        <p:spPr>
          <a:xfrm>
            <a:off x="457200" y="2667000"/>
            <a:ext cx="1787669" cy="523220"/>
          </a:xfrm>
          <a:prstGeom prst="rect">
            <a:avLst/>
          </a:prstGeom>
          <a:noFill/>
        </p:spPr>
        <p:txBody>
          <a:bodyPr wrap="none" rtlCol="0">
            <a:spAutoFit/>
          </a:bodyPr>
          <a:lstStyle/>
          <a:p>
            <a:r>
              <a:rPr lang="en-US" sz="2800" dirty="0" smtClean="0">
                <a:latin typeface="Calibri"/>
                <a:cs typeface="Calibri"/>
              </a:rPr>
              <a:t>Availability</a:t>
            </a:r>
            <a:endParaRPr lang="en-US" sz="2800" dirty="0">
              <a:latin typeface="Calibri"/>
              <a:cs typeface="Calibri"/>
            </a:endParaRPr>
          </a:p>
        </p:txBody>
      </p:sp>
      <p:sp>
        <p:nvSpPr>
          <p:cNvPr id="4" name="TextBox 3"/>
          <p:cNvSpPr txBox="1"/>
          <p:nvPr/>
        </p:nvSpPr>
        <p:spPr>
          <a:xfrm>
            <a:off x="6620906" y="3733800"/>
            <a:ext cx="2379427" cy="954107"/>
          </a:xfrm>
          <a:prstGeom prst="rect">
            <a:avLst/>
          </a:prstGeom>
          <a:noFill/>
        </p:spPr>
        <p:txBody>
          <a:bodyPr wrap="none" rtlCol="0">
            <a:spAutoFit/>
          </a:bodyPr>
          <a:lstStyle/>
          <a:p>
            <a:pPr algn="ctr"/>
            <a:r>
              <a:rPr lang="en-US" sz="2800" dirty="0" smtClean="0">
                <a:latin typeface="Calibri"/>
                <a:cs typeface="Calibri"/>
              </a:rPr>
              <a:t>Environmental</a:t>
            </a:r>
          </a:p>
          <a:p>
            <a:pPr algn="ctr"/>
            <a:r>
              <a:rPr lang="en-US" sz="2800" dirty="0" smtClean="0">
                <a:latin typeface="Calibri"/>
                <a:cs typeface="Calibri"/>
              </a:rPr>
              <a:t>Concerns</a:t>
            </a:r>
            <a:endParaRPr lang="en-US" sz="2800" dirty="0">
              <a:latin typeface="Calibri"/>
              <a:cs typeface="Calibri"/>
            </a:endParaRPr>
          </a:p>
        </p:txBody>
      </p:sp>
      <p:sp>
        <p:nvSpPr>
          <p:cNvPr id="5" name="TextBox 4"/>
          <p:cNvSpPr txBox="1"/>
          <p:nvPr/>
        </p:nvSpPr>
        <p:spPr>
          <a:xfrm>
            <a:off x="533400" y="3352800"/>
            <a:ext cx="1402948" cy="954107"/>
          </a:xfrm>
          <a:prstGeom prst="rect">
            <a:avLst/>
          </a:prstGeom>
          <a:noFill/>
        </p:spPr>
        <p:txBody>
          <a:bodyPr wrap="none" rtlCol="0">
            <a:spAutoFit/>
          </a:bodyPr>
          <a:lstStyle/>
          <a:p>
            <a:r>
              <a:rPr lang="en-US" sz="2800" dirty="0" smtClean="0">
                <a:latin typeface="Calibri"/>
                <a:cs typeface="Calibri"/>
              </a:rPr>
              <a:t>Culture/</a:t>
            </a:r>
          </a:p>
          <a:p>
            <a:r>
              <a:rPr lang="en-US" sz="2800" dirty="0" smtClean="0">
                <a:latin typeface="Calibri"/>
                <a:cs typeface="Calibri"/>
              </a:rPr>
              <a:t>Religion</a:t>
            </a:r>
          </a:p>
        </p:txBody>
      </p:sp>
      <p:sp>
        <p:nvSpPr>
          <p:cNvPr id="6" name="TextBox 5"/>
          <p:cNvSpPr txBox="1"/>
          <p:nvPr/>
        </p:nvSpPr>
        <p:spPr>
          <a:xfrm>
            <a:off x="6781800" y="1905000"/>
            <a:ext cx="2054193" cy="523220"/>
          </a:xfrm>
          <a:prstGeom prst="rect">
            <a:avLst/>
          </a:prstGeom>
          <a:noFill/>
        </p:spPr>
        <p:txBody>
          <a:bodyPr wrap="none" rtlCol="0">
            <a:spAutoFit/>
          </a:bodyPr>
          <a:lstStyle/>
          <a:p>
            <a:r>
              <a:rPr lang="en-US" sz="2800" dirty="0" smtClean="0">
                <a:latin typeface="Calibri"/>
                <a:cs typeface="Calibri"/>
              </a:rPr>
              <a:t>Affordability</a:t>
            </a:r>
          </a:p>
        </p:txBody>
      </p:sp>
      <p:sp>
        <p:nvSpPr>
          <p:cNvPr id="7" name="TextBox 6"/>
          <p:cNvSpPr txBox="1"/>
          <p:nvPr/>
        </p:nvSpPr>
        <p:spPr>
          <a:xfrm>
            <a:off x="7162800" y="2667000"/>
            <a:ext cx="1204727" cy="954107"/>
          </a:xfrm>
          <a:prstGeom prst="rect">
            <a:avLst/>
          </a:prstGeom>
          <a:noFill/>
        </p:spPr>
        <p:txBody>
          <a:bodyPr wrap="none" rtlCol="0">
            <a:spAutoFit/>
          </a:bodyPr>
          <a:lstStyle/>
          <a:p>
            <a:r>
              <a:rPr lang="en-US" sz="2800" dirty="0" smtClean="0">
                <a:latin typeface="Calibri"/>
                <a:cs typeface="Calibri"/>
              </a:rPr>
              <a:t>Animal </a:t>
            </a:r>
          </a:p>
          <a:p>
            <a:r>
              <a:rPr lang="en-US" sz="2800" dirty="0" smtClean="0">
                <a:latin typeface="Calibri"/>
                <a:cs typeface="Calibri"/>
              </a:rPr>
              <a:t>Rights</a:t>
            </a:r>
            <a:endParaRPr lang="en-US" sz="2800" dirty="0">
              <a:latin typeface="Calibri"/>
              <a:cs typeface="Calibri"/>
            </a:endParaRPr>
          </a:p>
        </p:txBody>
      </p:sp>
    </p:spTree>
    <p:extLst>
      <p:ext uri="{BB962C8B-B14F-4D97-AF65-F5344CB8AC3E}">
        <p14:creationId xmlns:p14="http://schemas.microsoft.com/office/powerpoint/2010/main" val="2901993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Calibri"/>
                <a:cs typeface="Calibri"/>
              </a:rPr>
              <a:t>Fossil Fuel </a:t>
            </a:r>
            <a:r>
              <a:rPr lang="en-US" sz="3200" b="1" dirty="0" smtClean="0">
                <a:latin typeface="Calibri"/>
                <a:cs typeface="Calibri"/>
              </a:rPr>
              <a:t>Calories</a:t>
            </a:r>
            <a:r>
              <a:rPr lang="en-US" sz="3200" dirty="0">
                <a:latin typeface="Calibri"/>
                <a:cs typeface="Calibri"/>
              </a:rPr>
              <a:t> </a:t>
            </a:r>
            <a:r>
              <a:rPr lang="en-US" sz="3200" b="1" dirty="0" smtClean="0">
                <a:latin typeface="Calibri"/>
                <a:cs typeface="Calibri"/>
              </a:rPr>
              <a:t>Edible </a:t>
            </a:r>
            <a:r>
              <a:rPr lang="en-US" sz="3200" b="1" dirty="0">
                <a:latin typeface="Calibri"/>
                <a:cs typeface="Calibri"/>
              </a:rPr>
              <a:t>Calories </a:t>
            </a:r>
            <a:r>
              <a:rPr lang="en-US" sz="3600" dirty="0"/>
              <a:t/>
            </a:r>
            <a:br>
              <a:rPr lang="en-US" sz="3600" dirty="0"/>
            </a:br>
            <a:endParaRPr lang="en-US" sz="3600" dirty="0"/>
          </a:p>
        </p:txBody>
      </p:sp>
      <p:sp>
        <p:nvSpPr>
          <p:cNvPr id="3" name="Content Placeholder 2"/>
          <p:cNvSpPr>
            <a:spLocks noGrp="1"/>
          </p:cNvSpPr>
          <p:nvPr>
            <p:ph idx="1"/>
          </p:nvPr>
        </p:nvSpPr>
        <p:spPr/>
        <p:txBody>
          <a:bodyPr>
            <a:normAutofit/>
          </a:bodyPr>
          <a:lstStyle/>
          <a:p>
            <a:r>
              <a:rPr lang="en-US" sz="2800" dirty="0" smtClean="0">
                <a:latin typeface="Calibri"/>
                <a:cs typeface="Calibri"/>
              </a:rPr>
              <a:t>1</a:t>
            </a:r>
            <a:r>
              <a:rPr lang="en-US" sz="2800" dirty="0">
                <a:latin typeface="Calibri"/>
                <a:cs typeface="Calibri"/>
              </a:rPr>
              <a:t>/3 </a:t>
            </a:r>
            <a:r>
              <a:rPr lang="en-US" sz="2800" dirty="0" smtClean="0">
                <a:latin typeface="Calibri"/>
                <a:cs typeface="Calibri"/>
              </a:rPr>
              <a:t>Cal 	1 </a:t>
            </a:r>
            <a:r>
              <a:rPr lang="en-US" sz="2800" dirty="0">
                <a:latin typeface="Calibri"/>
                <a:cs typeface="Calibri"/>
              </a:rPr>
              <a:t>Cal grain </a:t>
            </a:r>
            <a:r>
              <a:rPr lang="en-US" sz="2800" dirty="0" smtClean="0">
                <a:latin typeface="Calibri"/>
                <a:cs typeface="Calibri"/>
              </a:rPr>
              <a:t>protein</a:t>
            </a:r>
          </a:p>
          <a:p>
            <a:r>
              <a:rPr lang="en-US" sz="2800" dirty="0" smtClean="0">
                <a:latin typeface="Calibri"/>
                <a:cs typeface="Calibri"/>
              </a:rPr>
              <a:t>2 Cal  		1 </a:t>
            </a:r>
            <a:r>
              <a:rPr lang="en-US" sz="2800" dirty="0">
                <a:latin typeface="Calibri"/>
                <a:cs typeface="Calibri"/>
              </a:rPr>
              <a:t>Cal ready to eat cereal </a:t>
            </a:r>
            <a:r>
              <a:rPr lang="en-US" sz="2800" dirty="0" smtClean="0">
                <a:latin typeface="Calibri"/>
                <a:cs typeface="Calibri"/>
              </a:rPr>
              <a:t>protein</a:t>
            </a:r>
          </a:p>
          <a:p>
            <a:r>
              <a:rPr lang="en-US" sz="2800" dirty="0" smtClean="0">
                <a:latin typeface="Calibri"/>
                <a:cs typeface="Calibri"/>
              </a:rPr>
              <a:t>1</a:t>
            </a:r>
            <a:r>
              <a:rPr lang="en-US" sz="2800" dirty="0">
                <a:latin typeface="Calibri"/>
                <a:cs typeface="Calibri"/>
              </a:rPr>
              <a:t>-5 </a:t>
            </a:r>
            <a:r>
              <a:rPr lang="en-US" sz="2800" dirty="0" smtClean="0">
                <a:latin typeface="Calibri"/>
                <a:cs typeface="Calibri"/>
              </a:rPr>
              <a:t>Cal  	1 </a:t>
            </a:r>
            <a:r>
              <a:rPr lang="en-US" sz="2800" dirty="0">
                <a:latin typeface="Calibri"/>
                <a:cs typeface="Calibri"/>
              </a:rPr>
              <a:t>Cal veg </a:t>
            </a:r>
            <a:r>
              <a:rPr lang="en-US" sz="2800" dirty="0" smtClean="0">
                <a:latin typeface="Calibri"/>
                <a:cs typeface="Calibri"/>
              </a:rPr>
              <a:t>protein</a:t>
            </a:r>
            <a:endParaRPr lang="en-US" sz="2800" dirty="0">
              <a:latin typeface="Calibri"/>
              <a:cs typeface="Calibri"/>
            </a:endParaRPr>
          </a:p>
          <a:p>
            <a:r>
              <a:rPr lang="en-US" sz="2800" dirty="0" smtClean="0">
                <a:latin typeface="Calibri"/>
                <a:cs typeface="Calibri"/>
              </a:rPr>
              <a:t>10</a:t>
            </a:r>
            <a:r>
              <a:rPr lang="en-US" sz="2800" dirty="0">
                <a:latin typeface="Calibri"/>
                <a:cs typeface="Calibri"/>
              </a:rPr>
              <a:t>-90 </a:t>
            </a:r>
            <a:r>
              <a:rPr lang="en-US" sz="2800" dirty="0" smtClean="0">
                <a:latin typeface="Calibri"/>
                <a:cs typeface="Calibri"/>
              </a:rPr>
              <a:t>Cal	1 </a:t>
            </a:r>
            <a:r>
              <a:rPr lang="en-US" sz="2800" dirty="0">
                <a:latin typeface="Calibri"/>
                <a:cs typeface="Calibri"/>
              </a:rPr>
              <a:t>Cal animal protein </a:t>
            </a:r>
          </a:p>
          <a:p>
            <a:endParaRPr lang="en-US" sz="2800" dirty="0">
              <a:latin typeface="Calibri"/>
              <a:cs typeface="Calibri"/>
            </a:endParaRPr>
          </a:p>
        </p:txBody>
      </p:sp>
    </p:spTree>
    <p:extLst>
      <p:ext uri="{BB962C8B-B14F-4D97-AF65-F5344CB8AC3E}">
        <p14:creationId xmlns:p14="http://schemas.microsoft.com/office/powerpoint/2010/main" val="175915096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2057400" cy="990600"/>
          </a:xfrm>
        </p:spPr>
        <p:txBody>
          <a:bodyPr>
            <a:noAutofit/>
          </a:bodyPr>
          <a:lstStyle/>
          <a:p>
            <a:r>
              <a:rPr lang="en-US" sz="3200" b="1" dirty="0" smtClean="0">
                <a:latin typeface="Calibri"/>
                <a:cs typeface="Calibri"/>
              </a:rPr>
              <a:t>‘</a:t>
            </a:r>
            <a:r>
              <a:rPr lang="en-US" sz="3200" b="1" dirty="0" err="1" smtClean="0">
                <a:latin typeface="Calibri"/>
                <a:cs typeface="Calibri"/>
              </a:rPr>
              <a:t>Thneeds</a:t>
            </a:r>
            <a:r>
              <a:rPr lang="en-US" sz="3200" b="1" dirty="0" smtClean="0">
                <a:latin typeface="Calibri"/>
                <a:cs typeface="Calibri"/>
              </a:rPr>
              <a:t>’</a:t>
            </a:r>
            <a:endParaRPr lang="en-US" sz="3200" b="1" dirty="0">
              <a:latin typeface="Calibri"/>
              <a:cs typeface="Calibri"/>
            </a:endParaRPr>
          </a:p>
        </p:txBody>
      </p:sp>
      <p:sp>
        <p:nvSpPr>
          <p:cNvPr id="3" name="Content Placeholder 2"/>
          <p:cNvSpPr>
            <a:spLocks noGrp="1"/>
          </p:cNvSpPr>
          <p:nvPr>
            <p:ph idx="1"/>
          </p:nvPr>
        </p:nvSpPr>
        <p:spPr>
          <a:xfrm>
            <a:off x="452718" y="1600200"/>
            <a:ext cx="8686800" cy="2133600"/>
          </a:xfrm>
        </p:spPr>
        <p:txBody>
          <a:bodyPr>
            <a:normAutofit/>
          </a:bodyPr>
          <a:lstStyle/>
          <a:p>
            <a:r>
              <a:rPr lang="en-US" sz="2800" dirty="0" smtClean="0">
                <a:latin typeface="Calibri"/>
                <a:cs typeface="Calibri"/>
              </a:rPr>
              <a:t>Plan for the future…meat consumption habits </a:t>
            </a:r>
            <a:r>
              <a:rPr lang="en-US" sz="2800" b="1" dirty="0" smtClean="0">
                <a:latin typeface="Calibri"/>
                <a:cs typeface="Calibri"/>
              </a:rPr>
              <a:t>will </a:t>
            </a:r>
            <a:r>
              <a:rPr lang="en-US" sz="2800" dirty="0" smtClean="0">
                <a:latin typeface="Calibri"/>
                <a:cs typeface="Calibri"/>
              </a:rPr>
              <a:t>change as resources for production become scarce.</a:t>
            </a:r>
          </a:p>
          <a:p>
            <a:r>
              <a:rPr lang="en-US" sz="2800" dirty="0" smtClean="0">
                <a:latin typeface="Calibri"/>
                <a:cs typeface="Calibri"/>
              </a:rPr>
              <a:t>Improve the balance between your ‘needs’ vs. ‘wants’.</a:t>
            </a:r>
          </a:p>
          <a:p>
            <a:endParaRPr lang="en-US" sz="2800" dirty="0" smtClean="0">
              <a:latin typeface="Calibri"/>
              <a:cs typeface="Calibri"/>
            </a:endParaRPr>
          </a:p>
          <a:p>
            <a:endParaRPr lang="en-US" sz="2800" dirty="0" smtClean="0">
              <a:latin typeface="Calibri"/>
              <a:cs typeface="Calibri"/>
            </a:endParaRPr>
          </a:p>
          <a:p>
            <a:endParaRPr lang="en-US" sz="2800" dirty="0" smtClean="0">
              <a:latin typeface="Calibri"/>
              <a:cs typeface="Calibri"/>
            </a:endParaRPr>
          </a:p>
        </p:txBody>
      </p:sp>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sharpenSoften amount="50000"/>
                    </a14:imgEffect>
                  </a14:imgLayer>
                </a14:imgProps>
              </a:ext>
            </a:extLst>
          </a:blip>
          <a:stretch>
            <a:fillRect/>
          </a:stretch>
        </p:blipFill>
        <p:spPr>
          <a:xfrm>
            <a:off x="2514600" y="4343400"/>
            <a:ext cx="3937000" cy="1574800"/>
          </a:xfrm>
          <a:prstGeom prst="rect">
            <a:avLst/>
          </a:prstGeom>
        </p:spPr>
        <p:style>
          <a:lnRef idx="2">
            <a:schemeClr val="accent1"/>
          </a:lnRef>
          <a:fillRef idx="1">
            <a:schemeClr val="lt1"/>
          </a:fillRef>
          <a:effectRef idx="0">
            <a:schemeClr val="accent1"/>
          </a:effectRef>
          <a:fontRef idx="minor">
            <a:schemeClr val="dk1"/>
          </a:fontRef>
        </p:style>
      </p:pic>
      <p:sp>
        <p:nvSpPr>
          <p:cNvPr id="7" name="TextBox 6"/>
          <p:cNvSpPr txBox="1"/>
          <p:nvPr/>
        </p:nvSpPr>
        <p:spPr>
          <a:xfrm>
            <a:off x="0" y="3124200"/>
            <a:ext cx="3544560" cy="1477327"/>
          </a:xfrm>
          <a:prstGeom prst="rect">
            <a:avLst/>
          </a:prstGeom>
          <a:noFill/>
        </p:spPr>
        <p:txBody>
          <a:bodyPr wrap="none" rtlCol="0">
            <a:spAutoFit/>
          </a:bodyPr>
          <a:lstStyle/>
          <a:p>
            <a:pPr algn="ctr"/>
            <a:r>
              <a:rPr lang="en-US" sz="2400" dirty="0" smtClean="0">
                <a:solidFill>
                  <a:schemeClr val="tx2"/>
                </a:solidFill>
                <a:latin typeface="Calibri"/>
                <a:cs typeface="Calibri"/>
              </a:rPr>
              <a:t>   </a:t>
            </a:r>
            <a:r>
              <a:rPr lang="en-US" sz="2400" dirty="0" smtClean="0">
                <a:solidFill>
                  <a:srgbClr val="17118B"/>
                </a:solidFill>
                <a:latin typeface="Calibri"/>
                <a:cs typeface="Calibri"/>
              </a:rPr>
              <a:t>Reduce/eliminate energy</a:t>
            </a:r>
          </a:p>
          <a:p>
            <a:pPr algn="ctr"/>
            <a:r>
              <a:rPr lang="en-US" sz="2400" dirty="0" smtClean="0">
                <a:solidFill>
                  <a:srgbClr val="17118B"/>
                </a:solidFill>
                <a:latin typeface="Calibri"/>
                <a:cs typeface="Calibri"/>
              </a:rPr>
              <a:t>intensive, wasteful </a:t>
            </a:r>
          </a:p>
          <a:p>
            <a:pPr algn="ctr"/>
            <a:r>
              <a:rPr lang="en-US" sz="2400" dirty="0" smtClean="0">
                <a:solidFill>
                  <a:srgbClr val="17118B"/>
                </a:solidFill>
                <a:latin typeface="Calibri"/>
                <a:cs typeface="Calibri"/>
              </a:rPr>
              <a:t>(food) products.</a:t>
            </a:r>
            <a:endParaRPr lang="en-US" sz="2400" dirty="0">
              <a:solidFill>
                <a:srgbClr val="17118B"/>
              </a:solidFill>
              <a:latin typeface="Calibri"/>
              <a:cs typeface="Calibri"/>
            </a:endParaRPr>
          </a:p>
          <a:p>
            <a:endParaRPr lang="en-US" dirty="0"/>
          </a:p>
        </p:txBody>
      </p:sp>
      <p:sp>
        <p:nvSpPr>
          <p:cNvPr id="8" name="TextBox 7"/>
          <p:cNvSpPr txBox="1"/>
          <p:nvPr/>
        </p:nvSpPr>
        <p:spPr>
          <a:xfrm>
            <a:off x="5334000" y="3124200"/>
            <a:ext cx="3810000" cy="1846659"/>
          </a:xfrm>
          <a:prstGeom prst="rect">
            <a:avLst/>
          </a:prstGeom>
          <a:noFill/>
        </p:spPr>
        <p:txBody>
          <a:bodyPr wrap="square" rtlCol="0">
            <a:spAutoFit/>
          </a:bodyPr>
          <a:lstStyle/>
          <a:p>
            <a:r>
              <a:rPr lang="en-US" sz="2400" dirty="0" smtClean="0">
                <a:solidFill>
                  <a:srgbClr val="D2533C"/>
                </a:solidFill>
                <a:latin typeface="Calibri"/>
                <a:cs typeface="Calibri"/>
              </a:rPr>
              <a:t>      </a:t>
            </a:r>
            <a:r>
              <a:rPr lang="en-US" sz="2400" dirty="0" smtClean="0">
                <a:solidFill>
                  <a:srgbClr val="008000"/>
                </a:solidFill>
                <a:latin typeface="Calibri"/>
                <a:cs typeface="Calibri"/>
              </a:rPr>
              <a:t>Reap </a:t>
            </a:r>
            <a:r>
              <a:rPr lang="en-US" sz="2400" dirty="0">
                <a:solidFill>
                  <a:srgbClr val="008000"/>
                </a:solidFill>
                <a:latin typeface="Calibri"/>
                <a:cs typeface="Calibri"/>
              </a:rPr>
              <a:t>benefits </a:t>
            </a:r>
            <a:r>
              <a:rPr lang="en-US" sz="2400" dirty="0" smtClean="0">
                <a:solidFill>
                  <a:srgbClr val="008000"/>
                </a:solidFill>
                <a:latin typeface="Calibri"/>
                <a:cs typeface="Calibri"/>
              </a:rPr>
              <a:t>of a diet</a:t>
            </a:r>
          </a:p>
          <a:p>
            <a:r>
              <a:rPr lang="en-US" sz="2400" dirty="0" smtClean="0">
                <a:solidFill>
                  <a:srgbClr val="008000"/>
                </a:solidFill>
                <a:latin typeface="Calibri"/>
                <a:cs typeface="Calibri"/>
              </a:rPr>
              <a:t>better for you/environment;</a:t>
            </a:r>
          </a:p>
          <a:p>
            <a:r>
              <a:rPr lang="en-US" sz="2400" dirty="0" smtClean="0">
                <a:solidFill>
                  <a:srgbClr val="008000"/>
                </a:solidFill>
                <a:latin typeface="Calibri"/>
                <a:cs typeface="Calibri"/>
              </a:rPr>
              <a:t>Increase your food security</a:t>
            </a:r>
            <a:r>
              <a:rPr lang="en-US" sz="2400" b="1" dirty="0" smtClean="0">
                <a:solidFill>
                  <a:srgbClr val="008000"/>
                </a:solidFill>
                <a:latin typeface="Calibri"/>
                <a:cs typeface="Calibri"/>
              </a:rPr>
              <a:t>.</a:t>
            </a:r>
          </a:p>
          <a:p>
            <a:r>
              <a:rPr lang="en-US" sz="2400" dirty="0" smtClean="0">
                <a:solidFill>
                  <a:srgbClr val="008000"/>
                </a:solidFill>
                <a:latin typeface="Calibri"/>
                <a:cs typeface="Calibri"/>
              </a:rPr>
              <a:t>                  </a:t>
            </a:r>
          </a:p>
          <a:p>
            <a:r>
              <a:rPr lang="en-US" dirty="0" smtClean="0"/>
              <a:t>  </a:t>
            </a:r>
            <a:endParaRPr lang="en-US" dirty="0"/>
          </a:p>
        </p:txBody>
      </p:sp>
      <p:sp>
        <p:nvSpPr>
          <p:cNvPr id="9" name="TextBox 8"/>
          <p:cNvSpPr txBox="1"/>
          <p:nvPr/>
        </p:nvSpPr>
        <p:spPr>
          <a:xfrm>
            <a:off x="3810000" y="2971800"/>
            <a:ext cx="184666" cy="646331"/>
          </a:xfrm>
          <a:prstGeom prst="rect">
            <a:avLst/>
          </a:prstGeom>
          <a:noFill/>
        </p:spPr>
        <p:txBody>
          <a:bodyPr wrap="none" rtlCol="0">
            <a:spAutoFit/>
          </a:bodyPr>
          <a:lstStyle/>
          <a:p>
            <a:endParaRPr lang="en-US" dirty="0" smtClean="0"/>
          </a:p>
          <a:p>
            <a:endParaRPr lang="en-US" dirty="0"/>
          </a:p>
        </p:txBody>
      </p:sp>
      <p:sp>
        <p:nvSpPr>
          <p:cNvPr id="4" name="TextBox 3"/>
          <p:cNvSpPr txBox="1"/>
          <p:nvPr/>
        </p:nvSpPr>
        <p:spPr>
          <a:xfrm>
            <a:off x="2438400" y="838200"/>
            <a:ext cx="4328441" cy="461665"/>
          </a:xfrm>
          <a:prstGeom prst="rect">
            <a:avLst/>
          </a:prstGeom>
          <a:noFill/>
        </p:spPr>
        <p:txBody>
          <a:bodyPr wrap="none" rtlCol="0">
            <a:spAutoFit/>
          </a:bodyPr>
          <a:lstStyle/>
          <a:p>
            <a:r>
              <a:rPr lang="en-US" sz="2400" i="1" dirty="0" smtClean="0">
                <a:latin typeface="Calibri"/>
                <a:cs typeface="Calibri"/>
              </a:rPr>
              <a:t>The things you THINK you need!</a:t>
            </a:r>
            <a:endParaRPr lang="en-US" sz="2400" i="1" dirty="0">
              <a:latin typeface="Calibri"/>
              <a:cs typeface="Calibri"/>
            </a:endParaRPr>
          </a:p>
        </p:txBody>
      </p:sp>
    </p:spTree>
    <p:extLst>
      <p:ext uri="{BB962C8B-B14F-4D97-AF65-F5344CB8AC3E}">
        <p14:creationId xmlns:p14="http://schemas.microsoft.com/office/powerpoint/2010/main" val="3258250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vert="horz" wrap="square" lIns="91440" tIns="45720" rIns="91440" bIns="45720" numCol="1" anchorCtr="0" compatLnSpc="1">
            <a:prstTxWarp prst="textNoShape">
              <a:avLst/>
            </a:prstTxWarp>
            <a:normAutofit/>
          </a:bodyPr>
          <a:lstStyle/>
          <a:p>
            <a:pPr eaLnBrk="1" hangingPunct="1">
              <a:defRPr/>
            </a:pPr>
            <a:r>
              <a:rPr lang="en-US" sz="3200" b="1" dirty="0">
                <a:solidFill>
                  <a:schemeClr val="tx1"/>
                </a:solidFill>
                <a:effectLst/>
                <a:latin typeface="Calibri" charset="0"/>
                <a:cs typeface="+mj-cs"/>
              </a:rPr>
              <a:t>Vegetarian Variations</a:t>
            </a:r>
          </a:p>
        </p:txBody>
      </p:sp>
      <p:sp>
        <p:nvSpPr>
          <p:cNvPr id="2" name="Rectangle 3"/>
          <p:cNvSpPr>
            <a:spLocks noGrp="1" noChangeArrowheads="1"/>
          </p:cNvSpPr>
          <p:nvPr>
            <p:ph idx="1"/>
          </p:nvPr>
        </p:nvSpPr>
        <p:spPr>
          <a:xfrm>
            <a:off x="457200" y="1600200"/>
            <a:ext cx="8686800" cy="4525963"/>
          </a:xfrm>
        </p:spPr>
        <p:txBody>
          <a:bodyPr>
            <a:normAutofit/>
          </a:bodyPr>
          <a:lstStyle/>
          <a:p>
            <a:pPr eaLnBrk="1" hangingPunct="1">
              <a:lnSpc>
                <a:spcPct val="90000"/>
              </a:lnSpc>
              <a:defRPr/>
            </a:pPr>
            <a:r>
              <a:rPr lang="en-US" sz="2800" b="1" dirty="0">
                <a:solidFill>
                  <a:schemeClr val="tx2"/>
                </a:solidFill>
                <a:latin typeface="Calibri" charset="0"/>
              </a:rPr>
              <a:t>Lacto </a:t>
            </a:r>
            <a:r>
              <a:rPr lang="en-US" sz="2800" b="1" dirty="0" err="1" smtClean="0">
                <a:solidFill>
                  <a:schemeClr val="tx2"/>
                </a:solidFill>
                <a:latin typeface="Calibri" charset="0"/>
              </a:rPr>
              <a:t>Ovo</a:t>
            </a:r>
            <a:r>
              <a:rPr lang="en-US" sz="2800" b="1" dirty="0" smtClean="0">
                <a:solidFill>
                  <a:schemeClr val="tx2"/>
                </a:solidFill>
                <a:latin typeface="Calibri" charset="0"/>
              </a:rPr>
              <a:t> </a:t>
            </a:r>
            <a:r>
              <a:rPr lang="en-US" dirty="0"/>
              <a:t>….</a:t>
            </a:r>
            <a:r>
              <a:rPr lang="en-US" sz="2800" dirty="0"/>
              <a:t>No animal flesh </a:t>
            </a:r>
            <a:endParaRPr lang="en-US" sz="2800" dirty="0" smtClean="0">
              <a:latin typeface="Calibri" charset="0"/>
            </a:endParaRPr>
          </a:p>
          <a:p>
            <a:pPr eaLnBrk="1" hangingPunct="1">
              <a:lnSpc>
                <a:spcPct val="90000"/>
              </a:lnSpc>
              <a:buFont typeface="Wingdings" charset="0"/>
              <a:buNone/>
              <a:defRPr/>
            </a:pPr>
            <a:r>
              <a:rPr lang="en-US" sz="2800" dirty="0">
                <a:latin typeface="Calibri" charset="0"/>
              </a:rPr>
              <a:t>	</a:t>
            </a:r>
            <a:r>
              <a:rPr lang="en-US" sz="2800" dirty="0" smtClean="0">
                <a:latin typeface="Calibri" charset="0"/>
              </a:rPr>
              <a:t>Includes dairy/eggs…often high </a:t>
            </a:r>
            <a:r>
              <a:rPr lang="en-US" sz="2800" dirty="0">
                <a:latin typeface="Calibri" charset="0"/>
              </a:rPr>
              <a:t>fat!</a:t>
            </a:r>
          </a:p>
          <a:p>
            <a:pPr eaLnBrk="1" hangingPunct="1">
              <a:lnSpc>
                <a:spcPct val="90000"/>
              </a:lnSpc>
              <a:buFont typeface="Wingdings" charset="0"/>
              <a:buNone/>
              <a:defRPr/>
            </a:pPr>
            <a:r>
              <a:rPr lang="en-US" sz="2800" dirty="0">
                <a:latin typeface="Calibri" charset="0"/>
              </a:rPr>
              <a:t>	</a:t>
            </a:r>
          </a:p>
          <a:p>
            <a:pPr>
              <a:lnSpc>
                <a:spcPct val="90000"/>
              </a:lnSpc>
              <a:defRPr/>
            </a:pPr>
            <a:r>
              <a:rPr lang="en-US" sz="2800" b="1" dirty="0">
                <a:solidFill>
                  <a:srgbClr val="800080"/>
                </a:solidFill>
                <a:latin typeface="Calibri" charset="0"/>
              </a:rPr>
              <a:t>Macrobiotic, </a:t>
            </a:r>
            <a:r>
              <a:rPr lang="en-US" sz="2800" b="1" dirty="0" err="1" smtClean="0">
                <a:solidFill>
                  <a:srgbClr val="800080"/>
                </a:solidFill>
                <a:latin typeface="Calibri" charset="0"/>
              </a:rPr>
              <a:t>Pescetarian</a:t>
            </a:r>
            <a:r>
              <a:rPr lang="en-US" sz="2800" b="1" dirty="0" smtClean="0">
                <a:solidFill>
                  <a:srgbClr val="800080"/>
                </a:solidFill>
                <a:latin typeface="Calibri" charset="0"/>
              </a:rPr>
              <a:t>, </a:t>
            </a:r>
            <a:r>
              <a:rPr lang="en-US" sz="2800" b="1" dirty="0" err="1">
                <a:solidFill>
                  <a:srgbClr val="800080"/>
                </a:solidFill>
                <a:latin typeface="Calibri" charset="0"/>
              </a:rPr>
              <a:t>Frutarian</a:t>
            </a:r>
            <a:r>
              <a:rPr lang="en-US" sz="2800" dirty="0" smtClean="0">
                <a:latin typeface="Calibri" charset="0"/>
              </a:rPr>
              <a:t>… </a:t>
            </a:r>
            <a:r>
              <a:rPr lang="en-US" sz="2800" dirty="0" err="1" smtClean="0">
                <a:latin typeface="Calibri" charset="0"/>
              </a:rPr>
              <a:t>etc</a:t>
            </a:r>
            <a:r>
              <a:rPr lang="en-US" sz="2800" dirty="0" smtClean="0">
                <a:latin typeface="Calibri" charset="0"/>
              </a:rPr>
              <a:t>!</a:t>
            </a:r>
            <a:endParaRPr lang="en-US" sz="2800" dirty="0">
              <a:latin typeface="Calibri" charset="0"/>
            </a:endParaRPr>
          </a:p>
          <a:p>
            <a:pPr eaLnBrk="1" hangingPunct="1">
              <a:lnSpc>
                <a:spcPct val="90000"/>
              </a:lnSpc>
              <a:defRPr/>
            </a:pPr>
            <a:endParaRPr lang="en-US" sz="2800" dirty="0" smtClean="0">
              <a:latin typeface="Calibri" charset="0"/>
            </a:endParaRPr>
          </a:p>
          <a:p>
            <a:pPr eaLnBrk="1" hangingPunct="1">
              <a:lnSpc>
                <a:spcPct val="90000"/>
              </a:lnSpc>
              <a:defRPr/>
            </a:pPr>
            <a:r>
              <a:rPr lang="en-US" sz="2800" b="1" dirty="0" smtClean="0">
                <a:solidFill>
                  <a:srgbClr val="008000"/>
                </a:solidFill>
                <a:latin typeface="Calibri" charset="0"/>
              </a:rPr>
              <a:t>Vegan</a:t>
            </a:r>
            <a:r>
              <a:rPr lang="en-US" sz="2800" dirty="0">
                <a:latin typeface="Calibri" charset="0"/>
              </a:rPr>
              <a:t>……No animal flesh or by-products  </a:t>
            </a:r>
          </a:p>
          <a:p>
            <a:pPr eaLnBrk="1" hangingPunct="1">
              <a:lnSpc>
                <a:spcPct val="90000"/>
              </a:lnSpc>
              <a:buFont typeface="Wingdings" charset="0"/>
              <a:buNone/>
              <a:defRPr/>
            </a:pPr>
            <a:r>
              <a:rPr lang="en-US" sz="2800" dirty="0">
                <a:latin typeface="Calibri" charset="0"/>
              </a:rPr>
              <a:t>	</a:t>
            </a:r>
            <a:r>
              <a:rPr lang="en-US" sz="2800" dirty="0" smtClean="0">
                <a:latin typeface="Calibri" charset="0"/>
              </a:rPr>
              <a:t>	Fruits</a:t>
            </a:r>
            <a:r>
              <a:rPr lang="en-US" sz="2800" dirty="0">
                <a:latin typeface="Calibri" charset="0"/>
              </a:rPr>
              <a:t>, veggies, grains, nuts, beans, </a:t>
            </a:r>
            <a:r>
              <a:rPr lang="en-US" sz="2800" dirty="0" smtClean="0">
                <a:latin typeface="Calibri" charset="0"/>
              </a:rPr>
              <a:t>seeds</a:t>
            </a:r>
          </a:p>
          <a:p>
            <a:pPr eaLnBrk="1" hangingPunct="1">
              <a:lnSpc>
                <a:spcPct val="90000"/>
              </a:lnSpc>
              <a:buFont typeface="Wingdings" charset="0"/>
              <a:buNone/>
              <a:defRPr/>
            </a:pPr>
            <a:r>
              <a:rPr lang="en-US" sz="2800" dirty="0">
                <a:latin typeface="Calibri" charset="0"/>
              </a:rPr>
              <a:t> </a:t>
            </a:r>
            <a:r>
              <a:rPr lang="en-US" sz="2800" dirty="0" smtClean="0">
                <a:latin typeface="Calibri" charset="0"/>
              </a:rPr>
              <a:t>   	 Commonly eaten duet to necessity, not by choice!</a:t>
            </a:r>
          </a:p>
          <a:p>
            <a:pPr>
              <a:lnSpc>
                <a:spcPct val="90000"/>
              </a:lnSpc>
              <a:buNone/>
              <a:defRPr/>
            </a:pPr>
            <a:r>
              <a:rPr lang="en-US" sz="2800" dirty="0">
                <a:latin typeface="Calibri" charset="0"/>
              </a:rPr>
              <a:t>	</a:t>
            </a:r>
            <a:r>
              <a:rPr lang="en-US" sz="2800" dirty="0" smtClean="0">
                <a:latin typeface="Calibri" charset="0"/>
              </a:rPr>
              <a:t>	</a:t>
            </a:r>
            <a:r>
              <a:rPr lang="en-US" sz="2800" b="1" i="1" u="sng" dirty="0" smtClean="0">
                <a:latin typeface="Calibri" charset="0"/>
              </a:rPr>
              <a:t>Can </a:t>
            </a:r>
            <a:r>
              <a:rPr lang="en-US" sz="2800" b="1" i="1" u="sng" dirty="0">
                <a:latin typeface="Calibri" charset="0"/>
              </a:rPr>
              <a:t>be</a:t>
            </a:r>
            <a:r>
              <a:rPr lang="en-US" sz="2800" b="1" i="1" u="sng" dirty="0" smtClean="0">
                <a:latin typeface="Calibri" charset="0"/>
              </a:rPr>
              <a:t> </a:t>
            </a:r>
            <a:r>
              <a:rPr lang="en-US" sz="2800" dirty="0" smtClean="0">
                <a:latin typeface="Calibri" charset="0"/>
              </a:rPr>
              <a:t>a very healthy diet</a:t>
            </a:r>
            <a:endParaRPr lang="en-US" sz="2800" dirty="0">
              <a:latin typeface="Calibri" charset="0"/>
            </a:endParaRPr>
          </a:p>
          <a:p>
            <a:pPr eaLnBrk="1" hangingPunct="1">
              <a:lnSpc>
                <a:spcPct val="90000"/>
              </a:lnSpc>
              <a:buFont typeface="Wingdings" charset="0"/>
              <a:buNone/>
              <a:defRPr/>
            </a:pPr>
            <a:endParaRPr lang="en-US" dirty="0">
              <a:latin typeface="Calibri" charset="0"/>
            </a:endParaRP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229600" cy="1143000"/>
          </a:xfrm>
        </p:spPr>
        <p:txBody>
          <a:bodyPr>
            <a:normAutofit/>
          </a:bodyPr>
          <a:lstStyle/>
          <a:p>
            <a:r>
              <a:rPr lang="en-US" sz="3200" b="1" dirty="0" smtClean="0">
                <a:solidFill>
                  <a:schemeClr val="tx1"/>
                </a:solidFill>
                <a:latin typeface="Calibri"/>
                <a:cs typeface="Calibri"/>
              </a:rPr>
              <a:t>Think. Pair. Share. </a:t>
            </a:r>
            <a:endParaRPr lang="en-US" sz="3200" b="1" dirty="0">
              <a:solidFill>
                <a:schemeClr val="tx1"/>
              </a:solidFill>
              <a:latin typeface="Calibri"/>
              <a:cs typeface="Calibri"/>
            </a:endParaRPr>
          </a:p>
        </p:txBody>
      </p:sp>
      <p:sp>
        <p:nvSpPr>
          <p:cNvPr id="3" name="Content Placeholder 2"/>
          <p:cNvSpPr>
            <a:spLocks noGrp="1"/>
          </p:cNvSpPr>
          <p:nvPr>
            <p:ph idx="1"/>
          </p:nvPr>
        </p:nvSpPr>
        <p:spPr>
          <a:xfrm>
            <a:off x="228600" y="1066800"/>
            <a:ext cx="8763000" cy="4525963"/>
          </a:xfrm>
        </p:spPr>
        <p:txBody>
          <a:bodyPr/>
          <a:lstStyle/>
          <a:p>
            <a:pPr marL="0" indent="0">
              <a:buNone/>
            </a:pPr>
            <a:r>
              <a:rPr lang="en-US" sz="2800" b="1" dirty="0" smtClean="0">
                <a:solidFill>
                  <a:srgbClr val="008000"/>
                </a:solidFill>
                <a:latin typeface="Calibri"/>
                <a:cs typeface="Calibri"/>
              </a:rPr>
              <a:t>Vegan diet advantages?</a:t>
            </a:r>
            <a:r>
              <a:rPr lang="en-US" sz="2800" b="1" dirty="0" smtClean="0">
                <a:solidFill>
                  <a:schemeClr val="accent3"/>
                </a:solidFill>
                <a:latin typeface="Calibri"/>
                <a:cs typeface="Calibri"/>
              </a:rPr>
              <a:t>                     </a:t>
            </a:r>
            <a:r>
              <a:rPr lang="en-US" sz="2800" b="1" dirty="0" smtClean="0">
                <a:solidFill>
                  <a:schemeClr val="accent6"/>
                </a:solidFill>
                <a:latin typeface="Calibri"/>
                <a:cs typeface="Calibri"/>
              </a:rPr>
              <a:t>Vegan diet concerns?</a:t>
            </a:r>
            <a:endParaRPr lang="en-US" b="1" dirty="0">
              <a:solidFill>
                <a:schemeClr val="accent6"/>
              </a:solidFill>
            </a:endParaRPr>
          </a:p>
        </p:txBody>
      </p:sp>
      <p:sp>
        <p:nvSpPr>
          <p:cNvPr id="5" name="TextBox 4"/>
          <p:cNvSpPr txBox="1"/>
          <p:nvPr/>
        </p:nvSpPr>
        <p:spPr>
          <a:xfrm>
            <a:off x="304799" y="1836527"/>
            <a:ext cx="2803379" cy="3083921"/>
          </a:xfrm>
          <a:prstGeom prst="rect">
            <a:avLst/>
          </a:prstGeom>
          <a:noFill/>
        </p:spPr>
        <p:txBody>
          <a:bodyPr wrap="square" rtlCol="0">
            <a:spAutoFit/>
          </a:bodyPr>
          <a:lstStyle/>
          <a:p>
            <a:pPr>
              <a:lnSpc>
                <a:spcPct val="90000"/>
              </a:lnSpc>
            </a:pPr>
            <a:r>
              <a:rPr lang="en-US" sz="2400" b="1" dirty="0" smtClean="0">
                <a:latin typeface="Calibri" charset="0"/>
              </a:rPr>
              <a:t>Low sat </a:t>
            </a:r>
            <a:r>
              <a:rPr lang="en-US" sz="2400" b="1" dirty="0">
                <a:latin typeface="Calibri" charset="0"/>
              </a:rPr>
              <a:t>fat</a:t>
            </a:r>
          </a:p>
          <a:p>
            <a:pPr>
              <a:lnSpc>
                <a:spcPct val="90000"/>
              </a:lnSpc>
            </a:pPr>
            <a:r>
              <a:rPr lang="en-US" sz="2400" dirty="0">
                <a:latin typeface="Calibri" charset="0"/>
              </a:rPr>
              <a:t>No cholesterol</a:t>
            </a:r>
          </a:p>
          <a:p>
            <a:pPr>
              <a:lnSpc>
                <a:spcPct val="90000"/>
              </a:lnSpc>
            </a:pPr>
            <a:r>
              <a:rPr lang="en-US" sz="2400" b="1" dirty="0">
                <a:latin typeface="Calibri" charset="0"/>
              </a:rPr>
              <a:t>High fiber</a:t>
            </a:r>
          </a:p>
          <a:p>
            <a:pPr>
              <a:lnSpc>
                <a:spcPct val="90000"/>
              </a:lnSpc>
            </a:pPr>
            <a:r>
              <a:rPr lang="en-US" sz="2400" dirty="0" smtClean="0">
                <a:latin typeface="Calibri" charset="0"/>
              </a:rPr>
              <a:t>Phytochemical rich</a:t>
            </a:r>
            <a:endParaRPr lang="en-US" sz="2400" dirty="0">
              <a:latin typeface="Calibri" charset="0"/>
            </a:endParaRPr>
          </a:p>
          <a:p>
            <a:pPr>
              <a:lnSpc>
                <a:spcPct val="90000"/>
              </a:lnSpc>
            </a:pPr>
            <a:r>
              <a:rPr lang="en-US" sz="2400" b="1" dirty="0" smtClean="0">
                <a:latin typeface="Calibri" charset="0"/>
              </a:rPr>
              <a:t>Relatively cheap $</a:t>
            </a:r>
            <a:endParaRPr lang="en-US" sz="2400" b="1" dirty="0">
              <a:latin typeface="Calibri" charset="0"/>
            </a:endParaRPr>
          </a:p>
          <a:p>
            <a:pPr>
              <a:lnSpc>
                <a:spcPct val="90000"/>
              </a:lnSpc>
            </a:pPr>
            <a:r>
              <a:rPr lang="en-US" sz="2400" dirty="0" smtClean="0">
                <a:latin typeface="Calibri" charset="0"/>
              </a:rPr>
              <a:t>Low </a:t>
            </a:r>
            <a:r>
              <a:rPr lang="en-US" sz="2400" dirty="0" err="1" smtClean="0">
                <a:latin typeface="Calibri" charset="0"/>
              </a:rPr>
              <a:t>cal</a:t>
            </a:r>
            <a:r>
              <a:rPr lang="en-US" sz="2400" dirty="0" smtClean="0">
                <a:latin typeface="Calibri" charset="0"/>
              </a:rPr>
              <a:t>/Hi nutrient density</a:t>
            </a:r>
          </a:p>
          <a:p>
            <a:pPr>
              <a:lnSpc>
                <a:spcPct val="90000"/>
              </a:lnSpc>
            </a:pPr>
            <a:r>
              <a:rPr lang="en-US" sz="2400" b="1" i="1" dirty="0" smtClean="0">
                <a:latin typeface="Calibri" charset="0"/>
              </a:rPr>
              <a:t>Best choice for environment/health</a:t>
            </a:r>
            <a:endParaRPr lang="en-US" b="1" i="1" dirty="0"/>
          </a:p>
        </p:txBody>
      </p:sp>
      <p:sp>
        <p:nvSpPr>
          <p:cNvPr id="6" name="TextBox 5"/>
          <p:cNvSpPr txBox="1"/>
          <p:nvPr/>
        </p:nvSpPr>
        <p:spPr>
          <a:xfrm>
            <a:off x="6962588" y="2420471"/>
            <a:ext cx="184666" cy="369332"/>
          </a:xfrm>
          <a:prstGeom prst="rect">
            <a:avLst/>
          </a:prstGeom>
          <a:noFill/>
        </p:spPr>
        <p:txBody>
          <a:bodyPr wrap="none" rtlCol="0">
            <a:spAutoFit/>
          </a:bodyPr>
          <a:lstStyle/>
          <a:p>
            <a:endParaRPr lang="en-US" dirty="0"/>
          </a:p>
        </p:txBody>
      </p:sp>
      <p:sp>
        <p:nvSpPr>
          <p:cNvPr id="8" name="TextBox 7"/>
          <p:cNvSpPr txBox="1"/>
          <p:nvPr/>
        </p:nvSpPr>
        <p:spPr>
          <a:xfrm>
            <a:off x="6738471" y="2360706"/>
            <a:ext cx="184666" cy="369332"/>
          </a:xfrm>
          <a:prstGeom prst="rect">
            <a:avLst/>
          </a:prstGeom>
          <a:noFill/>
        </p:spPr>
        <p:txBody>
          <a:bodyPr wrap="none" rtlCol="0">
            <a:spAutoFit/>
          </a:bodyPr>
          <a:lstStyle/>
          <a:p>
            <a:endParaRPr lang="en-US" dirty="0"/>
          </a:p>
        </p:txBody>
      </p:sp>
      <p:sp>
        <p:nvSpPr>
          <p:cNvPr id="11" name="TextBox 10"/>
          <p:cNvSpPr txBox="1"/>
          <p:nvPr/>
        </p:nvSpPr>
        <p:spPr>
          <a:xfrm>
            <a:off x="5876900" y="1624304"/>
            <a:ext cx="3352800" cy="3637919"/>
          </a:xfrm>
          <a:prstGeom prst="rect">
            <a:avLst/>
          </a:prstGeom>
          <a:noFill/>
        </p:spPr>
        <p:txBody>
          <a:bodyPr wrap="square" rtlCol="0">
            <a:spAutoFit/>
          </a:bodyPr>
          <a:lstStyle/>
          <a:p>
            <a:pPr eaLnBrk="1" hangingPunct="1">
              <a:lnSpc>
                <a:spcPct val="80000"/>
              </a:lnSpc>
            </a:pPr>
            <a:r>
              <a:rPr lang="en-US" sz="2400" b="1" u="sng" dirty="0">
                <a:solidFill>
                  <a:schemeClr val="accent6"/>
                </a:solidFill>
                <a:latin typeface="Calibri" charset="0"/>
              </a:rPr>
              <a:t>Iron and Zinc</a:t>
            </a:r>
            <a:endParaRPr lang="en-US" sz="2400" b="1" dirty="0">
              <a:solidFill>
                <a:schemeClr val="accent6"/>
              </a:solidFill>
              <a:latin typeface="Calibri" charset="0"/>
            </a:endParaRPr>
          </a:p>
          <a:p>
            <a:pPr eaLnBrk="1" hangingPunct="1">
              <a:lnSpc>
                <a:spcPct val="80000"/>
              </a:lnSpc>
              <a:buFont typeface="Wingdings" charset="0"/>
              <a:buNone/>
            </a:pPr>
            <a:r>
              <a:rPr lang="en-US" sz="2400" dirty="0" smtClean="0">
                <a:latin typeface="Calibri" charset="0"/>
              </a:rPr>
              <a:t>Beans</a:t>
            </a:r>
            <a:r>
              <a:rPr lang="en-US" sz="2400" dirty="0">
                <a:latin typeface="Calibri" charset="0"/>
              </a:rPr>
              <a:t>, whole grain</a:t>
            </a:r>
            <a:r>
              <a:rPr lang="en-US" sz="2400" dirty="0" smtClean="0">
                <a:latin typeface="Calibri" charset="0"/>
              </a:rPr>
              <a:t>, fortified food, </a:t>
            </a:r>
            <a:r>
              <a:rPr lang="en-US" sz="2400" dirty="0" err="1" smtClean="0">
                <a:latin typeface="Calibri" charset="0"/>
              </a:rPr>
              <a:t>supps</a:t>
            </a:r>
            <a:r>
              <a:rPr lang="en-US" sz="2400" dirty="0" smtClean="0">
                <a:latin typeface="Calibri" charset="0"/>
              </a:rPr>
              <a:t>*</a:t>
            </a:r>
            <a:endParaRPr lang="en-US" sz="2400" u="sng" dirty="0" smtClean="0">
              <a:latin typeface="Calibri" charset="0"/>
            </a:endParaRPr>
          </a:p>
          <a:p>
            <a:pPr eaLnBrk="1" hangingPunct="1">
              <a:lnSpc>
                <a:spcPct val="80000"/>
              </a:lnSpc>
            </a:pPr>
            <a:r>
              <a:rPr lang="en-US" sz="2400" b="1" u="sng" dirty="0" smtClean="0">
                <a:solidFill>
                  <a:schemeClr val="accent6"/>
                </a:solidFill>
                <a:latin typeface="Calibri" charset="0"/>
              </a:rPr>
              <a:t>Vitamin </a:t>
            </a:r>
            <a:r>
              <a:rPr lang="en-US" sz="2400" b="1" u="sng" dirty="0">
                <a:solidFill>
                  <a:schemeClr val="accent6"/>
                </a:solidFill>
                <a:latin typeface="Calibri" charset="0"/>
              </a:rPr>
              <a:t>B-12</a:t>
            </a:r>
            <a:endParaRPr lang="en-US" sz="2400" b="1" dirty="0">
              <a:solidFill>
                <a:schemeClr val="accent6"/>
              </a:solidFill>
              <a:latin typeface="Calibri" charset="0"/>
            </a:endParaRPr>
          </a:p>
          <a:p>
            <a:pPr eaLnBrk="1" hangingPunct="1">
              <a:lnSpc>
                <a:spcPct val="80000"/>
              </a:lnSpc>
              <a:buFont typeface="Wingdings" charset="0"/>
              <a:buNone/>
            </a:pPr>
            <a:r>
              <a:rPr lang="en-US" sz="2400" dirty="0" smtClean="0">
                <a:latin typeface="Calibri" charset="0"/>
              </a:rPr>
              <a:t>Fortified </a:t>
            </a:r>
            <a:r>
              <a:rPr lang="en-US" sz="2400" dirty="0">
                <a:latin typeface="Calibri" charset="0"/>
              </a:rPr>
              <a:t>food, </a:t>
            </a:r>
            <a:r>
              <a:rPr lang="en-US" sz="2400" dirty="0" err="1" smtClean="0">
                <a:latin typeface="Calibri" charset="0"/>
              </a:rPr>
              <a:t>supps</a:t>
            </a:r>
            <a:r>
              <a:rPr lang="en-US" sz="2400" dirty="0" smtClean="0">
                <a:latin typeface="Calibri" charset="0"/>
              </a:rPr>
              <a:t>*</a:t>
            </a:r>
            <a:endParaRPr lang="en-US" sz="2400" u="sng" dirty="0" smtClean="0">
              <a:latin typeface="Calibri" charset="0"/>
            </a:endParaRPr>
          </a:p>
          <a:p>
            <a:pPr eaLnBrk="1" hangingPunct="1">
              <a:lnSpc>
                <a:spcPct val="80000"/>
              </a:lnSpc>
            </a:pPr>
            <a:r>
              <a:rPr lang="en-US" sz="2400" b="1" u="sng" dirty="0" smtClean="0">
                <a:solidFill>
                  <a:schemeClr val="accent6"/>
                </a:solidFill>
                <a:latin typeface="Calibri" charset="0"/>
              </a:rPr>
              <a:t>Vitamin </a:t>
            </a:r>
            <a:r>
              <a:rPr lang="en-US" sz="2400" b="1" u="sng" dirty="0">
                <a:solidFill>
                  <a:schemeClr val="accent6"/>
                </a:solidFill>
                <a:latin typeface="Calibri" charset="0"/>
              </a:rPr>
              <a:t>D</a:t>
            </a:r>
            <a:endParaRPr lang="en-US" sz="2400" b="1" dirty="0">
              <a:solidFill>
                <a:schemeClr val="accent6"/>
              </a:solidFill>
              <a:latin typeface="Calibri" charset="0"/>
            </a:endParaRPr>
          </a:p>
          <a:p>
            <a:pPr eaLnBrk="1" hangingPunct="1">
              <a:lnSpc>
                <a:spcPct val="80000"/>
              </a:lnSpc>
              <a:buFont typeface="Wingdings" charset="0"/>
              <a:buNone/>
            </a:pPr>
            <a:r>
              <a:rPr lang="en-US" sz="2400" dirty="0" smtClean="0">
                <a:latin typeface="Calibri" charset="0"/>
              </a:rPr>
              <a:t>Fortified dairy/ soy/ cereals, sun, </a:t>
            </a:r>
            <a:r>
              <a:rPr lang="en-US" sz="2400" dirty="0" err="1" smtClean="0">
                <a:latin typeface="Calibri" charset="0"/>
              </a:rPr>
              <a:t>supps</a:t>
            </a:r>
            <a:r>
              <a:rPr lang="en-US" sz="2400" dirty="0" smtClean="0">
                <a:latin typeface="Calibri" charset="0"/>
              </a:rPr>
              <a:t>*</a:t>
            </a:r>
            <a:endParaRPr lang="en-US" sz="2400" u="sng" dirty="0" smtClean="0">
              <a:latin typeface="Calibri" charset="0"/>
            </a:endParaRPr>
          </a:p>
          <a:p>
            <a:pPr eaLnBrk="1" hangingPunct="1">
              <a:lnSpc>
                <a:spcPct val="80000"/>
              </a:lnSpc>
            </a:pPr>
            <a:r>
              <a:rPr lang="en-US" sz="2400" b="1" u="sng" dirty="0" smtClean="0">
                <a:solidFill>
                  <a:schemeClr val="accent6"/>
                </a:solidFill>
                <a:latin typeface="Calibri" charset="0"/>
              </a:rPr>
              <a:t>Calcium</a:t>
            </a:r>
            <a:endParaRPr lang="en-US" sz="2400" b="1" u="sng" dirty="0">
              <a:solidFill>
                <a:schemeClr val="accent6"/>
              </a:solidFill>
              <a:latin typeface="Calibri" charset="0"/>
            </a:endParaRPr>
          </a:p>
          <a:p>
            <a:pPr marL="0" indent="0">
              <a:lnSpc>
                <a:spcPct val="80000"/>
              </a:lnSpc>
              <a:buNone/>
            </a:pPr>
            <a:r>
              <a:rPr lang="en-US" sz="2400" dirty="0" smtClean="0">
                <a:latin typeface="Calibri" charset="0"/>
              </a:rPr>
              <a:t>Beans</a:t>
            </a:r>
            <a:r>
              <a:rPr lang="en-US" sz="2400" dirty="0">
                <a:latin typeface="Calibri" charset="0"/>
              </a:rPr>
              <a:t>, leafy greens, </a:t>
            </a:r>
            <a:endParaRPr lang="en-US" sz="2400" dirty="0" smtClean="0">
              <a:latin typeface="Calibri" charset="0"/>
            </a:endParaRPr>
          </a:p>
          <a:p>
            <a:pPr marL="0" indent="0">
              <a:lnSpc>
                <a:spcPct val="80000"/>
              </a:lnSpc>
              <a:buNone/>
            </a:pPr>
            <a:r>
              <a:rPr lang="en-US" sz="2400" dirty="0" smtClean="0">
                <a:latin typeface="Calibri" charset="0"/>
              </a:rPr>
              <a:t>most </a:t>
            </a:r>
            <a:r>
              <a:rPr lang="en-US" sz="2400" dirty="0">
                <a:latin typeface="Calibri" charset="0"/>
              </a:rPr>
              <a:t>tofu, fortified </a:t>
            </a:r>
            <a:r>
              <a:rPr lang="en-US" sz="2400" dirty="0" smtClean="0">
                <a:latin typeface="Calibri" charset="0"/>
              </a:rPr>
              <a:t>food, </a:t>
            </a:r>
            <a:r>
              <a:rPr lang="en-US" sz="2400" dirty="0" err="1" smtClean="0">
                <a:latin typeface="Calibri" charset="0"/>
              </a:rPr>
              <a:t>supps</a:t>
            </a:r>
            <a:r>
              <a:rPr lang="en-US" sz="2400" dirty="0" smtClean="0">
                <a:latin typeface="Calibri" charset="0"/>
              </a:rPr>
              <a:t>*</a:t>
            </a:r>
            <a:endParaRPr lang="en-US" sz="2400" dirty="0">
              <a:latin typeface="Calibri" charset="0"/>
            </a:endParaRPr>
          </a:p>
        </p:txBody>
      </p:sp>
      <p:sp>
        <p:nvSpPr>
          <p:cNvPr id="7" name="TextBox 6"/>
          <p:cNvSpPr txBox="1"/>
          <p:nvPr/>
        </p:nvSpPr>
        <p:spPr>
          <a:xfrm>
            <a:off x="1371600" y="152400"/>
            <a:ext cx="6181700" cy="584776"/>
          </a:xfrm>
          <a:prstGeom prst="rect">
            <a:avLst/>
          </a:prstGeom>
          <a:noFill/>
        </p:spPr>
        <p:txBody>
          <a:bodyPr wrap="none" rtlCol="0">
            <a:spAutoFit/>
          </a:bodyPr>
          <a:lstStyle/>
          <a:p>
            <a:r>
              <a:rPr lang="en-US" sz="3200" b="1" dirty="0" smtClean="0">
                <a:solidFill>
                  <a:srgbClr val="800080"/>
                </a:solidFill>
                <a:latin typeface="Calibri"/>
                <a:cs typeface="Calibri"/>
              </a:rPr>
              <a:t>Why isn’t protein a major concern?</a:t>
            </a:r>
          </a:p>
        </p:txBody>
      </p:sp>
    </p:spTree>
    <p:extLst>
      <p:ext uri="{BB962C8B-B14F-4D97-AF65-F5344CB8AC3E}">
        <p14:creationId xmlns:p14="http://schemas.microsoft.com/office/powerpoint/2010/main" val="3389676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1">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1">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5">
                                            <p:txEl>
                                              <p:pRg st="0" end="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nodeType="clickEffect">
                                  <p:stCondLst>
                                    <p:cond delay="0"/>
                                  </p:stCondLst>
                                  <p:childTnLst>
                                    <p:set>
                                      <p:cBhvr>
                                        <p:cTn id="52"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7">
                                            <p:txEl>
                                              <p:pRg st="0" end="0"/>
                                            </p:txEl>
                                          </p:spTgt>
                                        </p:tgtEl>
                                        <p:attrNameLst>
                                          <p:attrName>style.visibility</p:attrName>
                                        </p:attrNameLst>
                                      </p:cBhvr>
                                      <p:to>
                                        <p:strVal val="visible"/>
                                      </p:to>
                                    </p:set>
                                    <p:animEffect transition="in" filter="fade">
                                      <p:cBhvr>
                                        <p:cTn id="57" dur="75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normAutofit fontScale="90000"/>
          </a:bodyPr>
          <a:lstStyle/>
          <a:p>
            <a:pPr eaLnBrk="1" fontAlgn="auto" hangingPunct="1">
              <a:spcAft>
                <a:spcPts val="0"/>
              </a:spcAft>
              <a:defRPr/>
            </a:pPr>
            <a:r>
              <a:rPr lang="en-US" sz="4000" u="sng" dirty="0">
                <a:solidFill>
                  <a:schemeClr val="tx2">
                    <a:satMod val="130000"/>
                  </a:schemeClr>
                </a:solidFill>
                <a:ea typeface="+mj-ea"/>
                <a:cs typeface="+mj-cs"/>
              </a:rPr>
              <a:t/>
            </a:r>
            <a:br>
              <a:rPr lang="en-US" sz="4000" u="sng" dirty="0">
                <a:solidFill>
                  <a:schemeClr val="tx2">
                    <a:satMod val="130000"/>
                  </a:schemeClr>
                </a:solidFill>
                <a:ea typeface="+mj-ea"/>
                <a:cs typeface="+mj-cs"/>
              </a:rPr>
            </a:br>
            <a:r>
              <a:rPr lang="en-US" sz="3600" b="1" dirty="0" smtClean="0">
                <a:solidFill>
                  <a:srgbClr val="000000"/>
                </a:solidFill>
                <a:latin typeface="Calibri" pitchFamily="34" charset="0"/>
              </a:rPr>
              <a:t>Protein Sources Abound!</a:t>
            </a:r>
            <a:r>
              <a:rPr lang="en-US" sz="3600" b="1" u="sng" dirty="0">
                <a:solidFill>
                  <a:srgbClr val="000000"/>
                </a:solidFill>
                <a:effectLst/>
                <a:ea typeface="+mj-ea"/>
                <a:cs typeface="+mj-cs"/>
              </a:rPr>
              <a:t/>
            </a:r>
            <a:br>
              <a:rPr lang="en-US" sz="3600" b="1" u="sng" dirty="0">
                <a:solidFill>
                  <a:srgbClr val="000000"/>
                </a:solidFill>
                <a:effectLst/>
                <a:ea typeface="+mj-ea"/>
                <a:cs typeface="+mj-cs"/>
              </a:rPr>
            </a:br>
            <a:endParaRPr lang="en-US" sz="3600" b="1" dirty="0">
              <a:solidFill>
                <a:srgbClr val="000000"/>
              </a:solidFill>
              <a:effectLst/>
              <a:ea typeface="+mj-ea"/>
              <a:cs typeface="+mj-cs"/>
            </a:endParaRPr>
          </a:p>
        </p:txBody>
      </p:sp>
      <p:sp>
        <p:nvSpPr>
          <p:cNvPr id="27651" name="Content Placeholder 9"/>
          <p:cNvSpPr>
            <a:spLocks noGrp="1"/>
          </p:cNvSpPr>
          <p:nvPr>
            <p:ph idx="1"/>
          </p:nvPr>
        </p:nvSpPr>
        <p:spPr>
          <a:xfrm>
            <a:off x="457200" y="1676400"/>
            <a:ext cx="8229600" cy="4525963"/>
          </a:xfrm>
        </p:spPr>
        <p:txBody>
          <a:bodyPr>
            <a:noAutofit/>
          </a:bodyPr>
          <a:lstStyle/>
          <a:p>
            <a:pPr eaLnBrk="1" hangingPunct="1">
              <a:lnSpc>
                <a:spcPct val="60000"/>
              </a:lnSpc>
            </a:pPr>
            <a:r>
              <a:rPr lang="en-US" sz="2800" dirty="0">
                <a:latin typeface="Calibri" charset="0"/>
                <a:cs typeface="Calibri" charset="0"/>
              </a:rPr>
              <a:t>Nuts</a:t>
            </a:r>
          </a:p>
          <a:p>
            <a:pPr eaLnBrk="1" hangingPunct="1">
              <a:lnSpc>
                <a:spcPct val="60000"/>
              </a:lnSpc>
            </a:pPr>
            <a:r>
              <a:rPr lang="en-US" sz="2800" dirty="0">
                <a:latin typeface="Calibri" charset="0"/>
                <a:cs typeface="Calibri" charset="0"/>
              </a:rPr>
              <a:t>Grains</a:t>
            </a:r>
          </a:p>
          <a:p>
            <a:pPr eaLnBrk="1" hangingPunct="1">
              <a:lnSpc>
                <a:spcPct val="60000"/>
              </a:lnSpc>
            </a:pPr>
            <a:r>
              <a:rPr lang="en-US" sz="2800" dirty="0" smtClean="0">
                <a:latin typeface="Calibri" charset="0"/>
                <a:cs typeface="Calibri" charset="0"/>
              </a:rPr>
              <a:t>Legumes </a:t>
            </a:r>
            <a:r>
              <a:rPr lang="en-US" sz="2800" dirty="0">
                <a:latin typeface="Calibri" charset="0"/>
                <a:cs typeface="Calibri" charset="0"/>
              </a:rPr>
              <a:t>– </a:t>
            </a:r>
            <a:r>
              <a:rPr lang="en-US" sz="2800" dirty="0" smtClean="0">
                <a:latin typeface="Calibri" charset="0"/>
                <a:cs typeface="Calibri" charset="0"/>
              </a:rPr>
              <a:t>beans (esp. soy) </a:t>
            </a:r>
            <a:endParaRPr lang="en-US" sz="2800" b="1" dirty="0">
              <a:latin typeface="Calibri" charset="0"/>
              <a:cs typeface="Calibri" charset="0"/>
            </a:endParaRPr>
          </a:p>
          <a:p>
            <a:pPr eaLnBrk="1" hangingPunct="1">
              <a:lnSpc>
                <a:spcPct val="60000"/>
              </a:lnSpc>
            </a:pPr>
            <a:r>
              <a:rPr lang="en-US" sz="2800" dirty="0">
                <a:latin typeface="Calibri" charset="0"/>
                <a:cs typeface="Calibri" charset="0"/>
              </a:rPr>
              <a:t>Animal flesh</a:t>
            </a:r>
          </a:p>
          <a:p>
            <a:pPr eaLnBrk="1" hangingPunct="1">
              <a:lnSpc>
                <a:spcPct val="60000"/>
              </a:lnSpc>
            </a:pPr>
            <a:r>
              <a:rPr lang="en-US" sz="2800" dirty="0">
                <a:latin typeface="Calibri" charset="0"/>
                <a:cs typeface="Calibri" charset="0"/>
              </a:rPr>
              <a:t>Eggs</a:t>
            </a:r>
          </a:p>
          <a:p>
            <a:pPr eaLnBrk="1" hangingPunct="1">
              <a:lnSpc>
                <a:spcPct val="60000"/>
              </a:lnSpc>
            </a:pPr>
            <a:r>
              <a:rPr lang="en-US" sz="2800" dirty="0">
                <a:latin typeface="Calibri" charset="0"/>
                <a:cs typeface="Calibri" charset="0"/>
              </a:rPr>
              <a:t>Dairy </a:t>
            </a:r>
            <a:r>
              <a:rPr lang="en-US" sz="2800" dirty="0" smtClean="0">
                <a:latin typeface="Calibri" charset="0"/>
                <a:cs typeface="Calibri" charset="0"/>
              </a:rPr>
              <a:t>products</a:t>
            </a:r>
            <a:endParaRPr lang="en-US" sz="2800" dirty="0">
              <a:latin typeface="Calibri" charset="0"/>
              <a:cs typeface="Calibri" charset="0"/>
            </a:endParaRPr>
          </a:p>
          <a:p>
            <a:pPr eaLnBrk="1" hangingPunct="1">
              <a:lnSpc>
                <a:spcPct val="60000"/>
              </a:lnSpc>
            </a:pPr>
            <a:r>
              <a:rPr lang="en-US" sz="2800" dirty="0">
                <a:latin typeface="Calibri" charset="0"/>
                <a:cs typeface="Calibri" charset="0"/>
              </a:rPr>
              <a:t>Protein supplements </a:t>
            </a:r>
            <a:endParaRPr lang="en-US" sz="2800" dirty="0" smtClean="0">
              <a:latin typeface="Calibri" charset="0"/>
              <a:cs typeface="Calibri" charset="0"/>
            </a:endParaRPr>
          </a:p>
          <a:p>
            <a:pPr marL="82550" indent="0" eaLnBrk="1" hangingPunct="1">
              <a:lnSpc>
                <a:spcPct val="60000"/>
              </a:lnSpc>
              <a:buNone/>
            </a:pPr>
            <a:r>
              <a:rPr lang="en-US" sz="2800" dirty="0">
                <a:latin typeface="Calibri" charset="0"/>
                <a:cs typeface="Calibri" charset="0"/>
              </a:rPr>
              <a:t> </a:t>
            </a:r>
            <a:r>
              <a:rPr lang="en-US" sz="2800" dirty="0" smtClean="0">
                <a:latin typeface="Calibri" charset="0"/>
                <a:cs typeface="Calibri" charset="0"/>
              </a:rPr>
              <a:t>  </a:t>
            </a:r>
            <a:r>
              <a:rPr lang="en-US" sz="2800" b="1" i="1" dirty="0" smtClean="0">
                <a:solidFill>
                  <a:schemeClr val="accent6"/>
                </a:solidFill>
                <a:latin typeface="Calibri" charset="0"/>
                <a:cs typeface="Calibri" charset="0"/>
              </a:rPr>
              <a:t>Note</a:t>
            </a:r>
            <a:r>
              <a:rPr lang="en-US" sz="2800" i="1" dirty="0" smtClean="0">
                <a:latin typeface="Calibri" charset="0"/>
                <a:cs typeface="Calibri" charset="0"/>
              </a:rPr>
              <a:t>:</a:t>
            </a:r>
            <a:r>
              <a:rPr lang="en-US" sz="2800" dirty="0" smtClean="0">
                <a:latin typeface="Calibri" charset="0"/>
                <a:cs typeface="Calibri" charset="0"/>
              </a:rPr>
              <a:t> </a:t>
            </a:r>
            <a:r>
              <a:rPr lang="en-US" sz="2800" i="1" dirty="0" smtClean="0">
                <a:latin typeface="Calibri" charset="0"/>
                <a:cs typeface="Calibri" charset="0"/>
              </a:rPr>
              <a:t>often unneeded</a:t>
            </a:r>
          </a:p>
          <a:p>
            <a:pPr marL="82550" indent="0" eaLnBrk="1" hangingPunct="1">
              <a:lnSpc>
                <a:spcPct val="60000"/>
              </a:lnSpc>
              <a:buNone/>
            </a:pPr>
            <a:r>
              <a:rPr lang="en-US" sz="2800" i="1" dirty="0">
                <a:latin typeface="Calibri" charset="0"/>
                <a:cs typeface="Calibri" charset="0"/>
              </a:rPr>
              <a:t> </a:t>
            </a:r>
            <a:r>
              <a:rPr lang="en-US" sz="2800" i="1" dirty="0" smtClean="0">
                <a:latin typeface="Calibri" charset="0"/>
                <a:cs typeface="Calibri" charset="0"/>
              </a:rPr>
              <a:t>           </a:t>
            </a:r>
            <a:r>
              <a:rPr lang="en-US" sz="2800" i="1" dirty="0">
                <a:latin typeface="Calibri" charset="0"/>
                <a:cs typeface="Calibri" charset="0"/>
              </a:rPr>
              <a:t> </a:t>
            </a:r>
            <a:r>
              <a:rPr lang="en-US" sz="2800" i="1" dirty="0" smtClean="0">
                <a:latin typeface="Calibri" charset="0"/>
                <a:cs typeface="Calibri" charset="0"/>
              </a:rPr>
              <a:t> easy </a:t>
            </a:r>
            <a:r>
              <a:rPr lang="en-US" sz="2800" i="1" dirty="0">
                <a:latin typeface="Calibri" charset="0"/>
                <a:cs typeface="Calibri" charset="0"/>
              </a:rPr>
              <a:t>to </a:t>
            </a:r>
            <a:r>
              <a:rPr lang="en-US" sz="2800" i="1" dirty="0" smtClean="0">
                <a:latin typeface="Calibri" charset="0"/>
                <a:cs typeface="Calibri" charset="0"/>
              </a:rPr>
              <a:t>overdose</a:t>
            </a:r>
          </a:p>
          <a:p>
            <a:pPr marL="82550" indent="0" eaLnBrk="1" hangingPunct="1">
              <a:lnSpc>
                <a:spcPct val="60000"/>
              </a:lnSpc>
              <a:buNone/>
            </a:pPr>
            <a:r>
              <a:rPr lang="en-US" sz="2800" i="1" dirty="0">
                <a:latin typeface="Calibri" charset="0"/>
                <a:cs typeface="Calibri" charset="0"/>
              </a:rPr>
              <a:t>	 </a:t>
            </a:r>
            <a:r>
              <a:rPr lang="en-US" sz="2800" i="1" dirty="0" smtClean="0">
                <a:latin typeface="Calibri" charset="0"/>
                <a:cs typeface="Calibri" charset="0"/>
              </a:rPr>
              <a:t>	    $$$</a:t>
            </a:r>
            <a:endParaRPr lang="en-US" sz="2800" i="1" dirty="0">
              <a:latin typeface="Calibri" charset="0"/>
              <a:cs typeface="Calibri" charset="0"/>
            </a:endParaRPr>
          </a:p>
          <a:p>
            <a:pPr eaLnBrk="1" hangingPunct="1">
              <a:lnSpc>
                <a:spcPct val="60000"/>
              </a:lnSpc>
              <a:buFont typeface="Wingdings 2" charset="0"/>
              <a:buNone/>
            </a:pPr>
            <a:r>
              <a:rPr lang="en-US" sz="2800" dirty="0">
                <a:latin typeface="Gill Sans MT" charset="0"/>
              </a:rPr>
              <a:t> </a:t>
            </a:r>
            <a:endParaRPr lang="en-US" sz="2800" baseline="30000" dirty="0">
              <a:latin typeface="Gill Sans MT" charset="0"/>
            </a:endParaRPr>
          </a:p>
          <a:p>
            <a:pPr eaLnBrk="1" hangingPunct="1">
              <a:lnSpc>
                <a:spcPct val="60000"/>
              </a:lnSpc>
              <a:buFont typeface="Wingdings 2" charset="0"/>
              <a:buNone/>
            </a:pPr>
            <a:r>
              <a:rPr lang="en-US" sz="2800" dirty="0">
                <a:latin typeface="Gill Sans MT" charset="0"/>
              </a:rPr>
              <a:t> </a:t>
            </a:r>
          </a:p>
          <a:p>
            <a:pPr eaLnBrk="1" hangingPunct="1">
              <a:lnSpc>
                <a:spcPct val="60000"/>
              </a:lnSpc>
              <a:buFont typeface="Wingdings 2" charset="0"/>
              <a:buNone/>
            </a:pPr>
            <a:endParaRPr lang="en-US" sz="2800" dirty="0">
              <a:latin typeface="Gill Sans MT" charset="0"/>
            </a:endParaRPr>
          </a:p>
          <a:p>
            <a:pPr eaLnBrk="1" hangingPunct="1">
              <a:lnSpc>
                <a:spcPct val="60000"/>
              </a:lnSpc>
              <a:buFont typeface="Wingdings 2" charset="0"/>
              <a:buNone/>
            </a:pPr>
            <a:r>
              <a:rPr lang="en-US" sz="2800" dirty="0">
                <a:latin typeface="Gill Sans MT" charset="0"/>
              </a:rPr>
              <a:t> </a:t>
            </a:r>
          </a:p>
        </p:txBody>
      </p:sp>
    </p:spTree>
    <p:extLst>
      <p:ext uri="{BB962C8B-B14F-4D97-AF65-F5344CB8AC3E}">
        <p14:creationId xmlns:p14="http://schemas.microsoft.com/office/powerpoint/2010/main" val="386849649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65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651">
                                            <p:txEl>
                                              <p:pRg st="8" end="8"/>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7651">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2"/>
          <p:cNvSpPr>
            <a:spLocks noGrp="1"/>
          </p:cNvSpPr>
          <p:nvPr>
            <p:ph type="title" idx="4294967295"/>
          </p:nvPr>
        </p:nvSpPr>
        <p:spPr bwMode="auto">
          <a:xfrm>
            <a:off x="1447800" y="0"/>
            <a:ext cx="7499350" cy="914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0" compatLnSpc="1">
            <a:prstTxWarp prst="textNoShape">
              <a:avLst/>
            </a:prstTxWarp>
            <a:normAutofit/>
          </a:bodyPr>
          <a:lstStyle/>
          <a:p>
            <a:r>
              <a:rPr lang="en-US" altLang="en-US" sz="3200" b="1" dirty="0" smtClean="0">
                <a:effectLst/>
                <a:latin typeface="Calibri" panose="020F0502020204030204" pitchFamily="34" charset="0"/>
                <a:ea typeface="ＭＳ Ｐゴシック" panose="020B0600070205080204" pitchFamily="34" charset="-128"/>
              </a:rPr>
              <a:t>Compare Menus for Protein</a:t>
            </a:r>
          </a:p>
        </p:txBody>
      </p:sp>
      <p:sp>
        <p:nvSpPr>
          <p:cNvPr id="29698" name="Rectangle 3"/>
          <p:cNvSpPr>
            <a:spLocks noGrp="1"/>
          </p:cNvSpPr>
          <p:nvPr>
            <p:ph type="body" idx="4294967295"/>
          </p:nvPr>
        </p:nvSpPr>
        <p:spPr>
          <a:xfrm>
            <a:off x="838200" y="762000"/>
            <a:ext cx="7499350" cy="5562600"/>
          </a:xfrm>
        </p:spPr>
        <p:txBody>
          <a:bodyPr/>
          <a:lstStyle/>
          <a:p>
            <a:pPr>
              <a:lnSpc>
                <a:spcPct val="90000"/>
              </a:lnSpc>
              <a:buFont typeface="Wingdings 2" panose="05020102010507070707" pitchFamily="18" charset="2"/>
              <a:buNone/>
            </a:pPr>
            <a:r>
              <a:rPr lang="en-US" altLang="en-US" sz="2800" dirty="0" smtClean="0">
                <a:solidFill>
                  <a:srgbClr val="FF3300"/>
                </a:solidFill>
                <a:ea typeface="ＭＳ Ｐゴシック" panose="020B0600070205080204" pitchFamily="34" charset="-128"/>
              </a:rPr>
              <a:t>Menu #1</a:t>
            </a:r>
          </a:p>
          <a:p>
            <a:pPr>
              <a:lnSpc>
                <a:spcPct val="90000"/>
              </a:lnSpc>
            </a:pPr>
            <a:r>
              <a:rPr lang="en-US" altLang="en-US" sz="2800" dirty="0" smtClean="0">
                <a:ea typeface="ＭＳ Ｐゴシック" panose="020B0600070205080204" pitchFamily="34" charset="-128"/>
              </a:rPr>
              <a:t>12 oz. soy milk			</a:t>
            </a:r>
          </a:p>
          <a:p>
            <a:pPr>
              <a:lnSpc>
                <a:spcPct val="90000"/>
              </a:lnSpc>
            </a:pPr>
            <a:r>
              <a:rPr lang="en-US" altLang="en-US" sz="2800" dirty="0" smtClean="0">
                <a:ea typeface="ＭＳ Ｐゴシック" panose="020B0600070205080204" pitchFamily="34" charset="-128"/>
              </a:rPr>
              <a:t>2 slices whole wheat bread		 </a:t>
            </a:r>
          </a:p>
          <a:p>
            <a:pPr>
              <a:lnSpc>
                <a:spcPct val="90000"/>
              </a:lnSpc>
            </a:pPr>
            <a:r>
              <a:rPr lang="en-US" altLang="en-US" sz="2800" dirty="0" smtClean="0">
                <a:ea typeface="ＭＳ Ｐゴシック" panose="020B0600070205080204" pitchFamily="34" charset="-128"/>
              </a:rPr>
              <a:t>1 tbsp. jam				</a:t>
            </a:r>
          </a:p>
          <a:p>
            <a:pPr>
              <a:lnSpc>
                <a:spcPct val="90000"/>
              </a:lnSpc>
            </a:pPr>
            <a:r>
              <a:rPr lang="en-US" altLang="en-US" sz="2800" dirty="0" smtClean="0">
                <a:ea typeface="ＭＳ Ｐゴシック" panose="020B0600070205080204" pitchFamily="34" charset="-128"/>
              </a:rPr>
              <a:t>2 tbsp. peanut butter			</a:t>
            </a:r>
            <a:endParaRPr lang="en-US" altLang="en-US" sz="2800" b="1" dirty="0" smtClean="0">
              <a:ea typeface="ＭＳ Ｐゴシック" panose="020B0600070205080204" pitchFamily="34" charset="-128"/>
            </a:endParaRPr>
          </a:p>
          <a:p>
            <a:pPr>
              <a:lnSpc>
                <a:spcPct val="90000"/>
              </a:lnSpc>
              <a:buFont typeface="Wingdings 2" panose="05020102010507070707" pitchFamily="18" charset="2"/>
              <a:buNone/>
            </a:pPr>
            <a:r>
              <a:rPr lang="en-US" altLang="en-US" sz="2800" dirty="0" smtClean="0">
                <a:solidFill>
                  <a:srgbClr val="FF3300"/>
                </a:solidFill>
                <a:ea typeface="ＭＳ Ｐゴシック" panose="020B0600070205080204" pitchFamily="34" charset="-128"/>
              </a:rPr>
              <a:t>Menu #2</a:t>
            </a:r>
          </a:p>
          <a:p>
            <a:pPr>
              <a:lnSpc>
                <a:spcPct val="90000"/>
              </a:lnSpc>
            </a:pPr>
            <a:r>
              <a:rPr lang="en-US" altLang="en-US" sz="2800" dirty="0" smtClean="0">
                <a:ea typeface="ＭＳ Ｐゴシック" panose="020B0600070205080204" pitchFamily="34" charset="-128"/>
              </a:rPr>
              <a:t>Fast food burger (~Big Mac)	</a:t>
            </a:r>
          </a:p>
          <a:p>
            <a:pPr>
              <a:lnSpc>
                <a:spcPct val="90000"/>
              </a:lnSpc>
            </a:pPr>
            <a:r>
              <a:rPr lang="en-US" altLang="en-US" sz="2800" dirty="0" smtClean="0">
                <a:ea typeface="ＭＳ Ｐゴシック" panose="020B0600070205080204" pitchFamily="34" charset="-128"/>
              </a:rPr>
              <a:t>Mayo/ketchup/tomato/pickle	</a:t>
            </a:r>
          </a:p>
          <a:p>
            <a:pPr>
              <a:lnSpc>
                <a:spcPct val="90000"/>
              </a:lnSpc>
            </a:pPr>
            <a:r>
              <a:rPr lang="en-US" altLang="en-US" sz="2800" dirty="0" smtClean="0">
                <a:ea typeface="ＭＳ Ｐゴシック" panose="020B0600070205080204" pitchFamily="34" charset="-128"/>
              </a:rPr>
              <a:t>Fries, small				</a:t>
            </a:r>
          </a:p>
          <a:p>
            <a:pPr>
              <a:lnSpc>
                <a:spcPct val="90000"/>
              </a:lnSpc>
            </a:pPr>
            <a:r>
              <a:rPr lang="en-US" altLang="en-US" sz="2800" dirty="0" smtClean="0">
                <a:ea typeface="ＭＳ Ｐゴシック" panose="020B0600070205080204" pitchFamily="34" charset="-128"/>
              </a:rPr>
              <a:t>Soda 24 oz.				</a:t>
            </a:r>
          </a:p>
          <a:p>
            <a:pPr>
              <a:lnSpc>
                <a:spcPct val="90000"/>
              </a:lnSpc>
              <a:buFont typeface="Wingdings 2" panose="05020102010507070707" pitchFamily="18" charset="2"/>
              <a:buNone/>
            </a:pPr>
            <a:endParaRPr lang="en-US" altLang="en-US" dirty="0" smtClean="0">
              <a:ea typeface="ＭＳ Ｐゴシック" panose="020B0600070205080204" pitchFamily="34" charset="-128"/>
            </a:endParaRPr>
          </a:p>
        </p:txBody>
      </p:sp>
    </p:spTree>
    <p:extLst>
      <p:ext uri="{BB962C8B-B14F-4D97-AF65-F5344CB8AC3E}">
        <p14:creationId xmlns:p14="http://schemas.microsoft.com/office/powerpoint/2010/main" val="4042392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2"/>
          <p:cNvSpPr>
            <a:spLocks noGrp="1"/>
          </p:cNvSpPr>
          <p:nvPr>
            <p:ph idx="4294967295"/>
          </p:nvPr>
        </p:nvSpPr>
        <p:spPr>
          <a:xfrm>
            <a:off x="0" y="1447800"/>
            <a:ext cx="6019800" cy="2819400"/>
          </a:xfrm>
        </p:spPr>
        <p:txBody>
          <a:bodyPr>
            <a:normAutofit/>
          </a:bodyPr>
          <a:lstStyle/>
          <a:p>
            <a:pPr marL="82550" indent="0">
              <a:buFont typeface="Wingdings 2" charset="0"/>
              <a:buNone/>
            </a:pPr>
            <a:endParaRPr lang="en-US" dirty="0" smtClean="0">
              <a:latin typeface="Gill Sans MT" charset="0"/>
            </a:endParaRPr>
          </a:p>
          <a:p>
            <a:pPr marL="82550" indent="0">
              <a:buFont typeface="Wingdings 2" charset="0"/>
              <a:buNone/>
            </a:pPr>
            <a:r>
              <a:rPr lang="en-US" dirty="0" smtClean="0">
                <a:latin typeface="Gill Sans MT" charset="0"/>
              </a:rPr>
              <a:t>			</a:t>
            </a:r>
            <a:endParaRPr lang="en-US" sz="6900" b="1" dirty="0">
              <a:solidFill>
                <a:srgbClr val="008000"/>
              </a:solidFill>
              <a:latin typeface="Calibri" charset="0"/>
              <a:cs typeface="Calibri" charset="0"/>
            </a:endParaRPr>
          </a:p>
        </p:txBody>
      </p:sp>
      <p:sp>
        <p:nvSpPr>
          <p:cNvPr id="5" name="TextBox 4"/>
          <p:cNvSpPr txBox="1"/>
          <p:nvPr/>
        </p:nvSpPr>
        <p:spPr>
          <a:xfrm>
            <a:off x="-3313" y="1676400"/>
            <a:ext cx="8697253" cy="1446550"/>
          </a:xfrm>
          <a:prstGeom prst="rect">
            <a:avLst/>
          </a:prstGeom>
          <a:noFill/>
        </p:spPr>
        <p:txBody>
          <a:bodyPr wrap="none" rtlCol="0">
            <a:spAutoFit/>
          </a:bodyPr>
          <a:lstStyle/>
          <a:p>
            <a:pPr algn="ctr"/>
            <a:r>
              <a:rPr lang="en-US" sz="3200" i="1" dirty="0" smtClean="0">
                <a:latin typeface="Calibri"/>
                <a:cs typeface="Calibri"/>
              </a:rPr>
              <a:t>Head’s up! It’s tough to feed an infant a vegan diet.</a:t>
            </a:r>
          </a:p>
          <a:p>
            <a:pPr marL="457200" indent="-457200" algn="ctr">
              <a:buFont typeface="Arial"/>
              <a:buChar char="•"/>
            </a:pPr>
            <a:r>
              <a:rPr lang="en-US" sz="2800" i="1" dirty="0" smtClean="0">
                <a:latin typeface="Calibri"/>
                <a:cs typeface="Calibri"/>
              </a:rPr>
              <a:t>very high protein need (g/</a:t>
            </a:r>
            <a:r>
              <a:rPr lang="en-US" sz="2800" i="1" dirty="0" err="1" smtClean="0">
                <a:latin typeface="Calibri"/>
                <a:cs typeface="Calibri"/>
              </a:rPr>
              <a:t>lb</a:t>
            </a:r>
            <a:r>
              <a:rPr lang="en-US" sz="2800" i="1" dirty="0" smtClean="0">
                <a:latin typeface="Calibri"/>
                <a:cs typeface="Calibri"/>
              </a:rPr>
              <a:t>)</a:t>
            </a:r>
          </a:p>
          <a:p>
            <a:pPr marL="457200" indent="-457200" algn="ctr">
              <a:buFont typeface="Arial"/>
              <a:buChar char="•"/>
            </a:pPr>
            <a:r>
              <a:rPr lang="en-US" sz="2800" i="1" dirty="0" smtClean="0">
                <a:latin typeface="Calibri"/>
                <a:cs typeface="Calibri"/>
              </a:rPr>
              <a:t>very small stomach capacity  </a:t>
            </a:r>
            <a:endParaRPr lang="en-US" sz="2800" i="1" dirty="0">
              <a:latin typeface="Calibri"/>
              <a:cs typeface="Calibri"/>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vert="horz" wrap="square" lIns="91440" tIns="45720" rIns="91440" bIns="45720" numCol="1" anchorCtr="0" compatLnSpc="1">
            <a:prstTxWarp prst="textNoShape">
              <a:avLst/>
            </a:prstTxWarp>
            <a:noAutofit/>
          </a:bodyPr>
          <a:lstStyle/>
          <a:p>
            <a:pPr eaLnBrk="1" hangingPunct="1"/>
            <a:r>
              <a:rPr lang="en-US" altLang="en-US" sz="4000" b="1" dirty="0" smtClean="0">
                <a:solidFill>
                  <a:schemeClr val="tx1"/>
                </a:solidFill>
                <a:effectLst>
                  <a:outerShdw blurRad="38100" dist="38100" dir="2700000" algn="tl">
                    <a:srgbClr val="C0C0C0"/>
                  </a:outerShdw>
                </a:effectLst>
                <a:latin typeface="Calibri" panose="020F0502020204030204" pitchFamily="34" charset="0"/>
                <a:ea typeface="ＭＳ Ｐゴシック" panose="020B0600070205080204" pitchFamily="34" charset="-128"/>
              </a:rPr>
              <a:t>Protein Needs</a:t>
            </a:r>
            <a:r>
              <a:rPr lang="en-US" altLang="en-US" sz="4000" b="1" dirty="0" smtClean="0">
                <a:effectLst>
                  <a:outerShdw blurRad="38100" dist="38100" dir="2700000" algn="tl">
                    <a:srgbClr val="C0C0C0"/>
                  </a:outerShdw>
                </a:effectLst>
                <a:latin typeface="Calibri" panose="020F0502020204030204" pitchFamily="34" charset="0"/>
                <a:ea typeface="ＭＳ Ｐゴシック" panose="020B0600070205080204" pitchFamily="34" charset="-128"/>
              </a:rPr>
              <a:t> </a:t>
            </a:r>
            <a:r>
              <a:rPr lang="en-US" altLang="en-US" sz="4000" b="1" dirty="0" smtClean="0">
                <a:solidFill>
                  <a:schemeClr val="tx1"/>
                </a:solidFill>
                <a:effectLst>
                  <a:outerShdw blurRad="38100" dist="38100" dir="2700000" algn="tl">
                    <a:srgbClr val="C0C0C0"/>
                  </a:outerShdw>
                </a:effectLst>
                <a:latin typeface="Calibri" panose="020F0502020204030204" pitchFamily="34" charset="0"/>
                <a:ea typeface="ＭＳ Ｐゴシック" panose="020B0600070205080204" pitchFamily="34" charset="-128"/>
              </a:rPr>
              <a:t>of Vegetarian</a:t>
            </a:r>
          </a:p>
        </p:txBody>
      </p:sp>
      <p:sp>
        <p:nvSpPr>
          <p:cNvPr id="39938" name="Rectangle 3"/>
          <p:cNvSpPr>
            <a:spLocks noGrp="1" noChangeArrowheads="1"/>
          </p:cNvSpPr>
          <p:nvPr>
            <p:ph idx="1"/>
          </p:nvPr>
        </p:nvSpPr>
        <p:spPr/>
        <p:txBody>
          <a:bodyPr/>
          <a:lstStyle/>
          <a:p>
            <a:pPr eaLnBrk="1" hangingPunct="1"/>
            <a:r>
              <a:rPr lang="en-US" altLang="en-US" dirty="0" smtClean="0">
                <a:latin typeface="Calibri" panose="020F0502020204030204" pitchFamily="34" charset="0"/>
                <a:ea typeface="ＭＳ Ｐゴシック" panose="020B0600070205080204" pitchFamily="34" charset="-128"/>
              </a:rPr>
              <a:t>Omnivore = ~.4 g/lb</a:t>
            </a:r>
            <a:r>
              <a:rPr lang="en-US" altLang="en-US" dirty="0">
                <a:latin typeface="Calibri" panose="020F0502020204030204" pitchFamily="34" charset="0"/>
                <a:ea typeface="ＭＳ Ｐゴシック" panose="020B0600070205080204" pitchFamily="34" charset="-128"/>
              </a:rPr>
              <a:t>.</a:t>
            </a:r>
            <a:r>
              <a:rPr lang="en-US" altLang="en-US" dirty="0" smtClean="0">
                <a:latin typeface="Calibri" panose="020F0502020204030204" pitchFamily="34" charset="0"/>
                <a:ea typeface="ＭＳ Ｐゴシック" panose="020B0600070205080204" pitchFamily="34" charset="-128"/>
              </a:rPr>
              <a:t> </a:t>
            </a:r>
            <a:r>
              <a:rPr lang="en-US" altLang="en-US" sz="2800" i="1" dirty="0" smtClean="0">
                <a:latin typeface="Calibri" panose="020F0502020204030204" pitchFamily="34" charset="0"/>
                <a:ea typeface="ＭＳ Ｐゴシック" panose="020B0600070205080204" pitchFamily="34" charset="-128"/>
              </a:rPr>
              <a:t>(value given in class ~.5g/lb)</a:t>
            </a:r>
          </a:p>
          <a:p>
            <a:pPr eaLnBrk="1" hangingPunct="1"/>
            <a:r>
              <a:rPr lang="en-US" altLang="en-US" dirty="0" smtClean="0">
                <a:latin typeface="Calibri" panose="020F0502020204030204" pitchFamily="34" charset="0"/>
                <a:ea typeface="ＭＳ Ｐゴシック" panose="020B0600070205080204" pitchFamily="34" charset="-128"/>
              </a:rPr>
              <a:t>Lacto-</a:t>
            </a:r>
            <a:r>
              <a:rPr lang="en-US" altLang="en-US" dirty="0" err="1" smtClean="0">
                <a:latin typeface="Calibri" panose="020F0502020204030204" pitchFamily="34" charset="0"/>
                <a:ea typeface="ＭＳ Ｐゴシック" panose="020B0600070205080204" pitchFamily="34" charset="-128"/>
              </a:rPr>
              <a:t>Ovo</a:t>
            </a:r>
            <a:r>
              <a:rPr lang="en-US" altLang="en-US" dirty="0" smtClean="0">
                <a:latin typeface="Calibri" panose="020F0502020204030204" pitchFamily="34" charset="0"/>
                <a:ea typeface="ＭＳ Ｐゴシック" panose="020B0600070205080204" pitchFamily="34" charset="-128"/>
              </a:rPr>
              <a:t> = ~.5 g/lb</a:t>
            </a:r>
            <a:r>
              <a:rPr lang="en-US" altLang="en-US" dirty="0">
                <a:latin typeface="Calibri" panose="020F0502020204030204" pitchFamily="34" charset="0"/>
                <a:ea typeface="ＭＳ Ｐゴシック" panose="020B0600070205080204" pitchFamily="34" charset="-128"/>
              </a:rPr>
              <a:t>.</a:t>
            </a:r>
            <a:r>
              <a:rPr lang="en-US" altLang="en-US" dirty="0" smtClean="0">
                <a:latin typeface="Calibri" panose="020F0502020204030204" pitchFamily="34" charset="0"/>
                <a:ea typeface="ＭＳ Ｐゴシック" panose="020B0600070205080204" pitchFamily="34" charset="-128"/>
              </a:rPr>
              <a:t>	</a:t>
            </a:r>
          </a:p>
          <a:p>
            <a:pPr eaLnBrk="1" hangingPunct="1"/>
            <a:r>
              <a:rPr lang="en-US" altLang="en-US" dirty="0" smtClean="0">
                <a:latin typeface="Calibri" panose="020F0502020204030204" pitchFamily="34" charset="0"/>
                <a:ea typeface="ＭＳ Ｐゴシック" panose="020B0600070205080204" pitchFamily="34" charset="-128"/>
              </a:rPr>
              <a:t>Vegan = ~.6 g/lb</a:t>
            </a:r>
            <a:r>
              <a:rPr lang="en-US" altLang="en-US" dirty="0">
                <a:latin typeface="Calibri" panose="020F0502020204030204" pitchFamily="34" charset="0"/>
                <a:ea typeface="ＭＳ Ｐゴシック" panose="020B0600070205080204" pitchFamily="34" charset="-128"/>
              </a:rPr>
              <a:t>.</a:t>
            </a:r>
            <a:endParaRPr lang="en-US" altLang="en-US" dirty="0" smtClean="0">
              <a:latin typeface="Calibri" panose="020F0502020204030204" pitchFamily="34" charset="0"/>
              <a:ea typeface="ＭＳ Ｐゴシック" panose="020B0600070205080204" pitchFamily="34" charset="-128"/>
            </a:endParaRPr>
          </a:p>
          <a:p>
            <a:pPr eaLnBrk="1" hangingPunct="1"/>
            <a:r>
              <a:rPr lang="en-US" altLang="en-US" b="1" dirty="0" smtClean="0">
                <a:solidFill>
                  <a:srgbClr val="FF0000"/>
                </a:solidFill>
                <a:latin typeface="Calibri" panose="020F0502020204030204" pitchFamily="34" charset="0"/>
                <a:ea typeface="ＭＳ Ｐゴシック" panose="020B0600070205080204" pitchFamily="34" charset="-128"/>
              </a:rPr>
              <a:t>Infant 0-1 </a:t>
            </a:r>
            <a:r>
              <a:rPr lang="en-US" altLang="en-US" b="1" dirty="0" err="1" smtClean="0">
                <a:solidFill>
                  <a:srgbClr val="FF0000"/>
                </a:solidFill>
                <a:latin typeface="Calibri" panose="020F0502020204030204" pitchFamily="34" charset="0"/>
                <a:ea typeface="ＭＳ Ｐゴシック" panose="020B0600070205080204" pitchFamily="34" charset="-128"/>
              </a:rPr>
              <a:t>yr</a:t>
            </a:r>
            <a:r>
              <a:rPr lang="en-US" altLang="en-US" b="1" dirty="0" smtClean="0">
                <a:solidFill>
                  <a:srgbClr val="FF0000"/>
                </a:solidFill>
                <a:latin typeface="Calibri" panose="020F0502020204030204" pitchFamily="34" charset="0"/>
                <a:ea typeface="ＭＳ Ｐゴシック" panose="020B0600070205080204" pitchFamily="34" charset="-128"/>
              </a:rPr>
              <a:t> = ~ .9 g/lb.  !!!!!</a:t>
            </a:r>
            <a:r>
              <a:rPr lang="en-US" altLang="en-US" dirty="0" smtClean="0">
                <a:latin typeface="Calibri" panose="020F0502020204030204" pitchFamily="34" charset="0"/>
                <a:ea typeface="ＭＳ Ｐゴシック" panose="020B0600070205080204" pitchFamily="34" charset="-128"/>
              </a:rPr>
              <a:t>	</a:t>
            </a:r>
          </a:p>
          <a:p>
            <a:pPr eaLnBrk="1" hangingPunct="1"/>
            <a:r>
              <a:rPr lang="en-US" altLang="en-US" dirty="0" smtClean="0">
                <a:latin typeface="Calibri" panose="020F0502020204030204" pitchFamily="34" charset="0"/>
                <a:ea typeface="ＭＳ Ｐゴシック" panose="020B0600070205080204" pitchFamily="34" charset="-128"/>
              </a:rPr>
              <a:t>Protein deficiency uncommon in US!!</a:t>
            </a:r>
          </a:p>
        </p:txBody>
      </p:sp>
    </p:spTree>
    <p:extLst>
      <p:ext uri="{BB962C8B-B14F-4D97-AF65-F5344CB8AC3E}">
        <p14:creationId xmlns:p14="http://schemas.microsoft.com/office/powerpoint/2010/main" val="2579441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8">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152400" y="304800"/>
            <a:ext cx="8991600" cy="944562"/>
          </a:xfrm>
        </p:spPr>
        <p:txBody>
          <a:bodyPr>
            <a:noAutofit/>
          </a:bodyPr>
          <a:lstStyle/>
          <a:p>
            <a:r>
              <a:rPr lang="en-US" sz="3200" b="1" dirty="0" smtClean="0">
                <a:latin typeface="Calibri"/>
                <a:cs typeface="Calibri"/>
              </a:rPr>
              <a:t>Protein Source </a:t>
            </a:r>
            <a:r>
              <a:rPr lang="en-US" sz="2800" i="1" dirty="0" smtClean="0">
                <a:latin typeface="Calibri"/>
                <a:cs typeface="Calibri"/>
              </a:rPr>
              <a:t>(</a:t>
            </a:r>
            <a:r>
              <a:rPr lang="en-US" sz="2800" i="1" dirty="0" smtClean="0">
                <a:solidFill>
                  <a:srgbClr val="008000"/>
                </a:solidFill>
                <a:latin typeface="Calibri"/>
                <a:cs typeface="Calibri"/>
              </a:rPr>
              <a:t>Plant</a:t>
            </a:r>
            <a:r>
              <a:rPr lang="en-US" sz="2800" i="1" dirty="0" smtClean="0">
                <a:latin typeface="Calibri"/>
                <a:cs typeface="Calibri"/>
              </a:rPr>
              <a:t> or </a:t>
            </a:r>
            <a:r>
              <a:rPr lang="en-US" sz="2800" i="1" dirty="0" smtClean="0">
                <a:solidFill>
                  <a:srgbClr val="F79646"/>
                </a:solidFill>
                <a:latin typeface="Calibri"/>
                <a:cs typeface="Calibri"/>
              </a:rPr>
              <a:t>Animal</a:t>
            </a:r>
            <a:r>
              <a:rPr lang="en-US" sz="2800" i="1" dirty="0" smtClean="0">
                <a:latin typeface="Calibri"/>
                <a:cs typeface="Calibri"/>
              </a:rPr>
              <a:t>) </a:t>
            </a:r>
            <a:r>
              <a:rPr lang="en-US" sz="3200" b="1" dirty="0" smtClean="0">
                <a:latin typeface="Calibri"/>
                <a:cs typeface="Calibri"/>
              </a:rPr>
              <a:t>Determines </a:t>
            </a:r>
            <a:r>
              <a:rPr lang="en-US" sz="3200" b="1" dirty="0">
                <a:latin typeface="Calibri"/>
                <a:cs typeface="Calibri"/>
              </a:rPr>
              <a:t>Q</a:t>
            </a:r>
            <a:r>
              <a:rPr lang="en-US" sz="3200" b="1" dirty="0" smtClean="0">
                <a:latin typeface="Calibri"/>
                <a:cs typeface="Calibri"/>
              </a:rPr>
              <a:t>uality!</a:t>
            </a:r>
            <a:endParaRPr lang="en-US" sz="3200" b="1" dirty="0">
              <a:latin typeface="Calibri"/>
              <a:cs typeface="Calibri"/>
            </a:endParaRPr>
          </a:p>
        </p:txBody>
      </p:sp>
      <p:sp>
        <p:nvSpPr>
          <p:cNvPr id="27651" name="Content Placeholder 9"/>
          <p:cNvSpPr>
            <a:spLocks noGrp="1"/>
          </p:cNvSpPr>
          <p:nvPr>
            <p:ph idx="1"/>
          </p:nvPr>
        </p:nvSpPr>
        <p:spPr>
          <a:xfrm>
            <a:off x="457200" y="1676400"/>
            <a:ext cx="8229600" cy="4525963"/>
          </a:xfrm>
        </p:spPr>
        <p:txBody>
          <a:bodyPr>
            <a:noAutofit/>
          </a:bodyPr>
          <a:lstStyle/>
          <a:p>
            <a:pPr eaLnBrk="1" hangingPunct="1">
              <a:lnSpc>
                <a:spcPct val="60000"/>
              </a:lnSpc>
            </a:pPr>
            <a:r>
              <a:rPr lang="en-US" sz="2800" b="1" dirty="0">
                <a:solidFill>
                  <a:srgbClr val="3A9001"/>
                </a:solidFill>
                <a:latin typeface="Calibri" charset="0"/>
                <a:cs typeface="Calibri" charset="0"/>
              </a:rPr>
              <a:t>Nuts</a:t>
            </a:r>
          </a:p>
          <a:p>
            <a:pPr eaLnBrk="1" hangingPunct="1">
              <a:lnSpc>
                <a:spcPct val="60000"/>
              </a:lnSpc>
            </a:pPr>
            <a:r>
              <a:rPr lang="en-US" sz="2800" b="1" dirty="0">
                <a:solidFill>
                  <a:srgbClr val="3A9001"/>
                </a:solidFill>
                <a:latin typeface="Calibri" charset="0"/>
                <a:cs typeface="Calibri" charset="0"/>
              </a:rPr>
              <a:t>Grains</a:t>
            </a:r>
          </a:p>
          <a:p>
            <a:pPr eaLnBrk="1" hangingPunct="1">
              <a:lnSpc>
                <a:spcPct val="60000"/>
              </a:lnSpc>
            </a:pPr>
            <a:r>
              <a:rPr lang="en-US" sz="2800" b="1" dirty="0" smtClean="0">
                <a:solidFill>
                  <a:srgbClr val="3A9001"/>
                </a:solidFill>
                <a:latin typeface="Calibri" charset="0"/>
                <a:cs typeface="Calibri" charset="0"/>
              </a:rPr>
              <a:t>Legumes </a:t>
            </a:r>
            <a:r>
              <a:rPr lang="en-US" sz="2800" b="1" dirty="0">
                <a:solidFill>
                  <a:srgbClr val="3A9001"/>
                </a:solidFill>
                <a:latin typeface="Calibri" charset="0"/>
                <a:cs typeface="Calibri" charset="0"/>
              </a:rPr>
              <a:t>– </a:t>
            </a:r>
            <a:r>
              <a:rPr lang="en-US" sz="2800" b="1" dirty="0" smtClean="0">
                <a:solidFill>
                  <a:srgbClr val="3A9001"/>
                </a:solidFill>
                <a:latin typeface="Calibri" charset="0"/>
                <a:cs typeface="Calibri" charset="0"/>
              </a:rPr>
              <a:t>beans (</a:t>
            </a:r>
            <a:r>
              <a:rPr lang="en-US" sz="2800" b="1" dirty="0" err="1" smtClean="0">
                <a:solidFill>
                  <a:srgbClr val="3A9001"/>
                </a:solidFill>
                <a:latin typeface="Calibri" charset="0"/>
                <a:cs typeface="Calibri" charset="0"/>
              </a:rPr>
              <a:t>esp.soy</a:t>
            </a:r>
            <a:r>
              <a:rPr lang="en-US" sz="2800" b="1" dirty="0" smtClean="0">
                <a:solidFill>
                  <a:srgbClr val="3A9001"/>
                </a:solidFill>
                <a:latin typeface="Calibri" charset="0"/>
                <a:cs typeface="Calibri" charset="0"/>
              </a:rPr>
              <a:t>)</a:t>
            </a:r>
            <a:endParaRPr lang="en-US" sz="2800" b="1" dirty="0">
              <a:solidFill>
                <a:srgbClr val="3A9001"/>
              </a:solidFill>
              <a:latin typeface="Calibri" charset="0"/>
              <a:cs typeface="Calibri" charset="0"/>
            </a:endParaRPr>
          </a:p>
          <a:p>
            <a:pPr eaLnBrk="1" hangingPunct="1">
              <a:lnSpc>
                <a:spcPct val="60000"/>
              </a:lnSpc>
            </a:pPr>
            <a:r>
              <a:rPr lang="en-US" sz="2800" b="1" dirty="0">
                <a:solidFill>
                  <a:srgbClr val="F79646"/>
                </a:solidFill>
                <a:latin typeface="Calibri" charset="0"/>
                <a:cs typeface="Calibri" charset="0"/>
              </a:rPr>
              <a:t>Animal flesh</a:t>
            </a:r>
          </a:p>
          <a:p>
            <a:pPr eaLnBrk="1" hangingPunct="1">
              <a:lnSpc>
                <a:spcPct val="60000"/>
              </a:lnSpc>
            </a:pPr>
            <a:r>
              <a:rPr lang="en-US" sz="2800" b="1" dirty="0">
                <a:solidFill>
                  <a:srgbClr val="F79646"/>
                </a:solidFill>
                <a:latin typeface="Calibri" charset="0"/>
                <a:cs typeface="Calibri" charset="0"/>
              </a:rPr>
              <a:t>Eggs</a:t>
            </a:r>
          </a:p>
          <a:p>
            <a:pPr eaLnBrk="1" hangingPunct="1">
              <a:lnSpc>
                <a:spcPct val="60000"/>
              </a:lnSpc>
            </a:pPr>
            <a:r>
              <a:rPr lang="en-US" sz="2800" b="1" dirty="0">
                <a:solidFill>
                  <a:srgbClr val="F79646"/>
                </a:solidFill>
                <a:latin typeface="Calibri" charset="0"/>
                <a:cs typeface="Calibri" charset="0"/>
              </a:rPr>
              <a:t>Dairy </a:t>
            </a:r>
            <a:r>
              <a:rPr lang="en-US" sz="2800" b="1" dirty="0" smtClean="0">
                <a:solidFill>
                  <a:srgbClr val="F79646"/>
                </a:solidFill>
                <a:latin typeface="Calibri" charset="0"/>
                <a:cs typeface="Calibri" charset="0"/>
              </a:rPr>
              <a:t>products</a:t>
            </a:r>
            <a:endParaRPr lang="en-US" sz="2800" b="1" dirty="0">
              <a:solidFill>
                <a:srgbClr val="F79646"/>
              </a:solidFill>
              <a:latin typeface="Calibri" charset="0"/>
              <a:cs typeface="Calibri" charset="0"/>
            </a:endParaRPr>
          </a:p>
          <a:p>
            <a:pPr eaLnBrk="1" hangingPunct="1">
              <a:lnSpc>
                <a:spcPct val="60000"/>
              </a:lnSpc>
            </a:pPr>
            <a:r>
              <a:rPr lang="en-US" sz="2800" dirty="0">
                <a:latin typeface="Calibri" charset="0"/>
                <a:cs typeface="Calibri" charset="0"/>
              </a:rPr>
              <a:t>Protein supplements </a:t>
            </a:r>
            <a:endParaRPr lang="en-US" sz="2800" dirty="0" smtClean="0">
              <a:latin typeface="Calibri" charset="0"/>
              <a:cs typeface="Calibri" charset="0"/>
            </a:endParaRPr>
          </a:p>
          <a:p>
            <a:pPr marL="82550" indent="0" eaLnBrk="1" hangingPunct="1">
              <a:lnSpc>
                <a:spcPct val="60000"/>
              </a:lnSpc>
              <a:buNone/>
            </a:pPr>
            <a:r>
              <a:rPr lang="en-US" sz="2800" dirty="0">
                <a:latin typeface="Calibri" charset="0"/>
                <a:cs typeface="Calibri" charset="0"/>
              </a:rPr>
              <a:t> </a:t>
            </a:r>
            <a:r>
              <a:rPr lang="en-US" sz="2800" dirty="0" smtClean="0">
                <a:latin typeface="Calibri" charset="0"/>
                <a:cs typeface="Calibri" charset="0"/>
              </a:rPr>
              <a:t>  		</a:t>
            </a:r>
            <a:r>
              <a:rPr lang="en-US" sz="2800" b="1" dirty="0" smtClean="0">
                <a:solidFill>
                  <a:srgbClr val="F79646"/>
                </a:solidFill>
                <a:latin typeface="Calibri" charset="0"/>
                <a:cs typeface="Calibri" charset="0"/>
              </a:rPr>
              <a:t>whey, casein</a:t>
            </a:r>
          </a:p>
          <a:p>
            <a:pPr marL="82550" indent="0" eaLnBrk="1" hangingPunct="1">
              <a:lnSpc>
                <a:spcPct val="60000"/>
              </a:lnSpc>
              <a:buNone/>
            </a:pPr>
            <a:r>
              <a:rPr lang="en-US" sz="2800" dirty="0">
                <a:latin typeface="Calibri" charset="0"/>
                <a:cs typeface="Calibri" charset="0"/>
              </a:rPr>
              <a:t>	</a:t>
            </a:r>
            <a:r>
              <a:rPr lang="en-US" sz="2800" dirty="0" smtClean="0">
                <a:latin typeface="Calibri" charset="0"/>
                <a:cs typeface="Calibri" charset="0"/>
              </a:rPr>
              <a:t>	  </a:t>
            </a:r>
            <a:r>
              <a:rPr lang="en-US" sz="2800" b="1" dirty="0" smtClean="0">
                <a:solidFill>
                  <a:srgbClr val="008000"/>
                </a:solidFill>
                <a:latin typeface="Calibri" charset="0"/>
                <a:cs typeface="Calibri" charset="0"/>
              </a:rPr>
              <a:t>soy </a:t>
            </a:r>
            <a:r>
              <a:rPr lang="en-US" sz="2800" b="1" dirty="0" smtClean="0">
                <a:solidFill>
                  <a:srgbClr val="008000"/>
                </a:solidFill>
                <a:latin typeface="Gill Sans MT" charset="0"/>
              </a:rPr>
              <a:t> </a:t>
            </a:r>
            <a:endParaRPr lang="en-US" sz="2800" b="1" baseline="30000" dirty="0">
              <a:solidFill>
                <a:srgbClr val="008000"/>
              </a:solidFill>
              <a:latin typeface="Gill Sans MT" charset="0"/>
            </a:endParaRPr>
          </a:p>
          <a:p>
            <a:pPr eaLnBrk="1" hangingPunct="1">
              <a:lnSpc>
                <a:spcPct val="60000"/>
              </a:lnSpc>
              <a:buFont typeface="Wingdings 2" charset="0"/>
              <a:buNone/>
            </a:pPr>
            <a:r>
              <a:rPr lang="en-US" sz="2800" dirty="0">
                <a:latin typeface="Gill Sans MT" charset="0"/>
              </a:rPr>
              <a:t> </a:t>
            </a:r>
          </a:p>
          <a:p>
            <a:pPr eaLnBrk="1" hangingPunct="1">
              <a:lnSpc>
                <a:spcPct val="60000"/>
              </a:lnSpc>
              <a:buFont typeface="Wingdings 2" charset="0"/>
              <a:buNone/>
            </a:pPr>
            <a:endParaRPr lang="en-US" sz="2800" dirty="0">
              <a:latin typeface="Gill Sans MT" charset="0"/>
            </a:endParaRPr>
          </a:p>
          <a:p>
            <a:pPr eaLnBrk="1" hangingPunct="1">
              <a:lnSpc>
                <a:spcPct val="60000"/>
              </a:lnSpc>
              <a:buFont typeface="Wingdings 2" charset="0"/>
              <a:buNone/>
            </a:pPr>
            <a:r>
              <a:rPr lang="en-US" sz="2800" dirty="0">
                <a:latin typeface="Gill Sans MT" charset="0"/>
              </a:rPr>
              <a:t> </a:t>
            </a:r>
          </a:p>
        </p:txBody>
      </p:sp>
    </p:spTree>
    <p:extLst>
      <p:ext uri="{BB962C8B-B14F-4D97-AF65-F5344CB8AC3E}">
        <p14:creationId xmlns:p14="http://schemas.microsoft.com/office/powerpoint/2010/main" val="3799794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651">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7651">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765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7651">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7651">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65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7651">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7651">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7651">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8076</TotalTime>
  <Words>1208</Words>
  <Application>Microsoft Macintosh PowerPoint</Application>
  <PresentationFormat>On-screen Show (4:3)</PresentationFormat>
  <Paragraphs>222</Paragraphs>
  <Slides>21</Slides>
  <Notes>14</Notes>
  <HiddenSlides>1</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21</vt:i4>
      </vt:variant>
    </vt:vector>
  </HeadingPairs>
  <TitlesOfParts>
    <vt:vector size="30" baseType="lpstr">
      <vt:lpstr>Calibri</vt:lpstr>
      <vt:lpstr>Calisto MT</vt:lpstr>
      <vt:lpstr>Gill Sans MT</vt:lpstr>
      <vt:lpstr>ＭＳ Ｐゴシック</vt:lpstr>
      <vt:lpstr>Verdana</vt:lpstr>
      <vt:lpstr>Wingdings</vt:lpstr>
      <vt:lpstr>Wingdings 2</vt:lpstr>
      <vt:lpstr>Arial</vt:lpstr>
      <vt:lpstr>Default Theme</vt:lpstr>
      <vt:lpstr>PowerPoint Presentation</vt:lpstr>
      <vt:lpstr>PowerPoint Presentation</vt:lpstr>
      <vt:lpstr>Vegetarian Variations</vt:lpstr>
      <vt:lpstr>Think. Pair. Share. </vt:lpstr>
      <vt:lpstr> Protein Sources Abound! </vt:lpstr>
      <vt:lpstr>Compare Menus for Protein</vt:lpstr>
      <vt:lpstr>PowerPoint Presentation</vt:lpstr>
      <vt:lpstr>Protein Needs of Vegetarian</vt:lpstr>
      <vt:lpstr>Protein Source (Plant or Animal) Determines Quality!</vt:lpstr>
      <vt:lpstr>Quality: High or low, how do you know?</vt:lpstr>
      <vt:lpstr>Protein Complementation (PC)</vt:lpstr>
      <vt:lpstr> </vt:lpstr>
      <vt:lpstr> </vt:lpstr>
      <vt:lpstr> </vt:lpstr>
      <vt:lpstr>Think. Pair. Share.</vt:lpstr>
      <vt:lpstr>Water/Arable Land: Finite Resources</vt:lpstr>
      <vt:lpstr>For every 100 cal of grain fed to animals…..</vt:lpstr>
      <vt:lpstr>Beef: The Impact What does it take to make a ‘double-double burger’? </vt:lpstr>
      <vt:lpstr>PowerPoint Presentation</vt:lpstr>
      <vt:lpstr>Fossil Fuel Calories Edible Calories  </vt:lpstr>
      <vt:lpstr>‘Thneeds’</vt:lpstr>
    </vt:vector>
  </TitlesOfParts>
  <Company>HOME</Company>
  <LinksUpToDate>false</LinksUpToDate>
  <SharedDoc>false</SharedDoc>
  <HyperlinksChanged>false</HyperlinksChanged>
  <AppVersion>15.0034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Protein</dc:title>
  <dc:creator>D</dc:creator>
  <cp:lastModifiedBy>Microsoft Office User</cp:lastModifiedBy>
  <cp:revision>296</cp:revision>
  <cp:lastPrinted>2015-03-15T16:42:52Z</cp:lastPrinted>
  <dcterms:created xsi:type="dcterms:W3CDTF">2016-06-07T15:37:39Z</dcterms:created>
  <dcterms:modified xsi:type="dcterms:W3CDTF">2017-06-10T04:47:19Z</dcterms:modified>
</cp:coreProperties>
</file>