
<file path=[Content_Types].xml><?xml version="1.0" encoding="utf-8"?>
<Types xmlns="http://schemas.openxmlformats.org/package/2006/content-types">
  <Default Extension="xml" ContentType="application/xml"/>
  <Default Extension="jpeg" ContentType="image/jpeg"/>
  <Default Extension="wdp" ContentType="image/vnd.ms-photo"/>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1" r:id="rId1"/>
  </p:sldMasterIdLst>
  <p:notesMasterIdLst>
    <p:notesMasterId r:id="rId24"/>
  </p:notesMasterIdLst>
  <p:handoutMasterIdLst>
    <p:handoutMasterId r:id="rId25"/>
  </p:handoutMasterIdLst>
  <p:sldIdLst>
    <p:sldId id="351" r:id="rId2"/>
    <p:sldId id="283" r:id="rId3"/>
    <p:sldId id="301" r:id="rId4"/>
    <p:sldId id="302" r:id="rId5"/>
    <p:sldId id="275" r:id="rId6"/>
    <p:sldId id="318" r:id="rId7"/>
    <p:sldId id="297" r:id="rId8"/>
    <p:sldId id="349" r:id="rId9"/>
    <p:sldId id="307" r:id="rId10"/>
    <p:sldId id="347" r:id="rId11"/>
    <p:sldId id="304" r:id="rId12"/>
    <p:sldId id="345" r:id="rId13"/>
    <p:sldId id="309" r:id="rId14"/>
    <p:sldId id="315" r:id="rId15"/>
    <p:sldId id="280" r:id="rId16"/>
    <p:sldId id="305" r:id="rId17"/>
    <p:sldId id="285" r:id="rId18"/>
    <p:sldId id="350" r:id="rId19"/>
    <p:sldId id="284" r:id="rId20"/>
    <p:sldId id="293" r:id="rId21"/>
    <p:sldId id="310" r:id="rId22"/>
    <p:sldId id="311"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Tahoma"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Tahoma"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Tahoma"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Tahoma" charset="0"/>
        <a:ea typeface="ＭＳ Ｐゴシック" charset="0"/>
        <a:cs typeface="ＭＳ Ｐゴシック" charset="0"/>
      </a:defRPr>
    </a:lvl5pPr>
    <a:lvl6pPr marL="2286000" algn="l" defTabSz="457200" rtl="0" eaLnBrk="1" latinLnBrk="0" hangingPunct="1">
      <a:defRPr kern="1200">
        <a:solidFill>
          <a:schemeClr val="tx1"/>
        </a:solidFill>
        <a:latin typeface="Tahoma" charset="0"/>
        <a:ea typeface="ＭＳ Ｐゴシック" charset="0"/>
        <a:cs typeface="ＭＳ Ｐゴシック" charset="0"/>
      </a:defRPr>
    </a:lvl6pPr>
    <a:lvl7pPr marL="2743200" algn="l" defTabSz="457200" rtl="0" eaLnBrk="1" latinLnBrk="0" hangingPunct="1">
      <a:defRPr kern="1200">
        <a:solidFill>
          <a:schemeClr val="tx1"/>
        </a:solidFill>
        <a:latin typeface="Tahoma" charset="0"/>
        <a:ea typeface="ＭＳ Ｐゴシック" charset="0"/>
        <a:cs typeface="ＭＳ Ｐゴシック" charset="0"/>
      </a:defRPr>
    </a:lvl7pPr>
    <a:lvl8pPr marL="3200400" algn="l" defTabSz="457200" rtl="0" eaLnBrk="1" latinLnBrk="0" hangingPunct="1">
      <a:defRPr kern="1200">
        <a:solidFill>
          <a:schemeClr val="tx1"/>
        </a:solidFill>
        <a:latin typeface="Tahoma" charset="0"/>
        <a:ea typeface="ＭＳ Ｐゴシック" charset="0"/>
        <a:cs typeface="ＭＳ Ｐゴシック" charset="0"/>
      </a:defRPr>
    </a:lvl8pPr>
    <a:lvl9pPr marL="3657600" algn="l" defTabSz="457200" rtl="0" eaLnBrk="1" latinLnBrk="0" hangingPunct="1">
      <a:defRPr kern="1200">
        <a:solidFill>
          <a:schemeClr val="tx1"/>
        </a:solidFill>
        <a:latin typeface="Tahom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C3C0"/>
    <a:srgbClr val="0432FF"/>
    <a:srgbClr val="009051"/>
    <a:srgbClr val="FF2F92"/>
    <a:srgbClr val="941651"/>
    <a:srgbClr val="666666"/>
    <a:srgbClr val="800080"/>
    <a:srgbClr val="FEC254"/>
    <a:srgbClr val="1AC603"/>
    <a:srgbClr val="FB4D5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554"/>
    <p:restoredTop sz="77887" autoAdjust="0"/>
  </p:normalViewPr>
  <p:slideViewPr>
    <p:cSldViewPr>
      <p:cViewPr>
        <p:scale>
          <a:sx n="81" d="100"/>
          <a:sy n="81" d="100"/>
        </p:scale>
        <p:origin x="992" y="144"/>
      </p:cViewPr>
      <p:guideLst>
        <p:guide orient="horz" pos="2160"/>
        <p:guide pos="2880"/>
      </p:guideLst>
    </p:cSldViewPr>
  </p:slideViewPr>
  <p:notesTextViewPr>
    <p:cViewPr>
      <p:scale>
        <a:sx n="100" d="100"/>
        <a:sy n="100" d="100"/>
      </p:scale>
      <p:origin x="0" y="0"/>
    </p:cViewPr>
  </p:notesTextViewPr>
  <p:sorterViewPr>
    <p:cViewPr>
      <p:scale>
        <a:sx n="56" d="100"/>
        <a:sy n="56" d="100"/>
      </p:scale>
      <p:origin x="0" y="1152"/>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solidFill>
                  <a:schemeClr val="tx2"/>
                </a:solidFill>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solidFill>
                  <a:schemeClr val="tx2"/>
                </a:solidFill>
                <a:latin typeface="Arial" charset="0"/>
                <a:cs typeface="+mn-cs"/>
              </a:defRPr>
            </a:lvl1pPr>
          </a:lstStyle>
          <a:p>
            <a:pPr>
              <a:defRPr/>
            </a:pPr>
            <a:fld id="{F6B717CB-5DD8-9048-B6E9-2F5EC3418761}" type="datetimeFigureOut">
              <a:rPr lang="en-US"/>
              <a:pPr>
                <a:defRPr/>
              </a:pPr>
              <a:t>6/1/17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solidFill>
                  <a:schemeClr val="tx2"/>
                </a:solidFill>
                <a:latin typeface="Arial" charset="0"/>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solidFill>
                  <a:schemeClr val="tx2"/>
                </a:solidFill>
                <a:latin typeface="Arial" charset="0"/>
                <a:cs typeface="+mn-cs"/>
              </a:defRPr>
            </a:lvl1pPr>
          </a:lstStyle>
          <a:p>
            <a:pPr>
              <a:defRPr/>
            </a:pPr>
            <a:fld id="{8E4E4ADD-3390-3C4C-A510-6D851C2B0AFE}" type="slidenum">
              <a:rPr lang="en-US"/>
              <a:pPr>
                <a:defRPr/>
              </a:pPr>
              <a:t>‹#›</a:t>
            </a:fld>
            <a:endParaRPr lang="en-US"/>
          </a:p>
        </p:txBody>
      </p:sp>
    </p:spTree>
    <p:extLst>
      <p:ext uri="{BB962C8B-B14F-4D97-AF65-F5344CB8AC3E}">
        <p14:creationId xmlns:p14="http://schemas.microsoft.com/office/powerpoint/2010/main" val="1477096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ea typeface="+mn-ea"/>
                <a:cs typeface="+mn-cs"/>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ea typeface="+mn-ea"/>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mn-cs"/>
              </a:defRPr>
            </a:lvl1pPr>
          </a:lstStyle>
          <a:p>
            <a:pPr>
              <a:defRPr/>
            </a:pPr>
            <a:fld id="{06ACB388-05C2-3749-AA4F-30AD44DAC19A}" type="slidenum">
              <a:rPr lang="en-US"/>
              <a:pPr>
                <a:defRPr/>
              </a:pPr>
              <a:t>‹#›</a:t>
            </a:fld>
            <a:endParaRPr lang="en-US"/>
          </a:p>
        </p:txBody>
      </p:sp>
    </p:spTree>
    <p:extLst>
      <p:ext uri="{BB962C8B-B14F-4D97-AF65-F5344CB8AC3E}">
        <p14:creationId xmlns:p14="http://schemas.microsoft.com/office/powerpoint/2010/main" val="32414150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ACB388-05C2-3749-AA4F-30AD44DAC19A}" type="slidenum">
              <a:rPr lang="en-US" smtClean="0"/>
              <a:pPr>
                <a:defRPr/>
              </a:pPr>
              <a:t>1</a:t>
            </a:fld>
            <a:endParaRPr lang="en-US"/>
          </a:p>
        </p:txBody>
      </p:sp>
    </p:spTree>
    <p:extLst>
      <p:ext uri="{BB962C8B-B14F-4D97-AF65-F5344CB8AC3E}">
        <p14:creationId xmlns:p14="http://schemas.microsoft.com/office/powerpoint/2010/main" val="1722134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a:ln/>
        </p:spPr>
      </p:sp>
      <p:sp>
        <p:nvSpPr>
          <p:cNvPr id="3686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a:t>Sleep deprivation </a:t>
            </a:r>
            <a:r>
              <a:rPr lang="en-US" dirty="0" smtClean="0"/>
              <a:t>(a </a:t>
            </a:r>
            <a:r>
              <a:rPr lang="en-US" dirty="0"/>
              <a:t>type of stress) impacts hunger satiety (fullness) hormones.  </a:t>
            </a:r>
          </a:p>
          <a:p>
            <a:r>
              <a:rPr lang="en-US" u="sng" dirty="0" err="1"/>
              <a:t>Leptin</a:t>
            </a:r>
            <a:r>
              <a:rPr lang="en-US" dirty="0"/>
              <a:t> tells us we are full. If there is not enough of it, then we are likely to overeat. </a:t>
            </a:r>
          </a:p>
          <a:p>
            <a:r>
              <a:rPr lang="en-US" u="sng" dirty="0"/>
              <a:t>Ghrelin</a:t>
            </a:r>
            <a:r>
              <a:rPr lang="en-US" dirty="0"/>
              <a:t> tells us to eat. If there is more of it, then we eat </a:t>
            </a:r>
            <a:r>
              <a:rPr lang="en-US" dirty="0" smtClean="0"/>
              <a:t>more</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u="none" dirty="0" smtClean="0"/>
              <a:t>See </a:t>
            </a:r>
            <a:r>
              <a:rPr lang="en-US" u="sng" dirty="0" smtClean="0"/>
              <a:t>Gulp</a:t>
            </a:r>
            <a:r>
              <a:rPr lang="en-US" dirty="0" smtClean="0"/>
              <a:t> by M. Roach</a:t>
            </a:r>
            <a:r>
              <a:rPr lang="en-US" baseline="0" dirty="0" smtClean="0"/>
              <a:t> </a:t>
            </a:r>
            <a:r>
              <a:rPr lang="en-US" dirty="0" smtClean="0"/>
              <a:t>There is a huge amount of communication between the gut and the brain</a:t>
            </a:r>
            <a:r>
              <a:rPr lang="en-US" baseline="0" dirty="0" smtClean="0"/>
              <a:t> (via the chemicals it makes, neuro-peptides, neuro-transmitters e.g. most serotonin (5-HT), a feel good chemical is made by the gut, etc.) </a:t>
            </a:r>
            <a:r>
              <a:rPr lang="en-US" dirty="0" smtClean="0"/>
              <a:t>Some</a:t>
            </a:r>
            <a:r>
              <a:rPr lang="en-US" baseline="0" dirty="0" smtClean="0"/>
              <a:t> say we are a very sophisticated earth worm.  A feeding tube that grew big and did better with a larger brain that helped us get more food.  And, we did  better with arms and legs that helped us feed more efficiently.  It’s food for thought !!!!!</a:t>
            </a:r>
            <a:endParaRPr lang="en-US" dirty="0" smtClean="0"/>
          </a:p>
          <a:p>
            <a:endParaRPr lang="en-US" dirty="0"/>
          </a:p>
        </p:txBody>
      </p:sp>
      <p:sp>
        <p:nvSpPr>
          <p:cNvPr id="4" name="Slide Number Placeholder 3"/>
          <p:cNvSpPr>
            <a:spLocks noGrp="1"/>
          </p:cNvSpPr>
          <p:nvPr>
            <p:ph type="sldNum" sz="quarter" idx="5"/>
          </p:nvPr>
        </p:nvSpPr>
        <p:spPr/>
        <p:txBody>
          <a:bodyPr/>
          <a:lstStyle/>
          <a:p>
            <a:pPr>
              <a:defRPr/>
            </a:pPr>
            <a:fld id="{C859D982-9AA3-2A40-818C-05D404CE874F}" type="slidenum">
              <a:rPr lang="en-US" smtClean="0"/>
              <a:pPr>
                <a:defRPr/>
              </a:pPr>
              <a:t>11</a:t>
            </a:fld>
            <a:endParaRPr lang="en-US"/>
          </a:p>
        </p:txBody>
      </p:sp>
    </p:spTree>
    <p:extLst>
      <p:ext uri="{BB962C8B-B14F-4D97-AF65-F5344CB8AC3E}">
        <p14:creationId xmlns:p14="http://schemas.microsoft.com/office/powerpoint/2010/main" val="1424957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huge amount of communication between the gut and the brain</a:t>
            </a:r>
            <a:r>
              <a:rPr lang="en-US" baseline="0" dirty="0" smtClean="0"/>
              <a:t> (via the chemicals it makes, neuro-peptides, neuro-transmitters e.g. most serotonin (5-HT), a feel good chemical is made by the gut, not the brain etc.)  </a:t>
            </a:r>
          </a:p>
          <a:p>
            <a:r>
              <a:rPr lang="en-US" baseline="0" dirty="0" smtClean="0"/>
              <a:t>Interesting fact:  Vitamin D is involved in making 5HT.  When it present in the gut in inhibits 5HT production (not sure how</a:t>
            </a:r>
            <a:r>
              <a:rPr lang="mr-IN" baseline="0" dirty="0" smtClean="0"/>
              <a:t>…</a:t>
            </a:r>
            <a:r>
              <a:rPr lang="en-US" baseline="0" dirty="0" smtClean="0"/>
              <a:t>bind to </a:t>
            </a:r>
            <a:r>
              <a:rPr lang="en-US" baseline="0" dirty="0" err="1" smtClean="0"/>
              <a:t>tryp</a:t>
            </a:r>
            <a:r>
              <a:rPr lang="en-US" baseline="0" dirty="0" smtClean="0"/>
              <a:t> hydroxylase or gene?)  Maybe because high levels of 5HT can cause inflammation? </a:t>
            </a:r>
          </a:p>
          <a:p>
            <a:r>
              <a:rPr lang="en-US" baseline="0" dirty="0" smtClean="0"/>
              <a:t>Many of us are </a:t>
            </a:r>
            <a:r>
              <a:rPr lang="en-US" baseline="0" dirty="0" err="1" smtClean="0"/>
              <a:t>vit</a:t>
            </a:r>
            <a:r>
              <a:rPr lang="en-US" baseline="0" dirty="0" smtClean="0"/>
              <a:t> D deficient (live above 37</a:t>
            </a:r>
            <a:r>
              <a:rPr lang="en-US" baseline="30000" dirty="0" smtClean="0"/>
              <a:t>th</a:t>
            </a:r>
            <a:r>
              <a:rPr lang="en-US" baseline="0" dirty="0" smtClean="0"/>
              <a:t> parallel, less sunlight, part of year do not make </a:t>
            </a:r>
            <a:r>
              <a:rPr lang="en-US" baseline="0" dirty="0" err="1" smtClean="0"/>
              <a:t>vit</a:t>
            </a:r>
            <a:r>
              <a:rPr lang="en-US" baseline="0" dirty="0" smtClean="0"/>
              <a:t>), which may increase inflammation since more 5HT will get made.  </a:t>
            </a:r>
          </a:p>
          <a:p>
            <a:endParaRPr lang="en-US" baseline="0" dirty="0" smtClean="0"/>
          </a:p>
          <a:p>
            <a:r>
              <a:rPr lang="en-US" baseline="0" dirty="0" smtClean="0"/>
              <a:t>Aside from the gut, when vitamin D is present in the brain (outside BBB near pineal gland), it up regulates 5HT production</a:t>
            </a:r>
            <a:r>
              <a:rPr lang="mr-IN" baseline="0" dirty="0" smtClean="0"/>
              <a:t>…</a:t>
            </a:r>
            <a:r>
              <a:rPr lang="en-US" baseline="0" dirty="0" smtClean="0"/>
              <a:t>the ‘feel good’ hormone in the brain. </a:t>
            </a:r>
          </a:p>
          <a:p>
            <a:r>
              <a:rPr lang="en-US" b="1" baseline="0" dirty="0" smtClean="0"/>
              <a:t>Reference: </a:t>
            </a:r>
            <a:r>
              <a:rPr lang="en-US" baseline="0" dirty="0" smtClean="0"/>
              <a:t>Rhonda Patrick  off Joe Rogan Experience site. Student referred me to site 11.2016) </a:t>
            </a:r>
          </a:p>
          <a:p>
            <a:endParaRPr lang="en-US" baseline="0" dirty="0" smtClean="0"/>
          </a:p>
          <a:p>
            <a:r>
              <a:rPr lang="en-US" dirty="0" smtClean="0"/>
              <a:t>Some</a:t>
            </a:r>
            <a:r>
              <a:rPr lang="en-US" baseline="0" dirty="0" smtClean="0"/>
              <a:t> say we are a very sophisticated earth worm.  A feeding tube that grew big and did better with a larger brain that helped us get more food.  And, arms and legs were selected for because we did better acquiring the food we needed to grow and reproduce.  Not proven, but it’s ‘food for thought’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06ACB388-05C2-3749-AA4F-30AD44DAC19A}" type="slidenum">
              <a:rPr lang="en-US" smtClean="0"/>
              <a:pPr>
                <a:defRPr/>
              </a:pPr>
              <a:t>12</a:t>
            </a:fld>
            <a:endParaRPr lang="en-US"/>
          </a:p>
        </p:txBody>
      </p:sp>
    </p:spTree>
    <p:extLst>
      <p:ext uri="{BB962C8B-B14F-4D97-AF65-F5344CB8AC3E}">
        <p14:creationId xmlns:p14="http://schemas.microsoft.com/office/powerpoint/2010/main" val="2369711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a:t>Combine small to moderate calorie reduction and increased exercise for best results!!</a:t>
            </a:r>
          </a:p>
          <a:p>
            <a:r>
              <a:rPr lang="en-US" dirty="0"/>
              <a:t>Exercise (aka physical activity!!!)… burns calories builds/maintains lean mass </a:t>
            </a:r>
            <a:r>
              <a:rPr lang="en-US" dirty="0">
                <a:sym typeface="Wingdings" charset="0"/>
              </a:rPr>
              <a:t></a:t>
            </a:r>
            <a:r>
              <a:rPr lang="en-US" dirty="0"/>
              <a:t> increase BMR (short/long </a:t>
            </a:r>
            <a:r>
              <a:rPr lang="en-US" dirty="0" smtClean="0"/>
              <a:t>term?),</a:t>
            </a:r>
            <a:r>
              <a:rPr lang="en-US" dirty="0" smtClean="0">
                <a:cs typeface="Arial" charset="0"/>
              </a:rPr>
              <a:t>↓</a:t>
            </a:r>
            <a:r>
              <a:rPr lang="en-US" dirty="0"/>
              <a:t>stress/depression….</a:t>
            </a:r>
            <a:r>
              <a:rPr lang="en-US" dirty="0">
                <a:sym typeface="Wingdings 3" charset="0"/>
              </a:rPr>
              <a:t></a:t>
            </a:r>
            <a:r>
              <a:rPr lang="en-US" dirty="0"/>
              <a:t> endorphins </a:t>
            </a:r>
            <a:r>
              <a:rPr lang="en-US" dirty="0">
                <a:sym typeface="Wingdings" charset="0"/>
              </a:rPr>
              <a:t></a:t>
            </a:r>
            <a:r>
              <a:rPr lang="en-US" b="1" dirty="0"/>
              <a:t/>
            </a:r>
            <a:br>
              <a:rPr lang="en-US" b="1" dirty="0"/>
            </a:br>
            <a:r>
              <a:rPr lang="en-US" dirty="0"/>
              <a:t>Ex: walk, jog or run a mile~ 100 Calories</a:t>
            </a:r>
          </a:p>
        </p:txBody>
      </p:sp>
      <p:sp>
        <p:nvSpPr>
          <p:cNvPr id="4" name="Slide Number Placeholder 3"/>
          <p:cNvSpPr>
            <a:spLocks noGrp="1"/>
          </p:cNvSpPr>
          <p:nvPr>
            <p:ph type="sldNum" sz="quarter" idx="5"/>
          </p:nvPr>
        </p:nvSpPr>
        <p:spPr/>
        <p:txBody>
          <a:bodyPr/>
          <a:lstStyle/>
          <a:p>
            <a:pPr>
              <a:defRPr/>
            </a:pPr>
            <a:fld id="{30A27314-FCC4-B743-AE35-4AA5608EAD91}" type="slidenum">
              <a:rPr lang="en-US" smtClean="0"/>
              <a:pPr>
                <a:defRPr/>
              </a:pPr>
              <a:t>13</a:t>
            </a:fld>
            <a:endParaRPr lang="en-US"/>
          </a:p>
        </p:txBody>
      </p:sp>
    </p:spTree>
    <p:extLst>
      <p:ext uri="{BB962C8B-B14F-4D97-AF65-F5344CB8AC3E}">
        <p14:creationId xmlns:p14="http://schemas.microsoft.com/office/powerpoint/2010/main" val="5100384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Body Mass Index</a:t>
            </a:r>
            <a:r>
              <a:rPr lang="en-US" baseline="0" dirty="0" smtClean="0"/>
              <a:t> BMI a flawed tool used all the time. Doesn’t account for body composition. Goal &lt; 25 See BMI calculators online</a:t>
            </a:r>
            <a:endParaRPr lang="en-US" dirty="0"/>
          </a:p>
        </p:txBody>
      </p:sp>
      <p:sp>
        <p:nvSpPr>
          <p:cNvPr id="4" name="Slide Number Placeholder 3"/>
          <p:cNvSpPr>
            <a:spLocks noGrp="1"/>
          </p:cNvSpPr>
          <p:nvPr>
            <p:ph type="sldNum" sz="quarter" idx="10"/>
          </p:nvPr>
        </p:nvSpPr>
        <p:spPr/>
        <p:txBody>
          <a:bodyPr/>
          <a:lstStyle/>
          <a:p>
            <a:pPr>
              <a:defRPr/>
            </a:pPr>
            <a:fld id="{06ACB388-05C2-3749-AA4F-30AD44DAC19A}" type="slidenum">
              <a:rPr lang="en-US" smtClean="0"/>
              <a:pPr>
                <a:defRPr/>
              </a:pPr>
              <a:t>14</a:t>
            </a:fld>
            <a:endParaRPr lang="en-US"/>
          </a:p>
        </p:txBody>
      </p:sp>
    </p:spTree>
    <p:extLst>
      <p:ext uri="{BB962C8B-B14F-4D97-AF65-F5344CB8AC3E}">
        <p14:creationId xmlns:p14="http://schemas.microsoft.com/office/powerpoint/2010/main" val="41352898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ln/>
        </p:spPr>
      </p:sp>
      <p:sp>
        <p:nvSpPr>
          <p:cNvPr id="4403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b="1" dirty="0"/>
              <a:t>You must create 3500 calorie deficit to lose a pound of body fat.</a:t>
            </a:r>
          </a:p>
          <a:p>
            <a:r>
              <a:rPr lang="en-US" b="1" dirty="0" smtClean="0"/>
              <a:t>Link asap</a:t>
            </a:r>
            <a:r>
              <a:rPr lang="en-US" b="1" baseline="0" dirty="0" smtClean="0"/>
              <a:t> science: what does it take to burn 200 calories</a:t>
            </a:r>
          </a:p>
          <a:p>
            <a:endParaRPr lang="en-US" b="1" baseline="0" dirty="0" smtClean="0"/>
          </a:p>
          <a:p>
            <a:endParaRPr lang="en-US" b="1" dirty="0"/>
          </a:p>
        </p:txBody>
      </p:sp>
      <p:sp>
        <p:nvSpPr>
          <p:cNvPr id="4" name="Slide Number Placeholder 3"/>
          <p:cNvSpPr>
            <a:spLocks noGrp="1"/>
          </p:cNvSpPr>
          <p:nvPr>
            <p:ph type="sldNum" sz="quarter" idx="5"/>
          </p:nvPr>
        </p:nvSpPr>
        <p:spPr/>
        <p:txBody>
          <a:bodyPr/>
          <a:lstStyle/>
          <a:p>
            <a:pPr>
              <a:defRPr/>
            </a:pPr>
            <a:fld id="{E538BC2F-27FA-4B45-9D65-4D21352A15CA}" type="slidenum">
              <a:rPr lang="en-US" smtClean="0"/>
              <a:pPr>
                <a:defRPr/>
              </a:pPr>
              <a:t>15</a:t>
            </a:fld>
            <a:endParaRPr lang="en-US"/>
          </a:p>
        </p:txBody>
      </p:sp>
    </p:spTree>
    <p:extLst>
      <p:ext uri="{BB962C8B-B14F-4D97-AF65-F5344CB8AC3E}">
        <p14:creationId xmlns:p14="http://schemas.microsoft.com/office/powerpoint/2010/main" val="2208393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a:ln/>
        </p:spPr>
      </p:sp>
      <p:sp>
        <p:nvSpPr>
          <p:cNvPr id="4710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smtClean="0"/>
              <a:t>Eat </a:t>
            </a:r>
            <a:r>
              <a:rPr lang="en-US" dirty="0"/>
              <a:t>Right. Your Way. Every </a:t>
            </a:r>
            <a:r>
              <a:rPr lang="en-US" dirty="0" smtClean="0"/>
              <a:t>Day </a:t>
            </a:r>
          </a:p>
          <a:p>
            <a:r>
              <a:rPr lang="en-US" dirty="0" smtClean="0"/>
              <a:t>Sound diets: USDA</a:t>
            </a:r>
            <a:r>
              <a:rPr lang="en-US" baseline="0" dirty="0" smtClean="0"/>
              <a:t> plate method  Mediterranean Diet, DASH diet, </a:t>
            </a:r>
            <a:endParaRPr lang="en-US" dirty="0"/>
          </a:p>
          <a:p>
            <a:r>
              <a:rPr lang="en-US" dirty="0"/>
              <a:t>Make most of  your intake fruits and vegetables plus a low-fat or lean protein source. Add in whole grains to meet calorie needs.</a:t>
            </a:r>
          </a:p>
          <a:p>
            <a:endParaRPr lang="en-US" dirty="0"/>
          </a:p>
        </p:txBody>
      </p:sp>
      <p:sp>
        <p:nvSpPr>
          <p:cNvPr id="4" name="Slide Number Placeholder 3"/>
          <p:cNvSpPr>
            <a:spLocks noGrp="1"/>
          </p:cNvSpPr>
          <p:nvPr>
            <p:ph type="sldNum" sz="quarter" idx="5"/>
          </p:nvPr>
        </p:nvSpPr>
        <p:spPr/>
        <p:txBody>
          <a:bodyPr/>
          <a:lstStyle/>
          <a:p>
            <a:pPr>
              <a:defRPr/>
            </a:pPr>
            <a:fld id="{1214C11D-DEE0-F14A-982E-B03E8C6BAE68}" type="slidenum">
              <a:rPr lang="en-US" smtClean="0"/>
              <a:pPr>
                <a:defRPr/>
              </a:pPr>
              <a:t>16</a:t>
            </a:fld>
            <a:endParaRPr lang="en-US"/>
          </a:p>
        </p:txBody>
      </p:sp>
    </p:spTree>
    <p:extLst>
      <p:ext uri="{BB962C8B-B14F-4D97-AF65-F5344CB8AC3E}">
        <p14:creationId xmlns:p14="http://schemas.microsoft.com/office/powerpoint/2010/main" val="7947932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ln/>
        </p:spPr>
      </p:sp>
      <p:sp>
        <p:nvSpPr>
          <p:cNvPr id="4915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smtClean="0"/>
              <a:t>To participate in NWCS must be 18 and have lost at least 30 pounds and kept</a:t>
            </a:r>
            <a:r>
              <a:rPr lang="en-US" baseline="0" dirty="0" smtClean="0"/>
              <a:t> it off for a year.</a:t>
            </a:r>
          </a:p>
          <a:p>
            <a:r>
              <a:rPr lang="en-US" dirty="0" smtClean="0"/>
              <a:t>Avg. wt. loss 70# x 6years </a:t>
            </a:r>
            <a:endParaRPr lang="en-US" dirty="0"/>
          </a:p>
          <a:p>
            <a:r>
              <a:rPr lang="en-US" dirty="0"/>
              <a:t>Why eat Breakfast? More energy Better choices through out the day (diminished insulin response with regular meals)</a:t>
            </a:r>
          </a:p>
          <a:p>
            <a:r>
              <a:rPr lang="en-US" dirty="0"/>
              <a:t>Reduced </a:t>
            </a:r>
            <a:r>
              <a:rPr lang="en-US" dirty="0" smtClean="0"/>
              <a:t>hunger</a:t>
            </a:r>
          </a:p>
          <a:p>
            <a:endParaRPr lang="en-US" b="1" dirty="0" smtClean="0"/>
          </a:p>
          <a:p>
            <a:r>
              <a:rPr lang="en-US" b="1" dirty="0"/>
              <a:t>		 </a:t>
            </a:r>
            <a:endParaRPr lang="en-US" dirty="0"/>
          </a:p>
        </p:txBody>
      </p:sp>
    </p:spTree>
    <p:extLst>
      <p:ext uri="{BB962C8B-B14F-4D97-AF65-F5344CB8AC3E}">
        <p14:creationId xmlns:p14="http://schemas.microsoft.com/office/powerpoint/2010/main" val="742019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ln/>
        </p:spPr>
      </p:sp>
      <p:sp>
        <p:nvSpPr>
          <p:cNvPr id="6041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smtClean="0"/>
              <a:t>Remember you</a:t>
            </a:r>
            <a:r>
              <a:rPr lang="en-US" baseline="0" dirty="0" smtClean="0"/>
              <a:t> need a source of glucose 24/7. If you do not get it in your diet, you will make it.  </a:t>
            </a:r>
            <a:r>
              <a:rPr lang="en-US" dirty="0" smtClean="0"/>
              <a:t>First your</a:t>
            </a:r>
            <a:r>
              <a:rPr lang="en-US" baseline="0" dirty="0" smtClean="0"/>
              <a:t> body turns to </a:t>
            </a:r>
            <a:r>
              <a:rPr lang="en-US" dirty="0" smtClean="0"/>
              <a:t>glycogen </a:t>
            </a:r>
            <a:r>
              <a:rPr lang="en-US" dirty="0"/>
              <a:t>to help keep your blood sugar normal. When you </a:t>
            </a:r>
            <a:r>
              <a:rPr lang="en-US" dirty="0" smtClean="0"/>
              <a:t>use</a:t>
            </a:r>
            <a:r>
              <a:rPr lang="en-US" baseline="0" dirty="0" smtClean="0"/>
              <a:t> your stored</a:t>
            </a:r>
            <a:r>
              <a:rPr lang="en-US" dirty="0" smtClean="0"/>
              <a:t> </a:t>
            </a:r>
            <a:r>
              <a:rPr lang="en-US" dirty="0"/>
              <a:t>glycogen, you liberate the water stored with it (3g water/1g glycogen) and excrete the water.  It SEEMS you are losing weight quickly when you cut carbs…you are  losing water weight released when glycogen is used as a fuel.  The water weight will return as soon as you add back carbs into your diet and rebuild your glycogen stores. </a:t>
            </a:r>
            <a:endParaRPr lang="en-US" dirty="0" smtClean="0"/>
          </a:p>
          <a:p>
            <a:endParaRPr lang="en-US" dirty="0" smtClean="0"/>
          </a:p>
          <a:p>
            <a:r>
              <a:rPr lang="en-US" dirty="0" smtClean="0"/>
              <a:t>The goal of weight reduction</a:t>
            </a:r>
            <a:r>
              <a:rPr lang="en-US" baseline="0" dirty="0" smtClean="0"/>
              <a:t> is to lose body fat not to dehydrate yourself!</a:t>
            </a:r>
          </a:p>
          <a:p>
            <a:r>
              <a:rPr lang="en-US" b="1" dirty="0" smtClean="0"/>
              <a:t>NOTE</a:t>
            </a:r>
            <a:r>
              <a:rPr lang="en-US" b="1" dirty="0"/>
              <a:t>: </a:t>
            </a:r>
            <a:r>
              <a:rPr lang="en-US" dirty="0"/>
              <a:t>It is normal and beneficial to have a glycogen </a:t>
            </a:r>
            <a:r>
              <a:rPr lang="en-US" dirty="0" smtClean="0"/>
              <a:t>store.</a:t>
            </a:r>
          </a:p>
          <a:p>
            <a:r>
              <a:rPr lang="en-US" dirty="0" smtClean="0"/>
              <a:t>Once glycogen</a:t>
            </a:r>
            <a:r>
              <a:rPr lang="en-US" baseline="0" dirty="0" smtClean="0"/>
              <a:t> is gone (few hours), if there still is no dietary source of carbs you turn to dietary protein and if that is missing, then body proteins are sacrificed to make energy (ATP) and glucose!!!!</a:t>
            </a:r>
            <a:endParaRPr lang="en-US" dirty="0"/>
          </a:p>
          <a:p>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Many people believe that carbs make you fat. This is not necessarily true. We only make fat when we consume more calories than we need from any of the energy nutrients (carb, protein or fat…all three can and will be stored as fat if they are excess calories)</a:t>
            </a:r>
          </a:p>
          <a:p>
            <a:endParaRPr lang="en-US" dirty="0"/>
          </a:p>
        </p:txBody>
      </p:sp>
      <p:sp>
        <p:nvSpPr>
          <p:cNvPr id="4" name="Slide Number Placeholder 3"/>
          <p:cNvSpPr>
            <a:spLocks noGrp="1"/>
          </p:cNvSpPr>
          <p:nvPr>
            <p:ph type="sldNum" sz="quarter" idx="5"/>
          </p:nvPr>
        </p:nvSpPr>
        <p:spPr/>
        <p:txBody>
          <a:bodyPr/>
          <a:lstStyle/>
          <a:p>
            <a:pPr>
              <a:defRPr/>
            </a:pPr>
            <a:fld id="{5FFD9B6B-E317-EB4D-9A6C-0B3F9532B537}" type="slidenum">
              <a:rPr lang="en-US" smtClean="0"/>
              <a:pPr>
                <a:defRPr/>
              </a:pPr>
              <a:t>18</a:t>
            </a:fld>
            <a:endParaRPr lang="en-US"/>
          </a:p>
        </p:txBody>
      </p:sp>
    </p:spTree>
    <p:extLst>
      <p:ext uri="{BB962C8B-B14F-4D97-AF65-F5344CB8AC3E}">
        <p14:creationId xmlns:p14="http://schemas.microsoft.com/office/powerpoint/2010/main" val="14380466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a:t>If maintain a two year weight loss have decreased your risk of regain by 50%.</a:t>
            </a:r>
          </a:p>
          <a:p>
            <a:r>
              <a:rPr lang="en-US" dirty="0"/>
              <a:t>Logging food intake doubles weight loss success rates. Us a phone app MFP, Lose It!. </a:t>
            </a:r>
            <a:r>
              <a:rPr lang="en-US" dirty="0" err="1"/>
              <a:t>Fitday</a:t>
            </a:r>
            <a:r>
              <a:rPr lang="en-US" dirty="0"/>
              <a:t>, Spark People, </a:t>
            </a:r>
            <a:r>
              <a:rPr lang="en-US" dirty="0" smtClean="0"/>
              <a:t>WW</a:t>
            </a:r>
          </a:p>
          <a:p>
            <a:r>
              <a:rPr lang="en-US" dirty="0" err="1" smtClean="0"/>
              <a:t>Youtube</a:t>
            </a:r>
            <a:r>
              <a:rPr lang="en-US" baseline="0" dirty="0" smtClean="0"/>
              <a:t> What does 200 calories look like?</a:t>
            </a:r>
            <a:endParaRPr lang="en-US" dirty="0"/>
          </a:p>
        </p:txBody>
      </p:sp>
    </p:spTree>
    <p:extLst>
      <p:ext uri="{BB962C8B-B14F-4D97-AF65-F5344CB8AC3E}">
        <p14:creationId xmlns:p14="http://schemas.microsoft.com/office/powerpoint/2010/main" val="6871059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a:ln/>
        </p:spPr>
      </p:sp>
      <p:sp>
        <p:nvSpPr>
          <p:cNvPr id="5632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t>The most difficult part of weight loss is maintenance. After about 6 mos most will regain the weight they lost. </a:t>
            </a:r>
          </a:p>
        </p:txBody>
      </p:sp>
      <p:sp>
        <p:nvSpPr>
          <p:cNvPr id="4" name="Slide Number Placeholder 3"/>
          <p:cNvSpPr>
            <a:spLocks noGrp="1"/>
          </p:cNvSpPr>
          <p:nvPr>
            <p:ph type="sldNum" sz="quarter" idx="5"/>
          </p:nvPr>
        </p:nvSpPr>
        <p:spPr/>
        <p:txBody>
          <a:bodyPr/>
          <a:lstStyle/>
          <a:p>
            <a:pPr>
              <a:defRPr/>
            </a:pPr>
            <a:fld id="{C484B70C-CAB0-B847-B72B-591C4AAB7C30}" type="slidenum">
              <a:rPr lang="en-US" smtClean="0"/>
              <a:pPr>
                <a:defRPr/>
              </a:pPr>
              <a:t>21</a:t>
            </a:fld>
            <a:endParaRPr lang="en-US"/>
          </a:p>
        </p:txBody>
      </p:sp>
    </p:spTree>
    <p:extLst>
      <p:ext uri="{BB962C8B-B14F-4D97-AF65-F5344CB8AC3E}">
        <p14:creationId xmlns:p14="http://schemas.microsoft.com/office/powerpoint/2010/main" val="198037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smtClean="0"/>
              <a:t>30,000 </a:t>
            </a:r>
            <a:r>
              <a:rPr lang="en-US" dirty="0" err="1"/>
              <a:t>wt</a:t>
            </a:r>
            <a:r>
              <a:rPr lang="en-US" dirty="0"/>
              <a:t> loss products available</a:t>
            </a:r>
          </a:p>
          <a:p>
            <a:r>
              <a:rPr lang="en-US" dirty="0"/>
              <a:t>40% of the population is trying to lose weight daily</a:t>
            </a:r>
          </a:p>
          <a:p>
            <a:r>
              <a:rPr lang="en-US" dirty="0"/>
              <a:t>60% of population is overweight or obese</a:t>
            </a:r>
          </a:p>
          <a:p>
            <a:r>
              <a:rPr lang="en-US" dirty="0" smtClean="0"/>
              <a:t>FYI:</a:t>
            </a:r>
            <a:r>
              <a:rPr lang="en-US" baseline="0" dirty="0" smtClean="0"/>
              <a:t> </a:t>
            </a:r>
            <a:r>
              <a:rPr lang="en-US" dirty="0" smtClean="0"/>
              <a:t>BMI</a:t>
            </a:r>
            <a:r>
              <a:rPr lang="en-US" dirty="0"/>
              <a:t>= weight in pounds divided by height in inches squared  x 730</a:t>
            </a:r>
          </a:p>
        </p:txBody>
      </p:sp>
      <p:sp>
        <p:nvSpPr>
          <p:cNvPr id="4" name="Slide Number Placeholder 3"/>
          <p:cNvSpPr>
            <a:spLocks noGrp="1"/>
          </p:cNvSpPr>
          <p:nvPr>
            <p:ph type="sldNum" sz="quarter" idx="5"/>
          </p:nvPr>
        </p:nvSpPr>
        <p:spPr/>
        <p:txBody>
          <a:bodyPr/>
          <a:lstStyle/>
          <a:p>
            <a:pPr>
              <a:defRPr/>
            </a:pPr>
            <a:fld id="{C89A11F4-82FC-8E45-BD23-D1BED89A7004}" type="slidenum">
              <a:rPr lang="en-US" smtClean="0"/>
              <a:pPr>
                <a:defRPr/>
              </a:pPr>
              <a:t>2</a:t>
            </a:fld>
            <a:endParaRPr lang="en-US"/>
          </a:p>
        </p:txBody>
      </p:sp>
    </p:spTree>
    <p:extLst>
      <p:ext uri="{BB962C8B-B14F-4D97-AF65-F5344CB8AC3E}">
        <p14:creationId xmlns:p14="http://schemas.microsoft.com/office/powerpoint/2010/main" val="13010144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See link on page to Association for Size Diversity and Health (ASDH)</a:t>
            </a:r>
            <a:endParaRPr lang="en-US" dirty="0"/>
          </a:p>
        </p:txBody>
      </p:sp>
      <p:sp>
        <p:nvSpPr>
          <p:cNvPr id="4" name="Slide Number Placeholder 3"/>
          <p:cNvSpPr>
            <a:spLocks noGrp="1"/>
          </p:cNvSpPr>
          <p:nvPr>
            <p:ph type="sldNum" sz="quarter" idx="10"/>
          </p:nvPr>
        </p:nvSpPr>
        <p:spPr/>
        <p:txBody>
          <a:bodyPr/>
          <a:lstStyle/>
          <a:p>
            <a:pPr>
              <a:defRPr/>
            </a:pPr>
            <a:fld id="{06ACB388-05C2-3749-AA4F-30AD44DAC19A}" type="slidenum">
              <a:rPr lang="en-US" smtClean="0"/>
              <a:pPr>
                <a:defRPr/>
              </a:pPr>
              <a:t>22</a:t>
            </a:fld>
            <a:endParaRPr lang="en-US"/>
          </a:p>
        </p:txBody>
      </p:sp>
    </p:spTree>
    <p:extLst>
      <p:ext uri="{BB962C8B-B14F-4D97-AF65-F5344CB8AC3E}">
        <p14:creationId xmlns:p14="http://schemas.microsoft.com/office/powerpoint/2010/main" val="2438293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dirty="0"/>
              <a:t>The last thing you should do if you want to lose weight…..is to go on a diet</a:t>
            </a:r>
            <a:r>
              <a:rPr lang="en-US" dirty="0" smtClean="0"/>
              <a:t>! They</a:t>
            </a:r>
            <a:r>
              <a:rPr lang="en-US" baseline="0" dirty="0" smtClean="0"/>
              <a:t> don’t work!</a:t>
            </a:r>
            <a:endParaRPr lang="en-US" dirty="0"/>
          </a:p>
        </p:txBody>
      </p:sp>
      <p:sp>
        <p:nvSpPr>
          <p:cNvPr id="4" name="Slide Number Placeholder 3"/>
          <p:cNvSpPr>
            <a:spLocks noGrp="1"/>
          </p:cNvSpPr>
          <p:nvPr>
            <p:ph type="sldNum" sz="quarter" idx="5"/>
          </p:nvPr>
        </p:nvSpPr>
        <p:spPr/>
        <p:txBody>
          <a:bodyPr/>
          <a:lstStyle/>
          <a:p>
            <a:pPr>
              <a:defRPr/>
            </a:pPr>
            <a:fld id="{4969E40E-4084-334C-AB4F-217D00226133}" type="slidenum">
              <a:rPr lang="en-US" smtClean="0"/>
              <a:pPr>
                <a:defRPr/>
              </a:pPr>
              <a:t>3</a:t>
            </a:fld>
            <a:endParaRPr lang="en-US"/>
          </a:p>
        </p:txBody>
      </p:sp>
    </p:spTree>
    <p:extLst>
      <p:ext uri="{BB962C8B-B14F-4D97-AF65-F5344CB8AC3E}">
        <p14:creationId xmlns:p14="http://schemas.microsoft.com/office/powerpoint/2010/main" val="471031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smtClean="0"/>
              <a:t>See Stephen Barrett, MD article.</a:t>
            </a:r>
            <a:r>
              <a:rPr lang="en-US" baseline="0" dirty="0" smtClean="0"/>
              <a:t> He runs a reliable website about quackery and fraud in relation to nutrition and health (</a:t>
            </a:r>
            <a:r>
              <a:rPr lang="en-US" baseline="0" dirty="0" err="1" smtClean="0"/>
              <a:t>quackwatch.com</a:t>
            </a:r>
            <a:r>
              <a:rPr lang="en-US" baseline="0" dirty="0" smtClean="0"/>
              <a:t>)</a:t>
            </a:r>
          </a:p>
          <a:p>
            <a:r>
              <a:rPr lang="en-US" dirty="0" smtClean="0"/>
              <a:t>Gimmicks</a:t>
            </a:r>
            <a:r>
              <a:rPr lang="en-US" dirty="0"/>
              <a:t>: Creams, patches, </a:t>
            </a:r>
            <a:r>
              <a:rPr lang="en-US" dirty="0" smtClean="0"/>
              <a:t>wraps</a:t>
            </a:r>
            <a:r>
              <a:rPr lang="en-US" dirty="0"/>
              <a:t>, wrist-bands, vibrating </a:t>
            </a:r>
            <a:r>
              <a:rPr lang="en-US" dirty="0" smtClean="0"/>
              <a:t>machines</a:t>
            </a:r>
            <a:r>
              <a:rPr lang="en-US" baseline="0" dirty="0" smtClean="0"/>
              <a:t> etc. </a:t>
            </a:r>
            <a:endParaRPr lang="en-US" dirty="0"/>
          </a:p>
          <a:p>
            <a:endParaRPr lang="en-US" dirty="0" smtClean="0"/>
          </a:p>
          <a:p>
            <a:r>
              <a:rPr lang="en-US" dirty="0" smtClean="0"/>
              <a:t>Examples</a:t>
            </a:r>
            <a:r>
              <a:rPr lang="en-US" baseline="0" dirty="0" smtClean="0"/>
              <a:t> of </a:t>
            </a:r>
            <a:r>
              <a:rPr lang="en-US" dirty="0" smtClean="0"/>
              <a:t>Rx pills: These are ‘controlled’ </a:t>
            </a:r>
            <a:r>
              <a:rPr lang="en-US" dirty="0"/>
              <a:t>substances, </a:t>
            </a:r>
            <a:r>
              <a:rPr lang="en-US" dirty="0" smtClean="0"/>
              <a:t>FDA</a:t>
            </a:r>
            <a:r>
              <a:rPr lang="en-US" baseline="0" dirty="0" smtClean="0"/>
              <a:t> approved</a:t>
            </a:r>
            <a:r>
              <a:rPr lang="en-US" dirty="0" smtClean="0"/>
              <a:t>. Newer ones</a:t>
            </a:r>
            <a:r>
              <a:rPr lang="en-US" baseline="0" dirty="0" smtClean="0"/>
              <a:t> coming on market al the time.</a:t>
            </a:r>
            <a:endParaRPr lang="en-US" dirty="0" smtClean="0"/>
          </a:p>
          <a:p>
            <a:endParaRPr lang="en-US" dirty="0" smtClean="0"/>
          </a:p>
          <a:p>
            <a:r>
              <a:rPr lang="en-US" b="1" dirty="0" err="1" smtClean="0"/>
              <a:t>Contrave</a:t>
            </a:r>
            <a:r>
              <a:rPr lang="en-US" dirty="0" smtClean="0"/>
              <a:t>: </a:t>
            </a:r>
            <a:r>
              <a:rPr lang="en-US" sz="1200" kern="1200" dirty="0" smtClean="0">
                <a:solidFill>
                  <a:schemeClr val="tx1"/>
                </a:solidFill>
                <a:latin typeface="Arial" charset="0"/>
                <a:ea typeface="ＭＳ Ｐゴシック" charset="0"/>
                <a:cs typeface="ＭＳ Ｐゴシック" charset="0"/>
              </a:rPr>
              <a:t>The exact neurochemical effects of </a:t>
            </a:r>
            <a:r>
              <a:rPr lang="en-US" sz="1200" kern="1200" dirty="0" err="1" smtClean="0">
                <a:solidFill>
                  <a:schemeClr val="tx1"/>
                </a:solidFill>
                <a:latin typeface="Arial" charset="0"/>
                <a:ea typeface="ＭＳ Ｐゴシック" charset="0"/>
                <a:cs typeface="ＭＳ Ｐゴシック" charset="0"/>
              </a:rPr>
              <a:t>Contrave</a:t>
            </a:r>
            <a:r>
              <a:rPr lang="en-US" sz="1200" kern="1200" dirty="0" smtClean="0">
                <a:solidFill>
                  <a:schemeClr val="tx1"/>
                </a:solidFill>
                <a:latin typeface="Arial" charset="0"/>
                <a:ea typeface="ＭＳ Ｐゴシック" charset="0"/>
                <a:cs typeface="ＭＳ Ｐゴシック" charset="0"/>
              </a:rPr>
              <a:t> leading to weight loss are not fully understood. </a:t>
            </a:r>
            <a:r>
              <a:rPr lang="en-US" sz="1200" kern="1200" dirty="0" err="1" smtClean="0">
                <a:solidFill>
                  <a:schemeClr val="tx1"/>
                </a:solidFill>
                <a:latin typeface="Arial" charset="0"/>
                <a:ea typeface="ＭＳ Ｐゴシック" charset="0"/>
                <a:cs typeface="ＭＳ Ｐゴシック" charset="0"/>
              </a:rPr>
              <a:t>Contrave</a:t>
            </a:r>
            <a:r>
              <a:rPr lang="en-US" sz="1200" kern="1200" dirty="0" smtClean="0">
                <a:solidFill>
                  <a:schemeClr val="tx1"/>
                </a:solidFill>
                <a:latin typeface="Arial" charset="0"/>
                <a:ea typeface="ＭＳ Ｐゴシック" charset="0"/>
                <a:cs typeface="ＭＳ Ｐゴシック" charset="0"/>
              </a:rPr>
              <a:t> has two components: naltrexone, an opioid antagonist, and bupropion, a relatively weak inhibitor of the neuronal reuptake of dopamine and norepinephrine. Nonclinical studies suggest that naltrexone and bupropion have effects on two separate areas of the brain involved in the regulation of food intake: hypothalamus (appetite regulatory center) and mesolimbic dopamine circuit (reward system). </a:t>
            </a:r>
            <a:r>
              <a:rPr lang="en-US" sz="1200" kern="1200" dirty="0" err="1" smtClean="0">
                <a:solidFill>
                  <a:schemeClr val="tx1"/>
                </a:solidFill>
                <a:latin typeface="Arial" charset="0"/>
                <a:ea typeface="ＭＳ Ｐゴシック" charset="0"/>
                <a:cs typeface="ＭＳ Ｐゴシック" charset="0"/>
              </a:rPr>
              <a:t>Bottomline</a:t>
            </a:r>
            <a:r>
              <a:rPr lang="en-US" sz="1200" kern="1200" baseline="0" dirty="0" smtClean="0">
                <a:solidFill>
                  <a:schemeClr val="tx1"/>
                </a:solidFill>
                <a:latin typeface="Arial" charset="0"/>
                <a:ea typeface="ＭＳ Ｐゴシック" charset="0"/>
                <a:cs typeface="ＭＳ Ｐゴシック" charset="0"/>
              </a:rPr>
              <a:t>: helps you to feel full on less</a:t>
            </a:r>
            <a:r>
              <a:rPr lang="en-US" dirty="0"/>
              <a:t>	</a:t>
            </a:r>
          </a:p>
          <a:p>
            <a:r>
              <a:rPr lang="en-US" b="1" dirty="0" err="1"/>
              <a:t>Qsymia</a:t>
            </a:r>
            <a:r>
              <a:rPr lang="en-US" dirty="0"/>
              <a:t> (phentermine and </a:t>
            </a:r>
            <a:r>
              <a:rPr lang="en-US" dirty="0" err="1"/>
              <a:t>topiramate</a:t>
            </a:r>
            <a:r>
              <a:rPr lang="en-US" dirty="0"/>
              <a:t>) </a:t>
            </a:r>
          </a:p>
          <a:p>
            <a:r>
              <a:rPr lang="en-US" dirty="0"/>
              <a:t>	Phentermine stimulates release of norepinephrine</a:t>
            </a:r>
            <a:r>
              <a:rPr lang="en-US" dirty="0">
                <a:sym typeface="Wingdings" charset="0"/>
              </a:rPr>
              <a:t> increases brain </a:t>
            </a:r>
            <a:r>
              <a:rPr lang="en-US" dirty="0" err="1">
                <a:sym typeface="Wingdings" charset="0"/>
              </a:rPr>
              <a:t>Leptin</a:t>
            </a:r>
            <a:r>
              <a:rPr lang="en-US" dirty="0">
                <a:sym typeface="Wingdings" charset="0"/>
              </a:rPr>
              <a:t> (satiety hormone)</a:t>
            </a:r>
          </a:p>
          <a:p>
            <a:r>
              <a:rPr lang="en-US" dirty="0">
                <a:sym typeface="Wingdings" charset="0"/>
              </a:rPr>
              <a:t>	</a:t>
            </a:r>
            <a:r>
              <a:rPr lang="en-US" dirty="0" err="1">
                <a:sym typeface="Wingdings" charset="0"/>
              </a:rPr>
              <a:t>Topiramate</a:t>
            </a:r>
            <a:r>
              <a:rPr lang="en-US" dirty="0">
                <a:sym typeface="Wingdings" charset="0"/>
              </a:rPr>
              <a:t> makes food taste less appealing, increases BMR and increases feeling of fullness</a:t>
            </a:r>
            <a:endParaRPr lang="en-US" dirty="0"/>
          </a:p>
          <a:p>
            <a:r>
              <a:rPr lang="en-US" b="1" dirty="0" err="1"/>
              <a:t>Belviq</a:t>
            </a:r>
            <a:r>
              <a:rPr lang="en-US" dirty="0"/>
              <a:t> (</a:t>
            </a:r>
            <a:r>
              <a:rPr lang="en-US" dirty="0" err="1"/>
              <a:t>locaserin</a:t>
            </a:r>
            <a:r>
              <a:rPr lang="en-US" dirty="0"/>
              <a:t>) activates a receptor to </a:t>
            </a:r>
            <a:r>
              <a:rPr lang="en-US" dirty="0" smtClean="0"/>
              <a:t>help</a:t>
            </a:r>
            <a:r>
              <a:rPr lang="en-US" baseline="0" dirty="0" smtClean="0"/>
              <a:t> achieve satiety (fullness) </a:t>
            </a:r>
            <a:r>
              <a:rPr lang="en-US" dirty="0" smtClean="0"/>
              <a:t>on </a:t>
            </a:r>
            <a:r>
              <a:rPr lang="en-US" dirty="0"/>
              <a:t>fewer </a:t>
            </a:r>
            <a:r>
              <a:rPr lang="en-US" dirty="0" smtClean="0"/>
              <a:t>calories. </a:t>
            </a:r>
            <a:r>
              <a:rPr lang="en-US" dirty="0"/>
              <a:t>FDA approved</a:t>
            </a:r>
          </a:p>
          <a:p>
            <a:r>
              <a:rPr lang="en-US" dirty="0"/>
              <a:t>	</a:t>
            </a:r>
            <a:r>
              <a:rPr lang="en-US" dirty="0" err="1"/>
              <a:t>Locaserin</a:t>
            </a:r>
            <a:r>
              <a:rPr lang="en-US" dirty="0"/>
              <a:t> increases serotonin that helps us feel full (satisfied)</a:t>
            </a:r>
          </a:p>
          <a:p>
            <a:pPr eaLnBrk="1" hangingPunct="1"/>
            <a:r>
              <a:rPr lang="en-US" b="1" dirty="0" smtClean="0"/>
              <a:t>Popular</a:t>
            </a:r>
            <a:r>
              <a:rPr lang="en-US" b="1" baseline="0" dirty="0" smtClean="0"/>
              <a:t> over-the-counter (OTC</a:t>
            </a:r>
            <a:r>
              <a:rPr lang="en-US" baseline="0" dirty="0" smtClean="0"/>
              <a:t>) weight loss products</a:t>
            </a:r>
            <a:endParaRPr lang="en-US" dirty="0" smtClean="0"/>
          </a:p>
          <a:p>
            <a:pPr eaLnBrk="1" hangingPunct="1"/>
            <a:r>
              <a:rPr lang="en-US" dirty="0" err="1" smtClean="0"/>
              <a:t>Sensa</a:t>
            </a:r>
            <a:r>
              <a:rPr lang="en-US" dirty="0" smtClean="0"/>
              <a:t>, </a:t>
            </a:r>
            <a:r>
              <a:rPr lang="en-US" dirty="0" err="1"/>
              <a:t>Hydroxycut</a:t>
            </a:r>
            <a:r>
              <a:rPr lang="en-US" dirty="0"/>
              <a:t> (caffeine and low </a:t>
            </a:r>
            <a:r>
              <a:rPr lang="en-US" dirty="0" err="1"/>
              <a:t>cal</a:t>
            </a:r>
            <a:r>
              <a:rPr lang="en-US" dirty="0"/>
              <a:t> diet, herbs), Flat Belly </a:t>
            </a:r>
            <a:r>
              <a:rPr lang="en-US" dirty="0" smtClean="0"/>
              <a:t>Diet,</a:t>
            </a:r>
            <a:r>
              <a:rPr lang="en-US" baseline="0" dirty="0" smtClean="0"/>
              <a:t> </a:t>
            </a:r>
            <a:r>
              <a:rPr lang="en-US" dirty="0" smtClean="0"/>
              <a:t>Liquid </a:t>
            </a:r>
            <a:r>
              <a:rPr lang="en-US" dirty="0"/>
              <a:t>diets, chicken soup diet, blood type diet</a:t>
            </a:r>
          </a:p>
          <a:p>
            <a:pPr eaLnBrk="1" hangingPunct="1"/>
            <a:r>
              <a:rPr lang="en-US" dirty="0"/>
              <a:t>Spirulina, kelp, blue green algae diet, Cabbage soup diet, raspberry </a:t>
            </a:r>
            <a:r>
              <a:rPr lang="en-US" dirty="0" smtClean="0"/>
              <a:t>ketone </a:t>
            </a:r>
            <a:r>
              <a:rPr lang="en-US" dirty="0"/>
              <a:t>diets, </a:t>
            </a:r>
            <a:r>
              <a:rPr lang="en-US" dirty="0" err="1"/>
              <a:t>absorbitAll</a:t>
            </a:r>
            <a:r>
              <a:rPr lang="en-US" dirty="0"/>
              <a:t>, Blast </a:t>
            </a:r>
            <a:r>
              <a:rPr lang="en-US" dirty="0" smtClean="0"/>
              <a:t>Away, Garcinia</a:t>
            </a:r>
            <a:r>
              <a:rPr lang="en-US" baseline="0" dirty="0" smtClean="0"/>
              <a:t> </a:t>
            </a:r>
            <a:r>
              <a:rPr lang="en-US" baseline="0" dirty="0" err="1" smtClean="0"/>
              <a:t>cambogia</a:t>
            </a:r>
            <a:endParaRPr lang="en-US" dirty="0"/>
          </a:p>
          <a:p>
            <a:pPr eaLnBrk="1" hangingPunct="1"/>
            <a:r>
              <a:rPr lang="en-US" dirty="0"/>
              <a:t>Speed; crystal meth : ( lose weight and….everything </a:t>
            </a:r>
            <a:r>
              <a:rPr lang="en-US" dirty="0" smtClean="0"/>
              <a:t>else</a:t>
            </a:r>
            <a:r>
              <a:rPr lang="en-US" baseline="0" dirty="0" smtClean="0"/>
              <a:t> too!!!!!</a:t>
            </a:r>
            <a:endParaRPr lang="en-US" b="1" dirty="0"/>
          </a:p>
          <a:p>
            <a:pPr eaLnBrk="1" hangingPunct="1"/>
            <a:r>
              <a:rPr lang="en-US" dirty="0"/>
              <a:t>Ephedra (</a:t>
            </a:r>
            <a:r>
              <a:rPr lang="en-US" dirty="0" err="1"/>
              <a:t>Metabolife</a:t>
            </a:r>
            <a:r>
              <a:rPr lang="en-US" dirty="0"/>
              <a:t>; </a:t>
            </a:r>
            <a:r>
              <a:rPr lang="en-US" dirty="0" err="1"/>
              <a:t>MaHuang</a:t>
            </a:r>
            <a:r>
              <a:rPr lang="en-US" dirty="0"/>
              <a:t>)- similar to amphetamine. Banned.</a:t>
            </a:r>
          </a:p>
          <a:p>
            <a:pPr eaLnBrk="1" hangingPunct="1"/>
            <a:r>
              <a:rPr lang="en-US" dirty="0"/>
              <a:t> </a:t>
            </a:r>
            <a:r>
              <a:rPr lang="ja-JP" altLang="en-US" dirty="0"/>
              <a:t>“</a:t>
            </a:r>
            <a:r>
              <a:rPr lang="en-US" altLang="ja-JP" dirty="0"/>
              <a:t>Dieter</a:t>
            </a:r>
            <a:r>
              <a:rPr lang="ja-JP" altLang="en-US" dirty="0"/>
              <a:t>’</a:t>
            </a:r>
            <a:r>
              <a:rPr lang="en-US" altLang="ja-JP" dirty="0"/>
              <a:t>s Tea</a:t>
            </a:r>
            <a:r>
              <a:rPr lang="ja-JP" altLang="en-US" dirty="0"/>
              <a:t>”</a:t>
            </a:r>
            <a:r>
              <a:rPr lang="en-US" altLang="ja-JP" dirty="0"/>
              <a:t> contain herbal laxative</a:t>
            </a:r>
          </a:p>
          <a:p>
            <a:pPr eaLnBrk="1" hangingPunct="1"/>
            <a:r>
              <a:rPr lang="en-US" dirty="0"/>
              <a:t>Fat Burners: </a:t>
            </a:r>
            <a:r>
              <a:rPr lang="en-US" dirty="0" err="1"/>
              <a:t>carnitine</a:t>
            </a:r>
            <a:r>
              <a:rPr lang="en-US" dirty="0"/>
              <a:t> + chromium. No evidence it works</a:t>
            </a:r>
          </a:p>
          <a:p>
            <a:pPr eaLnBrk="1" hangingPunct="1"/>
            <a:r>
              <a:rPr lang="en-US" dirty="0"/>
              <a:t>Chitosan </a:t>
            </a:r>
            <a:r>
              <a:rPr lang="ja-JP" altLang="en-US" dirty="0"/>
              <a:t>“</a:t>
            </a:r>
            <a:r>
              <a:rPr lang="en-US" altLang="ja-JP" dirty="0"/>
              <a:t>Fat Trapper</a:t>
            </a:r>
            <a:r>
              <a:rPr lang="ja-JP" altLang="en-US" dirty="0"/>
              <a:t>”</a:t>
            </a:r>
            <a:r>
              <a:rPr lang="en-US" altLang="ja-JP" dirty="0"/>
              <a:t>: no evidence that it works.</a:t>
            </a:r>
          </a:p>
          <a:p>
            <a:pPr eaLnBrk="1" hangingPunct="1"/>
            <a:r>
              <a:rPr lang="en-US" dirty="0"/>
              <a:t>St. John</a:t>
            </a:r>
            <a:r>
              <a:rPr lang="ja-JP" altLang="en-US" dirty="0"/>
              <a:t>’</a:t>
            </a:r>
            <a:r>
              <a:rPr lang="en-US" altLang="ja-JP" dirty="0"/>
              <a:t>s </a:t>
            </a:r>
            <a:r>
              <a:rPr lang="en-US" altLang="ja-JP" dirty="0" err="1"/>
              <a:t>Wort</a:t>
            </a:r>
            <a:r>
              <a:rPr lang="en-US" altLang="ja-JP" dirty="0"/>
              <a:t>: no evidence that it works</a:t>
            </a:r>
          </a:p>
          <a:p>
            <a:pPr eaLnBrk="1" hangingPunct="1"/>
            <a:r>
              <a:rPr lang="en-US" dirty="0"/>
              <a:t>5-HTP – no evidence that it works</a:t>
            </a:r>
          </a:p>
          <a:p>
            <a:pPr eaLnBrk="1" hangingPunct="1"/>
            <a:r>
              <a:rPr lang="en-US" dirty="0"/>
              <a:t>Green tea extract</a:t>
            </a:r>
          </a:p>
        </p:txBody>
      </p:sp>
      <p:sp>
        <p:nvSpPr>
          <p:cNvPr id="4" name="Slide Number Placeholder 3"/>
          <p:cNvSpPr>
            <a:spLocks noGrp="1"/>
          </p:cNvSpPr>
          <p:nvPr>
            <p:ph type="sldNum" sz="quarter" idx="5"/>
          </p:nvPr>
        </p:nvSpPr>
        <p:spPr/>
        <p:txBody>
          <a:bodyPr/>
          <a:lstStyle/>
          <a:p>
            <a:pPr>
              <a:defRPr/>
            </a:pPr>
            <a:fld id="{BDD4F868-9EC2-254F-B610-AB05FD48A159}" type="slidenum">
              <a:rPr lang="en-US" smtClean="0"/>
              <a:pPr>
                <a:defRPr/>
              </a:pPr>
              <a:t>4</a:t>
            </a:fld>
            <a:endParaRPr lang="en-US"/>
          </a:p>
        </p:txBody>
      </p:sp>
    </p:spTree>
    <p:extLst>
      <p:ext uri="{BB962C8B-B14F-4D97-AF65-F5344CB8AC3E}">
        <p14:creationId xmlns:p14="http://schemas.microsoft.com/office/powerpoint/2010/main" val="9975967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fld id="{60A7C740-523F-294E-9744-D0F6C02D3E15}" type="slidenum">
              <a:rPr lang="en-US" sz="1200">
                <a:latin typeface="Arial" charset="0"/>
              </a:rPr>
              <a:pPr/>
              <a:t>5</a:t>
            </a:fld>
            <a:endParaRPr lang="en-US" sz="1200">
              <a:latin typeface="Arial" charset="0"/>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r>
              <a:rPr lang="en-US" dirty="0"/>
              <a:t> </a:t>
            </a:r>
            <a:r>
              <a:rPr lang="en-US" dirty="0" smtClean="0"/>
              <a:t>FDA disclaimer required  if  structure/function claims (fat burner, metabolism booster, memory enhancer, bone builder, etc.) made.</a:t>
            </a:r>
          </a:p>
          <a:p>
            <a:pPr eaLnBrk="1" hangingPunct="1"/>
            <a:r>
              <a:rPr lang="en-US" dirty="0" smtClean="0"/>
              <a:t> </a:t>
            </a:r>
            <a:r>
              <a:rPr lang="en-US" dirty="0"/>
              <a:t>“These statements have not been evaluated by the Food and Drug Administration. This product is not intended to diagnose, treat, cure or prevent any disease”</a:t>
            </a:r>
            <a:r>
              <a:rPr lang="en-US" dirty="0" smtClean="0"/>
              <a:t>.</a:t>
            </a:r>
          </a:p>
          <a:p>
            <a:pPr eaLnBrk="1" hangingPunct="1"/>
            <a:endParaRPr lang="en-US" dirty="0" smtClean="0"/>
          </a:p>
          <a:p>
            <a:pPr eaLnBrk="1" hangingPunct="1"/>
            <a:r>
              <a:rPr lang="en-US" dirty="0" smtClean="0"/>
              <a:t>NOTE: OTC means ‘over the counter’. No prescription is needed.</a:t>
            </a:r>
            <a:endParaRPr lang="en-US" dirty="0"/>
          </a:p>
        </p:txBody>
      </p:sp>
    </p:spTree>
    <p:extLst>
      <p:ext uri="{BB962C8B-B14F-4D97-AF65-F5344CB8AC3E}">
        <p14:creationId xmlns:p14="http://schemas.microsoft.com/office/powerpoint/2010/main" val="1203745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3x5 card activity. No grade</a:t>
            </a:r>
            <a:endParaRPr lang="en-US" dirty="0"/>
          </a:p>
        </p:txBody>
      </p:sp>
      <p:sp>
        <p:nvSpPr>
          <p:cNvPr id="4" name="Slide Number Placeholder 3"/>
          <p:cNvSpPr>
            <a:spLocks noGrp="1"/>
          </p:cNvSpPr>
          <p:nvPr>
            <p:ph type="sldNum" sz="quarter" idx="10"/>
          </p:nvPr>
        </p:nvSpPr>
        <p:spPr/>
        <p:txBody>
          <a:bodyPr/>
          <a:lstStyle/>
          <a:p>
            <a:pPr>
              <a:defRPr/>
            </a:pPr>
            <a:fld id="{06ACB388-05C2-3749-AA4F-30AD44DAC19A}" type="slidenum">
              <a:rPr lang="en-US" smtClean="0"/>
              <a:pPr>
                <a:defRPr/>
              </a:pPr>
              <a:t>6</a:t>
            </a:fld>
            <a:endParaRPr lang="en-US"/>
          </a:p>
        </p:txBody>
      </p:sp>
    </p:spTree>
    <p:extLst>
      <p:ext uri="{BB962C8B-B14F-4D97-AF65-F5344CB8AC3E}">
        <p14:creationId xmlns:p14="http://schemas.microsoft.com/office/powerpoint/2010/main" val="545744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gradFill rotWithShape="0">
          <a:gsLst>
            <a:gs pos="0">
              <a:srgbClr val="000000"/>
            </a:gs>
            <a:gs pos="20000">
              <a:srgbClr val="000040"/>
            </a:gs>
            <a:gs pos="50000">
              <a:srgbClr val="400040"/>
            </a:gs>
            <a:gs pos="75000">
              <a:srgbClr val="8F0040"/>
            </a:gs>
            <a:gs pos="89999">
              <a:srgbClr val="F27300"/>
            </a:gs>
            <a:gs pos="100000">
              <a:srgbClr val="FFBF00"/>
            </a:gs>
          </a:gsLst>
          <a:lin ang="5400000" scaled="1"/>
        </a:gradFill>
        <a:effectLst/>
      </p:bgPr>
    </p:bg>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43000" y="687388"/>
            <a:ext cx="4572000" cy="3429000"/>
          </a:xfrm>
          <a:ln/>
        </p:spPr>
      </p:sp>
      <p:sp>
        <p:nvSpPr>
          <p:cNvPr id="24579" name="Rectangle 3"/>
          <p:cNvSpPr>
            <a:spLocks noGrp="1" noChangeArrowheads="1"/>
          </p:cNvSpPr>
          <p:nvPr>
            <p:ph type="body" idx="1"/>
          </p:nvPr>
        </p:nvSpPr>
        <p:spPr>
          <a:xfrm>
            <a:off x="912813" y="4343400"/>
            <a:ext cx="5032375" cy="41132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6" tIns="45714" rIns="91426" bIns="45714"/>
          <a:lstStyle/>
          <a:p>
            <a:r>
              <a:rPr lang="en-US" b="1" i="1" dirty="0" smtClean="0">
                <a:solidFill>
                  <a:srgbClr val="000000"/>
                </a:solidFill>
              </a:rPr>
              <a:t>Chec</a:t>
            </a:r>
            <a:r>
              <a:rPr lang="en-US" b="1" i="1" baseline="0" dirty="0" smtClean="0">
                <a:solidFill>
                  <a:srgbClr val="000000"/>
                </a:solidFill>
              </a:rPr>
              <a:t>k out the link in the slide</a:t>
            </a:r>
            <a:endParaRPr lang="el-GR" b="0" dirty="0">
              <a:solidFill>
                <a:srgbClr val="000000"/>
              </a:solidFill>
            </a:endParaRPr>
          </a:p>
          <a:p>
            <a:r>
              <a:rPr lang="el-GR" dirty="0">
                <a:solidFill>
                  <a:srgbClr val="000000"/>
                </a:solidFill>
              </a:rPr>
              <a:t>The </a:t>
            </a:r>
            <a:r>
              <a:rPr lang="el-GR" dirty="0" smtClean="0">
                <a:solidFill>
                  <a:srgbClr val="000000"/>
                </a:solidFill>
              </a:rPr>
              <a:t>Internet</a:t>
            </a:r>
            <a:r>
              <a:rPr lang="en-US" baseline="0" dirty="0" smtClean="0">
                <a:solidFill>
                  <a:srgbClr val="000000"/>
                </a:solidFill>
              </a:rPr>
              <a:t> and </a:t>
            </a:r>
            <a:r>
              <a:rPr lang="en-US" baseline="0" dirty="0" err="1" smtClean="0">
                <a:solidFill>
                  <a:srgbClr val="000000"/>
                </a:solidFill>
              </a:rPr>
              <a:t>facebook</a:t>
            </a:r>
            <a:r>
              <a:rPr lang="en-US" baseline="0" dirty="0" smtClean="0">
                <a:solidFill>
                  <a:srgbClr val="000000"/>
                </a:solidFill>
              </a:rPr>
              <a:t> are</a:t>
            </a:r>
            <a:r>
              <a:rPr lang="el-GR" dirty="0" smtClean="0">
                <a:solidFill>
                  <a:srgbClr val="000000"/>
                </a:solidFill>
              </a:rPr>
              <a:t> </a:t>
            </a:r>
            <a:r>
              <a:rPr lang="en-US" dirty="0" smtClean="0">
                <a:solidFill>
                  <a:srgbClr val="000000"/>
                </a:solidFill>
              </a:rPr>
              <a:t>also </a:t>
            </a:r>
            <a:r>
              <a:rPr lang="en-US" dirty="0">
                <a:solidFill>
                  <a:srgbClr val="000000"/>
                </a:solidFill>
              </a:rPr>
              <a:t>h</a:t>
            </a:r>
            <a:r>
              <a:rPr lang="el-GR" dirty="0" err="1" smtClean="0">
                <a:solidFill>
                  <a:srgbClr val="000000"/>
                </a:solidFill>
              </a:rPr>
              <a:t>ome</a:t>
            </a:r>
            <a:r>
              <a:rPr lang="en-US" dirty="0" smtClean="0">
                <a:solidFill>
                  <a:srgbClr val="000000"/>
                </a:solidFill>
              </a:rPr>
              <a:t>/linked</a:t>
            </a:r>
            <a:r>
              <a:rPr lang="el-GR" dirty="0" smtClean="0">
                <a:solidFill>
                  <a:srgbClr val="000000"/>
                </a:solidFill>
              </a:rPr>
              <a:t> </a:t>
            </a:r>
            <a:r>
              <a:rPr lang="el-GR" dirty="0">
                <a:solidFill>
                  <a:srgbClr val="000000"/>
                </a:solidFill>
              </a:rPr>
              <a:t>to </a:t>
            </a:r>
            <a:r>
              <a:rPr lang="en-US" dirty="0">
                <a:solidFill>
                  <a:srgbClr val="000000"/>
                </a:solidFill>
              </a:rPr>
              <a:t>bogus review websites set up by the product promoter</a:t>
            </a:r>
            <a:r>
              <a:rPr lang="en-US" dirty="0" smtClean="0">
                <a:solidFill>
                  <a:srgbClr val="000000"/>
                </a:solidFill>
              </a:rPr>
              <a:t>.  Better Business</a:t>
            </a:r>
            <a:r>
              <a:rPr lang="en-US" baseline="0" dirty="0" smtClean="0">
                <a:solidFill>
                  <a:srgbClr val="000000"/>
                </a:solidFill>
              </a:rPr>
              <a:t> Bureau (BBB), Federal Trade Commission (FTC)</a:t>
            </a:r>
            <a:endParaRPr lang="en-US" dirty="0">
              <a:solidFill>
                <a:srgbClr val="000000"/>
              </a:solidFill>
            </a:endParaRPr>
          </a:p>
          <a:p>
            <a:r>
              <a:rPr lang="en-US" dirty="0">
                <a:solidFill>
                  <a:srgbClr val="000000"/>
                </a:solidFill>
              </a:rPr>
              <a:t>Free trials require you to take action to cancel (negative options are a bad move. Caution</a:t>
            </a:r>
            <a:r>
              <a:rPr lang="en-US" dirty="0" smtClean="0">
                <a:solidFill>
                  <a:srgbClr val="000000"/>
                </a:solidFill>
              </a:rPr>
              <a:t>!)</a:t>
            </a:r>
            <a:endParaRPr lang="en-US" dirty="0">
              <a:solidFill>
                <a:srgbClr val="000000"/>
              </a:solidFill>
            </a:endParaRPr>
          </a:p>
          <a:p>
            <a:r>
              <a:rPr lang="en-US" dirty="0">
                <a:solidFill>
                  <a:srgbClr val="000000"/>
                </a:solidFill>
              </a:rPr>
              <a:t>Business offshore can present obstacle if there is a problem with the product (better business bureau, etc</a:t>
            </a:r>
            <a:r>
              <a:rPr lang="en-US" dirty="0" smtClean="0">
                <a:solidFill>
                  <a:srgbClr val="000000"/>
                </a:solidFill>
              </a:rPr>
              <a:t>.)</a:t>
            </a:r>
          </a:p>
          <a:p>
            <a:r>
              <a:rPr lang="en-US" dirty="0" smtClean="0">
                <a:solidFill>
                  <a:srgbClr val="000000"/>
                </a:solidFill>
              </a:rPr>
              <a:t>Dark ‘ads’ use</a:t>
            </a:r>
            <a:r>
              <a:rPr lang="en-US" baseline="0" dirty="0" smtClean="0">
                <a:solidFill>
                  <a:srgbClr val="000000"/>
                </a:solidFill>
              </a:rPr>
              <a:t> algorithms to identify populations susceptible to influence by exposure to certain types of fake news.  In the news now, about how this was likely used to sway voters without ever telling anyone who to vote for.  Examples of fake </a:t>
            </a:r>
            <a:r>
              <a:rPr lang="en-US" b="1" baseline="0" dirty="0" smtClean="0">
                <a:solidFill>
                  <a:srgbClr val="000000"/>
                </a:solidFill>
              </a:rPr>
              <a:t>(false, untrue) </a:t>
            </a:r>
            <a:r>
              <a:rPr lang="en-US" baseline="0" dirty="0" smtClean="0">
                <a:solidFill>
                  <a:srgbClr val="000000"/>
                </a:solidFill>
              </a:rPr>
              <a:t>news: Donald Trump has affair with 20 year old man; Hillary Clinton murders a black FBI agent, newly discovered Central African tribal population living on raw sugar cane, coconut, avocado and acai berries live to an average age of 111 show up on FB page of middle aged non-college educated white men, educated black middle aged women,  young women who have previously searched ‘weight loss solutions’ on the internet. </a:t>
            </a:r>
            <a:endParaRPr lang="el-GR" dirty="0">
              <a:solidFill>
                <a:srgbClr val="000000"/>
              </a:solidFill>
            </a:endParaRPr>
          </a:p>
        </p:txBody>
      </p:sp>
    </p:spTree>
    <p:extLst>
      <p:ext uri="{BB962C8B-B14F-4D97-AF65-F5344CB8AC3E}">
        <p14:creationId xmlns:p14="http://schemas.microsoft.com/office/powerpoint/2010/main" val="2048293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gradFill rotWithShape="0">
          <a:gsLst>
            <a:gs pos="0">
              <a:srgbClr val="000000"/>
            </a:gs>
            <a:gs pos="20000">
              <a:srgbClr val="000040"/>
            </a:gs>
            <a:gs pos="50000">
              <a:srgbClr val="400040"/>
            </a:gs>
            <a:gs pos="75000">
              <a:srgbClr val="8F0040"/>
            </a:gs>
            <a:gs pos="89999">
              <a:srgbClr val="F27300"/>
            </a:gs>
            <a:gs pos="100000">
              <a:srgbClr val="FFBF00"/>
            </a:gs>
          </a:gsLst>
          <a:lin ang="5400000" scaled="1"/>
        </a:gradFill>
        <a:effectLst/>
      </p:bgPr>
    </p:bg>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43000" y="687388"/>
            <a:ext cx="4572000" cy="3429000"/>
          </a:xfrm>
          <a:ln/>
        </p:spPr>
      </p:sp>
      <p:sp>
        <p:nvSpPr>
          <p:cNvPr id="24579" name="Rectangle 3"/>
          <p:cNvSpPr>
            <a:spLocks noGrp="1" noChangeArrowheads="1"/>
          </p:cNvSpPr>
          <p:nvPr>
            <p:ph type="body" idx="1"/>
          </p:nvPr>
        </p:nvSpPr>
        <p:spPr>
          <a:xfrm>
            <a:off x="912813" y="4343400"/>
            <a:ext cx="5032375" cy="41132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426" tIns="45714" rIns="91426" bIns="45714"/>
          <a:lstStyle/>
          <a:p>
            <a:pPr lvl="0"/>
            <a:r>
              <a:rPr lang="en-US" sz="1200" kern="1200" dirty="0" smtClean="0">
                <a:solidFill>
                  <a:schemeClr val="tx1"/>
                </a:solidFill>
                <a:effectLst/>
                <a:latin typeface="Arial" charset="0"/>
                <a:ea typeface="ＭＳ Ｐゴシック" charset="0"/>
                <a:cs typeface="ＭＳ Ｐゴシック" charset="0"/>
              </a:rPr>
              <a:t>.</a:t>
            </a:r>
            <a:r>
              <a:rPr lang="en-US" sz="1200" kern="1200" dirty="0" err="1" smtClean="0">
                <a:solidFill>
                  <a:schemeClr val="tx1"/>
                </a:solidFill>
                <a:effectLst/>
                <a:latin typeface="Arial" charset="0"/>
                <a:ea typeface="ＭＳ Ｐゴシック" charset="0"/>
                <a:cs typeface="ＭＳ Ｐゴシック" charset="0"/>
              </a:rPr>
              <a:t>gov</a:t>
            </a:r>
            <a:r>
              <a:rPr lang="en-US" sz="1200" kern="1200" dirty="0" smtClean="0">
                <a:solidFill>
                  <a:schemeClr val="tx1"/>
                </a:solidFill>
                <a:effectLst/>
                <a:latin typeface="Arial" charset="0"/>
                <a:ea typeface="ＭＳ Ｐゴシック" charset="0"/>
                <a:cs typeface="ＭＳ Ｐゴシック" charset="0"/>
              </a:rPr>
              <a:t> - government sites.</a:t>
            </a:r>
          </a:p>
          <a:p>
            <a:pPr lvl="0"/>
            <a:r>
              <a:rPr lang="en-US" sz="1200" kern="1200" dirty="0" smtClean="0">
                <a:solidFill>
                  <a:schemeClr val="tx1"/>
                </a:solidFill>
                <a:effectLst/>
                <a:latin typeface="Arial" charset="0"/>
                <a:ea typeface="ＭＳ Ｐゴシック" charset="0"/>
                <a:cs typeface="ＭＳ Ｐゴシック" charset="0"/>
              </a:rPr>
              <a:t>.org - nonprofit organizations.</a:t>
            </a:r>
          </a:p>
          <a:p>
            <a:pPr lvl="0"/>
            <a:r>
              <a:rPr lang="en-US" sz="1200" kern="1200" dirty="0" smtClean="0">
                <a:solidFill>
                  <a:schemeClr val="tx1"/>
                </a:solidFill>
                <a:effectLst/>
                <a:latin typeface="Arial" charset="0"/>
                <a:ea typeface="ＭＳ Ｐゴシック" charset="0"/>
                <a:cs typeface="ＭＳ Ｐゴシック" charset="0"/>
              </a:rPr>
              <a:t>.</a:t>
            </a:r>
            <a:r>
              <a:rPr lang="en-US" sz="1200" kern="1200" dirty="0" err="1" smtClean="0">
                <a:solidFill>
                  <a:schemeClr val="tx1"/>
                </a:solidFill>
                <a:effectLst/>
                <a:latin typeface="Arial" charset="0"/>
                <a:ea typeface="ＭＳ Ｐゴシック" charset="0"/>
                <a:cs typeface="ＭＳ Ｐゴシック" charset="0"/>
              </a:rPr>
              <a:t>edu</a:t>
            </a:r>
            <a:r>
              <a:rPr lang="en-US" sz="1200" kern="1200" dirty="0" smtClean="0">
                <a:solidFill>
                  <a:schemeClr val="tx1"/>
                </a:solidFill>
                <a:effectLst/>
                <a:latin typeface="Arial" charset="0"/>
                <a:ea typeface="ＭＳ Ｐゴシック" charset="0"/>
                <a:cs typeface="ＭＳ Ｐゴシック" charset="0"/>
              </a:rPr>
              <a:t> - educational and research organizations.</a:t>
            </a:r>
          </a:p>
          <a:p>
            <a:r>
              <a:rPr lang="en-US" sz="1200" kern="1200" dirty="0" smtClean="0">
                <a:solidFill>
                  <a:schemeClr val="tx1"/>
                </a:solidFill>
                <a:effectLst/>
                <a:latin typeface="Arial" charset="0"/>
                <a:ea typeface="ＭＳ Ｐゴシック" charset="0"/>
                <a:cs typeface="ＭＳ Ｐゴシック" charset="0"/>
              </a:rPr>
              <a:t>.com - commercial organizations.</a:t>
            </a:r>
          </a:p>
          <a:p>
            <a:endParaRPr lang="en-US" sz="1200" kern="1200" dirty="0" smtClean="0">
              <a:solidFill>
                <a:schemeClr val="tx1"/>
              </a:solidFill>
              <a:effectLst/>
              <a:latin typeface="Arial" charset="0"/>
              <a:ea typeface="ＭＳ Ｐゴシック" charset="0"/>
              <a:cs typeface="ＭＳ Ｐゴシック" charset="0"/>
            </a:endParaRPr>
          </a:p>
          <a:p>
            <a:r>
              <a:rPr lang="en-US" sz="1200" kern="1200" dirty="0" smtClean="0">
                <a:solidFill>
                  <a:schemeClr val="tx1"/>
                </a:solidFill>
                <a:effectLst/>
                <a:latin typeface="Arial" charset="0"/>
                <a:ea typeface="ＭＳ Ｐゴシック" charset="0"/>
                <a:cs typeface="ＭＳ Ｐゴシック" charset="0"/>
              </a:rPr>
              <a:t>To trust</a:t>
            </a:r>
            <a:r>
              <a:rPr lang="en-US" sz="1200" kern="1200" baseline="0" dirty="0" smtClean="0">
                <a:solidFill>
                  <a:schemeClr val="tx1"/>
                </a:solidFill>
                <a:effectLst/>
                <a:latin typeface="Arial" charset="0"/>
                <a:ea typeface="ＭＳ Ｐゴシック" charset="0"/>
                <a:cs typeface="ＭＳ Ｐゴシック" charset="0"/>
              </a:rPr>
              <a:t> or not to trust?</a:t>
            </a:r>
          </a:p>
          <a:p>
            <a:r>
              <a:rPr lang="en-US" sz="1200" kern="1200" dirty="0" smtClean="0">
                <a:solidFill>
                  <a:schemeClr val="tx1"/>
                </a:solidFill>
                <a:effectLst/>
                <a:latin typeface="Arial" charset="0"/>
                <a:ea typeface="ＭＳ Ｐゴシック" charset="0"/>
                <a:cs typeface="ＭＳ Ｐゴシック" charset="0"/>
              </a:rPr>
              <a:t>·  Who wrote the information? </a:t>
            </a:r>
          </a:p>
          <a:p>
            <a:r>
              <a:rPr lang="en-US" sz="1200" kern="1200" dirty="0" smtClean="0">
                <a:solidFill>
                  <a:schemeClr val="tx1"/>
                </a:solidFill>
                <a:effectLst/>
                <a:latin typeface="Arial" charset="0"/>
                <a:ea typeface="ＭＳ Ｐゴシック" charset="0"/>
                <a:cs typeface="ＭＳ Ｐゴシック" charset="0"/>
              </a:rPr>
              <a:t>·  Who is paying the bill to publish the information? </a:t>
            </a:r>
          </a:p>
          <a:p>
            <a:r>
              <a:rPr lang="en-US" sz="1200" kern="1200" dirty="0" smtClean="0">
                <a:solidFill>
                  <a:schemeClr val="tx1"/>
                </a:solidFill>
                <a:effectLst/>
                <a:latin typeface="Arial" charset="0"/>
                <a:ea typeface="ＭＳ Ｐゴシック" charset="0"/>
                <a:cs typeface="ＭＳ Ｐゴシック" charset="0"/>
              </a:rPr>
              <a:t>·  Is there an inherent bias? </a:t>
            </a:r>
          </a:p>
          <a:p>
            <a:r>
              <a:rPr lang="en-US" sz="1200" kern="1200" dirty="0" smtClean="0">
                <a:solidFill>
                  <a:schemeClr val="tx1"/>
                </a:solidFill>
                <a:effectLst/>
                <a:latin typeface="Arial" charset="0"/>
                <a:ea typeface="ＭＳ Ｐゴシック" charset="0"/>
                <a:cs typeface="ＭＳ Ｐゴシック" charset="0"/>
              </a:rPr>
              <a:t>·  Do the authors quote research that can be checked or repeated? </a:t>
            </a:r>
          </a:p>
          <a:p>
            <a:r>
              <a:rPr lang="en-US" sz="1200" kern="1200" dirty="0" smtClean="0">
                <a:solidFill>
                  <a:schemeClr val="tx1"/>
                </a:solidFill>
                <a:effectLst/>
                <a:latin typeface="Arial" charset="0"/>
                <a:ea typeface="ＭＳ Ｐゴシック" charset="0"/>
                <a:cs typeface="ＭＳ Ｐゴシック" charset="0"/>
              </a:rPr>
              <a:t>·  How recent is the information?</a:t>
            </a:r>
          </a:p>
          <a:p>
            <a:endParaRPr lang="en-US" sz="1200" kern="1200" baseline="0" dirty="0" smtClean="0">
              <a:solidFill>
                <a:schemeClr val="tx1"/>
              </a:solidFill>
              <a:effectLst/>
              <a:latin typeface="Arial" charset="0"/>
              <a:ea typeface="ＭＳ Ｐゴシック" charset="0"/>
              <a:cs typeface="ＭＳ Ｐゴシック" charset="0"/>
            </a:endParaRPr>
          </a:p>
        </p:txBody>
      </p:sp>
    </p:spTree>
    <p:extLst>
      <p:ext uri="{BB962C8B-B14F-4D97-AF65-F5344CB8AC3E}">
        <p14:creationId xmlns:p14="http://schemas.microsoft.com/office/powerpoint/2010/main" val="828863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a:t>Excessive hunger is counter-productive. We are designed to respond to hunger. Ignoring hunger drives us to overeat at the next meal</a:t>
            </a:r>
            <a:r>
              <a:rPr lang="en-US" dirty="0" smtClean="0"/>
              <a:t>.</a:t>
            </a:r>
          </a:p>
          <a:p>
            <a:endParaRPr lang="en-US" dirty="0" smtClean="0"/>
          </a:p>
          <a:p>
            <a:r>
              <a:rPr lang="en-US" dirty="0" smtClean="0"/>
              <a:t>Link to video 100 calorie estimates</a:t>
            </a:r>
            <a:endParaRPr lang="en-US" dirty="0"/>
          </a:p>
        </p:txBody>
      </p:sp>
      <p:sp>
        <p:nvSpPr>
          <p:cNvPr id="4" name="Slide Number Placeholder 3"/>
          <p:cNvSpPr>
            <a:spLocks noGrp="1"/>
          </p:cNvSpPr>
          <p:nvPr>
            <p:ph type="sldNum" sz="quarter" idx="5"/>
          </p:nvPr>
        </p:nvSpPr>
        <p:spPr/>
        <p:txBody>
          <a:bodyPr/>
          <a:lstStyle/>
          <a:p>
            <a:pPr>
              <a:defRPr/>
            </a:pPr>
            <a:fld id="{AC411CAE-1EF0-F348-A98F-12E38443C7CC}" type="slidenum">
              <a:rPr lang="en-US" smtClean="0"/>
              <a:pPr>
                <a:defRPr/>
              </a:pPr>
              <a:t>9</a:t>
            </a:fld>
            <a:endParaRPr lang="en-US"/>
          </a:p>
        </p:txBody>
      </p:sp>
    </p:spTree>
    <p:extLst>
      <p:ext uri="{BB962C8B-B14F-4D97-AF65-F5344CB8AC3E}">
        <p14:creationId xmlns:p14="http://schemas.microsoft.com/office/powerpoint/2010/main" val="213439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A85B727-0AE0-C843-95CE-9D0301861B73}" type="datetimeFigureOut">
              <a:rPr lang="en-US"/>
              <a:pPr>
                <a:defRPr/>
              </a:pPr>
              <a:t>6/1/17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1734C77-24BE-7947-A462-CE7D4B5E15D9}" type="slidenum">
              <a:rPr lang="en-US"/>
              <a:pPr>
                <a:defRPr/>
              </a:pPr>
              <a:t>‹#›</a:t>
            </a:fld>
            <a:endParaRPr lang="en-US"/>
          </a:p>
        </p:txBody>
      </p:sp>
    </p:spTree>
    <p:extLst>
      <p:ext uri="{BB962C8B-B14F-4D97-AF65-F5344CB8AC3E}">
        <p14:creationId xmlns:p14="http://schemas.microsoft.com/office/powerpoint/2010/main" val="306027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CFBA7A2-61CE-2049-BE22-5F35852AB454}" type="datetimeFigureOut">
              <a:rPr lang="en-US"/>
              <a:pPr>
                <a:defRPr/>
              </a:pPr>
              <a:t>6/1/17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60640C-3446-654D-AF12-1F13EFA813CD}" type="slidenum">
              <a:rPr lang="en-US"/>
              <a:pPr>
                <a:defRPr/>
              </a:pPr>
              <a:t>‹#›</a:t>
            </a:fld>
            <a:endParaRPr lang="en-US"/>
          </a:p>
        </p:txBody>
      </p:sp>
    </p:spTree>
    <p:extLst>
      <p:ext uri="{BB962C8B-B14F-4D97-AF65-F5344CB8AC3E}">
        <p14:creationId xmlns:p14="http://schemas.microsoft.com/office/powerpoint/2010/main" val="580949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12B2E5D-20AA-BA4A-B845-2BEC6C69B8C6}" type="datetimeFigureOut">
              <a:rPr lang="en-US"/>
              <a:pPr>
                <a:defRPr/>
              </a:pPr>
              <a:t>6/1/17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C244903-6C71-674F-BCF0-F8F583F74681}" type="slidenum">
              <a:rPr lang="en-US"/>
              <a:pPr>
                <a:defRPr/>
              </a:pPr>
              <a:t>‹#›</a:t>
            </a:fld>
            <a:endParaRPr lang="en-US"/>
          </a:p>
        </p:txBody>
      </p:sp>
    </p:spTree>
    <p:extLst>
      <p:ext uri="{BB962C8B-B14F-4D97-AF65-F5344CB8AC3E}">
        <p14:creationId xmlns:p14="http://schemas.microsoft.com/office/powerpoint/2010/main" val="1627799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8D6CDF-7F15-EA40-8CBF-A9F51E0B7774}" type="datetimeFigureOut">
              <a:rPr lang="en-US"/>
              <a:pPr>
                <a:defRPr/>
              </a:pPr>
              <a:t>6/1/17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9B5F88-7C00-B441-8A39-417FB3201963}" type="slidenum">
              <a:rPr lang="en-US"/>
              <a:pPr>
                <a:defRPr/>
              </a:pPr>
              <a:t>‹#›</a:t>
            </a:fld>
            <a:endParaRPr lang="en-US"/>
          </a:p>
        </p:txBody>
      </p:sp>
    </p:spTree>
    <p:extLst>
      <p:ext uri="{BB962C8B-B14F-4D97-AF65-F5344CB8AC3E}">
        <p14:creationId xmlns:p14="http://schemas.microsoft.com/office/powerpoint/2010/main" val="426185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6285FA2-27E8-5C44-8559-7D6FEF434BB6}" type="datetimeFigureOut">
              <a:rPr lang="en-US"/>
              <a:pPr>
                <a:defRPr/>
              </a:pPr>
              <a:t>6/1/17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A8719-E110-F943-83CF-B0703E5A803D}" type="slidenum">
              <a:rPr lang="en-US"/>
              <a:pPr>
                <a:defRPr/>
              </a:pPr>
              <a:t>‹#›</a:t>
            </a:fld>
            <a:endParaRPr lang="en-US"/>
          </a:p>
        </p:txBody>
      </p:sp>
    </p:spTree>
    <p:extLst>
      <p:ext uri="{BB962C8B-B14F-4D97-AF65-F5344CB8AC3E}">
        <p14:creationId xmlns:p14="http://schemas.microsoft.com/office/powerpoint/2010/main" val="2147266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CEF5A1B-E0C8-BB41-8DAF-C8B7884E539E}" type="datetimeFigureOut">
              <a:rPr lang="en-US"/>
              <a:pPr>
                <a:defRPr/>
              </a:pPr>
              <a:t>6/1/17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0A6BD9-93E7-2244-BA9C-A2581F5DD3EB}" type="slidenum">
              <a:rPr lang="en-US"/>
              <a:pPr>
                <a:defRPr/>
              </a:pPr>
              <a:t>‹#›</a:t>
            </a:fld>
            <a:endParaRPr lang="en-US"/>
          </a:p>
        </p:txBody>
      </p:sp>
    </p:spTree>
    <p:extLst>
      <p:ext uri="{BB962C8B-B14F-4D97-AF65-F5344CB8AC3E}">
        <p14:creationId xmlns:p14="http://schemas.microsoft.com/office/powerpoint/2010/main" val="2514035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8DF64FD-37E4-474D-84A4-2E0F6FC32A1E}" type="datetimeFigureOut">
              <a:rPr lang="en-US"/>
              <a:pPr>
                <a:defRPr/>
              </a:pPr>
              <a:t>6/1/17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590C511-CD42-1F47-B4D1-50B303568659}" type="slidenum">
              <a:rPr lang="en-US"/>
              <a:pPr>
                <a:defRPr/>
              </a:pPr>
              <a:t>‹#›</a:t>
            </a:fld>
            <a:endParaRPr lang="en-US"/>
          </a:p>
        </p:txBody>
      </p:sp>
    </p:spTree>
    <p:extLst>
      <p:ext uri="{BB962C8B-B14F-4D97-AF65-F5344CB8AC3E}">
        <p14:creationId xmlns:p14="http://schemas.microsoft.com/office/powerpoint/2010/main" val="3653612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9509FEA-6834-A14F-A09B-6F0E55EE5FF1}" type="datetimeFigureOut">
              <a:rPr lang="en-US"/>
              <a:pPr>
                <a:defRPr/>
              </a:pPr>
              <a:t>6/1/17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860E6CB-04B4-C94F-9B7B-A60883592770}" type="slidenum">
              <a:rPr lang="en-US"/>
              <a:pPr>
                <a:defRPr/>
              </a:pPr>
              <a:t>‹#›</a:t>
            </a:fld>
            <a:endParaRPr lang="en-US"/>
          </a:p>
        </p:txBody>
      </p:sp>
    </p:spTree>
    <p:extLst>
      <p:ext uri="{BB962C8B-B14F-4D97-AF65-F5344CB8AC3E}">
        <p14:creationId xmlns:p14="http://schemas.microsoft.com/office/powerpoint/2010/main" val="1500518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FEA95AD-B2C8-8E4B-9611-C2EF1092EE98}" type="datetimeFigureOut">
              <a:rPr lang="en-US"/>
              <a:pPr>
                <a:defRPr/>
              </a:pPr>
              <a:t>6/1/17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A288D11-B44A-644E-92C3-60082D5443F9}" type="slidenum">
              <a:rPr lang="en-US"/>
              <a:pPr>
                <a:defRPr/>
              </a:pPr>
              <a:t>‹#›</a:t>
            </a:fld>
            <a:endParaRPr lang="en-US"/>
          </a:p>
        </p:txBody>
      </p:sp>
    </p:spTree>
    <p:extLst>
      <p:ext uri="{BB962C8B-B14F-4D97-AF65-F5344CB8AC3E}">
        <p14:creationId xmlns:p14="http://schemas.microsoft.com/office/powerpoint/2010/main" val="1079016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7C4FF57-51FA-B843-9667-FD87B9DB83A4}" type="datetimeFigureOut">
              <a:rPr lang="en-US"/>
              <a:pPr>
                <a:defRPr/>
              </a:pPr>
              <a:t>6/1/17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76C8478-E983-0E44-89A0-C2049CAFACB6}" type="slidenum">
              <a:rPr lang="en-US"/>
              <a:pPr>
                <a:defRPr/>
              </a:pPr>
              <a:t>‹#›</a:t>
            </a:fld>
            <a:endParaRPr lang="en-US"/>
          </a:p>
        </p:txBody>
      </p:sp>
    </p:spTree>
    <p:extLst>
      <p:ext uri="{BB962C8B-B14F-4D97-AF65-F5344CB8AC3E}">
        <p14:creationId xmlns:p14="http://schemas.microsoft.com/office/powerpoint/2010/main" val="2401452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3A951CD-A40C-E24C-97F3-CCEC8F8392A2}" type="datetimeFigureOut">
              <a:rPr lang="en-US"/>
              <a:pPr>
                <a:defRPr/>
              </a:pPr>
              <a:t>6/1/17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7529050-5621-4F40-A550-362A8ED7E2D5}" type="slidenum">
              <a:rPr lang="en-US"/>
              <a:pPr>
                <a:defRPr/>
              </a:pPr>
              <a:t>‹#›</a:t>
            </a:fld>
            <a:endParaRPr lang="en-US"/>
          </a:p>
        </p:txBody>
      </p:sp>
    </p:spTree>
    <p:extLst>
      <p:ext uri="{BB962C8B-B14F-4D97-AF65-F5344CB8AC3E}">
        <p14:creationId xmlns:p14="http://schemas.microsoft.com/office/powerpoint/2010/main" val="14988916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A17471B-C2DB-D34D-94E1-D595314637C6}" type="datetimeFigureOut">
              <a:rPr lang="en-US"/>
              <a:pPr>
                <a:defRPr/>
              </a:pPr>
              <a:t>6/1/17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A6274BE-5DFA-284C-9A31-B007EEBDFF1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microsoft.com/office/2007/relationships/hdphoto" Target="../media/hdphoto1.wdp"/><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s://www.youtube.com/watch?v=SVQlcxiQlzI"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4" Type="http://schemas.microsoft.com/office/2007/relationships/hdphoto" Target="../media/hdphoto2.wdp"/><Relationship Id="rId1" Type="http://schemas.openxmlformats.org/officeDocument/2006/relationships/slideLayout" Target="../slideLayouts/slideLayout9.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eml6f9g_Yhw" TargetMode="External"/><Relationship Id="rId4" Type="http://schemas.openxmlformats.org/officeDocument/2006/relationships/image" Target="../media/image4.jpeg"/><Relationship Id="rId5" Type="http://schemas.microsoft.com/office/2007/relationships/hdphoto" Target="../media/hdphoto3.wdp"/><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 Id="rId3" Type="http://schemas.openxmlformats.org/officeDocument/2006/relationships/hyperlink" Target="http://www.nwcr.w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hyperlink" Target="https://www.youtube.com/watch?v=KMGUmcveQe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hyperlink" Target="https://www.sizediversityandhealth.org/content.asp?id=16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www.ftc.gov/tips-advice/business-center/guidance/gut-check-reference-guide-media-spotting-false-weight-loss" TargetMode="External"/><Relationship Id="rId4" Type="http://schemas.openxmlformats.org/officeDocument/2006/relationships/hyperlink" Target="http://www.quackwatch.org/01QuackeryRelatedTopics/ploys.html"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hyperlink" Target="https://www.wemarket4u.net/fatfoe/index.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hyperlink" Target="https://www.youtube.com/watch?v=RSUtXePw7A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400" y="762000"/>
            <a:ext cx="8229600" cy="4525962"/>
          </a:xfrm>
        </p:spPr>
        <p:txBody>
          <a:bodyPr>
            <a:normAutofit lnSpcReduction="10000"/>
          </a:bodyPr>
          <a:lstStyle/>
          <a:p>
            <a:r>
              <a:rPr lang="en-US" dirty="0" smtClean="0"/>
              <a:t> </a:t>
            </a:r>
            <a:r>
              <a:rPr lang="en-US" b="1" dirty="0" smtClean="0"/>
              <a:t>Today Thurs. June 8 </a:t>
            </a:r>
          </a:p>
          <a:p>
            <a:pPr lvl="1"/>
            <a:r>
              <a:rPr lang="en-US" dirty="0" smtClean="0"/>
              <a:t>Wt. Management</a:t>
            </a:r>
          </a:p>
          <a:p>
            <a:pPr lvl="1"/>
            <a:r>
              <a:rPr lang="en-US" smtClean="0"/>
              <a:t>Return Exam/Diet Assignment</a:t>
            </a:r>
            <a:endParaRPr lang="en-US" dirty="0" smtClean="0"/>
          </a:p>
          <a:p>
            <a:r>
              <a:rPr lang="en-US" dirty="0" smtClean="0"/>
              <a:t>Tues. June 13</a:t>
            </a:r>
          </a:p>
          <a:p>
            <a:pPr lvl="1"/>
            <a:r>
              <a:rPr lang="en-US" dirty="0"/>
              <a:t>Vegetarian Diets</a:t>
            </a:r>
          </a:p>
          <a:p>
            <a:r>
              <a:rPr lang="en-US" dirty="0" smtClean="0"/>
              <a:t>It’s coming!</a:t>
            </a:r>
          </a:p>
          <a:p>
            <a:pPr lvl="1"/>
            <a:r>
              <a:rPr lang="en-US" b="1" dirty="0" smtClean="0"/>
              <a:t>Final </a:t>
            </a:r>
            <a:r>
              <a:rPr lang="en-US" b="1" dirty="0"/>
              <a:t>Exam Date: </a:t>
            </a:r>
            <a:r>
              <a:rPr lang="en-US" sz="2400" dirty="0" smtClean="0"/>
              <a:t>60 points-60 questions-cumulative</a:t>
            </a:r>
          </a:p>
          <a:p>
            <a:pPr lvl="1"/>
            <a:r>
              <a:rPr lang="en-US" dirty="0" smtClean="0"/>
              <a:t>9:30 </a:t>
            </a:r>
            <a:r>
              <a:rPr lang="en-US" dirty="0"/>
              <a:t>class Tues. </a:t>
            </a:r>
            <a:r>
              <a:rPr lang="en-US" dirty="0" smtClean="0"/>
              <a:t>June 27 from 9:15-10:45</a:t>
            </a:r>
          </a:p>
          <a:p>
            <a:pPr lvl="1"/>
            <a:r>
              <a:rPr lang="en-US" dirty="0" smtClean="0"/>
              <a:t>11:30 </a:t>
            </a:r>
            <a:r>
              <a:rPr lang="en-US" dirty="0"/>
              <a:t>class Tues. </a:t>
            </a:r>
            <a:r>
              <a:rPr lang="en-US" dirty="0" smtClean="0"/>
              <a:t>June 27 </a:t>
            </a:r>
            <a:r>
              <a:rPr lang="en-US" dirty="0"/>
              <a:t>from 11:30-1:00</a:t>
            </a:r>
          </a:p>
          <a:p>
            <a:endParaRPr lang="en-US" dirty="0" smtClean="0"/>
          </a:p>
          <a:p>
            <a:pPr marL="457200" lvl="1" indent="0">
              <a:buNone/>
            </a:pPr>
            <a:endParaRPr lang="en-US" dirty="0" smtClean="0"/>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477000" y="609600"/>
            <a:ext cx="2021378" cy="2021378"/>
          </a:xfrm>
          <a:prstGeom prst="rect">
            <a:avLst/>
          </a:prstGeom>
          <a:ln/>
          <a:extLst/>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733164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899" y="341586"/>
            <a:ext cx="6324601" cy="1524000"/>
          </a:xfrm>
        </p:spPr>
        <p:txBody>
          <a:bodyPr/>
          <a:lstStyle/>
          <a:p>
            <a:r>
              <a:rPr lang="en-US" sz="3200" b="1" dirty="0" smtClean="0"/>
              <a:t>Success requires the hard work of habit change across your life!</a:t>
            </a:r>
            <a:endParaRPr lang="en-US" sz="3200" b="1" dirty="0"/>
          </a:p>
        </p:txBody>
      </p:sp>
      <p:pic>
        <p:nvPicPr>
          <p:cNvPr id="4" name="Picture 1"/>
          <p:cNvPicPr>
            <a:picLocks noGrp="1" noChangeAspect="1"/>
          </p:cNvPicPr>
          <p:nvPr>
            <p:ph idx="1"/>
          </p:nvPr>
        </p:nvPicPr>
        <p:blipFill rotWithShape="1">
          <a:blip r:embed="rId2">
            <a:lum contrast="20000"/>
            <a:extLst>
              <a:ext uri="{28A0092B-C50C-407E-A947-70E740481C1C}">
                <a14:useLocalDpi xmlns:a14="http://schemas.microsoft.com/office/drawing/2010/main" val="0"/>
              </a:ext>
            </a:extLst>
          </a:blip>
          <a:srcRect t="-1" r="-780" b="-824"/>
          <a:stretch/>
        </p:blipFill>
        <p:spPr bwMode="auto">
          <a:xfrm>
            <a:off x="2433880" y="1865586"/>
            <a:ext cx="4428638"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682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819" name="Straight Arrow Connector 4"/>
          <p:cNvCxnSpPr>
            <a:cxnSpLocks noChangeShapeType="1"/>
          </p:cNvCxnSpPr>
          <p:nvPr/>
        </p:nvCxnSpPr>
        <p:spPr bwMode="auto">
          <a:xfrm>
            <a:off x="3200400" y="2209800"/>
            <a:ext cx="762000" cy="0"/>
          </a:xfrm>
          <a:prstGeom prst="straightConnector1">
            <a:avLst/>
          </a:prstGeom>
          <a:noFill/>
          <a:ln w="9525">
            <a:solidFill>
              <a:schemeClr val="tx1"/>
            </a:solidFill>
            <a:round/>
            <a:headEnd/>
            <a:tailEnd type="arrow"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4820" name="Straight Arrow Connector 7"/>
          <p:cNvCxnSpPr>
            <a:cxnSpLocks noChangeShapeType="1"/>
          </p:cNvCxnSpPr>
          <p:nvPr/>
        </p:nvCxnSpPr>
        <p:spPr bwMode="auto">
          <a:xfrm>
            <a:off x="3200400" y="3810000"/>
            <a:ext cx="914400" cy="0"/>
          </a:xfrm>
          <a:prstGeom prst="straightConnector1">
            <a:avLst/>
          </a:prstGeom>
          <a:noFill/>
          <a:ln w="9525">
            <a:solidFill>
              <a:schemeClr val="tx1"/>
            </a:solidFill>
            <a:round/>
            <a:headEnd/>
            <a:tailEnd type="arrow"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4821" name="Straight Arrow Connector 10"/>
          <p:cNvCxnSpPr>
            <a:cxnSpLocks noChangeShapeType="1"/>
          </p:cNvCxnSpPr>
          <p:nvPr/>
        </p:nvCxnSpPr>
        <p:spPr bwMode="auto">
          <a:xfrm flipV="1">
            <a:off x="5486400" y="1828800"/>
            <a:ext cx="990600" cy="152400"/>
          </a:xfrm>
          <a:prstGeom prst="straightConnector1">
            <a:avLst/>
          </a:prstGeom>
          <a:noFill/>
          <a:ln w="9525">
            <a:solidFill>
              <a:schemeClr val="tx1"/>
            </a:solidFill>
            <a:round/>
            <a:headEnd/>
            <a:tailEnd type="arrow"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4822" name="Straight Arrow Connector 12"/>
          <p:cNvCxnSpPr>
            <a:cxnSpLocks noChangeShapeType="1"/>
          </p:cNvCxnSpPr>
          <p:nvPr/>
        </p:nvCxnSpPr>
        <p:spPr bwMode="auto">
          <a:xfrm>
            <a:off x="5410200" y="3886200"/>
            <a:ext cx="1066800" cy="457200"/>
          </a:xfrm>
          <a:prstGeom prst="straightConnector1">
            <a:avLst/>
          </a:prstGeom>
          <a:noFill/>
          <a:ln w="9525">
            <a:solidFill>
              <a:schemeClr val="tx1"/>
            </a:solidFill>
            <a:round/>
            <a:headEnd/>
            <a:tailEnd type="arrow"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5847" name="TextBox 15"/>
          <p:cNvSpPr txBox="1">
            <a:spLocks noChangeArrowheads="1"/>
          </p:cNvSpPr>
          <p:nvPr/>
        </p:nvSpPr>
        <p:spPr bwMode="auto">
          <a:xfrm>
            <a:off x="457200" y="1676400"/>
            <a:ext cx="2734994"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r>
              <a:rPr lang="en-US" sz="2800" dirty="0">
                <a:latin typeface="+mn-lt"/>
              </a:rPr>
              <a:t>Sleep deprivation</a:t>
            </a:r>
          </a:p>
        </p:txBody>
      </p:sp>
      <p:sp>
        <p:nvSpPr>
          <p:cNvPr id="21" name="TextBox 20"/>
          <p:cNvSpPr txBox="1">
            <a:spLocks noChangeArrowheads="1"/>
          </p:cNvSpPr>
          <p:nvPr/>
        </p:nvSpPr>
        <p:spPr bwMode="auto">
          <a:xfrm>
            <a:off x="3924578" y="1752600"/>
            <a:ext cx="1606658"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a:r>
              <a:rPr lang="en-US" sz="2800" dirty="0">
                <a:latin typeface="+mn-lt"/>
              </a:rPr>
              <a:t>Decrease </a:t>
            </a:r>
            <a:endParaRPr lang="en-US" sz="2800" dirty="0" smtClean="0">
              <a:latin typeface="+mn-lt"/>
            </a:endParaRPr>
          </a:p>
          <a:p>
            <a:pPr algn="ctr"/>
            <a:r>
              <a:rPr lang="en-US" sz="2800" b="1" dirty="0" err="1" smtClean="0">
                <a:solidFill>
                  <a:srgbClr val="941651"/>
                </a:solidFill>
                <a:latin typeface="+mn-lt"/>
              </a:rPr>
              <a:t>Leptin</a:t>
            </a:r>
            <a:endParaRPr lang="en-US" sz="2800" b="1" dirty="0">
              <a:solidFill>
                <a:srgbClr val="941651"/>
              </a:solidFill>
              <a:latin typeface="+mn-lt"/>
            </a:endParaRPr>
          </a:p>
        </p:txBody>
      </p:sp>
      <p:sp>
        <p:nvSpPr>
          <p:cNvPr id="22" name="TextBox 21"/>
          <p:cNvSpPr txBox="1">
            <a:spLocks noChangeArrowheads="1"/>
          </p:cNvSpPr>
          <p:nvPr/>
        </p:nvSpPr>
        <p:spPr bwMode="auto">
          <a:xfrm>
            <a:off x="4076865" y="3124200"/>
            <a:ext cx="1486433"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a:r>
              <a:rPr lang="en-US" sz="2800" dirty="0">
                <a:latin typeface="+mn-lt"/>
              </a:rPr>
              <a:t>Increase </a:t>
            </a:r>
            <a:endParaRPr lang="en-US" sz="2800" dirty="0" smtClean="0">
              <a:latin typeface="+mn-lt"/>
            </a:endParaRPr>
          </a:p>
          <a:p>
            <a:pPr algn="ctr"/>
            <a:r>
              <a:rPr lang="en-US" sz="2800" b="1" dirty="0" smtClean="0">
                <a:solidFill>
                  <a:srgbClr val="941651"/>
                </a:solidFill>
                <a:latin typeface="+mn-lt"/>
              </a:rPr>
              <a:t>Ghrelin</a:t>
            </a:r>
            <a:endParaRPr lang="en-US" sz="2800" b="1" dirty="0">
              <a:solidFill>
                <a:srgbClr val="941651"/>
              </a:solidFill>
              <a:latin typeface="+mn-lt"/>
            </a:endParaRPr>
          </a:p>
        </p:txBody>
      </p:sp>
      <p:sp>
        <p:nvSpPr>
          <p:cNvPr id="25" name="TextBox 24"/>
          <p:cNvSpPr txBox="1">
            <a:spLocks noChangeArrowheads="1"/>
          </p:cNvSpPr>
          <p:nvPr/>
        </p:nvSpPr>
        <p:spPr bwMode="auto">
          <a:xfrm>
            <a:off x="6415932" y="1197072"/>
            <a:ext cx="2133600"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a:r>
              <a:rPr lang="en-US" sz="2800" dirty="0">
                <a:latin typeface="+mn-lt"/>
              </a:rPr>
              <a:t>Decrease Satiety</a:t>
            </a:r>
          </a:p>
        </p:txBody>
      </p:sp>
      <p:sp>
        <p:nvSpPr>
          <p:cNvPr id="27" name="TextBox 26"/>
          <p:cNvSpPr txBox="1">
            <a:spLocks noChangeArrowheads="1"/>
          </p:cNvSpPr>
          <p:nvPr/>
        </p:nvSpPr>
        <p:spPr bwMode="auto">
          <a:xfrm>
            <a:off x="6781800" y="4191000"/>
            <a:ext cx="1410562" cy="9541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a:r>
              <a:rPr lang="en-US" sz="2800" dirty="0">
                <a:latin typeface="+mn-lt"/>
              </a:rPr>
              <a:t>Increase </a:t>
            </a:r>
            <a:endParaRPr lang="en-US" sz="2800" dirty="0" smtClean="0">
              <a:latin typeface="+mn-lt"/>
            </a:endParaRPr>
          </a:p>
          <a:p>
            <a:pPr algn="ctr"/>
            <a:r>
              <a:rPr lang="en-US" sz="2800" dirty="0" smtClean="0">
                <a:latin typeface="+mn-lt"/>
              </a:rPr>
              <a:t>Hunger</a:t>
            </a:r>
            <a:endParaRPr lang="en-US" sz="2800" dirty="0">
              <a:latin typeface="+mn-lt"/>
            </a:endParaRPr>
          </a:p>
        </p:txBody>
      </p:sp>
      <p:sp>
        <p:nvSpPr>
          <p:cNvPr id="35852" name="TextBox 54"/>
          <p:cNvSpPr txBox="1">
            <a:spLocks noChangeArrowheads="1"/>
          </p:cNvSpPr>
          <p:nvPr/>
        </p:nvSpPr>
        <p:spPr bwMode="auto">
          <a:xfrm>
            <a:off x="9517063" y="4265613"/>
            <a:ext cx="184150"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endParaRPr lang="en-US" sz="1800"/>
          </a:p>
        </p:txBody>
      </p:sp>
      <p:sp>
        <p:nvSpPr>
          <p:cNvPr id="34829" name="TextBox 1"/>
          <p:cNvSpPr txBox="1">
            <a:spLocks noChangeArrowheads="1"/>
          </p:cNvSpPr>
          <p:nvPr/>
        </p:nvSpPr>
        <p:spPr bwMode="auto">
          <a:xfrm>
            <a:off x="727406" y="537002"/>
            <a:ext cx="8000999"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i="1" dirty="0" smtClean="0">
                <a:latin typeface="+mn-lt"/>
              </a:rPr>
              <a:t>Factors that help normalize ‘food intake control’ hormones</a:t>
            </a:r>
          </a:p>
          <a:p>
            <a:pPr>
              <a:defRPr/>
            </a:pPr>
            <a:r>
              <a:rPr lang="en-US" dirty="0">
                <a:latin typeface="+mn-lt"/>
              </a:rPr>
              <a:t> </a:t>
            </a:r>
            <a:r>
              <a:rPr lang="en-US" dirty="0" smtClean="0">
                <a:latin typeface="+mn-lt"/>
              </a:rPr>
              <a:t>               </a:t>
            </a:r>
            <a:r>
              <a:rPr lang="en-US" b="1" i="1" dirty="0" smtClean="0">
                <a:solidFill>
                  <a:srgbClr val="941651"/>
                </a:solidFill>
                <a:latin typeface="+mn-lt"/>
              </a:rPr>
              <a:t>adequate sleep + regular meals with protein </a:t>
            </a:r>
            <a:endParaRPr lang="en-US" b="1" dirty="0" smtClean="0">
              <a:solidFill>
                <a:srgbClr val="941651"/>
              </a:solidFill>
              <a:latin typeface="+mn-lt"/>
            </a:endParaRPr>
          </a:p>
        </p:txBody>
      </p:sp>
      <p:sp>
        <p:nvSpPr>
          <p:cNvPr id="2" name="TextBox 1"/>
          <p:cNvSpPr txBox="1"/>
          <p:nvPr/>
        </p:nvSpPr>
        <p:spPr>
          <a:xfrm>
            <a:off x="304800" y="4317087"/>
            <a:ext cx="6113485" cy="523220"/>
          </a:xfrm>
          <a:prstGeom prst="rect">
            <a:avLst/>
          </a:prstGeom>
          <a:noFill/>
        </p:spPr>
        <p:txBody>
          <a:bodyPr wrap="none" rtlCol="0">
            <a:spAutoFit/>
          </a:bodyPr>
          <a:lstStyle/>
          <a:p>
            <a:r>
              <a:rPr lang="en-US" sz="2800" b="1" i="1" dirty="0" smtClean="0">
                <a:solidFill>
                  <a:srgbClr val="941651"/>
                </a:solidFill>
                <a:latin typeface="+mn-lt"/>
              </a:rPr>
              <a:t>Your stomach and your brain talk a lot!</a:t>
            </a:r>
            <a:endParaRPr lang="en-US" sz="2800" b="1" i="1" dirty="0">
              <a:solidFill>
                <a:srgbClr val="941651"/>
              </a:solidFill>
              <a:latin typeface="+mn-lt"/>
            </a:endParaRPr>
          </a:p>
        </p:txBody>
      </p:sp>
      <p:sp>
        <p:nvSpPr>
          <p:cNvPr id="3" name="TextBox 2"/>
          <p:cNvSpPr txBox="1"/>
          <p:nvPr/>
        </p:nvSpPr>
        <p:spPr>
          <a:xfrm>
            <a:off x="152400" y="94447"/>
            <a:ext cx="4690836" cy="523220"/>
          </a:xfrm>
          <a:prstGeom prst="rect">
            <a:avLst/>
          </a:prstGeom>
          <a:noFill/>
        </p:spPr>
        <p:txBody>
          <a:bodyPr wrap="none" rtlCol="0">
            <a:spAutoFit/>
          </a:bodyPr>
          <a:lstStyle/>
          <a:p>
            <a:r>
              <a:rPr lang="en-US" sz="2800" dirty="0" smtClean="0">
                <a:latin typeface="+mn-lt"/>
              </a:rPr>
              <a:t>Skip Sleep</a:t>
            </a:r>
            <a:r>
              <a:rPr lang="en-US" sz="2800" dirty="0" smtClean="0">
                <a:latin typeface="+mn-lt"/>
                <a:sym typeface="Wingdings"/>
              </a:rPr>
              <a:t> Battle </a:t>
            </a:r>
            <a:r>
              <a:rPr lang="en-US" sz="2800" dirty="0" smtClean="0">
                <a:latin typeface="+mn-lt"/>
                <a:sym typeface="Wingdings"/>
              </a:rPr>
              <a:t>Hunger</a:t>
            </a:r>
            <a:r>
              <a:rPr lang="mr-IN" sz="2800" dirty="0" smtClean="0">
                <a:latin typeface="+mn-lt"/>
                <a:sym typeface="Wingdings"/>
              </a:rPr>
              <a:t>……</a:t>
            </a:r>
            <a:r>
              <a:rPr lang="en-US" sz="2800" dirty="0" smtClean="0">
                <a:latin typeface="+mn-lt"/>
                <a:sym typeface="Wingdings"/>
              </a:rPr>
              <a:t>.</a:t>
            </a:r>
            <a:endParaRPr lang="en-US" sz="2800" dirty="0">
              <a:latin typeface="+mn-lt"/>
            </a:endParaRPr>
          </a:p>
        </p:txBody>
      </p:sp>
      <p:sp>
        <p:nvSpPr>
          <p:cNvPr id="4" name="TextBox 3"/>
          <p:cNvSpPr txBox="1"/>
          <p:nvPr/>
        </p:nvSpPr>
        <p:spPr>
          <a:xfrm>
            <a:off x="4643189" y="126087"/>
            <a:ext cx="3619778" cy="523220"/>
          </a:xfrm>
          <a:prstGeom prst="rect">
            <a:avLst/>
          </a:prstGeom>
          <a:noFill/>
        </p:spPr>
        <p:txBody>
          <a:bodyPr wrap="square" rtlCol="0">
            <a:spAutoFit/>
          </a:bodyPr>
          <a:lstStyle/>
          <a:p>
            <a:r>
              <a:rPr lang="en-US" sz="2800" dirty="0">
                <a:latin typeface="+mn-lt"/>
              </a:rPr>
              <a:t>Getting </a:t>
            </a:r>
            <a:r>
              <a:rPr lang="en-US" sz="2800">
                <a:latin typeface="+mn-lt"/>
              </a:rPr>
              <a:t>Restful </a:t>
            </a:r>
            <a:r>
              <a:rPr lang="en-US" sz="2800" smtClean="0">
                <a:latin typeface="+mn-lt"/>
                <a:hlinkClick r:id="rId3"/>
              </a:rPr>
              <a:t>Sleep</a:t>
            </a:r>
            <a:endParaRPr lang="en-US" sz="28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48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48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4829">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4829">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nodeType="clickEffect">
                                  <p:stCondLst>
                                    <p:cond delay="0"/>
                                  </p:stCondLst>
                                  <p:childTnLst>
                                    <p:set>
                                      <p:cBhvr>
                                        <p:cTn id="50" dur="1" fill="hold">
                                          <p:stCondLst>
                                            <p:cond delay="0"/>
                                          </p:stCondLst>
                                        </p:cTn>
                                        <p:tgtEl>
                                          <p:spTgt spid="2">
                                            <p:txEl>
                                              <p:pRg st="0" end="0"/>
                                            </p:txEl>
                                          </p:spTgt>
                                        </p:tgtEl>
                                        <p:attrNameLst>
                                          <p:attrName>style.visibility</p:attrName>
                                        </p:attrNameLst>
                                      </p:cBhvr>
                                      <p:to>
                                        <p:strVal val="visible"/>
                                      </p:to>
                                    </p:set>
                                    <p:anim calcmode="lin" valueType="num">
                                      <p:cBhvr additive="base">
                                        <p:cTn id="51" dur="75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52" dur="75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7" grpId="0" build="allAtOnce"/>
      <p:bldP spid="21" grpId="0"/>
      <p:bldP spid="22" grpId="0"/>
      <p:bldP spid="25" grpId="0"/>
      <p:bldP spid="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772894" y="457200"/>
            <a:ext cx="5847106" cy="838200"/>
          </a:xfrm>
        </p:spPr>
        <p:txBody>
          <a:bodyPr/>
          <a:lstStyle/>
          <a:p>
            <a:r>
              <a:rPr lang="en-US" sz="3200" b="1" dirty="0" smtClean="0"/>
              <a:t> The brain directs behavior to keep you fueled.</a:t>
            </a:r>
            <a:endParaRPr lang="en-US" sz="3200" b="1" dirty="0"/>
          </a:p>
        </p:txBody>
      </p:sp>
      <p:sp>
        <p:nvSpPr>
          <p:cNvPr id="5" name="Text Placeholder 4"/>
          <p:cNvSpPr>
            <a:spLocks noGrp="1"/>
          </p:cNvSpPr>
          <p:nvPr>
            <p:ph sz="half" idx="4294967295"/>
          </p:nvPr>
        </p:nvSpPr>
        <p:spPr>
          <a:xfrm>
            <a:off x="1981200" y="1447800"/>
            <a:ext cx="5450179" cy="2097799"/>
          </a:xfrm>
        </p:spPr>
        <p:style>
          <a:lnRef idx="2">
            <a:schemeClr val="dk1"/>
          </a:lnRef>
          <a:fillRef idx="1">
            <a:schemeClr val="lt1"/>
          </a:fillRef>
          <a:effectRef idx="0">
            <a:schemeClr val="dk1"/>
          </a:effectRef>
          <a:fontRef idx="minor">
            <a:schemeClr val="dk1"/>
          </a:fontRef>
        </p:style>
        <p:txBody>
          <a:bodyPr/>
          <a:lstStyle/>
          <a:p>
            <a:r>
              <a:rPr lang="en-US" sz="2800" dirty="0" smtClean="0"/>
              <a:t>Physical signals</a:t>
            </a:r>
            <a:endParaRPr lang="en-US" dirty="0"/>
          </a:p>
          <a:p>
            <a:r>
              <a:rPr lang="en-US" sz="2800" dirty="0" smtClean="0"/>
              <a:t>Chemical signals</a:t>
            </a:r>
          </a:p>
          <a:p>
            <a:r>
              <a:rPr lang="en-US" sz="2800" dirty="0" smtClean="0"/>
              <a:t>Retrain yourself</a:t>
            </a:r>
            <a:r>
              <a:rPr lang="en-US" sz="2800" dirty="0"/>
              <a:t> </a:t>
            </a:r>
            <a:r>
              <a:rPr lang="en-US" sz="2800" dirty="0" smtClean="0"/>
              <a:t>to eat slowly and listen to your hunger/satiety cues</a:t>
            </a:r>
            <a:endParaRPr lang="en-US" sz="2800" i="1" dirty="0" smtClean="0"/>
          </a:p>
        </p:txBody>
      </p:sp>
    </p:spTree>
    <p:extLst>
      <p:ext uri="{BB962C8B-B14F-4D97-AF65-F5344CB8AC3E}">
        <p14:creationId xmlns:p14="http://schemas.microsoft.com/office/powerpoint/2010/main" val="284633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ppt_x"/>
                                          </p:val>
                                        </p:tav>
                                        <p:tav tm="100000">
                                          <p:val>
                                            <p:strVal val="#ppt_x"/>
                                          </p:val>
                                        </p:tav>
                                      </p:tavLst>
                                    </p:anim>
                                    <p:anim calcmode="lin" valueType="num">
                                      <p:cBhvr additive="base">
                                        <p:cTn id="8" dur="75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idx="4294967295"/>
          </p:nvPr>
        </p:nvSpPr>
        <p:spPr>
          <a:xfrm>
            <a:off x="1295400" y="1524000"/>
            <a:ext cx="5486400" cy="566738"/>
          </a:xfrm>
        </p:spPr>
        <p:txBody>
          <a:bodyPr/>
          <a:lstStyle/>
          <a:p>
            <a:pPr algn="ctr" eaLnBrk="1" hangingPunct="1"/>
            <a:r>
              <a:rPr lang="en-US" sz="3200" dirty="0">
                <a:latin typeface="Calibri" charset="0"/>
              </a:rPr>
              <a:t>Be active every </a:t>
            </a:r>
            <a:r>
              <a:rPr lang="en-US" sz="3200" dirty="0" smtClean="0">
                <a:latin typeface="Calibri" charset="0"/>
              </a:rPr>
              <a:t>day.</a:t>
            </a:r>
            <a:endParaRPr lang="en-US" sz="3200" dirty="0">
              <a:latin typeface="Calibri" charset="0"/>
            </a:endParaRPr>
          </a:p>
        </p:txBody>
      </p:sp>
      <p:sp>
        <p:nvSpPr>
          <p:cNvPr id="36867" name="Text Placeholder 3"/>
          <p:cNvSpPr>
            <a:spLocks noGrp="1"/>
          </p:cNvSpPr>
          <p:nvPr>
            <p:ph type="body" sz="half" idx="4294967295"/>
          </p:nvPr>
        </p:nvSpPr>
        <p:spPr>
          <a:xfrm>
            <a:off x="914400" y="304800"/>
            <a:ext cx="6742112" cy="804863"/>
          </a:xfrm>
        </p:spPr>
        <p:txBody>
          <a:bodyPr/>
          <a:lstStyle/>
          <a:p>
            <a:pPr algn="ctr" eaLnBrk="1" hangingPunct="1"/>
            <a:r>
              <a:rPr lang="en-US" sz="2800" b="1" dirty="0" smtClean="0">
                <a:solidFill>
                  <a:schemeClr val="accent3">
                    <a:lumMod val="75000"/>
                  </a:schemeClr>
                </a:solidFill>
                <a:latin typeface="Calibri" charset="0"/>
              </a:rPr>
              <a:t> Build </a:t>
            </a:r>
            <a:r>
              <a:rPr lang="en-US" sz="2800" b="1" dirty="0">
                <a:solidFill>
                  <a:schemeClr val="accent3">
                    <a:lumMod val="75000"/>
                  </a:schemeClr>
                </a:solidFill>
                <a:latin typeface="Calibri" charset="0"/>
              </a:rPr>
              <a:t>Lean Mass</a:t>
            </a:r>
            <a:r>
              <a:rPr lang="en-US" sz="2800" b="1" dirty="0">
                <a:latin typeface="Calibri" charset="0"/>
              </a:rPr>
              <a:t>.</a:t>
            </a:r>
            <a:r>
              <a:rPr lang="en-US" sz="2800" b="1" dirty="0">
                <a:solidFill>
                  <a:schemeClr val="accent3">
                    <a:lumMod val="75000"/>
                  </a:schemeClr>
                </a:solidFill>
                <a:latin typeface="Calibri" charset="0"/>
              </a:rPr>
              <a:t> </a:t>
            </a:r>
            <a:r>
              <a:rPr lang="en-US" sz="2800" b="1" dirty="0" smtClean="0">
                <a:solidFill>
                  <a:schemeClr val="accent3">
                    <a:lumMod val="75000"/>
                  </a:schemeClr>
                </a:solidFill>
                <a:latin typeface="Calibri" charset="0"/>
              </a:rPr>
              <a:t>Reduce </a:t>
            </a:r>
            <a:r>
              <a:rPr lang="en-US" sz="2800" b="1" dirty="0">
                <a:solidFill>
                  <a:schemeClr val="accent3">
                    <a:lumMod val="75000"/>
                  </a:schemeClr>
                </a:solidFill>
                <a:latin typeface="Calibri" charset="0"/>
              </a:rPr>
              <a:t>stress</a:t>
            </a:r>
            <a:r>
              <a:rPr lang="en-US" sz="2800" b="1" dirty="0">
                <a:latin typeface="Calibri" charset="0"/>
              </a:rPr>
              <a:t>.</a:t>
            </a:r>
            <a:r>
              <a:rPr lang="en-US" sz="2800" b="1" dirty="0">
                <a:solidFill>
                  <a:schemeClr val="accent3">
                    <a:lumMod val="75000"/>
                  </a:schemeClr>
                </a:solidFill>
                <a:latin typeface="Calibri" charset="0"/>
              </a:rPr>
              <a:t> </a:t>
            </a:r>
            <a:r>
              <a:rPr lang="en-US" sz="2800" b="1" dirty="0" smtClean="0">
                <a:solidFill>
                  <a:schemeClr val="accent3">
                    <a:lumMod val="75000"/>
                  </a:schemeClr>
                </a:solidFill>
                <a:latin typeface="Calibri" charset="0"/>
              </a:rPr>
              <a:t>Improve </a:t>
            </a:r>
            <a:r>
              <a:rPr lang="en-US" sz="2800" b="1" dirty="0">
                <a:solidFill>
                  <a:schemeClr val="accent3">
                    <a:lumMod val="75000"/>
                  </a:schemeClr>
                </a:solidFill>
                <a:latin typeface="Calibri" charset="0"/>
              </a:rPr>
              <a:t>Sleep</a:t>
            </a:r>
            <a:r>
              <a:rPr lang="en-US" sz="2800" b="1" dirty="0">
                <a:latin typeface="Calibri" charset="0"/>
              </a:rPr>
              <a:t>.</a:t>
            </a:r>
            <a:r>
              <a:rPr lang="en-US" sz="2800" b="1" dirty="0">
                <a:solidFill>
                  <a:schemeClr val="accent3">
                    <a:lumMod val="75000"/>
                  </a:schemeClr>
                </a:solidFill>
                <a:latin typeface="Calibri" charset="0"/>
              </a:rPr>
              <a:t> </a:t>
            </a:r>
            <a:r>
              <a:rPr lang="en-US" sz="2800" b="1" dirty="0" smtClean="0">
                <a:solidFill>
                  <a:schemeClr val="accent3">
                    <a:lumMod val="75000"/>
                  </a:schemeClr>
                </a:solidFill>
                <a:latin typeface="Calibri" charset="0"/>
              </a:rPr>
              <a:t>Enhance </a:t>
            </a:r>
            <a:r>
              <a:rPr lang="en-US" sz="2800" b="1" dirty="0">
                <a:solidFill>
                  <a:schemeClr val="accent3">
                    <a:lumMod val="75000"/>
                  </a:schemeClr>
                </a:solidFill>
                <a:latin typeface="Calibri" charset="0"/>
              </a:rPr>
              <a:t>fat loss</a:t>
            </a:r>
            <a:r>
              <a:rPr lang="en-US" sz="2800" b="1" dirty="0">
                <a:latin typeface="Calibri"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1981200" y="4038600"/>
            <a:ext cx="5486400" cy="566738"/>
          </a:xfrm>
        </p:spPr>
        <p:txBody>
          <a:bodyPr/>
          <a:lstStyle/>
          <a:p>
            <a:r>
              <a:rPr lang="en-US" sz="3200" dirty="0">
                <a:latin typeface="Calibri" charset="0"/>
              </a:rPr>
              <a:t>Body composition matters.</a:t>
            </a:r>
          </a:p>
        </p:txBody>
      </p:sp>
      <p:pic>
        <p:nvPicPr>
          <p:cNvPr id="41986" name="Picture Placeholder 4" descr="images.jpeg"/>
          <p:cNvPicPr>
            <a:picLocks noGrp="1" noChangeAspect="1"/>
          </p:cNvPicPr>
          <p:nvPr>
            <p:ph type="pic" idx="1"/>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l="120" t="37" r="1108" b="13018"/>
          <a:stretch/>
        </p:blipFill>
        <p:spPr>
          <a:xfrm>
            <a:off x="1828801" y="1051845"/>
            <a:ext cx="5029200" cy="2834356"/>
          </a:xfrm>
        </p:spPr>
        <p:style>
          <a:lnRef idx="2">
            <a:schemeClr val="accent2"/>
          </a:lnRef>
          <a:fillRef idx="1">
            <a:schemeClr val="lt1"/>
          </a:fillRef>
          <a:effectRef idx="0">
            <a:schemeClr val="accent2"/>
          </a:effectRef>
          <a:fontRef idx="minor">
            <a:schemeClr val="dk1"/>
          </a:fontRef>
        </p:style>
      </p:pic>
      <p:sp>
        <p:nvSpPr>
          <p:cNvPr id="40963" name="Text Placeholder 3"/>
          <p:cNvSpPr>
            <a:spLocks noGrp="1"/>
          </p:cNvSpPr>
          <p:nvPr>
            <p:ph type="body" sz="half" idx="2"/>
          </p:nvPr>
        </p:nvSpPr>
        <p:spPr>
          <a:xfrm>
            <a:off x="838200" y="4572000"/>
            <a:ext cx="7315200" cy="576263"/>
          </a:xfrm>
        </p:spPr>
        <p:txBody>
          <a:bodyPr/>
          <a:lstStyle/>
          <a:p>
            <a:r>
              <a:rPr lang="en-US" sz="2400" dirty="0">
                <a:latin typeface="Calibri" charset="0"/>
              </a:rPr>
              <a:t>A pound of muscle ‘looks and feels’ better on your body! </a:t>
            </a:r>
          </a:p>
        </p:txBody>
      </p:sp>
      <p:sp>
        <p:nvSpPr>
          <p:cNvPr id="2" name="TextBox 1"/>
          <p:cNvSpPr txBox="1"/>
          <p:nvPr/>
        </p:nvSpPr>
        <p:spPr>
          <a:xfrm>
            <a:off x="2743200" y="609600"/>
            <a:ext cx="3471863" cy="461963"/>
          </a:xfrm>
          <a:prstGeom prst="rect">
            <a:avLst/>
          </a:prstGeom>
          <a:noFill/>
        </p:spPr>
        <p:txBody>
          <a:bodyPr wrap="none">
            <a:spAutoFit/>
          </a:bodyPr>
          <a:lstStyle/>
          <a:p>
            <a:pPr>
              <a:defRPr/>
            </a:pPr>
            <a:r>
              <a:rPr lang="en-US" sz="2400" dirty="0">
                <a:latin typeface="+mn-lt"/>
              </a:rPr>
              <a:t>5 lbs. </a:t>
            </a:r>
            <a:r>
              <a:rPr lang="en-US" sz="2400" b="1" dirty="0">
                <a:solidFill>
                  <a:srgbClr val="FEC254"/>
                </a:solidFill>
                <a:latin typeface="+mn-lt"/>
              </a:rPr>
              <a:t>fat</a:t>
            </a:r>
            <a:r>
              <a:rPr lang="en-US" sz="2400" dirty="0">
                <a:solidFill>
                  <a:srgbClr val="FEC254"/>
                </a:solidFill>
                <a:latin typeface="+mn-lt"/>
              </a:rPr>
              <a:t> </a:t>
            </a:r>
            <a:r>
              <a:rPr lang="en-US" sz="2400" dirty="0">
                <a:latin typeface="+mn-lt"/>
              </a:rPr>
              <a:t>and 5 lbs. </a:t>
            </a:r>
            <a:r>
              <a:rPr lang="en-US" sz="2400" b="1" dirty="0">
                <a:solidFill>
                  <a:schemeClr val="accent2">
                    <a:lumMod val="75000"/>
                  </a:schemeClr>
                </a:solidFill>
                <a:latin typeface="+mn-lt"/>
              </a:rPr>
              <a:t>muscle</a:t>
            </a:r>
          </a:p>
        </p:txBody>
      </p:sp>
      <p:sp>
        <p:nvSpPr>
          <p:cNvPr id="3" name="TextBox 2"/>
          <p:cNvSpPr txBox="1"/>
          <p:nvPr/>
        </p:nvSpPr>
        <p:spPr>
          <a:xfrm>
            <a:off x="1524000" y="152400"/>
            <a:ext cx="6781800" cy="584776"/>
          </a:xfrm>
          <a:prstGeom prst="rect">
            <a:avLst/>
          </a:prstGeom>
          <a:noFill/>
        </p:spPr>
        <p:txBody>
          <a:bodyPr wrap="square" rtlCol="0">
            <a:spAutoFit/>
          </a:bodyPr>
          <a:lstStyle/>
          <a:p>
            <a:r>
              <a:rPr lang="en-US" sz="2400" dirty="0">
                <a:latin typeface="+mn-lt"/>
              </a:rPr>
              <a:t> </a:t>
            </a:r>
            <a:r>
              <a:rPr lang="en-US" sz="3200" b="1" dirty="0" smtClean="0">
                <a:latin typeface="+mn-lt"/>
              </a:rPr>
              <a:t>Reference….1lb. fat= 3500 calories</a:t>
            </a:r>
            <a:endParaRPr lang="en-US" sz="3200" b="1"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96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6"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idx="4294967295"/>
          </p:nvPr>
        </p:nvSpPr>
        <p:spPr>
          <a:xfrm>
            <a:off x="609600" y="228601"/>
            <a:ext cx="7848600" cy="762000"/>
          </a:xfrm>
        </p:spPr>
        <p:txBody>
          <a:bodyPr/>
          <a:lstStyle/>
          <a:p>
            <a:pPr eaLnBrk="1" hangingPunct="1"/>
            <a:r>
              <a:rPr lang="en-US" sz="3200" b="1" dirty="0" smtClean="0">
                <a:latin typeface="Calibri" charset="0"/>
              </a:rPr>
              <a:t>It’s All About Balance!</a:t>
            </a:r>
            <a:endParaRPr lang="en-US" sz="3200" b="1" dirty="0">
              <a:latin typeface="Calibri" charset="0"/>
            </a:endParaRPr>
          </a:p>
        </p:txBody>
      </p:sp>
      <p:sp>
        <p:nvSpPr>
          <p:cNvPr id="11267" name="Rectangle 3"/>
          <p:cNvSpPr>
            <a:spLocks noGrp="1" noChangeArrowheads="1"/>
          </p:cNvSpPr>
          <p:nvPr>
            <p:ph type="body" idx="4294967295"/>
          </p:nvPr>
        </p:nvSpPr>
        <p:spPr>
          <a:xfrm>
            <a:off x="228600" y="990600"/>
            <a:ext cx="8686800" cy="5334000"/>
          </a:xfrm>
        </p:spPr>
        <p:txBody>
          <a:bodyPr/>
          <a:lstStyle/>
          <a:p>
            <a:pPr algn="ctr" eaLnBrk="1" hangingPunct="1">
              <a:lnSpc>
                <a:spcPct val="80000"/>
              </a:lnSpc>
              <a:buFont typeface="Wingdings" charset="0"/>
              <a:buNone/>
            </a:pPr>
            <a:r>
              <a:rPr lang="en-US" sz="2800" dirty="0">
                <a:latin typeface="Calibri" charset="0"/>
                <a:sym typeface="Wingdings 3" charset="0"/>
              </a:rPr>
              <a:t>~1 </a:t>
            </a:r>
            <a:r>
              <a:rPr lang="en-US" sz="2800" dirty="0" smtClean="0">
                <a:latin typeface="Calibri" charset="0"/>
                <a:sym typeface="Wingdings 3" charset="0"/>
              </a:rPr>
              <a:t>lb./wk. </a:t>
            </a:r>
            <a:r>
              <a:rPr lang="en-US" sz="2800" dirty="0">
                <a:latin typeface="Calibri" charset="0"/>
                <a:sym typeface="Wingdings 3" charset="0"/>
              </a:rPr>
              <a:t>loss </a:t>
            </a:r>
            <a:r>
              <a:rPr lang="en-US" sz="2800" dirty="0" smtClean="0">
                <a:solidFill>
                  <a:srgbClr val="0432FF"/>
                </a:solidFill>
                <a:latin typeface="Calibri" charset="0"/>
                <a:sym typeface="Wingdings 3" charset="0"/>
              </a:rPr>
              <a:t>=&gt;</a:t>
            </a:r>
            <a:r>
              <a:rPr lang="en-US" sz="2800" dirty="0" smtClean="0">
                <a:latin typeface="Calibri" charset="0"/>
                <a:sym typeface="Wingdings 3" charset="0"/>
              </a:rPr>
              <a:t>52 </a:t>
            </a:r>
            <a:r>
              <a:rPr lang="en-US" sz="2800" dirty="0">
                <a:latin typeface="Calibri" charset="0"/>
                <a:sym typeface="Wingdings 3" charset="0"/>
              </a:rPr>
              <a:t>pounds/</a:t>
            </a:r>
            <a:r>
              <a:rPr lang="en-US" sz="2800" dirty="0" smtClean="0">
                <a:latin typeface="Calibri" charset="0"/>
                <a:sym typeface="Wingdings 3" charset="0"/>
              </a:rPr>
              <a:t>yr.  </a:t>
            </a:r>
            <a:r>
              <a:rPr lang="en-US" sz="2400" i="1" dirty="0" smtClean="0">
                <a:latin typeface="Calibri" charset="0"/>
                <a:sym typeface="Wingdings 3" charset="0"/>
              </a:rPr>
              <a:t>(3500 calorie/week deficit)</a:t>
            </a:r>
            <a:endParaRPr lang="en-US" sz="2800" dirty="0">
              <a:latin typeface="Calibri" charset="0"/>
              <a:sym typeface="Wingdings 3" charset="0"/>
            </a:endParaRPr>
          </a:p>
          <a:p>
            <a:pPr algn="ctr" eaLnBrk="1" hangingPunct="1">
              <a:lnSpc>
                <a:spcPct val="80000"/>
              </a:lnSpc>
              <a:buFont typeface="Wingdings" charset="0"/>
              <a:buNone/>
            </a:pPr>
            <a:r>
              <a:rPr lang="en-US" sz="2800" dirty="0">
                <a:latin typeface="Calibri" charset="0"/>
                <a:sym typeface="Wingdings 3" charset="0"/>
              </a:rPr>
              <a:t>~1 </a:t>
            </a:r>
            <a:r>
              <a:rPr lang="en-US" sz="2800" dirty="0" smtClean="0">
                <a:latin typeface="Calibri" charset="0"/>
                <a:sym typeface="Wingdings 3" charset="0"/>
              </a:rPr>
              <a:t>lb./</a:t>
            </a:r>
            <a:r>
              <a:rPr lang="en-US" sz="2800" dirty="0">
                <a:latin typeface="Calibri" charset="0"/>
                <a:sym typeface="Wingdings 3" charset="0"/>
              </a:rPr>
              <a:t>month loss </a:t>
            </a:r>
            <a:r>
              <a:rPr lang="en-US" sz="2800" dirty="0" smtClean="0">
                <a:solidFill>
                  <a:srgbClr val="0432FF"/>
                </a:solidFill>
                <a:latin typeface="Calibri" charset="0"/>
                <a:sym typeface="Wingdings 3" charset="0"/>
              </a:rPr>
              <a:t>=&gt; </a:t>
            </a:r>
            <a:r>
              <a:rPr lang="en-US" sz="2800" dirty="0">
                <a:latin typeface="Calibri" charset="0"/>
                <a:sym typeface="Wingdings 3" charset="0"/>
              </a:rPr>
              <a:t>12 pounds/</a:t>
            </a:r>
            <a:r>
              <a:rPr lang="en-US" sz="2800" dirty="0" smtClean="0">
                <a:latin typeface="Calibri" charset="0"/>
                <a:sym typeface="Wingdings 3" charset="0"/>
              </a:rPr>
              <a:t>yr. </a:t>
            </a:r>
            <a:r>
              <a:rPr lang="en-US" sz="2400" i="1" dirty="0" smtClean="0">
                <a:latin typeface="Calibri" charset="0"/>
                <a:sym typeface="Wingdings 3" charset="0"/>
              </a:rPr>
              <a:t>(3500 </a:t>
            </a:r>
            <a:r>
              <a:rPr lang="en-US" sz="2400" i="1" dirty="0" err="1" smtClean="0">
                <a:latin typeface="Calibri" charset="0"/>
                <a:sym typeface="Wingdings 3" charset="0"/>
              </a:rPr>
              <a:t>cal</a:t>
            </a:r>
            <a:r>
              <a:rPr lang="en-US" sz="2400" i="1" dirty="0" smtClean="0">
                <a:latin typeface="Calibri" charset="0"/>
                <a:sym typeface="Wingdings 3" charset="0"/>
              </a:rPr>
              <a:t>/year deficit)</a:t>
            </a:r>
            <a:endParaRPr lang="en-US" sz="2400" i="1" dirty="0">
              <a:latin typeface="Calibri" charset="0"/>
              <a:sym typeface="Wingdings 3" charset="0"/>
            </a:endParaRPr>
          </a:p>
          <a:p>
            <a:pPr algn="ctr" eaLnBrk="1" hangingPunct="1">
              <a:lnSpc>
                <a:spcPct val="80000"/>
              </a:lnSpc>
              <a:buFont typeface="Wingdings" charset="0"/>
              <a:buNone/>
            </a:pPr>
            <a:r>
              <a:rPr lang="en-US" sz="2800" dirty="0">
                <a:latin typeface="Calibri" charset="0"/>
                <a:sym typeface="Wingdings 3" charset="0"/>
              </a:rPr>
              <a:t> </a:t>
            </a:r>
            <a:endParaRPr lang="en-US" sz="2800" dirty="0">
              <a:latin typeface="Calibri" charset="0"/>
            </a:endParaRPr>
          </a:p>
          <a:p>
            <a:pPr eaLnBrk="1" hangingPunct="1">
              <a:lnSpc>
                <a:spcPct val="80000"/>
              </a:lnSpc>
              <a:buFont typeface="Wingdings" charset="0"/>
              <a:buNone/>
            </a:pPr>
            <a:endParaRPr lang="en-US" dirty="0">
              <a:latin typeface="Tahoma" charset="0"/>
            </a:endParaRPr>
          </a:p>
          <a:p>
            <a:pPr eaLnBrk="1" hangingPunct="1">
              <a:lnSpc>
                <a:spcPct val="80000"/>
              </a:lnSpc>
              <a:buFont typeface="Wingdings" charset="0"/>
              <a:buNone/>
            </a:pPr>
            <a:r>
              <a:rPr lang="en-US" dirty="0">
                <a:latin typeface="Tahoma" charset="0"/>
              </a:rPr>
              <a:t> </a:t>
            </a:r>
          </a:p>
        </p:txBody>
      </p:sp>
      <p:sp>
        <p:nvSpPr>
          <p:cNvPr id="3" name="TextBox 2"/>
          <p:cNvSpPr txBox="1">
            <a:spLocks noChangeArrowheads="1"/>
          </p:cNvSpPr>
          <p:nvPr/>
        </p:nvSpPr>
        <p:spPr bwMode="auto">
          <a:xfrm>
            <a:off x="200573" y="2044805"/>
            <a:ext cx="2895600"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b="1" dirty="0" smtClean="0">
                <a:solidFill>
                  <a:schemeClr val="accent6"/>
                </a:solidFill>
                <a:latin typeface="+mn-lt"/>
              </a:rPr>
              <a:t>Decrease energy</a:t>
            </a:r>
            <a:r>
              <a:rPr lang="en-US" b="1" dirty="0" smtClean="0">
                <a:latin typeface="+mn-lt"/>
              </a:rPr>
              <a:t> </a:t>
            </a:r>
            <a:r>
              <a:rPr lang="en-US" b="1" dirty="0" smtClean="0">
                <a:solidFill>
                  <a:schemeClr val="accent6"/>
                </a:solidFill>
                <a:latin typeface="+mn-lt"/>
              </a:rPr>
              <a:t>in </a:t>
            </a:r>
          </a:p>
          <a:p>
            <a:pPr>
              <a:defRPr/>
            </a:pPr>
            <a:r>
              <a:rPr lang="en-US" b="1" dirty="0" smtClean="0">
                <a:solidFill>
                  <a:schemeClr val="accent6"/>
                </a:solidFill>
                <a:latin typeface="+mn-lt"/>
              </a:rPr>
              <a:t>~100-150 </a:t>
            </a:r>
            <a:r>
              <a:rPr lang="en-US" b="1" dirty="0" err="1" smtClean="0">
                <a:solidFill>
                  <a:schemeClr val="accent6"/>
                </a:solidFill>
                <a:latin typeface="+mn-lt"/>
              </a:rPr>
              <a:t>cal</a:t>
            </a:r>
            <a:r>
              <a:rPr lang="en-US" b="1" dirty="0" smtClean="0">
                <a:solidFill>
                  <a:schemeClr val="accent6"/>
                </a:solidFill>
                <a:latin typeface="+mn-lt"/>
              </a:rPr>
              <a:t>/day</a:t>
            </a:r>
            <a:endParaRPr lang="en-US" b="1" dirty="0" smtClean="0">
              <a:latin typeface="+mn-lt"/>
            </a:endParaRPr>
          </a:p>
          <a:p>
            <a:pPr>
              <a:defRPr/>
            </a:pPr>
            <a:r>
              <a:rPr lang="en-US" dirty="0" smtClean="0">
                <a:latin typeface="+mn-lt"/>
              </a:rPr>
              <a:t>   12 oz. soda</a:t>
            </a:r>
          </a:p>
          <a:p>
            <a:pPr>
              <a:defRPr/>
            </a:pPr>
            <a:r>
              <a:rPr lang="en-US" dirty="0" smtClean="0">
                <a:latin typeface="+mn-lt"/>
              </a:rPr>
              <a:t>   6 Hershey kisses</a:t>
            </a:r>
          </a:p>
          <a:p>
            <a:pPr>
              <a:defRPr/>
            </a:pPr>
            <a:r>
              <a:rPr lang="en-US" dirty="0" smtClean="0">
                <a:latin typeface="+mn-lt"/>
              </a:rPr>
              <a:t>   1 oz. cheese</a:t>
            </a:r>
          </a:p>
        </p:txBody>
      </p:sp>
      <p:sp>
        <p:nvSpPr>
          <p:cNvPr id="4" name="TextBox 3"/>
          <p:cNvSpPr txBox="1">
            <a:spLocks noChangeArrowheads="1"/>
          </p:cNvSpPr>
          <p:nvPr/>
        </p:nvSpPr>
        <p:spPr bwMode="auto">
          <a:xfrm>
            <a:off x="6236135" y="2414137"/>
            <a:ext cx="2707292" cy="1200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b="1" dirty="0" smtClean="0">
                <a:solidFill>
                  <a:srgbClr val="000000"/>
                </a:solidFill>
                <a:latin typeface="+mn-lt"/>
              </a:rPr>
              <a:t>Increase </a:t>
            </a:r>
            <a:r>
              <a:rPr lang="en-US" b="1" dirty="0" smtClean="0">
                <a:solidFill>
                  <a:srgbClr val="000000"/>
                </a:solidFill>
                <a:latin typeface="+mn-lt"/>
                <a:hlinkClick r:id="rId3"/>
              </a:rPr>
              <a:t>energy out</a:t>
            </a:r>
            <a:endParaRPr lang="en-US" b="1" dirty="0" smtClean="0">
              <a:solidFill>
                <a:srgbClr val="000000"/>
              </a:solidFill>
              <a:latin typeface="+mn-lt"/>
            </a:endParaRPr>
          </a:p>
          <a:p>
            <a:pPr>
              <a:defRPr/>
            </a:pPr>
            <a:r>
              <a:rPr lang="en-US" b="1" dirty="0" smtClean="0">
                <a:solidFill>
                  <a:srgbClr val="000000"/>
                </a:solidFill>
                <a:latin typeface="+mn-lt"/>
              </a:rPr>
              <a:t>~100-150 </a:t>
            </a:r>
            <a:r>
              <a:rPr lang="en-US" b="1" dirty="0" err="1" smtClean="0">
                <a:solidFill>
                  <a:srgbClr val="000000"/>
                </a:solidFill>
                <a:latin typeface="+mn-lt"/>
              </a:rPr>
              <a:t>cal</a:t>
            </a:r>
            <a:r>
              <a:rPr lang="en-US" b="1" dirty="0" smtClean="0">
                <a:solidFill>
                  <a:srgbClr val="000000"/>
                </a:solidFill>
                <a:latin typeface="+mn-lt"/>
              </a:rPr>
              <a:t>/day.</a:t>
            </a:r>
            <a:endParaRPr lang="en-US" dirty="0" smtClean="0">
              <a:solidFill>
                <a:srgbClr val="000000"/>
              </a:solidFill>
              <a:latin typeface="+mn-lt"/>
            </a:endParaRPr>
          </a:p>
          <a:p>
            <a:pPr>
              <a:defRPr/>
            </a:pPr>
            <a:r>
              <a:rPr lang="en-US" dirty="0" smtClean="0">
                <a:latin typeface="+mn-lt"/>
              </a:rPr>
              <a:t>Walk/jog/run </a:t>
            </a:r>
            <a:r>
              <a:rPr lang="en-US" dirty="0">
                <a:latin typeface="+mn-lt"/>
              </a:rPr>
              <a:t>a</a:t>
            </a:r>
            <a:r>
              <a:rPr lang="en-US" dirty="0" smtClean="0">
                <a:latin typeface="+mn-lt"/>
              </a:rPr>
              <a:t> mile</a:t>
            </a:r>
          </a:p>
        </p:txBody>
      </p:sp>
      <p:pic>
        <p:nvPicPr>
          <p:cNvPr id="7" name="Picture 6"/>
          <p:cNvPicPr>
            <a:picLocks noChangeAspect="1"/>
          </p:cNvPicPr>
          <p:nvPr/>
        </p:nvPicPr>
        <p:blipFill>
          <a:blip r:embed="rId4">
            <a:extLst>
              <a:ext uri="{BEBA8EAE-BF5A-486C-A8C5-ECC9F3942E4B}">
                <a14:imgProps xmlns:a14="http://schemas.microsoft.com/office/drawing/2010/main">
                  <a14:imgLayer r:embed="rId5">
                    <a14:imgEffect>
                      <a14:sharpenSoften amount="50000"/>
                    </a14:imgEffect>
                  </a14:imgLayer>
                </a14:imgProps>
              </a:ext>
            </a:extLst>
          </a:blip>
          <a:stretch>
            <a:fillRect/>
          </a:stretch>
        </p:blipFill>
        <p:spPr>
          <a:xfrm>
            <a:off x="2915746" y="2184611"/>
            <a:ext cx="3236308" cy="1659381"/>
          </a:xfrm>
          <a:prstGeom prst="rect">
            <a:avLst/>
          </a:prstGeom>
          <a:solidFill>
            <a:schemeClr val="tx1"/>
          </a:solidFill>
          <a:ln w="28575" cmpd="sng">
            <a:solidFill>
              <a:schemeClr val="tx1"/>
            </a:solidFill>
          </a:ln>
        </p:spPr>
      </p:pic>
      <p:sp>
        <p:nvSpPr>
          <p:cNvPr id="2" name="TextBox 1"/>
          <p:cNvSpPr txBox="1"/>
          <p:nvPr/>
        </p:nvSpPr>
        <p:spPr>
          <a:xfrm>
            <a:off x="530605" y="4302934"/>
            <a:ext cx="8082789" cy="1384995"/>
          </a:xfrm>
          <a:prstGeom prst="rect">
            <a:avLst/>
          </a:prstGeom>
          <a:noFill/>
        </p:spPr>
        <p:txBody>
          <a:bodyPr wrap="none" rtlCol="0">
            <a:spAutoFit/>
          </a:bodyPr>
          <a:lstStyle/>
          <a:p>
            <a:pPr algn="ctr"/>
            <a:r>
              <a:rPr lang="en-US" sz="2400" b="1" i="1" dirty="0">
                <a:solidFill>
                  <a:schemeClr val="accent6">
                    <a:lumMod val="75000"/>
                  </a:schemeClr>
                </a:solidFill>
                <a:latin typeface="+mn-lt"/>
              </a:rPr>
              <a:t>To maintain weight calories-in must </a:t>
            </a:r>
            <a:r>
              <a:rPr lang="en-US" sz="2400" b="1" i="1" dirty="0" smtClean="0">
                <a:solidFill>
                  <a:schemeClr val="accent6">
                    <a:lumMod val="75000"/>
                  </a:schemeClr>
                </a:solidFill>
                <a:latin typeface="+mn-lt"/>
              </a:rPr>
              <a:t>= calories-out! </a:t>
            </a:r>
            <a:endParaRPr lang="en-US" sz="2400" b="1" i="1" dirty="0">
              <a:solidFill>
                <a:schemeClr val="accent6">
                  <a:lumMod val="75000"/>
                </a:schemeClr>
              </a:solidFill>
              <a:latin typeface="+mn-lt"/>
            </a:endParaRPr>
          </a:p>
          <a:p>
            <a:pPr algn="ctr"/>
            <a:endParaRPr lang="en-US" sz="2000" i="1" dirty="0">
              <a:latin typeface="+mn-lt"/>
            </a:endParaRPr>
          </a:p>
          <a:p>
            <a:pPr algn="ctr"/>
            <a:r>
              <a:rPr lang="en-US" sz="2000" b="1" i="1" dirty="0">
                <a:latin typeface="+mn-lt"/>
              </a:rPr>
              <a:t>Calories-in</a:t>
            </a:r>
            <a:r>
              <a:rPr lang="en-US" sz="2000" i="1" dirty="0">
                <a:latin typeface="+mn-lt"/>
              </a:rPr>
              <a:t> (consumed) come from carbs, proteins, lipids and alcohol</a:t>
            </a:r>
          </a:p>
          <a:p>
            <a:pPr algn="ctr"/>
            <a:r>
              <a:rPr lang="en-US" sz="2000" b="1" i="1" dirty="0">
                <a:latin typeface="+mn-lt"/>
              </a:rPr>
              <a:t>Calories-out</a:t>
            </a:r>
            <a:r>
              <a:rPr lang="en-US" sz="2000" i="1" dirty="0">
                <a:latin typeface="+mn-lt"/>
              </a:rPr>
              <a:t> (burned) are used to fuel your BMR, Activity and </a:t>
            </a:r>
            <a:r>
              <a:rPr lang="en-US" sz="2000" i="1" dirty="0" smtClean="0">
                <a:latin typeface="+mn-lt"/>
              </a:rPr>
              <a:t>thermogenesis</a:t>
            </a:r>
            <a:endParaRPr lang="en-US" sz="2000" i="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
                                            <p:txEl>
                                              <p:pRg st="2" end="2"/>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762000"/>
            <a:ext cx="5432898" cy="584776"/>
          </a:xfrm>
          <a:prstGeom prst="rect">
            <a:avLst/>
          </a:prstGeom>
          <a:noFill/>
        </p:spPr>
        <p:txBody>
          <a:bodyPr wrap="none">
            <a:spAutoFit/>
          </a:bodyPr>
          <a:lstStyle/>
          <a:p>
            <a:pPr>
              <a:defRPr/>
            </a:pPr>
            <a:r>
              <a:rPr lang="en-US" sz="3200" dirty="0">
                <a:solidFill>
                  <a:srgbClr val="008000"/>
                </a:solidFill>
                <a:latin typeface="+mj-lt"/>
              </a:rPr>
              <a:t>Eat Right</a:t>
            </a:r>
            <a:r>
              <a:rPr lang="en-US" sz="3200" dirty="0">
                <a:latin typeface="+mj-lt"/>
              </a:rPr>
              <a:t>. </a:t>
            </a:r>
            <a:r>
              <a:rPr lang="en-US" sz="3200" dirty="0" smtClean="0">
                <a:solidFill>
                  <a:srgbClr val="FF0000"/>
                </a:solidFill>
                <a:latin typeface="+mj-lt"/>
              </a:rPr>
              <a:t>Your Way</a:t>
            </a:r>
            <a:r>
              <a:rPr lang="en-US" sz="3200" dirty="0" smtClean="0">
                <a:latin typeface="+mj-lt"/>
              </a:rPr>
              <a:t>. </a:t>
            </a:r>
            <a:r>
              <a:rPr lang="en-US" sz="3200" dirty="0">
                <a:solidFill>
                  <a:schemeClr val="accent4">
                    <a:lumMod val="75000"/>
                  </a:schemeClr>
                </a:solidFill>
                <a:latin typeface="+mj-lt"/>
              </a:rPr>
              <a:t>Every Day</a:t>
            </a:r>
            <a:r>
              <a:rPr lang="en-US" sz="3200" dirty="0">
                <a:latin typeface="+mj-lt"/>
              </a:rPr>
              <a:t>. </a:t>
            </a:r>
          </a:p>
        </p:txBody>
      </p:sp>
      <p:sp>
        <p:nvSpPr>
          <p:cNvPr id="3" name="TextBox 2"/>
          <p:cNvSpPr txBox="1"/>
          <p:nvPr/>
        </p:nvSpPr>
        <p:spPr>
          <a:xfrm>
            <a:off x="381000" y="228600"/>
            <a:ext cx="8240557" cy="584776"/>
          </a:xfrm>
          <a:prstGeom prst="rect">
            <a:avLst/>
          </a:prstGeom>
          <a:noFill/>
        </p:spPr>
        <p:txBody>
          <a:bodyPr wrap="none">
            <a:spAutoFit/>
          </a:bodyPr>
          <a:lstStyle/>
          <a:p>
            <a:pPr>
              <a:defRPr/>
            </a:pPr>
            <a:r>
              <a:rPr lang="en-US" sz="3200" b="1" dirty="0">
                <a:latin typeface="+mj-lt"/>
              </a:rPr>
              <a:t>There is no ‘One Way’ to </a:t>
            </a:r>
            <a:r>
              <a:rPr lang="en-US" sz="3200" b="1" dirty="0" smtClean="0">
                <a:latin typeface="+mj-lt"/>
              </a:rPr>
              <a:t>lose/maintain </a:t>
            </a:r>
            <a:r>
              <a:rPr lang="en-US" sz="3200" b="1" dirty="0">
                <a:latin typeface="+mj-lt"/>
              </a:rPr>
              <a:t>weight.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idx="4294967295"/>
          </p:nvPr>
        </p:nvSpPr>
        <p:spPr>
          <a:xfrm>
            <a:off x="228600" y="304800"/>
            <a:ext cx="8001000" cy="1143000"/>
          </a:xfrm>
        </p:spPr>
        <p:txBody>
          <a:bodyPr rtlCol="0">
            <a:normAutofit fontScale="90000"/>
          </a:bodyPr>
          <a:lstStyle/>
          <a:p>
            <a:pPr eaLnBrk="1" fontAlgn="auto" hangingPunct="1">
              <a:spcAft>
                <a:spcPts val="0"/>
              </a:spcAft>
              <a:defRPr/>
            </a:pPr>
            <a:r>
              <a:rPr lang="en-US" sz="3600" b="1" dirty="0">
                <a:ea typeface="+mj-ea"/>
                <a:cs typeface="+mj-cs"/>
              </a:rPr>
              <a:t>National Weight </a:t>
            </a:r>
            <a:r>
              <a:rPr lang="en-US" sz="3600" b="1" dirty="0" smtClean="0">
                <a:ea typeface="+mj-ea"/>
                <a:cs typeface="+mj-cs"/>
              </a:rPr>
              <a:t>Control</a:t>
            </a:r>
            <a:r>
              <a:rPr lang="en-US" sz="3600" dirty="0" smtClean="0">
                <a:ea typeface="+mj-ea"/>
                <a:cs typeface="+mj-cs"/>
              </a:rPr>
              <a:t/>
            </a:r>
            <a:br>
              <a:rPr lang="en-US" sz="3600" dirty="0" smtClean="0">
                <a:ea typeface="+mj-ea"/>
                <a:cs typeface="+mj-cs"/>
              </a:rPr>
            </a:br>
            <a:r>
              <a:rPr lang="en-US" sz="2400" dirty="0">
                <a:latin typeface="Tahoma" charset="0"/>
                <a:ea typeface="+mj-ea"/>
                <a:cs typeface="+mj-cs"/>
                <a:hlinkClick r:id="rId3"/>
              </a:rPr>
              <a:t>www.nwcr.ws</a:t>
            </a:r>
            <a:r>
              <a:rPr lang="en-US" sz="2400" dirty="0">
                <a:latin typeface="Tahoma" charset="0"/>
                <a:ea typeface="+mj-ea"/>
                <a:cs typeface="+mj-cs"/>
              </a:rPr>
              <a:t/>
            </a:r>
            <a:br>
              <a:rPr lang="en-US" sz="2400" dirty="0">
                <a:latin typeface="Tahoma" charset="0"/>
                <a:ea typeface="+mj-ea"/>
                <a:cs typeface="+mj-cs"/>
              </a:rPr>
            </a:br>
            <a:endParaRPr lang="en-US" sz="2400" dirty="0">
              <a:ea typeface="+mj-ea"/>
              <a:cs typeface="+mj-cs"/>
            </a:endParaRPr>
          </a:p>
        </p:txBody>
      </p:sp>
      <p:sp>
        <p:nvSpPr>
          <p:cNvPr id="15363" name="Content Placeholder 2"/>
          <p:cNvSpPr>
            <a:spLocks noGrp="1"/>
          </p:cNvSpPr>
          <p:nvPr>
            <p:ph idx="4294967295"/>
          </p:nvPr>
        </p:nvSpPr>
        <p:spPr>
          <a:xfrm>
            <a:off x="533400" y="1447800"/>
            <a:ext cx="8077200" cy="5029200"/>
          </a:xfrm>
        </p:spPr>
        <p:txBody>
          <a:bodyPr/>
          <a:lstStyle/>
          <a:p>
            <a:pPr eaLnBrk="1" hangingPunct="1"/>
            <a:r>
              <a:rPr lang="en-US" sz="2800" dirty="0">
                <a:latin typeface="Calibri" charset="0"/>
              </a:rPr>
              <a:t>10,000 people w/ &gt;30lb wt. </a:t>
            </a:r>
            <a:r>
              <a:rPr lang="en-US" sz="2800" dirty="0" smtClean="0">
                <a:latin typeface="Calibri" charset="0"/>
              </a:rPr>
              <a:t>loss maintain 1</a:t>
            </a:r>
            <a:r>
              <a:rPr lang="en-US" sz="2800" baseline="44000" dirty="0" smtClean="0">
                <a:latin typeface="Calibri" charset="0"/>
              </a:rPr>
              <a:t>+</a:t>
            </a:r>
            <a:r>
              <a:rPr lang="en-US" sz="2800" dirty="0" smtClean="0">
                <a:latin typeface="Calibri" charset="0"/>
              </a:rPr>
              <a:t> </a:t>
            </a:r>
            <a:r>
              <a:rPr lang="en-US" sz="2800" dirty="0">
                <a:latin typeface="Calibri" charset="0"/>
              </a:rPr>
              <a:t>year</a:t>
            </a:r>
          </a:p>
          <a:p>
            <a:pPr eaLnBrk="1" hangingPunct="1"/>
            <a:r>
              <a:rPr lang="en-US" sz="2800" dirty="0">
                <a:latin typeface="Calibri" charset="0"/>
              </a:rPr>
              <a:t>Eat more meals, but fewer calories</a:t>
            </a:r>
          </a:p>
          <a:p>
            <a:pPr eaLnBrk="1" hangingPunct="1"/>
            <a:r>
              <a:rPr lang="en-US" sz="2800" dirty="0">
                <a:latin typeface="Calibri" charset="0"/>
              </a:rPr>
              <a:t>80% eat breakfast </a:t>
            </a:r>
          </a:p>
          <a:p>
            <a:pPr eaLnBrk="1" hangingPunct="1"/>
            <a:r>
              <a:rPr lang="en-US" sz="2800" dirty="0">
                <a:latin typeface="Calibri" charset="0"/>
              </a:rPr>
              <a:t>90% exercise 1 </a:t>
            </a:r>
            <a:r>
              <a:rPr lang="en-US" sz="2800" dirty="0" smtClean="0">
                <a:latin typeface="Calibri" charset="0"/>
              </a:rPr>
              <a:t>hr./</a:t>
            </a:r>
            <a:r>
              <a:rPr lang="en-US" sz="2800" dirty="0">
                <a:latin typeface="Calibri" charset="0"/>
              </a:rPr>
              <a:t>day</a:t>
            </a:r>
          </a:p>
          <a:p>
            <a:pPr eaLnBrk="1" hangingPunct="1"/>
            <a:r>
              <a:rPr lang="en-US" sz="2800" dirty="0">
                <a:latin typeface="Calibri" charset="0"/>
              </a:rPr>
              <a:t>62% watch &lt;10 </a:t>
            </a:r>
            <a:r>
              <a:rPr lang="en-US" sz="2800" dirty="0" smtClean="0">
                <a:latin typeface="Calibri" charset="0"/>
              </a:rPr>
              <a:t>hr. TV/wk.</a:t>
            </a:r>
            <a:endParaRPr lang="en-US" sz="2800" dirty="0">
              <a:latin typeface="Calibri" charset="0"/>
            </a:endParaRPr>
          </a:p>
          <a:p>
            <a:pPr eaLnBrk="1" hangingPunct="1"/>
            <a:r>
              <a:rPr lang="en-US" sz="2800" dirty="0" smtClean="0">
                <a:latin typeface="Calibri" charset="0"/>
              </a:rPr>
              <a:t>Always </a:t>
            </a:r>
            <a:r>
              <a:rPr lang="en-US" sz="2800" dirty="0">
                <a:latin typeface="Calibri" charset="0"/>
              </a:rPr>
              <a:t>aware </a:t>
            </a:r>
            <a:r>
              <a:rPr lang="en-US" sz="2800" dirty="0" smtClean="0">
                <a:latin typeface="Calibri" charset="0"/>
              </a:rPr>
              <a:t>of food intake</a:t>
            </a:r>
          </a:p>
          <a:p>
            <a:pPr eaLnBrk="1" hangingPunct="1"/>
            <a:r>
              <a:rPr lang="en-US" sz="2800" dirty="0">
                <a:latin typeface="Calibri" charset="0"/>
              </a:rPr>
              <a:t>Always aware of weight </a:t>
            </a:r>
          </a:p>
          <a:p>
            <a:pPr eaLnBrk="1" hangingPunct="1"/>
            <a:endParaRPr lang="en-US" sz="2800" dirty="0">
              <a:latin typeface="Calibri"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3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130425"/>
            <a:ext cx="7772400" cy="1470025"/>
          </a:xfrm>
        </p:spPr>
        <p:txBody>
          <a:bodyPr/>
          <a:lstStyle/>
          <a:p>
            <a:pPr>
              <a:defRPr/>
            </a:pPr>
            <a:r>
              <a:rPr lang="en-US" dirty="0" smtClean="0"/>
              <a:t/>
            </a:r>
            <a:br>
              <a:rPr lang="en-US" dirty="0" smtClean="0"/>
            </a:br>
            <a:endParaRPr lang="en-US" dirty="0"/>
          </a:p>
        </p:txBody>
      </p:sp>
      <p:sp>
        <p:nvSpPr>
          <p:cNvPr id="59395" name="TextBox 6"/>
          <p:cNvSpPr txBox="1">
            <a:spLocks noChangeArrowheads="1"/>
          </p:cNvSpPr>
          <p:nvPr/>
        </p:nvSpPr>
        <p:spPr bwMode="auto">
          <a:xfrm>
            <a:off x="4572000" y="5715000"/>
            <a:ext cx="1841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sz="1800"/>
          </a:p>
        </p:txBody>
      </p:sp>
      <p:sp>
        <p:nvSpPr>
          <p:cNvPr id="9" name="TextBox 8"/>
          <p:cNvSpPr txBox="1">
            <a:spLocks noChangeArrowheads="1"/>
          </p:cNvSpPr>
          <p:nvPr/>
        </p:nvSpPr>
        <p:spPr bwMode="auto">
          <a:xfrm>
            <a:off x="217955" y="531733"/>
            <a:ext cx="8603894"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4000" b="1" dirty="0" smtClean="0">
                <a:latin typeface="Calibri" charset="0"/>
                <a:cs typeface="Calibri" charset="0"/>
              </a:rPr>
              <a:t>Does eating </a:t>
            </a:r>
            <a:r>
              <a:rPr lang="en-US" sz="4000" b="1" dirty="0">
                <a:latin typeface="Calibri" charset="0"/>
                <a:cs typeface="Calibri" charset="0"/>
              </a:rPr>
              <a:t>carbs </a:t>
            </a:r>
            <a:r>
              <a:rPr lang="en-US" sz="4000" b="1" dirty="0" smtClean="0">
                <a:latin typeface="Calibri" charset="0"/>
                <a:cs typeface="Calibri" charset="0"/>
              </a:rPr>
              <a:t>result in weight gain?</a:t>
            </a:r>
            <a:endParaRPr lang="en-US" sz="4000" b="1" dirty="0">
              <a:latin typeface="Calibri" charset="0"/>
              <a:cs typeface="Calibri" charset="0"/>
            </a:endParaRPr>
          </a:p>
        </p:txBody>
      </p:sp>
      <p:sp>
        <p:nvSpPr>
          <p:cNvPr id="3" name="TextBox 2"/>
          <p:cNvSpPr txBox="1">
            <a:spLocks noChangeArrowheads="1"/>
          </p:cNvSpPr>
          <p:nvPr/>
        </p:nvSpPr>
        <p:spPr bwMode="auto">
          <a:xfrm>
            <a:off x="838200" y="1359565"/>
            <a:ext cx="6934200" cy="25545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defRPr/>
            </a:pPr>
            <a:r>
              <a:rPr lang="en-US" sz="3200" dirty="0" smtClean="0">
                <a:latin typeface="Calibri"/>
                <a:cs typeface="Calibri"/>
              </a:rPr>
              <a:t>Not necessarily!  </a:t>
            </a:r>
            <a:endParaRPr lang="en-US" sz="3200" dirty="0">
              <a:latin typeface="Calibri"/>
              <a:cs typeface="Calibri"/>
            </a:endParaRPr>
          </a:p>
          <a:p>
            <a:pPr algn="ctr">
              <a:defRPr/>
            </a:pPr>
            <a:r>
              <a:rPr lang="en-US" sz="3200" dirty="0" smtClean="0">
                <a:latin typeface="Calibri"/>
                <a:cs typeface="Calibri"/>
              </a:rPr>
              <a:t>Think</a:t>
            </a:r>
            <a:r>
              <a:rPr lang="en-US" sz="3200" dirty="0" smtClean="0">
                <a:latin typeface="Calibri"/>
                <a:cs typeface="Calibri"/>
                <a:sym typeface="Wingdings"/>
              </a:rPr>
              <a:t> When do we store fat?</a:t>
            </a:r>
            <a:endParaRPr lang="en-US" sz="3200" dirty="0">
              <a:latin typeface="Calibri"/>
              <a:cs typeface="Calibri"/>
            </a:endParaRPr>
          </a:p>
          <a:p>
            <a:pPr algn="ctr">
              <a:defRPr/>
            </a:pPr>
            <a:r>
              <a:rPr lang="en-US" sz="3200" dirty="0" smtClean="0">
                <a:latin typeface="Calibri"/>
                <a:cs typeface="Calibri"/>
              </a:rPr>
              <a:t>We only store fat (</a:t>
            </a:r>
            <a:r>
              <a:rPr lang="en-US" sz="3200" i="1" dirty="0" smtClean="0">
                <a:latin typeface="Calibri"/>
                <a:cs typeface="Calibri"/>
              </a:rPr>
              <a:t>e.g. gain weight</a:t>
            </a:r>
            <a:r>
              <a:rPr lang="en-US" sz="3200" dirty="0" smtClean="0">
                <a:latin typeface="Calibri"/>
                <a:cs typeface="Calibri"/>
              </a:rPr>
              <a:t>) if </a:t>
            </a:r>
          </a:p>
          <a:p>
            <a:pPr algn="ctr">
              <a:defRPr/>
            </a:pPr>
            <a:r>
              <a:rPr lang="en-US" sz="3200" dirty="0" smtClean="0">
                <a:latin typeface="Calibri"/>
                <a:cs typeface="Calibri"/>
              </a:rPr>
              <a:t>calories consumed</a:t>
            </a:r>
            <a:r>
              <a:rPr lang="en-US" sz="3200" b="1" dirty="0" smtClean="0">
                <a:latin typeface="Calibri"/>
                <a:cs typeface="Calibri"/>
              </a:rPr>
              <a:t>&gt;</a:t>
            </a:r>
            <a:r>
              <a:rPr lang="en-US" sz="3200" dirty="0" smtClean="0">
                <a:latin typeface="Calibri"/>
                <a:cs typeface="Calibri"/>
              </a:rPr>
              <a:t>calories burned </a:t>
            </a:r>
          </a:p>
          <a:p>
            <a:pPr algn="ctr">
              <a:defRPr/>
            </a:pPr>
            <a:r>
              <a:rPr lang="en-US" sz="3200" b="1" i="1" dirty="0" smtClean="0">
                <a:solidFill>
                  <a:schemeClr val="accent3"/>
                </a:solidFill>
                <a:latin typeface="Calibri"/>
                <a:cs typeface="Calibri"/>
              </a:rPr>
              <a:t>regardless of</a:t>
            </a:r>
            <a:r>
              <a:rPr lang="en-US" sz="3200" b="1" dirty="0" smtClean="0">
                <a:latin typeface="Calibri"/>
                <a:cs typeface="Calibri"/>
              </a:rPr>
              <a:t> </a:t>
            </a:r>
            <a:r>
              <a:rPr lang="en-US" sz="3200" dirty="0" smtClean="0">
                <a:latin typeface="Calibri"/>
                <a:cs typeface="Calibri"/>
              </a:rPr>
              <a:t>calorie source!</a:t>
            </a:r>
          </a:p>
        </p:txBody>
      </p:sp>
      <p:sp>
        <p:nvSpPr>
          <p:cNvPr id="4" name="TextBox 3"/>
          <p:cNvSpPr txBox="1">
            <a:spLocks noChangeArrowheads="1"/>
          </p:cNvSpPr>
          <p:nvPr/>
        </p:nvSpPr>
        <p:spPr bwMode="auto">
          <a:xfrm>
            <a:off x="1219200" y="152400"/>
            <a:ext cx="1841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800"/>
              <a:t>  </a:t>
            </a:r>
          </a:p>
        </p:txBody>
      </p:sp>
    </p:spTree>
    <p:extLst>
      <p:ext uri="{BB962C8B-B14F-4D97-AF65-F5344CB8AC3E}">
        <p14:creationId xmlns:p14="http://schemas.microsoft.com/office/powerpoint/2010/main" val="347373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1524000" y="152400"/>
            <a:ext cx="6556375" cy="694881"/>
          </a:xfrm>
        </p:spPr>
        <p:txBody>
          <a:bodyPr rtlCol="0">
            <a:normAutofit/>
          </a:bodyPr>
          <a:lstStyle/>
          <a:p>
            <a:pPr eaLnBrk="1" fontAlgn="auto" hangingPunct="1">
              <a:spcAft>
                <a:spcPts val="0"/>
              </a:spcAft>
              <a:defRPr/>
            </a:pPr>
            <a:r>
              <a:rPr lang="en-US" sz="3200" b="1" dirty="0" smtClean="0">
                <a:ea typeface="+mj-ea"/>
                <a:cs typeface="+mj-cs"/>
              </a:rPr>
              <a:t>10 </a:t>
            </a:r>
            <a:r>
              <a:rPr lang="en-US" sz="3200" b="1" dirty="0" smtClean="0">
                <a:solidFill>
                  <a:schemeClr val="accent2"/>
                </a:solidFill>
                <a:ea typeface="+mj-ea"/>
                <a:cs typeface="+mj-cs"/>
              </a:rPr>
              <a:t>T</a:t>
            </a:r>
            <a:r>
              <a:rPr lang="en-US" sz="3200" b="1" dirty="0" smtClean="0">
                <a:solidFill>
                  <a:schemeClr val="tx2">
                    <a:lumMod val="75000"/>
                  </a:schemeClr>
                </a:solidFill>
                <a:ea typeface="+mj-ea"/>
                <a:cs typeface="+mj-cs"/>
              </a:rPr>
              <a:t>i</a:t>
            </a:r>
            <a:r>
              <a:rPr lang="en-US" sz="3200" b="1" dirty="0" smtClean="0">
                <a:solidFill>
                  <a:srgbClr val="008000"/>
                </a:solidFill>
                <a:ea typeface="+mj-ea"/>
                <a:cs typeface="+mj-cs"/>
              </a:rPr>
              <a:t>p</a:t>
            </a:r>
            <a:r>
              <a:rPr lang="en-US" sz="3200" b="1" dirty="0" smtClean="0">
                <a:solidFill>
                  <a:schemeClr val="accent4"/>
                </a:solidFill>
                <a:ea typeface="+mj-ea"/>
                <a:cs typeface="+mj-cs"/>
              </a:rPr>
              <a:t>s</a:t>
            </a:r>
            <a:r>
              <a:rPr lang="en-US" sz="3200" b="1" dirty="0" smtClean="0">
                <a:ea typeface="+mj-ea"/>
                <a:cs typeface="+mj-cs"/>
              </a:rPr>
              <a:t> to Sum Up</a:t>
            </a:r>
            <a:endParaRPr lang="en-US" sz="3200" b="1" dirty="0">
              <a:ea typeface="+mj-ea"/>
              <a:cs typeface="+mj-cs"/>
            </a:endParaRPr>
          </a:p>
        </p:txBody>
      </p:sp>
      <p:sp>
        <p:nvSpPr>
          <p:cNvPr id="13315" name="Rectangle 3"/>
          <p:cNvSpPr>
            <a:spLocks noGrp="1" noChangeArrowheads="1"/>
          </p:cNvSpPr>
          <p:nvPr>
            <p:ph type="body" idx="4294967295"/>
          </p:nvPr>
        </p:nvSpPr>
        <p:spPr>
          <a:xfrm>
            <a:off x="533400" y="1066800"/>
            <a:ext cx="8458200" cy="5029200"/>
          </a:xfrm>
        </p:spPr>
        <p:txBody>
          <a:bodyPr rtlCol="0">
            <a:normAutofit/>
          </a:bodyPr>
          <a:lstStyle/>
          <a:p>
            <a:pPr marL="533400" indent="-533400" eaLnBrk="1" fontAlgn="auto" hangingPunct="1">
              <a:lnSpc>
                <a:spcPct val="80000"/>
              </a:lnSpc>
              <a:spcAft>
                <a:spcPts val="0"/>
              </a:spcAft>
              <a:buFontTx/>
              <a:buNone/>
              <a:defRPr/>
            </a:pPr>
            <a:r>
              <a:rPr lang="en-US" sz="2800" dirty="0">
                <a:ea typeface="+mn-ea"/>
                <a:cs typeface="+mn-cs"/>
              </a:rPr>
              <a:t>1. </a:t>
            </a:r>
            <a:r>
              <a:rPr lang="en-US" sz="2800" b="1" dirty="0">
                <a:ea typeface="+mn-ea"/>
                <a:cs typeface="+mn-cs"/>
              </a:rPr>
              <a:t>No</a:t>
            </a:r>
            <a:r>
              <a:rPr lang="en-US" sz="2800" b="1" dirty="0">
                <a:solidFill>
                  <a:schemeClr val="accent2"/>
                </a:solidFill>
                <a:ea typeface="+mn-ea"/>
                <a:cs typeface="+mn-cs"/>
              </a:rPr>
              <a:t> </a:t>
            </a:r>
            <a:r>
              <a:rPr lang="en-US" sz="2800" b="1" dirty="0">
                <a:solidFill>
                  <a:schemeClr val="accent6"/>
                </a:solidFill>
                <a:ea typeface="+mn-ea"/>
                <a:cs typeface="+mn-cs"/>
              </a:rPr>
              <a:t>meal </a:t>
            </a:r>
            <a:r>
              <a:rPr lang="en-US" sz="2800" b="1" dirty="0" smtClean="0">
                <a:solidFill>
                  <a:schemeClr val="accent6"/>
                </a:solidFill>
                <a:ea typeface="+mn-ea"/>
                <a:cs typeface="+mn-cs"/>
              </a:rPr>
              <a:t>skipping</a:t>
            </a:r>
            <a:r>
              <a:rPr lang="en-US" sz="2800" dirty="0" smtClean="0">
                <a:ea typeface="+mn-ea"/>
                <a:cs typeface="+mn-cs"/>
              </a:rPr>
              <a:t>…. </a:t>
            </a:r>
            <a:endParaRPr lang="en-US" sz="2800" dirty="0">
              <a:ea typeface="+mn-ea"/>
              <a:cs typeface="+mn-cs"/>
            </a:endParaRPr>
          </a:p>
          <a:p>
            <a:pPr marL="533400" indent="-533400" eaLnBrk="1" fontAlgn="auto" hangingPunct="1">
              <a:lnSpc>
                <a:spcPct val="80000"/>
              </a:lnSpc>
              <a:spcAft>
                <a:spcPts val="0"/>
              </a:spcAft>
              <a:buFontTx/>
              <a:buNone/>
              <a:defRPr/>
            </a:pPr>
            <a:r>
              <a:rPr lang="en-US" sz="2800" dirty="0">
                <a:ea typeface="+mn-ea"/>
                <a:cs typeface="+mn-cs"/>
              </a:rPr>
              <a:t>2</a:t>
            </a:r>
            <a:r>
              <a:rPr lang="en-US" sz="2800" dirty="0" smtClean="0">
                <a:ea typeface="+mn-ea"/>
                <a:cs typeface="+mn-cs"/>
              </a:rPr>
              <a:t>. Breakfast matters for most!</a:t>
            </a:r>
            <a:endParaRPr lang="en-US" sz="2800" dirty="0">
              <a:ea typeface="+mn-ea"/>
              <a:cs typeface="+mn-cs"/>
            </a:endParaRPr>
          </a:p>
          <a:p>
            <a:pPr marL="533400" indent="-533400" eaLnBrk="1" fontAlgn="auto" hangingPunct="1">
              <a:lnSpc>
                <a:spcPct val="80000"/>
              </a:lnSpc>
              <a:spcAft>
                <a:spcPts val="0"/>
              </a:spcAft>
              <a:buFontTx/>
              <a:buNone/>
              <a:defRPr/>
            </a:pPr>
            <a:r>
              <a:rPr lang="en-US" sz="2800" dirty="0">
                <a:ea typeface="+mn-ea"/>
                <a:cs typeface="+mn-cs"/>
              </a:rPr>
              <a:t>3. </a:t>
            </a:r>
            <a:r>
              <a:rPr lang="en-US" sz="2800" dirty="0" smtClean="0">
                <a:ea typeface="+mn-ea"/>
                <a:cs typeface="+mn-cs"/>
              </a:rPr>
              <a:t>Average </a:t>
            </a:r>
            <a:r>
              <a:rPr lang="en-US" sz="2800" b="1" dirty="0" smtClean="0">
                <a:solidFill>
                  <a:schemeClr val="accent4">
                    <a:lumMod val="75000"/>
                  </a:schemeClr>
                </a:solidFill>
                <a:ea typeface="+mn-ea"/>
                <a:cs typeface="+mn-cs"/>
              </a:rPr>
              <a:t>~1 </a:t>
            </a:r>
            <a:r>
              <a:rPr lang="en-US" sz="2800" b="1" dirty="0" err="1">
                <a:solidFill>
                  <a:schemeClr val="accent4">
                    <a:lumMod val="75000"/>
                  </a:schemeClr>
                </a:solidFill>
                <a:ea typeface="+mn-ea"/>
                <a:cs typeface="+mn-cs"/>
              </a:rPr>
              <a:t>hr</a:t>
            </a:r>
            <a:r>
              <a:rPr lang="en-US" sz="2800" b="1" dirty="0">
                <a:solidFill>
                  <a:schemeClr val="accent4">
                    <a:lumMod val="75000"/>
                  </a:schemeClr>
                </a:solidFill>
                <a:ea typeface="+mn-ea"/>
                <a:cs typeface="+mn-cs"/>
              </a:rPr>
              <a:t>/</a:t>
            </a:r>
            <a:r>
              <a:rPr lang="en-US" sz="2800" b="1" dirty="0" smtClean="0">
                <a:solidFill>
                  <a:schemeClr val="accent4">
                    <a:lumMod val="75000"/>
                  </a:schemeClr>
                </a:solidFill>
                <a:ea typeface="+mn-ea"/>
                <a:cs typeface="+mn-cs"/>
              </a:rPr>
              <a:t>day </a:t>
            </a:r>
            <a:r>
              <a:rPr lang="en-US" sz="2800" dirty="0" smtClean="0">
                <a:ea typeface="+mn-ea"/>
                <a:cs typeface="+mn-cs"/>
              </a:rPr>
              <a:t>exercise</a:t>
            </a:r>
            <a:endParaRPr lang="en-US" sz="2800" dirty="0">
              <a:ea typeface="+mn-ea"/>
              <a:cs typeface="+mn-cs"/>
            </a:endParaRPr>
          </a:p>
          <a:p>
            <a:pPr marL="533400" indent="-533400" eaLnBrk="1" fontAlgn="auto" hangingPunct="1">
              <a:lnSpc>
                <a:spcPct val="80000"/>
              </a:lnSpc>
              <a:spcAft>
                <a:spcPts val="0"/>
              </a:spcAft>
              <a:buFontTx/>
              <a:buNone/>
              <a:defRPr/>
            </a:pPr>
            <a:r>
              <a:rPr lang="en-US" sz="2800" dirty="0">
                <a:ea typeface="+mn-ea"/>
                <a:cs typeface="+mn-cs"/>
              </a:rPr>
              <a:t>4. </a:t>
            </a:r>
            <a:r>
              <a:rPr lang="en-US" sz="2800" b="1" dirty="0" smtClean="0">
                <a:ea typeface="+mn-ea"/>
                <a:cs typeface="+mn-cs"/>
              </a:rPr>
              <a:t>Avoid/reduce</a:t>
            </a:r>
            <a:r>
              <a:rPr lang="en-US" sz="2800" dirty="0" smtClean="0">
                <a:ea typeface="+mn-ea"/>
                <a:cs typeface="+mn-cs"/>
              </a:rPr>
              <a:t> </a:t>
            </a:r>
            <a:r>
              <a:rPr lang="en-US" sz="2800" dirty="0" smtClean="0">
                <a:solidFill>
                  <a:schemeClr val="accent3">
                    <a:lumMod val="75000"/>
                  </a:schemeClr>
                </a:solidFill>
                <a:ea typeface="+mn-ea"/>
                <a:cs typeface="+mn-cs"/>
              </a:rPr>
              <a:t>‘added sugar’</a:t>
            </a:r>
            <a:endParaRPr lang="en-US" sz="2800" dirty="0">
              <a:ea typeface="+mn-ea"/>
              <a:cs typeface="+mn-cs"/>
            </a:endParaRPr>
          </a:p>
          <a:p>
            <a:pPr marL="533400" indent="-533400" eaLnBrk="1" fontAlgn="auto" hangingPunct="1">
              <a:lnSpc>
                <a:spcPct val="80000"/>
              </a:lnSpc>
              <a:spcAft>
                <a:spcPts val="0"/>
              </a:spcAft>
              <a:buFont typeface="Arial"/>
              <a:buNone/>
              <a:defRPr/>
            </a:pPr>
            <a:r>
              <a:rPr lang="en-US" sz="2800" dirty="0">
                <a:ea typeface="+mn-ea"/>
                <a:cs typeface="+mn-cs"/>
              </a:rPr>
              <a:t>5. </a:t>
            </a:r>
            <a:r>
              <a:rPr lang="en-US" sz="2800" dirty="0" smtClean="0">
                <a:ea typeface="+mn-ea"/>
                <a:cs typeface="+mn-cs"/>
              </a:rPr>
              <a:t>Be </a:t>
            </a:r>
            <a:r>
              <a:rPr lang="en-US" sz="2800" dirty="0" smtClean="0">
                <a:ea typeface="+mn-ea"/>
                <a:cs typeface="+mn-cs"/>
                <a:hlinkClick r:id="rId3"/>
              </a:rPr>
              <a:t>calorie</a:t>
            </a:r>
            <a:r>
              <a:rPr lang="en-US" sz="2800" dirty="0" smtClean="0">
                <a:ea typeface="+mn-ea"/>
                <a:cs typeface="+mn-cs"/>
              </a:rPr>
              <a:t> aware. </a:t>
            </a:r>
          </a:p>
          <a:p>
            <a:pPr marL="533400" indent="-533400" eaLnBrk="1" fontAlgn="auto" hangingPunct="1">
              <a:lnSpc>
                <a:spcPct val="80000"/>
              </a:lnSpc>
              <a:spcAft>
                <a:spcPts val="0"/>
              </a:spcAft>
              <a:buFont typeface="Arial"/>
              <a:buNone/>
              <a:defRPr/>
            </a:pPr>
            <a:r>
              <a:rPr lang="en-US" sz="2800" b="1" dirty="0">
                <a:solidFill>
                  <a:schemeClr val="accent6">
                    <a:lumMod val="75000"/>
                  </a:schemeClr>
                </a:solidFill>
                <a:ea typeface="+mn-ea"/>
                <a:cs typeface="+mn-cs"/>
              </a:rPr>
              <a:t>	</a:t>
            </a:r>
            <a:r>
              <a:rPr lang="en-US" sz="2800" b="1" dirty="0" smtClean="0">
                <a:solidFill>
                  <a:schemeClr val="accent6">
                    <a:lumMod val="75000"/>
                  </a:schemeClr>
                </a:solidFill>
                <a:ea typeface="+mn-ea"/>
                <a:cs typeface="+mn-cs"/>
              </a:rPr>
              <a:t>   Log</a:t>
            </a:r>
            <a:r>
              <a:rPr lang="en-US" sz="2800" dirty="0" smtClean="0">
                <a:solidFill>
                  <a:schemeClr val="accent2">
                    <a:lumMod val="75000"/>
                  </a:schemeClr>
                </a:solidFill>
                <a:ea typeface="+mn-ea"/>
                <a:cs typeface="+mn-cs"/>
              </a:rPr>
              <a:t> </a:t>
            </a:r>
            <a:r>
              <a:rPr lang="en-US" sz="2800" dirty="0" smtClean="0">
                <a:ea typeface="+mn-ea"/>
                <a:cs typeface="+mn-cs"/>
              </a:rPr>
              <a:t>your intake. </a:t>
            </a:r>
          </a:p>
          <a:p>
            <a:pPr marL="533400" indent="-533400" eaLnBrk="1" fontAlgn="auto" hangingPunct="1">
              <a:lnSpc>
                <a:spcPct val="80000"/>
              </a:lnSpc>
              <a:spcAft>
                <a:spcPts val="0"/>
              </a:spcAft>
              <a:buFont typeface="Arial"/>
              <a:buNone/>
              <a:defRPr/>
            </a:pPr>
            <a:r>
              <a:rPr lang="en-US" sz="2800" b="1" dirty="0">
                <a:solidFill>
                  <a:schemeClr val="tx1">
                    <a:lumMod val="50000"/>
                    <a:lumOff val="50000"/>
                  </a:schemeClr>
                </a:solidFill>
                <a:ea typeface="+mn-ea"/>
                <a:cs typeface="+mn-cs"/>
              </a:rPr>
              <a:t>	</a:t>
            </a:r>
            <a:r>
              <a:rPr lang="en-US" sz="2800" b="1" dirty="0" smtClean="0">
                <a:solidFill>
                  <a:schemeClr val="tx1">
                    <a:lumMod val="50000"/>
                    <a:lumOff val="50000"/>
                  </a:schemeClr>
                </a:solidFill>
                <a:ea typeface="+mn-ea"/>
                <a:cs typeface="+mn-cs"/>
              </a:rPr>
              <a:t>		W</a:t>
            </a:r>
            <a:r>
              <a:rPr lang="en-US" sz="2800" b="1" dirty="0" smtClean="0">
                <a:solidFill>
                  <a:schemeClr val="accent2"/>
                </a:solidFill>
                <a:ea typeface="+mn-ea"/>
                <a:cs typeface="+mn-cs"/>
              </a:rPr>
              <a:t>e</a:t>
            </a:r>
            <a:r>
              <a:rPr lang="en-US" sz="2800" b="1" dirty="0" smtClean="0">
                <a:solidFill>
                  <a:schemeClr val="tx1">
                    <a:lumMod val="50000"/>
                    <a:lumOff val="50000"/>
                  </a:schemeClr>
                </a:solidFill>
                <a:ea typeface="+mn-ea"/>
                <a:cs typeface="+mn-cs"/>
              </a:rPr>
              <a:t>igh in </a:t>
            </a:r>
            <a:r>
              <a:rPr lang="en-US" sz="2800" dirty="0" smtClean="0">
                <a:ea typeface="+mn-ea"/>
                <a:cs typeface="+mn-cs"/>
              </a:rPr>
              <a:t>regularly.</a:t>
            </a:r>
            <a:endParaRPr lang="en-US" sz="2800" dirty="0">
              <a:ea typeface="+mn-ea"/>
              <a:cs typeface="+mn-cs"/>
            </a:endParaRPr>
          </a:p>
          <a:p>
            <a:pPr marL="533400" indent="-533400" eaLnBrk="1" fontAlgn="auto" hangingPunct="1">
              <a:lnSpc>
                <a:spcPct val="80000"/>
              </a:lnSpc>
              <a:spcAft>
                <a:spcPts val="0"/>
              </a:spcAft>
              <a:buFontTx/>
              <a:buNone/>
              <a:defRPr/>
            </a:pPr>
            <a:endParaRPr lang="en-US" sz="2800" b="1" dirty="0">
              <a:ea typeface="+mn-ea"/>
              <a:cs typeface="Arial" charset="0"/>
            </a:endParaRPr>
          </a:p>
          <a:p>
            <a:pPr marL="533400" indent="-533400" algn="ctr" eaLnBrk="1" fontAlgn="auto" hangingPunct="1">
              <a:lnSpc>
                <a:spcPct val="80000"/>
              </a:lnSpc>
              <a:spcAft>
                <a:spcPts val="0"/>
              </a:spcAft>
              <a:buFont typeface="Wingdings" charset="0"/>
              <a:buNone/>
              <a:defRPr/>
            </a:pPr>
            <a:r>
              <a:rPr lang="en-US" sz="2800" b="1" dirty="0">
                <a:ea typeface="+mn-ea"/>
                <a:cs typeface="+mn-cs"/>
              </a:rPr>
              <a:t> </a:t>
            </a:r>
          </a:p>
          <a:p>
            <a:pPr marL="533400" indent="-533400" eaLnBrk="1" fontAlgn="auto" hangingPunct="1">
              <a:lnSpc>
                <a:spcPct val="80000"/>
              </a:lnSpc>
              <a:spcAft>
                <a:spcPts val="0"/>
              </a:spcAft>
              <a:buFont typeface="Wingdings" charset="0"/>
              <a:buNone/>
              <a:defRPr/>
            </a:pPr>
            <a:endParaRPr lang="en-US" sz="2800" dirty="0">
              <a:ea typeface="+mn-ea"/>
              <a:cs typeface="+mn-cs"/>
            </a:endParaRPr>
          </a:p>
          <a:p>
            <a:pPr marL="533400" indent="-533400" eaLnBrk="1" fontAlgn="auto" hangingPunct="1">
              <a:lnSpc>
                <a:spcPct val="80000"/>
              </a:lnSpc>
              <a:spcAft>
                <a:spcPts val="0"/>
              </a:spcAft>
              <a:buFont typeface="Wingdings" charset="0"/>
              <a:buNone/>
              <a:defRPr/>
            </a:pPr>
            <a:endParaRPr lang="en-US" sz="2800" dirty="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3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idx="4294967295"/>
          </p:nvPr>
        </p:nvSpPr>
        <p:spPr>
          <a:xfrm>
            <a:off x="0" y="914400"/>
            <a:ext cx="7772400" cy="2152650"/>
          </a:xfrm>
        </p:spPr>
        <p:txBody>
          <a:bodyPr rtlCol="0">
            <a:normAutofit/>
          </a:bodyPr>
          <a:lstStyle/>
          <a:p>
            <a:pPr eaLnBrk="1" fontAlgn="auto" hangingPunct="1">
              <a:spcAft>
                <a:spcPts val="0"/>
              </a:spcAft>
              <a:defRPr/>
            </a:pPr>
            <a:r>
              <a:rPr lang="en-US" sz="5400" dirty="0" smtClean="0">
                <a:latin typeface="+mn-lt"/>
                <a:ea typeface="+mj-ea"/>
                <a:cs typeface="+mj-cs"/>
              </a:rPr>
              <a:t>   </a:t>
            </a:r>
            <a:endParaRPr lang="en-US" sz="5400" dirty="0">
              <a:latin typeface="+mn-lt"/>
              <a:ea typeface="+mj-ea"/>
              <a:cs typeface="+mj-cs"/>
            </a:endParaRPr>
          </a:p>
        </p:txBody>
      </p:sp>
      <p:sp>
        <p:nvSpPr>
          <p:cNvPr id="2051" name="Rectangle 5"/>
          <p:cNvSpPr>
            <a:spLocks noGrp="1" noChangeArrowheads="1"/>
          </p:cNvSpPr>
          <p:nvPr>
            <p:ph type="subTitle" idx="4294967295"/>
          </p:nvPr>
        </p:nvSpPr>
        <p:spPr>
          <a:xfrm>
            <a:off x="1295400" y="457200"/>
            <a:ext cx="6400800" cy="990600"/>
          </a:xfrm>
        </p:spPr>
        <p:txBody>
          <a:bodyPr rtlCol="0">
            <a:normAutofit/>
          </a:bodyPr>
          <a:lstStyle/>
          <a:p>
            <a:pPr marL="0" indent="0" algn="ctr" eaLnBrk="1" fontAlgn="auto" hangingPunct="1">
              <a:spcAft>
                <a:spcPts val="0"/>
              </a:spcAft>
              <a:buFont typeface="Wingdings" charset="0"/>
              <a:buNone/>
              <a:defRPr/>
            </a:pPr>
            <a:r>
              <a:rPr lang="en-US" dirty="0">
                <a:latin typeface="Comic Sans MS" charset="0"/>
                <a:ea typeface="+mn-ea"/>
                <a:cs typeface="+mn-cs"/>
              </a:rPr>
              <a:t>   </a:t>
            </a:r>
            <a:r>
              <a:rPr lang="en-US" dirty="0">
                <a:ea typeface="+mn-ea"/>
                <a:cs typeface="+mn-cs"/>
              </a:rPr>
              <a:t> </a:t>
            </a:r>
            <a:r>
              <a:rPr lang="en-US" b="1" dirty="0" smtClean="0">
                <a:latin typeface="+mj-lt"/>
                <a:ea typeface="+mn-ea"/>
                <a:cs typeface="+mn-cs"/>
              </a:rPr>
              <a:t>Weight Management </a:t>
            </a:r>
            <a:endParaRPr lang="en-US" b="1" dirty="0">
              <a:solidFill>
                <a:schemeClr val="accent2"/>
              </a:solidFill>
              <a:latin typeface="+mj-lt"/>
              <a:ea typeface="+mn-ea"/>
              <a:cs typeface="+mn-cs"/>
            </a:endParaRPr>
          </a:p>
        </p:txBody>
      </p:sp>
      <p:sp>
        <p:nvSpPr>
          <p:cNvPr id="2" name="TextBox 1"/>
          <p:cNvSpPr txBox="1"/>
          <p:nvPr/>
        </p:nvSpPr>
        <p:spPr>
          <a:xfrm>
            <a:off x="2590800" y="1143000"/>
            <a:ext cx="4313238" cy="523875"/>
          </a:xfrm>
          <a:prstGeom prst="rect">
            <a:avLst/>
          </a:prstGeom>
          <a:noFill/>
        </p:spPr>
        <p:txBody>
          <a:bodyPr wrap="none">
            <a:spAutoFit/>
          </a:bodyPr>
          <a:lstStyle/>
          <a:p>
            <a:pPr>
              <a:defRPr/>
            </a:pPr>
            <a:r>
              <a:rPr lang="en-US" dirty="0"/>
              <a:t> </a:t>
            </a:r>
            <a:r>
              <a:rPr lang="en-US" sz="2800" dirty="0">
                <a:latin typeface="+mn-lt"/>
              </a:rPr>
              <a:t>$60 billion/year US industry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228600"/>
            <a:ext cx="8229600" cy="152400"/>
          </a:xfrm>
        </p:spPr>
        <p:txBody>
          <a:bodyPr rtlCol="0">
            <a:normAutofit fontScale="90000"/>
          </a:bodyPr>
          <a:lstStyle/>
          <a:p>
            <a:pPr eaLnBrk="1" fontAlgn="auto" hangingPunct="1">
              <a:spcAft>
                <a:spcPts val="0"/>
              </a:spcAft>
              <a:defRPr/>
            </a:pPr>
            <a:r>
              <a:rPr lang="en-US" sz="4000">
                <a:latin typeface="Arial" charset="0"/>
                <a:ea typeface="+mj-ea"/>
                <a:cs typeface="+mj-cs"/>
              </a:rPr>
              <a:t> </a:t>
            </a:r>
          </a:p>
        </p:txBody>
      </p:sp>
      <p:sp>
        <p:nvSpPr>
          <p:cNvPr id="68611" name="Rectangle 3"/>
          <p:cNvSpPr>
            <a:spLocks noGrp="1" noChangeArrowheads="1"/>
          </p:cNvSpPr>
          <p:nvPr>
            <p:ph idx="1"/>
          </p:nvPr>
        </p:nvSpPr>
        <p:spPr>
          <a:xfrm>
            <a:off x="457200" y="304800"/>
            <a:ext cx="8686800" cy="6248400"/>
          </a:xfrm>
        </p:spPr>
        <p:txBody>
          <a:bodyPr rtlCol="0">
            <a:normAutofit/>
          </a:bodyPr>
          <a:lstStyle/>
          <a:p>
            <a:pPr eaLnBrk="1" fontAlgn="auto" hangingPunct="1">
              <a:spcAft>
                <a:spcPts val="0"/>
              </a:spcAft>
              <a:buFontTx/>
              <a:buNone/>
              <a:defRPr/>
            </a:pPr>
            <a:endParaRPr lang="en-US" sz="2800" dirty="0" smtClean="0">
              <a:ea typeface="+mn-ea"/>
              <a:cs typeface="+mn-cs"/>
            </a:endParaRPr>
          </a:p>
          <a:p>
            <a:pPr eaLnBrk="1" fontAlgn="auto" hangingPunct="1">
              <a:spcAft>
                <a:spcPts val="0"/>
              </a:spcAft>
              <a:buFontTx/>
              <a:buNone/>
              <a:defRPr/>
            </a:pPr>
            <a:r>
              <a:rPr lang="en-US" sz="2800" dirty="0" smtClean="0">
                <a:ea typeface="+mn-ea"/>
                <a:cs typeface="+mn-cs"/>
              </a:rPr>
              <a:t>6</a:t>
            </a:r>
            <a:r>
              <a:rPr lang="en-US" sz="2800" dirty="0">
                <a:ea typeface="+mn-ea"/>
                <a:cs typeface="+mn-cs"/>
              </a:rPr>
              <a:t>. </a:t>
            </a:r>
            <a:r>
              <a:rPr lang="en-US" sz="2800" dirty="0" smtClean="0">
                <a:ea typeface="+mn-ea"/>
                <a:cs typeface="+mn-cs"/>
              </a:rPr>
              <a:t>Do </a:t>
            </a:r>
            <a:r>
              <a:rPr lang="en-US" sz="2800" b="1" dirty="0" smtClean="0">
                <a:solidFill>
                  <a:schemeClr val="tx2">
                    <a:lumMod val="60000"/>
                    <a:lumOff val="40000"/>
                  </a:schemeClr>
                </a:solidFill>
                <a:ea typeface="+mn-ea"/>
                <a:cs typeface="+mn-cs"/>
              </a:rPr>
              <a:t>not</a:t>
            </a:r>
            <a:r>
              <a:rPr lang="en-US" sz="2800" dirty="0" smtClean="0">
                <a:ea typeface="+mn-ea"/>
                <a:cs typeface="+mn-cs"/>
              </a:rPr>
              <a:t> </a:t>
            </a:r>
            <a:r>
              <a:rPr lang="en-US" sz="2800" dirty="0">
                <a:ea typeface="+mn-ea"/>
                <a:cs typeface="+mn-cs"/>
              </a:rPr>
              <a:t>drink your </a:t>
            </a:r>
            <a:r>
              <a:rPr lang="en-US" sz="2800" dirty="0" smtClean="0">
                <a:ea typeface="+mn-ea"/>
                <a:cs typeface="+mn-cs"/>
              </a:rPr>
              <a:t>Calories!</a:t>
            </a:r>
            <a:endParaRPr lang="en-US" sz="2800" dirty="0">
              <a:ea typeface="+mn-ea"/>
              <a:cs typeface="+mn-cs"/>
            </a:endParaRPr>
          </a:p>
          <a:p>
            <a:pPr eaLnBrk="1" fontAlgn="auto" hangingPunct="1">
              <a:spcAft>
                <a:spcPts val="0"/>
              </a:spcAft>
              <a:buFontTx/>
              <a:buNone/>
              <a:defRPr/>
            </a:pPr>
            <a:r>
              <a:rPr lang="en-US" sz="2800" dirty="0" smtClean="0">
                <a:ea typeface="+mn-ea"/>
                <a:cs typeface="+mn-cs"/>
              </a:rPr>
              <a:t>7</a:t>
            </a:r>
            <a:r>
              <a:rPr lang="en-US" sz="2800" dirty="0">
                <a:ea typeface="+mn-ea"/>
                <a:cs typeface="+mn-cs"/>
              </a:rPr>
              <a:t>. </a:t>
            </a:r>
            <a:r>
              <a:rPr lang="ja-JP" altLang="en-US" sz="2800" dirty="0" smtClean="0">
                <a:ea typeface="+mn-ea"/>
                <a:cs typeface="+mn-cs"/>
              </a:rPr>
              <a:t>“</a:t>
            </a:r>
            <a:r>
              <a:rPr lang="en-US" sz="2800" dirty="0">
                <a:ea typeface="+mn-ea"/>
                <a:cs typeface="+mn-cs"/>
              </a:rPr>
              <a:t>Would I eat an apple</a:t>
            </a:r>
            <a:r>
              <a:rPr lang="en-US" sz="2800" b="1" dirty="0">
                <a:solidFill>
                  <a:schemeClr val="accent2"/>
                </a:solidFill>
                <a:ea typeface="+mn-ea"/>
                <a:cs typeface="+mn-cs"/>
              </a:rPr>
              <a:t>?</a:t>
            </a:r>
            <a:r>
              <a:rPr lang="ja-JP" altLang="en-US" sz="2800" dirty="0" smtClean="0">
                <a:ea typeface="+mn-ea"/>
                <a:cs typeface="+mn-cs"/>
              </a:rPr>
              <a:t>”</a:t>
            </a:r>
            <a:r>
              <a:rPr lang="en-US" altLang="ja-JP" sz="2800" dirty="0" smtClean="0">
                <a:ea typeface="+mn-ea"/>
                <a:cs typeface="+mn-cs"/>
              </a:rPr>
              <a:t> </a:t>
            </a:r>
            <a:endParaRPr lang="en-US" sz="2800" dirty="0">
              <a:ea typeface="+mn-ea"/>
              <a:cs typeface="+mn-cs"/>
            </a:endParaRPr>
          </a:p>
          <a:p>
            <a:pPr marL="0" indent="0" eaLnBrk="1" fontAlgn="auto" hangingPunct="1">
              <a:spcAft>
                <a:spcPts val="0"/>
              </a:spcAft>
              <a:buFont typeface="Arial"/>
              <a:buNone/>
              <a:defRPr/>
            </a:pPr>
            <a:r>
              <a:rPr lang="en-US" sz="2800" dirty="0" smtClean="0">
                <a:ea typeface="+mn-ea"/>
                <a:cs typeface="+mn-cs"/>
              </a:rPr>
              <a:t>8. Make </a:t>
            </a:r>
            <a:r>
              <a:rPr lang="en-US" sz="2800" b="1" dirty="0" smtClean="0">
                <a:solidFill>
                  <a:srgbClr val="E07003"/>
                </a:solidFill>
                <a:ea typeface="+mn-ea"/>
                <a:cs typeface="+mn-cs"/>
              </a:rPr>
              <a:t>half your plate </a:t>
            </a:r>
            <a:r>
              <a:rPr lang="en-US" sz="2800" dirty="0" smtClean="0">
                <a:ea typeface="+mn-ea"/>
                <a:cs typeface="+mn-cs"/>
              </a:rPr>
              <a:t>produce.</a:t>
            </a:r>
          </a:p>
          <a:p>
            <a:pPr marL="0" indent="0" eaLnBrk="1" fontAlgn="auto" hangingPunct="1">
              <a:spcAft>
                <a:spcPts val="0"/>
              </a:spcAft>
              <a:buFont typeface="Arial"/>
              <a:buNone/>
              <a:defRPr/>
            </a:pPr>
            <a:r>
              <a:rPr lang="en-US" sz="2800" dirty="0" smtClean="0">
                <a:ea typeface="+mn-ea"/>
                <a:cs typeface="+mn-cs"/>
              </a:rPr>
              <a:t>9. </a:t>
            </a:r>
            <a:r>
              <a:rPr lang="en-US" sz="2800" dirty="0">
                <a:ea typeface="+mn-ea"/>
                <a:cs typeface="+mn-cs"/>
              </a:rPr>
              <a:t>Make </a:t>
            </a:r>
            <a:r>
              <a:rPr lang="en-US" sz="1600" b="1" dirty="0">
                <a:solidFill>
                  <a:srgbClr val="19C3C0"/>
                </a:solidFill>
                <a:ea typeface="+mn-ea"/>
                <a:cs typeface="+mn-cs"/>
              </a:rPr>
              <a:t>small</a:t>
            </a:r>
            <a:r>
              <a:rPr lang="en-US" sz="2800" dirty="0">
                <a:ea typeface="+mn-ea"/>
                <a:cs typeface="+mn-cs"/>
              </a:rPr>
              <a:t> </a:t>
            </a:r>
            <a:r>
              <a:rPr lang="en-US" sz="2800" dirty="0" smtClean="0">
                <a:ea typeface="+mn-ea"/>
                <a:cs typeface="+mn-cs"/>
              </a:rPr>
              <a:t>changes… </a:t>
            </a:r>
            <a:r>
              <a:rPr lang="en-US" sz="2800" dirty="0">
                <a:ea typeface="+mn-ea"/>
                <a:cs typeface="+mn-cs"/>
              </a:rPr>
              <a:t>into </a:t>
            </a:r>
            <a:r>
              <a:rPr lang="en-US" sz="2800" b="1" dirty="0" smtClean="0">
                <a:solidFill>
                  <a:srgbClr val="00CC00"/>
                </a:solidFill>
                <a:ea typeface="+mn-ea"/>
                <a:cs typeface="+mn-cs"/>
              </a:rPr>
              <a:t>BIG,</a:t>
            </a:r>
            <a:r>
              <a:rPr lang="en-US" sz="2800" dirty="0" smtClean="0">
                <a:ea typeface="+mn-ea"/>
                <a:cs typeface="+mn-cs"/>
              </a:rPr>
              <a:t> life-long, healthy habits.</a:t>
            </a:r>
            <a:endParaRPr lang="en-US" sz="2800" dirty="0">
              <a:ea typeface="+mn-ea"/>
              <a:cs typeface="+mn-cs"/>
            </a:endParaRPr>
          </a:p>
          <a:p>
            <a:pPr eaLnBrk="1" fontAlgn="auto" hangingPunct="1">
              <a:spcAft>
                <a:spcPts val="0"/>
              </a:spcAft>
              <a:buFontTx/>
              <a:buNone/>
              <a:defRPr/>
            </a:pPr>
            <a:r>
              <a:rPr lang="en-US" sz="2800" dirty="0" smtClean="0">
                <a:ea typeface="+mn-ea"/>
                <a:cs typeface="+mn-cs"/>
              </a:rPr>
              <a:t>10. Patience please!</a:t>
            </a:r>
          </a:p>
          <a:p>
            <a:pPr eaLnBrk="1" fontAlgn="auto" hangingPunct="1">
              <a:spcAft>
                <a:spcPts val="0"/>
              </a:spcAft>
              <a:buFontTx/>
              <a:buNone/>
              <a:defRPr/>
            </a:pPr>
            <a:r>
              <a:rPr lang="en-US" sz="2800" dirty="0">
                <a:ea typeface="+mn-ea"/>
                <a:cs typeface="+mn-cs"/>
              </a:rPr>
              <a:t> </a:t>
            </a:r>
            <a:r>
              <a:rPr lang="en-US" sz="2800" dirty="0" smtClean="0">
                <a:ea typeface="+mn-ea"/>
                <a:cs typeface="+mn-cs"/>
              </a:rPr>
              <a:t>     </a:t>
            </a:r>
            <a:r>
              <a:rPr lang="en-US" sz="2800" b="1" dirty="0" smtClean="0">
                <a:solidFill>
                  <a:srgbClr val="FB4D53"/>
                </a:solidFill>
                <a:ea typeface="+mn-ea"/>
                <a:cs typeface="+mn-cs"/>
              </a:rPr>
              <a:t>There are </a:t>
            </a:r>
            <a:r>
              <a:rPr lang="en-US" sz="2800" b="1" dirty="0" smtClean="0">
                <a:ea typeface="+mn-ea"/>
                <a:cs typeface="+mn-cs"/>
              </a:rPr>
              <a:t>NO</a:t>
            </a:r>
            <a:r>
              <a:rPr lang="en-US" sz="2800" b="1" dirty="0" smtClean="0">
                <a:solidFill>
                  <a:srgbClr val="FB4D53"/>
                </a:solidFill>
                <a:ea typeface="+mn-ea"/>
                <a:cs typeface="+mn-cs"/>
              </a:rPr>
              <a:t> safe, quick ways to lose weight!</a:t>
            </a:r>
          </a:p>
          <a:p>
            <a:pPr eaLnBrk="1" fontAlgn="auto" hangingPunct="1">
              <a:spcAft>
                <a:spcPts val="0"/>
              </a:spcAft>
              <a:buFontTx/>
              <a:buNone/>
              <a:defRPr/>
            </a:pPr>
            <a:r>
              <a:rPr lang="en-US" sz="2800" b="1" dirty="0" smtClean="0">
                <a:ea typeface="+mn-ea"/>
                <a:cs typeface="+mn-cs"/>
              </a:rPr>
              <a:t> </a:t>
            </a:r>
            <a:r>
              <a:rPr lang="en-US" sz="2800" b="1" dirty="0">
                <a:ea typeface="+mn-ea"/>
                <a:cs typeface="+mn-cs"/>
              </a:rPr>
              <a:t>	       </a:t>
            </a:r>
            <a:r>
              <a:rPr lang="en-US" sz="2800" dirty="0">
                <a:solidFill>
                  <a:srgbClr val="CC3300"/>
                </a:solidFill>
                <a:effectLst>
                  <a:outerShdw blurRad="38100" dist="38100" dir="2700000" algn="tl">
                    <a:srgbClr val="000000"/>
                  </a:outerShdw>
                </a:effectLst>
                <a:ea typeface="+mn-ea"/>
                <a:cs typeface="+mn-cs"/>
              </a:rPr>
              <a:t/>
            </a:r>
            <a:br>
              <a:rPr lang="en-US" sz="2800" dirty="0">
                <a:solidFill>
                  <a:srgbClr val="CC3300"/>
                </a:solidFill>
                <a:effectLst>
                  <a:outerShdw blurRad="38100" dist="38100" dir="2700000" algn="tl">
                    <a:srgbClr val="000000"/>
                  </a:outerShdw>
                </a:effectLst>
                <a:ea typeface="+mn-ea"/>
                <a:cs typeface="+mn-cs"/>
              </a:rPr>
            </a:br>
            <a:endParaRPr lang="en-US" sz="2800" dirty="0">
              <a:solidFill>
                <a:srgbClr val="CC3300"/>
              </a:solidFill>
              <a:effectLst>
                <a:outerShdw blurRad="38100" dist="38100" dir="2700000" algn="tl">
                  <a:srgbClr val="000000"/>
                </a:outerShdw>
              </a:effectLs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8611">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8611">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8611">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861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86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extBox 2"/>
          <p:cNvSpPr txBox="1">
            <a:spLocks noChangeArrowheads="1"/>
          </p:cNvSpPr>
          <p:nvPr/>
        </p:nvSpPr>
        <p:spPr bwMode="auto">
          <a:xfrm>
            <a:off x="838200" y="228600"/>
            <a:ext cx="7391400"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a:defRPr/>
            </a:pPr>
            <a:r>
              <a:rPr lang="en-US" sz="3200" b="1" dirty="0" smtClean="0">
                <a:latin typeface="+mj-lt"/>
              </a:rPr>
              <a:t>Now… for the most difficult part….</a:t>
            </a:r>
          </a:p>
        </p:txBody>
      </p:sp>
      <p:sp>
        <p:nvSpPr>
          <p:cNvPr id="7" name="TextBox 6"/>
          <p:cNvSpPr txBox="1"/>
          <p:nvPr/>
        </p:nvSpPr>
        <p:spPr>
          <a:xfrm>
            <a:off x="529729" y="2366334"/>
            <a:ext cx="8382000" cy="954088"/>
          </a:xfrm>
          <a:prstGeom prst="rect">
            <a:avLst/>
          </a:prstGeom>
          <a:noFill/>
        </p:spPr>
        <p:txBody>
          <a:bodyPr>
            <a:spAutoFit/>
          </a:bodyPr>
          <a:lstStyle/>
          <a:p>
            <a:pPr algn="ctr">
              <a:defRPr/>
            </a:pPr>
            <a:r>
              <a:rPr lang="en-US" sz="2800" dirty="0">
                <a:latin typeface="+mn-lt"/>
              </a:rPr>
              <a:t>Don’t go it </a:t>
            </a:r>
            <a:r>
              <a:rPr lang="en-US" sz="2800" dirty="0" smtClean="0">
                <a:latin typeface="+mn-lt"/>
              </a:rPr>
              <a:t>alone </a:t>
            </a:r>
            <a:endParaRPr lang="en-US" sz="2800" dirty="0">
              <a:latin typeface="+mn-lt"/>
            </a:endParaRPr>
          </a:p>
          <a:p>
            <a:pPr algn="ctr">
              <a:defRPr/>
            </a:pPr>
            <a:r>
              <a:rPr lang="en-US" sz="2800" dirty="0">
                <a:latin typeface="+mn-lt"/>
              </a:rPr>
              <a:t>Group support improves odds of </a:t>
            </a:r>
            <a:r>
              <a:rPr lang="en-US" sz="2800" dirty="0" smtClean="0">
                <a:latin typeface="+mn-lt"/>
              </a:rPr>
              <a:t>success</a:t>
            </a:r>
            <a:endParaRPr lang="en-US" sz="2800" dirty="0">
              <a:latin typeface="+mn-lt"/>
            </a:endParaRPr>
          </a:p>
        </p:txBody>
      </p:sp>
      <p:sp>
        <p:nvSpPr>
          <p:cNvPr id="3" name="TextBox 2"/>
          <p:cNvSpPr txBox="1">
            <a:spLocks noChangeArrowheads="1"/>
          </p:cNvSpPr>
          <p:nvPr/>
        </p:nvSpPr>
        <p:spPr bwMode="auto">
          <a:xfrm>
            <a:off x="3505200" y="685800"/>
            <a:ext cx="2545889" cy="5847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sz="3200" b="1" dirty="0" smtClean="0">
                <a:solidFill>
                  <a:srgbClr val="008000"/>
                </a:solidFill>
                <a:latin typeface="+mn-lt"/>
              </a:rPr>
              <a:t>maintenance!</a:t>
            </a:r>
          </a:p>
        </p:txBody>
      </p:sp>
      <p:sp>
        <p:nvSpPr>
          <p:cNvPr id="4" name="TextBox 3"/>
          <p:cNvSpPr txBox="1"/>
          <p:nvPr/>
        </p:nvSpPr>
        <p:spPr>
          <a:xfrm>
            <a:off x="4032717" y="1647497"/>
            <a:ext cx="1376023" cy="523220"/>
          </a:xfrm>
          <a:prstGeom prst="rect">
            <a:avLst/>
          </a:prstGeom>
          <a:noFill/>
        </p:spPr>
        <p:txBody>
          <a:bodyPr wrap="none" rtlCol="0">
            <a:spAutoFit/>
          </a:bodyPr>
          <a:lstStyle/>
          <a:p>
            <a:r>
              <a:rPr lang="en-US" sz="2800" dirty="0" smtClean="0">
                <a:latin typeface="+mn-lt"/>
              </a:rPr>
              <a:t>exercise</a:t>
            </a:r>
            <a:endParaRPr lang="en-US" sz="2800" dirty="0">
              <a:latin typeface="+mn-lt"/>
            </a:endParaRPr>
          </a:p>
        </p:txBody>
      </p:sp>
      <p:sp>
        <p:nvSpPr>
          <p:cNvPr id="5" name="TextBox 4"/>
          <p:cNvSpPr txBox="1"/>
          <p:nvPr/>
        </p:nvSpPr>
        <p:spPr>
          <a:xfrm>
            <a:off x="3646727" y="2006916"/>
            <a:ext cx="2262834" cy="523220"/>
          </a:xfrm>
          <a:prstGeom prst="rect">
            <a:avLst/>
          </a:prstGeom>
          <a:noFill/>
        </p:spPr>
        <p:txBody>
          <a:bodyPr wrap="none" rtlCol="0">
            <a:spAutoFit/>
          </a:bodyPr>
          <a:lstStyle/>
          <a:p>
            <a:r>
              <a:rPr lang="en-US" sz="2800" dirty="0" smtClean="0">
                <a:latin typeface="+mn-lt"/>
              </a:rPr>
              <a:t>moral support</a:t>
            </a:r>
            <a:endParaRPr lang="en-US" sz="2800" dirty="0">
              <a:latin typeface="+mn-lt"/>
            </a:endParaRPr>
          </a:p>
        </p:txBody>
      </p:sp>
      <p:sp>
        <p:nvSpPr>
          <p:cNvPr id="8" name="TextBox 7"/>
          <p:cNvSpPr txBox="1"/>
          <p:nvPr/>
        </p:nvSpPr>
        <p:spPr>
          <a:xfrm>
            <a:off x="4343398" y="1288079"/>
            <a:ext cx="754659" cy="523220"/>
          </a:xfrm>
          <a:prstGeom prst="rect">
            <a:avLst/>
          </a:prstGeom>
          <a:noFill/>
        </p:spPr>
        <p:txBody>
          <a:bodyPr wrap="none" rtlCol="0">
            <a:spAutoFit/>
          </a:bodyPr>
          <a:lstStyle/>
          <a:p>
            <a:r>
              <a:rPr lang="en-US" sz="2800" dirty="0" smtClean="0">
                <a:latin typeface="+mn-lt"/>
              </a:rPr>
              <a:t>diet</a:t>
            </a:r>
            <a:endParaRPr lang="en-US" sz="28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4" grpId="0"/>
      <p:bldP spid="5"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0" y="685800"/>
            <a:ext cx="5334000" cy="584776"/>
          </a:xfrm>
          <a:prstGeom prst="rect">
            <a:avLst/>
          </a:prstGeom>
          <a:noFill/>
        </p:spPr>
        <p:txBody>
          <a:bodyPr wrap="square">
            <a:spAutoFit/>
          </a:bodyPr>
          <a:lstStyle/>
          <a:p>
            <a:pPr>
              <a:defRPr/>
            </a:pPr>
            <a:r>
              <a:rPr lang="en-US" sz="3200" b="1" dirty="0" smtClean="0">
                <a:latin typeface="+mj-lt"/>
              </a:rPr>
              <a:t>Celebrate Your Success</a:t>
            </a:r>
            <a:r>
              <a:rPr lang="en-US" sz="3200" b="1" dirty="0">
                <a:latin typeface="+mj-lt"/>
              </a:rPr>
              <a:t>! </a:t>
            </a:r>
          </a:p>
        </p:txBody>
      </p:sp>
      <p:sp>
        <p:nvSpPr>
          <p:cNvPr id="2" name="TextBox 1"/>
          <p:cNvSpPr txBox="1"/>
          <p:nvPr/>
        </p:nvSpPr>
        <p:spPr>
          <a:xfrm>
            <a:off x="1066800" y="152400"/>
            <a:ext cx="7616664" cy="523220"/>
          </a:xfrm>
          <a:prstGeom prst="rect">
            <a:avLst/>
          </a:prstGeom>
          <a:noFill/>
        </p:spPr>
        <p:txBody>
          <a:bodyPr wrap="none" rtlCol="0">
            <a:spAutoFit/>
          </a:bodyPr>
          <a:lstStyle/>
          <a:p>
            <a:r>
              <a:rPr lang="en-US" sz="2800" dirty="0" smtClean="0">
                <a:latin typeface="+mj-lt"/>
              </a:rPr>
              <a:t>Remember </a:t>
            </a:r>
            <a:r>
              <a:rPr lang="en-US" sz="2800" dirty="0" smtClean="0">
                <a:latin typeface="+mj-lt"/>
                <a:hlinkClick r:id="rId3"/>
              </a:rPr>
              <a:t>HEALTH</a:t>
            </a:r>
            <a:r>
              <a:rPr lang="en-US" sz="2800" dirty="0" smtClean="0">
                <a:latin typeface="+mj-lt"/>
              </a:rPr>
              <a:t> can be achieved AT EVERY SIZE</a:t>
            </a:r>
            <a:endParaRPr lang="en-US" sz="28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4"/>
          <p:cNvSpPr txBox="1">
            <a:spLocks noChangeArrowheads="1"/>
          </p:cNvSpPr>
          <p:nvPr/>
        </p:nvSpPr>
        <p:spPr bwMode="auto">
          <a:xfrm>
            <a:off x="1092200" y="1028383"/>
            <a:ext cx="6916738"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sz="2800" dirty="0" smtClean="0">
                <a:latin typeface="+mn-lt"/>
              </a:rPr>
              <a:t>What is the most common mistake of dieters?</a:t>
            </a:r>
          </a:p>
        </p:txBody>
      </p:sp>
      <p:sp>
        <p:nvSpPr>
          <p:cNvPr id="6" name="TextBox 5"/>
          <p:cNvSpPr txBox="1">
            <a:spLocks noChangeArrowheads="1"/>
          </p:cNvSpPr>
          <p:nvPr/>
        </p:nvSpPr>
        <p:spPr bwMode="auto">
          <a:xfrm>
            <a:off x="2971800" y="1371600"/>
            <a:ext cx="3456844"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sz="2800" dirty="0" smtClean="0">
                <a:solidFill>
                  <a:srgbClr val="000000"/>
                </a:solidFill>
                <a:latin typeface="+mn-lt"/>
              </a:rPr>
              <a:t>They go on a </a:t>
            </a:r>
            <a:r>
              <a:rPr lang="en-US" sz="4000" dirty="0" err="1" smtClean="0">
                <a:solidFill>
                  <a:srgbClr val="009051"/>
                </a:solidFill>
                <a:latin typeface="+mn-lt"/>
              </a:rPr>
              <a:t>D</a:t>
            </a:r>
            <a:r>
              <a:rPr lang="en-US" sz="4000" dirty="0" err="1" smtClean="0">
                <a:solidFill>
                  <a:srgbClr val="0432FF"/>
                </a:solidFill>
                <a:latin typeface="+mn-lt"/>
              </a:rPr>
              <a:t>i</a:t>
            </a:r>
            <a:r>
              <a:rPr lang="en-US" sz="4000" dirty="0" err="1" smtClean="0">
                <a:solidFill>
                  <a:srgbClr val="FF2F92"/>
                </a:solidFill>
                <a:latin typeface="+mn-lt"/>
              </a:rPr>
              <a:t>E</a:t>
            </a:r>
            <a:r>
              <a:rPr lang="en-US" sz="4800" dirty="0" err="1" smtClean="0">
                <a:solidFill>
                  <a:srgbClr val="7030A0"/>
                </a:solidFill>
                <a:latin typeface="+mn-lt"/>
              </a:rPr>
              <a:t>t</a:t>
            </a:r>
            <a:r>
              <a:rPr lang="en-US" sz="4000" dirty="0" smtClean="0">
                <a:solidFill>
                  <a:schemeClr val="accent3">
                    <a:lumMod val="75000"/>
                  </a:schemeClr>
                </a:solidFill>
                <a:latin typeface="+mn-lt"/>
              </a:rPr>
              <a:t> </a:t>
            </a:r>
            <a:r>
              <a:rPr lang="en-US" sz="4000" b="1" dirty="0" smtClean="0">
                <a:solidFill>
                  <a:srgbClr val="92D050"/>
                </a:solidFill>
                <a:latin typeface="+mn-lt"/>
              </a:rPr>
              <a:t>!</a:t>
            </a:r>
            <a:r>
              <a:rPr lang="en-US" sz="4000" b="1" dirty="0" smtClean="0">
                <a:solidFill>
                  <a:schemeClr val="accent6">
                    <a:lumMod val="75000"/>
                  </a:schemeClr>
                </a:solidFill>
                <a:latin typeface="+mn-lt"/>
              </a:rPr>
              <a:t>!</a:t>
            </a:r>
          </a:p>
        </p:txBody>
      </p:sp>
      <p:sp>
        <p:nvSpPr>
          <p:cNvPr id="17412" name="TextBox 7"/>
          <p:cNvSpPr txBox="1">
            <a:spLocks noChangeArrowheads="1"/>
          </p:cNvSpPr>
          <p:nvPr/>
        </p:nvSpPr>
        <p:spPr bwMode="auto">
          <a:xfrm>
            <a:off x="7212013" y="1317625"/>
            <a:ext cx="184150"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endParaRPr lang="en-US" sz="1800"/>
          </a:p>
        </p:txBody>
      </p:sp>
      <p:sp>
        <p:nvSpPr>
          <p:cNvPr id="9" name="TextBox 8"/>
          <p:cNvSpPr txBox="1">
            <a:spLocks noChangeArrowheads="1"/>
          </p:cNvSpPr>
          <p:nvPr/>
        </p:nvSpPr>
        <p:spPr bwMode="auto">
          <a:xfrm>
            <a:off x="3045253" y="378044"/>
            <a:ext cx="3309938"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sz="3200" b="1" dirty="0" smtClean="0">
                <a:latin typeface="+mn-lt"/>
              </a:rPr>
              <a:t>Diets don’t work!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anim calcmode="lin" valueType="num">
                                      <p:cBhvr>
                                        <p:cTn id="11" dur="750" fill="hold"/>
                                        <p:tgtEl>
                                          <p:spTgt spid="9">
                                            <p:txEl>
                                              <p:pRg st="0" end="0"/>
                                            </p:txEl>
                                          </p:spTgt>
                                        </p:tgtEl>
                                        <p:attrNameLst>
                                          <p:attrName>ppt_w</p:attrName>
                                        </p:attrNameLst>
                                      </p:cBhvr>
                                      <p:tavLst>
                                        <p:tav tm="0">
                                          <p:val>
                                            <p:fltVal val="0"/>
                                          </p:val>
                                        </p:tav>
                                        <p:tav tm="100000">
                                          <p:val>
                                            <p:strVal val="#ppt_w"/>
                                          </p:val>
                                        </p:tav>
                                      </p:tavLst>
                                    </p:anim>
                                    <p:anim calcmode="lin" valueType="num">
                                      <p:cBhvr>
                                        <p:cTn id="12" dur="75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13" dur="75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z="3200" b="1" dirty="0">
                <a:latin typeface="Calibri" charset="0"/>
              </a:rPr>
              <a:t>The Diet Sampler</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a:buChar char="•"/>
              <a:defRPr/>
            </a:pPr>
            <a:r>
              <a:rPr lang="en-US" dirty="0" smtClean="0">
                <a:ea typeface="+mn-ea"/>
                <a:cs typeface="+mn-cs"/>
              </a:rPr>
              <a:t>Gimmicks</a:t>
            </a:r>
          </a:p>
          <a:p>
            <a:pPr lvl="1" eaLnBrk="1" fontAlgn="auto" hangingPunct="1">
              <a:spcAft>
                <a:spcPts val="0"/>
              </a:spcAft>
              <a:buFont typeface="Arial"/>
              <a:buChar char="•"/>
              <a:defRPr/>
            </a:pPr>
            <a:r>
              <a:rPr lang="en-US" dirty="0" smtClean="0">
                <a:ea typeface="+mn-ea"/>
              </a:rPr>
              <a:t>Patches, wraps, etc.</a:t>
            </a:r>
            <a:endParaRPr lang="en-US" dirty="0" smtClean="0">
              <a:ea typeface="+mn-ea"/>
              <a:cs typeface="+mn-cs"/>
            </a:endParaRPr>
          </a:p>
          <a:p>
            <a:pPr eaLnBrk="1" fontAlgn="auto" hangingPunct="1">
              <a:spcAft>
                <a:spcPts val="0"/>
              </a:spcAft>
              <a:buFont typeface="Arial"/>
              <a:buChar char="•"/>
              <a:defRPr/>
            </a:pPr>
            <a:r>
              <a:rPr lang="en-US" dirty="0" smtClean="0">
                <a:ea typeface="+mn-ea"/>
                <a:cs typeface="+mn-cs"/>
                <a:hlinkClick r:id="rId3"/>
              </a:rPr>
              <a:t>Fad Diets</a:t>
            </a:r>
            <a:endParaRPr lang="en-US" dirty="0" smtClean="0">
              <a:ea typeface="+mn-ea"/>
              <a:cs typeface="+mn-cs"/>
            </a:endParaRPr>
          </a:p>
          <a:p>
            <a:pPr lvl="1" eaLnBrk="1" fontAlgn="auto" hangingPunct="1">
              <a:spcAft>
                <a:spcPts val="0"/>
              </a:spcAft>
              <a:buFont typeface="Arial"/>
              <a:buChar char="•"/>
              <a:defRPr/>
            </a:pPr>
            <a:r>
              <a:rPr lang="en-US" dirty="0" smtClean="0">
                <a:ea typeface="+mn-ea"/>
              </a:rPr>
              <a:t>Magical mixes of food/</a:t>
            </a:r>
            <a:r>
              <a:rPr lang="en-US" dirty="0" err="1" smtClean="0">
                <a:ea typeface="+mn-ea"/>
              </a:rPr>
              <a:t>supps</a:t>
            </a:r>
            <a:endParaRPr lang="en-US" dirty="0" smtClean="0">
              <a:ea typeface="+mn-ea"/>
              <a:cs typeface="+mn-cs"/>
            </a:endParaRPr>
          </a:p>
          <a:p>
            <a:pPr eaLnBrk="1" fontAlgn="auto" hangingPunct="1">
              <a:spcAft>
                <a:spcPts val="0"/>
              </a:spcAft>
              <a:buFont typeface="Arial"/>
              <a:buChar char="•"/>
              <a:defRPr/>
            </a:pPr>
            <a:r>
              <a:rPr lang="en-US" dirty="0" smtClean="0">
                <a:ea typeface="+mn-ea"/>
                <a:cs typeface="+mn-cs"/>
              </a:rPr>
              <a:t>Pills</a:t>
            </a:r>
          </a:p>
          <a:p>
            <a:pPr lvl="1" eaLnBrk="1" fontAlgn="auto" hangingPunct="1">
              <a:spcAft>
                <a:spcPts val="0"/>
              </a:spcAft>
              <a:buFont typeface="Arial"/>
              <a:buChar char="–"/>
              <a:defRPr/>
            </a:pPr>
            <a:r>
              <a:rPr lang="en-US" dirty="0" smtClean="0">
                <a:ea typeface="+mn-ea"/>
              </a:rPr>
              <a:t>Prescription</a:t>
            </a:r>
          </a:p>
          <a:p>
            <a:pPr lvl="1" eaLnBrk="1" fontAlgn="auto" hangingPunct="1">
              <a:spcAft>
                <a:spcPts val="0"/>
              </a:spcAft>
              <a:buFont typeface="Arial"/>
              <a:buChar char="–"/>
              <a:defRPr/>
            </a:pPr>
            <a:r>
              <a:rPr lang="en-US" dirty="0" smtClean="0">
                <a:ea typeface="+mn-ea"/>
              </a:rPr>
              <a:t>Over the counter (OTC)</a:t>
            </a:r>
          </a:p>
          <a:p>
            <a:pPr lvl="2" eaLnBrk="1" fontAlgn="auto" hangingPunct="1">
              <a:spcAft>
                <a:spcPts val="0"/>
              </a:spcAft>
              <a:buFont typeface="Arial"/>
              <a:buChar char="•"/>
              <a:defRPr/>
            </a:pPr>
            <a:r>
              <a:rPr lang="en-US" dirty="0" smtClean="0">
                <a:ea typeface="+mn-ea"/>
              </a:rPr>
              <a:t>Endless supply of </a:t>
            </a:r>
            <a:r>
              <a:rPr lang="en-US" dirty="0" smtClean="0">
                <a:ea typeface="+mn-ea"/>
                <a:hlinkClick r:id="rId4"/>
              </a:rPr>
              <a:t>bogus</a:t>
            </a:r>
            <a:r>
              <a:rPr lang="en-US" dirty="0" smtClean="0">
                <a:ea typeface="+mn-ea"/>
              </a:rPr>
              <a:t> products</a:t>
            </a:r>
          </a:p>
          <a:p>
            <a:pPr marL="457200" lvl="1" indent="0" eaLnBrk="1" fontAlgn="auto" hangingPunct="1">
              <a:spcAft>
                <a:spcPts val="0"/>
              </a:spcAft>
              <a:buFont typeface="Arial"/>
              <a:buNone/>
              <a:defRPr/>
            </a:pPr>
            <a:endParaRPr lang="en-US" dirty="0" smtClean="0">
              <a:ea typeface="+mn-ea"/>
            </a:endParaRPr>
          </a:p>
          <a:p>
            <a:pPr eaLnBrk="1" fontAlgn="auto" hangingPunct="1">
              <a:spcAft>
                <a:spcPts val="0"/>
              </a:spcAft>
              <a:buFont typeface="Arial"/>
              <a:buChar char="•"/>
              <a:defRPr/>
            </a:pPr>
            <a:endParaRPr lang="en-US" dirty="0" smtClean="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3"/>
          <p:cNvSpPr>
            <a:spLocks noGrp="1" noChangeArrowheads="1"/>
          </p:cNvSpPr>
          <p:nvPr>
            <p:ph type="body" idx="4294967295"/>
          </p:nvPr>
        </p:nvSpPr>
        <p:spPr>
          <a:xfrm>
            <a:off x="457199" y="493101"/>
            <a:ext cx="8229600" cy="1827071"/>
          </a:xfrm>
        </p:spPr>
        <p:txBody>
          <a:bodyPr/>
          <a:lstStyle/>
          <a:p>
            <a:pPr algn="ctr" eaLnBrk="1" hangingPunct="1">
              <a:lnSpc>
                <a:spcPct val="90000"/>
              </a:lnSpc>
              <a:buFont typeface="Wingdings" charset="0"/>
              <a:buNone/>
            </a:pPr>
            <a:r>
              <a:rPr lang="en-US" sz="2800" dirty="0">
                <a:latin typeface="Tahoma" charset="0"/>
              </a:rPr>
              <a:t> </a:t>
            </a:r>
            <a:r>
              <a:rPr lang="en-US" dirty="0" smtClean="0">
                <a:latin typeface="Calibri" charset="0"/>
              </a:rPr>
              <a:t>No </a:t>
            </a:r>
            <a:r>
              <a:rPr lang="en-US" dirty="0">
                <a:latin typeface="Calibri" charset="0"/>
              </a:rPr>
              <a:t>laws require diet </a:t>
            </a:r>
            <a:r>
              <a:rPr lang="en-US" dirty="0" smtClean="0">
                <a:latin typeface="Calibri" charset="0"/>
              </a:rPr>
              <a:t>aids </a:t>
            </a:r>
          </a:p>
          <a:p>
            <a:pPr algn="ctr" eaLnBrk="1" hangingPunct="1">
              <a:lnSpc>
                <a:spcPct val="90000"/>
              </a:lnSpc>
              <a:buFont typeface="Wingdings" charset="0"/>
              <a:buNone/>
            </a:pPr>
            <a:r>
              <a:rPr lang="en-US" dirty="0" smtClean="0">
                <a:latin typeface="Calibri" charset="0"/>
              </a:rPr>
              <a:t>be </a:t>
            </a:r>
            <a:r>
              <a:rPr lang="en-US" dirty="0">
                <a:latin typeface="Calibri" charset="0"/>
              </a:rPr>
              <a:t>effective </a:t>
            </a:r>
            <a:r>
              <a:rPr lang="en-US" dirty="0" smtClean="0">
                <a:latin typeface="Calibri" charset="0"/>
              </a:rPr>
              <a:t>or </a:t>
            </a:r>
            <a:endParaRPr lang="en-US" dirty="0">
              <a:latin typeface="Calibri" charset="0"/>
            </a:endParaRPr>
          </a:p>
          <a:p>
            <a:pPr algn="ctr" eaLnBrk="1" hangingPunct="1">
              <a:lnSpc>
                <a:spcPct val="90000"/>
              </a:lnSpc>
              <a:buFont typeface="Wingdings" charset="0"/>
              <a:buNone/>
            </a:pPr>
            <a:r>
              <a:rPr lang="en-US" dirty="0">
                <a:latin typeface="Calibri" charset="0"/>
              </a:rPr>
              <a:t> identify their risks!</a:t>
            </a:r>
          </a:p>
        </p:txBody>
      </p:sp>
      <p:sp>
        <p:nvSpPr>
          <p:cNvPr id="2" name="TextBox 1"/>
          <p:cNvSpPr txBox="1"/>
          <p:nvPr/>
        </p:nvSpPr>
        <p:spPr>
          <a:xfrm>
            <a:off x="1914701" y="2029809"/>
            <a:ext cx="5314596" cy="861774"/>
          </a:xfrm>
          <a:prstGeom prst="rect">
            <a:avLst/>
          </a:prstGeom>
          <a:noFill/>
        </p:spPr>
        <p:txBody>
          <a:bodyPr wrap="none" rtlCol="0">
            <a:spAutoFit/>
          </a:bodyPr>
          <a:lstStyle/>
          <a:p>
            <a:r>
              <a:rPr lang="en-US" sz="3200" b="1" i="1" dirty="0" smtClean="0">
                <a:solidFill>
                  <a:srgbClr val="FF0000"/>
                </a:solidFill>
                <a:latin typeface="Calibri" charset="0"/>
              </a:rPr>
              <a:t>OTC diet aids </a:t>
            </a:r>
            <a:r>
              <a:rPr lang="en-US" sz="3200" b="1" i="1" smtClean="0">
                <a:solidFill>
                  <a:srgbClr val="FF0000"/>
                </a:solidFill>
                <a:latin typeface="Calibri" charset="0"/>
              </a:rPr>
              <a:t>are supplements</a:t>
            </a:r>
            <a:endParaRPr lang="en-US" sz="3200" b="1" i="1" dirty="0">
              <a:solidFill>
                <a:srgbClr val="FF0000"/>
              </a:solidFill>
              <a:latin typeface="Calibri" charset="0"/>
            </a:endParaRPr>
          </a:p>
          <a:p>
            <a:endParaRPr lang="en-US" dirty="0"/>
          </a:p>
        </p:txBody>
      </p:sp>
      <p:sp>
        <p:nvSpPr>
          <p:cNvPr id="3" name="TextBox 2"/>
          <p:cNvSpPr txBox="1"/>
          <p:nvPr/>
        </p:nvSpPr>
        <p:spPr>
          <a:xfrm>
            <a:off x="279185" y="2601220"/>
            <a:ext cx="8585629" cy="2523768"/>
          </a:xfrm>
          <a:prstGeom prst="rect">
            <a:avLst/>
          </a:prstGeom>
          <a:noFill/>
        </p:spPr>
        <p:txBody>
          <a:bodyPr wrap="square" rtlCol="0">
            <a:spAutoFit/>
          </a:bodyPr>
          <a:lstStyle/>
          <a:p>
            <a:pPr algn="ctr"/>
            <a:r>
              <a:rPr lang="en-US" sz="2800" b="1" dirty="0" smtClean="0">
                <a:latin typeface="+mj-lt"/>
              </a:rPr>
              <a:t>They require the FDA disclaimer </a:t>
            </a:r>
          </a:p>
          <a:p>
            <a:pPr algn="ctr"/>
            <a:r>
              <a:rPr lang="en-US" sz="2800" i="1" dirty="0" smtClean="0">
                <a:latin typeface="+mj-lt"/>
              </a:rPr>
              <a:t>“These </a:t>
            </a:r>
            <a:r>
              <a:rPr lang="en-US" sz="2800" i="1" dirty="0">
                <a:latin typeface="+mj-lt"/>
              </a:rPr>
              <a:t>statements have </a:t>
            </a:r>
            <a:r>
              <a:rPr lang="en-US" sz="2800" b="1" i="1" dirty="0">
                <a:latin typeface="+mj-lt"/>
              </a:rPr>
              <a:t>not</a:t>
            </a:r>
            <a:r>
              <a:rPr lang="en-US" sz="2800" i="1" dirty="0">
                <a:latin typeface="+mj-lt"/>
              </a:rPr>
              <a:t> been </a:t>
            </a:r>
            <a:endParaRPr lang="en-US" sz="2800" i="1" dirty="0" smtClean="0">
              <a:latin typeface="+mj-lt"/>
            </a:endParaRPr>
          </a:p>
          <a:p>
            <a:pPr algn="ctr"/>
            <a:r>
              <a:rPr lang="en-US" sz="2800" i="1" dirty="0" smtClean="0">
                <a:latin typeface="+mj-lt"/>
              </a:rPr>
              <a:t>evaluated </a:t>
            </a:r>
            <a:r>
              <a:rPr lang="en-US" sz="2800" i="1" dirty="0">
                <a:latin typeface="+mj-lt"/>
              </a:rPr>
              <a:t>by the Food and Drug Administration. </a:t>
            </a:r>
            <a:endParaRPr lang="en-US" sz="2800" i="1" dirty="0" smtClean="0">
              <a:latin typeface="+mj-lt"/>
            </a:endParaRPr>
          </a:p>
          <a:p>
            <a:pPr algn="ctr"/>
            <a:r>
              <a:rPr lang="en-US" sz="2800" i="1" dirty="0" smtClean="0">
                <a:latin typeface="+mj-lt"/>
              </a:rPr>
              <a:t>This </a:t>
            </a:r>
            <a:r>
              <a:rPr lang="en-US" sz="2800" i="1" dirty="0">
                <a:latin typeface="+mj-lt"/>
              </a:rPr>
              <a:t>product is </a:t>
            </a:r>
            <a:r>
              <a:rPr lang="en-US" sz="2800" b="1" i="1" dirty="0">
                <a:latin typeface="+mj-lt"/>
              </a:rPr>
              <a:t>not</a:t>
            </a:r>
            <a:r>
              <a:rPr lang="en-US" sz="2800" i="1" dirty="0">
                <a:latin typeface="+mj-lt"/>
              </a:rPr>
              <a:t> intended to diagnose, treat, cure or </a:t>
            </a:r>
            <a:endParaRPr lang="en-US" sz="2800" i="1" dirty="0" smtClean="0">
              <a:latin typeface="+mj-lt"/>
            </a:endParaRPr>
          </a:p>
          <a:p>
            <a:pPr algn="ctr"/>
            <a:r>
              <a:rPr lang="en-US" sz="2800" i="1" dirty="0" smtClean="0">
                <a:latin typeface="+mj-lt"/>
              </a:rPr>
              <a:t>prevent </a:t>
            </a:r>
            <a:r>
              <a:rPr lang="en-US" sz="2800" i="1" dirty="0">
                <a:latin typeface="+mj-lt"/>
              </a:rPr>
              <a:t>any disease”.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457200" y="274638"/>
            <a:ext cx="8229600" cy="792162"/>
          </a:xfrm>
        </p:spPr>
        <p:txBody>
          <a:bodyPr/>
          <a:lstStyle/>
          <a:p>
            <a:r>
              <a:rPr lang="en-US" sz="3200" b="1" dirty="0" smtClean="0">
                <a:latin typeface="Calibri" charset="0"/>
              </a:rPr>
              <a:t>Is it </a:t>
            </a:r>
            <a:r>
              <a:rPr lang="en-US" sz="3200" b="1" dirty="0" smtClean="0">
                <a:solidFill>
                  <a:srgbClr val="7030A0"/>
                </a:solidFill>
                <a:latin typeface="Calibri" charset="0"/>
              </a:rPr>
              <a:t>snake</a:t>
            </a:r>
            <a:r>
              <a:rPr lang="en-US" sz="3200" b="1" dirty="0" smtClean="0">
                <a:latin typeface="Calibri" charset="0"/>
              </a:rPr>
              <a:t> oil?  </a:t>
            </a:r>
            <a:endParaRPr lang="en-US" sz="3200" b="1" dirty="0">
              <a:latin typeface="Calibri" charset="0"/>
            </a:endParaRPr>
          </a:p>
        </p:txBody>
      </p:sp>
      <p:sp>
        <p:nvSpPr>
          <p:cNvPr id="3" name="Content Placeholder 2"/>
          <p:cNvSpPr>
            <a:spLocks noGrp="1"/>
          </p:cNvSpPr>
          <p:nvPr>
            <p:ph idx="1"/>
          </p:nvPr>
        </p:nvSpPr>
        <p:spPr>
          <a:xfrm>
            <a:off x="228600" y="1037897"/>
            <a:ext cx="8915400" cy="4754563"/>
          </a:xfrm>
        </p:spPr>
        <p:txBody>
          <a:bodyPr/>
          <a:lstStyle/>
          <a:p>
            <a:pPr>
              <a:defRPr/>
            </a:pPr>
            <a:r>
              <a:rPr lang="en-US" dirty="0" smtClean="0"/>
              <a:t>In-class activity for participation-not graded</a:t>
            </a:r>
          </a:p>
          <a:p>
            <a:pPr>
              <a:defRPr/>
            </a:pPr>
            <a:r>
              <a:rPr lang="en-US" dirty="0" smtClean="0"/>
              <a:t>Alone/partnered, evaluate a weight loss website for </a:t>
            </a:r>
            <a:r>
              <a:rPr lang="en-US" i="1" dirty="0"/>
              <a:t>G</a:t>
            </a:r>
            <a:r>
              <a:rPr lang="en-US" i="1" dirty="0" smtClean="0"/>
              <a:t>arcinia </a:t>
            </a:r>
            <a:r>
              <a:rPr lang="en-US" i="1" dirty="0" err="1" smtClean="0"/>
              <a:t>Cambogia</a:t>
            </a:r>
            <a:r>
              <a:rPr lang="en-US" dirty="0" smtClean="0"/>
              <a:t>, </a:t>
            </a:r>
            <a:r>
              <a:rPr lang="en-US" i="1" dirty="0" err="1" smtClean="0"/>
              <a:t>Hydroxycut</a:t>
            </a:r>
            <a:r>
              <a:rPr lang="en-US" dirty="0" smtClean="0"/>
              <a:t>, </a:t>
            </a:r>
            <a:r>
              <a:rPr lang="en-US" i="1" dirty="0" smtClean="0"/>
              <a:t>Raspberry </a:t>
            </a:r>
            <a:r>
              <a:rPr lang="en-US" i="1" dirty="0"/>
              <a:t>K</a:t>
            </a:r>
            <a:r>
              <a:rPr lang="en-US" i="1" dirty="0" smtClean="0"/>
              <a:t>etones</a:t>
            </a:r>
            <a:r>
              <a:rPr lang="en-US" dirty="0" smtClean="0"/>
              <a:t> or </a:t>
            </a:r>
            <a:r>
              <a:rPr lang="en-US" i="1" dirty="0" smtClean="0"/>
              <a:t>Green </a:t>
            </a:r>
            <a:r>
              <a:rPr lang="en-US" i="1" dirty="0"/>
              <a:t>B</a:t>
            </a:r>
            <a:r>
              <a:rPr lang="en-US" i="1" dirty="0" smtClean="0"/>
              <a:t>ean </a:t>
            </a:r>
            <a:r>
              <a:rPr lang="en-US" i="1" dirty="0"/>
              <a:t>C</a:t>
            </a:r>
            <a:r>
              <a:rPr lang="en-US" i="1" dirty="0" smtClean="0"/>
              <a:t>offee Extract</a:t>
            </a:r>
          </a:p>
          <a:p>
            <a:pPr>
              <a:defRPr/>
            </a:pPr>
            <a:r>
              <a:rPr lang="en-US" dirty="0"/>
              <a:t>I</a:t>
            </a:r>
            <a:r>
              <a:rPr lang="en-US" dirty="0" smtClean="0"/>
              <a:t>dentify 3 ‘red-flags’ that the product is worthless.</a:t>
            </a:r>
          </a:p>
          <a:p>
            <a:pPr>
              <a:defRPr/>
            </a:pPr>
            <a:endParaRPr lang="en-US"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hidden="1"/>
          <p:cNvSpPr>
            <a:spLocks noGrp="1" noChangeArrowheads="1"/>
          </p:cNvSpPr>
          <p:nvPr>
            <p:ph type="title"/>
          </p:nvPr>
        </p:nvSpPr>
        <p:spPr/>
        <p:txBody>
          <a:bodyPr/>
          <a:lstStyle/>
          <a:p>
            <a:pPr eaLnBrk="1" hangingPunct="1"/>
            <a:endParaRPr lang="en-US">
              <a:latin typeface="Arial" charset="0"/>
            </a:endParaRPr>
          </a:p>
        </p:txBody>
      </p:sp>
      <p:sp>
        <p:nvSpPr>
          <p:cNvPr id="19461" name="Text Box 5"/>
          <p:cNvSpPr txBox="1">
            <a:spLocks noChangeArrowheads="1"/>
          </p:cNvSpPr>
          <p:nvPr/>
        </p:nvSpPr>
        <p:spPr bwMode="auto">
          <a:xfrm>
            <a:off x="381000" y="1676400"/>
            <a:ext cx="4038600" cy="584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b="1">
                <a:solidFill>
                  <a:schemeClr val="tx1"/>
                </a:solidFill>
                <a:latin typeface="Arial" charset="0"/>
                <a:ea typeface="ＭＳ Ｐゴシック" charset="0"/>
              </a:defRPr>
            </a:lvl1pPr>
            <a:lvl2pPr marL="742950" indent="-285750">
              <a:defRPr b="1">
                <a:solidFill>
                  <a:schemeClr val="tx1"/>
                </a:solidFill>
                <a:latin typeface="Arial" charset="0"/>
                <a:ea typeface="ＭＳ Ｐゴシック" charset="0"/>
              </a:defRPr>
            </a:lvl2pPr>
            <a:lvl3pPr marL="1143000" indent="-228600">
              <a:defRPr b="1">
                <a:solidFill>
                  <a:schemeClr val="tx1"/>
                </a:solidFill>
                <a:latin typeface="Arial" charset="0"/>
                <a:ea typeface="ＭＳ Ｐゴシック" charset="0"/>
              </a:defRPr>
            </a:lvl3pPr>
            <a:lvl4pPr marL="1600200" indent="-228600">
              <a:defRPr b="1">
                <a:solidFill>
                  <a:schemeClr val="tx1"/>
                </a:solidFill>
                <a:latin typeface="Arial" charset="0"/>
                <a:ea typeface="ＭＳ Ｐゴシック" charset="0"/>
              </a:defRPr>
            </a:lvl4pPr>
            <a:lvl5pPr marL="2057400" indent="-22860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a:defRPr/>
            </a:pPr>
            <a:r>
              <a:rPr lang="en-US" sz="3200" b="0" dirty="0" smtClean="0">
                <a:cs typeface="+mn-cs"/>
              </a:rPr>
              <a:t> </a:t>
            </a:r>
            <a:endParaRPr lang="en-US" sz="3600" dirty="0" smtClean="0">
              <a:cs typeface="+mn-cs"/>
            </a:endParaRPr>
          </a:p>
        </p:txBody>
      </p:sp>
      <p:sp>
        <p:nvSpPr>
          <p:cNvPr id="23556" name="TextBox 1"/>
          <p:cNvSpPr txBox="1">
            <a:spLocks noChangeArrowheads="1"/>
          </p:cNvSpPr>
          <p:nvPr/>
        </p:nvSpPr>
        <p:spPr bwMode="auto">
          <a:xfrm>
            <a:off x="3200400" y="339418"/>
            <a:ext cx="43434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sz="3200" b="1" dirty="0" err="1" smtClean="0">
                <a:latin typeface="+mn-lt"/>
              </a:rPr>
              <a:t>www.BeWebWary</a:t>
            </a:r>
            <a:r>
              <a:rPr lang="en-US" sz="3200" b="1" dirty="0" smtClean="0">
                <a:latin typeface="+mn-lt"/>
              </a:rPr>
              <a:t>!</a:t>
            </a:r>
          </a:p>
          <a:p>
            <a:pPr>
              <a:defRPr/>
            </a:pPr>
            <a:endParaRPr lang="en-US" sz="3200" b="1" dirty="0" smtClean="0">
              <a:latin typeface="+mn-lt"/>
            </a:endParaRPr>
          </a:p>
        </p:txBody>
      </p:sp>
      <p:sp>
        <p:nvSpPr>
          <p:cNvPr id="2" name="TextBox 1"/>
          <p:cNvSpPr txBox="1">
            <a:spLocks noChangeArrowheads="1"/>
          </p:cNvSpPr>
          <p:nvPr/>
        </p:nvSpPr>
        <p:spPr bwMode="auto">
          <a:xfrm>
            <a:off x="2057400" y="1059581"/>
            <a:ext cx="5246436" cy="35394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sz="2800" dirty="0" smtClean="0">
                <a:latin typeface="+mn-lt"/>
                <a:hlinkClick r:id="rId3"/>
              </a:rPr>
              <a:t>Forget</a:t>
            </a:r>
            <a:r>
              <a:rPr lang="en-US" sz="2800" dirty="0" smtClean="0">
                <a:latin typeface="+mn-lt"/>
              </a:rPr>
              <a:t>: </a:t>
            </a:r>
            <a:r>
              <a:rPr lang="en-US" sz="2800" dirty="0" err="1" smtClean="0">
                <a:latin typeface="+mn-lt"/>
              </a:rPr>
              <a:t>fotos</a:t>
            </a:r>
            <a:r>
              <a:rPr lang="en-US" sz="2800" dirty="0" smtClean="0">
                <a:latin typeface="+mn-lt"/>
              </a:rPr>
              <a:t>, free trials, refund </a:t>
            </a:r>
          </a:p>
          <a:p>
            <a:pPr>
              <a:defRPr/>
            </a:pPr>
            <a:r>
              <a:rPr lang="en-US" sz="2800" dirty="0" smtClean="0">
                <a:latin typeface="+mn-lt"/>
              </a:rPr>
              <a:t>promises &amp; testimonials</a:t>
            </a:r>
            <a:endParaRPr lang="en-US" sz="2800" i="1" dirty="0">
              <a:latin typeface="+mn-lt"/>
            </a:endParaRPr>
          </a:p>
          <a:p>
            <a:pPr>
              <a:defRPr/>
            </a:pPr>
            <a:r>
              <a:rPr lang="en-US" sz="2800" dirty="0" smtClean="0">
                <a:solidFill>
                  <a:srgbClr val="0432FF"/>
                </a:solidFill>
                <a:latin typeface="+mn-lt"/>
              </a:rPr>
              <a:t>Ignore</a:t>
            </a:r>
            <a:r>
              <a:rPr lang="en-US" sz="2800" dirty="0" smtClean="0">
                <a:latin typeface="+mn-lt"/>
              </a:rPr>
              <a:t>: scientific jargon &amp; label </a:t>
            </a:r>
          </a:p>
          <a:p>
            <a:pPr>
              <a:defRPr/>
            </a:pPr>
            <a:r>
              <a:rPr lang="en-US" sz="2800" dirty="0" smtClean="0">
                <a:latin typeface="+mn-lt"/>
              </a:rPr>
              <a:t>claims</a:t>
            </a:r>
            <a:endParaRPr lang="en-US" sz="1400" i="1" dirty="0" smtClean="0">
              <a:latin typeface="+mn-lt"/>
            </a:endParaRPr>
          </a:p>
          <a:p>
            <a:pPr>
              <a:defRPr/>
            </a:pPr>
            <a:r>
              <a:rPr lang="en-US" sz="2800" dirty="0" smtClean="0">
                <a:solidFill>
                  <a:srgbClr val="0432FF"/>
                </a:solidFill>
                <a:latin typeface="+mn-lt"/>
              </a:rPr>
              <a:t>Ask: </a:t>
            </a:r>
            <a:r>
              <a:rPr lang="en-US" sz="2800" dirty="0" smtClean="0">
                <a:latin typeface="+mn-lt"/>
              </a:rPr>
              <a:t>are there objective reviews, a </a:t>
            </a:r>
          </a:p>
          <a:p>
            <a:pPr>
              <a:defRPr/>
            </a:pPr>
            <a:r>
              <a:rPr lang="en-US" sz="2800" dirty="0">
                <a:latin typeface="+mn-lt"/>
              </a:rPr>
              <a:t>s</a:t>
            </a:r>
            <a:r>
              <a:rPr lang="en-US" sz="2800" dirty="0" smtClean="0">
                <a:latin typeface="+mn-lt"/>
              </a:rPr>
              <a:t>tore front or PO Box?</a:t>
            </a:r>
          </a:p>
          <a:p>
            <a:pPr>
              <a:defRPr/>
            </a:pPr>
            <a:r>
              <a:rPr lang="en-US" sz="2800" dirty="0" smtClean="0">
                <a:solidFill>
                  <a:srgbClr val="0432FF"/>
                </a:solidFill>
                <a:latin typeface="+mn-lt"/>
              </a:rPr>
              <a:t>Consider: </a:t>
            </a:r>
            <a:r>
              <a:rPr lang="en-US" sz="2800" dirty="0" smtClean="0">
                <a:latin typeface="+mn-lt"/>
              </a:rPr>
              <a:t>advertising (fake/dark), </a:t>
            </a:r>
          </a:p>
          <a:p>
            <a:pPr>
              <a:defRPr/>
            </a:pPr>
            <a:r>
              <a:rPr lang="en-US" sz="2800" dirty="0" smtClean="0">
                <a:latin typeface="+mn-lt"/>
              </a:rPr>
              <a:t>website pedigree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500"/>
                                        <p:tgtEl>
                                          <p:spTgt spid="2">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fade">
                                      <p:cBhvr>
                                        <p:cTn id="26" dur="5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Text Box 5"/>
          <p:cNvSpPr txBox="1">
            <a:spLocks noChangeArrowheads="1"/>
          </p:cNvSpPr>
          <p:nvPr/>
        </p:nvSpPr>
        <p:spPr bwMode="auto">
          <a:xfrm>
            <a:off x="1371600" y="2214880"/>
            <a:ext cx="3048000"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lvl1pPr>
              <a:defRPr b="1">
                <a:solidFill>
                  <a:schemeClr val="tx1"/>
                </a:solidFill>
                <a:latin typeface="Arial" charset="0"/>
                <a:ea typeface="ＭＳ Ｐゴシック" charset="0"/>
              </a:defRPr>
            </a:lvl1pPr>
            <a:lvl2pPr marL="742950" indent="-285750">
              <a:defRPr b="1">
                <a:solidFill>
                  <a:schemeClr val="tx1"/>
                </a:solidFill>
                <a:latin typeface="Arial" charset="0"/>
                <a:ea typeface="ＭＳ Ｐゴシック" charset="0"/>
              </a:defRPr>
            </a:lvl2pPr>
            <a:lvl3pPr marL="1143000" indent="-228600">
              <a:defRPr b="1">
                <a:solidFill>
                  <a:schemeClr val="tx1"/>
                </a:solidFill>
                <a:latin typeface="Arial" charset="0"/>
                <a:ea typeface="ＭＳ Ｐゴシック" charset="0"/>
              </a:defRPr>
            </a:lvl3pPr>
            <a:lvl4pPr marL="1600200" indent="-228600">
              <a:defRPr b="1">
                <a:solidFill>
                  <a:schemeClr val="tx1"/>
                </a:solidFill>
                <a:latin typeface="Arial" charset="0"/>
                <a:ea typeface="ＭＳ Ｐゴシック" charset="0"/>
              </a:defRPr>
            </a:lvl4pPr>
            <a:lvl5pPr marL="2057400" indent="-228600">
              <a:defRPr b="1">
                <a:solidFill>
                  <a:schemeClr val="tx1"/>
                </a:solidFill>
                <a:latin typeface="Arial" charset="0"/>
                <a:ea typeface="ＭＳ Ｐゴシック" charset="0"/>
              </a:defRPr>
            </a:lvl5pPr>
            <a:lvl6pPr marL="2514600" indent="-228600" eaLnBrk="0" fontAlgn="base" hangingPunct="0">
              <a:spcBef>
                <a:spcPct val="0"/>
              </a:spcBef>
              <a:spcAft>
                <a:spcPct val="0"/>
              </a:spcAft>
              <a:defRPr b="1">
                <a:solidFill>
                  <a:schemeClr val="tx1"/>
                </a:solidFill>
                <a:latin typeface="Arial" charset="0"/>
                <a:ea typeface="ＭＳ Ｐゴシック" charset="0"/>
              </a:defRPr>
            </a:lvl6pPr>
            <a:lvl7pPr marL="2971800" indent="-228600" eaLnBrk="0" fontAlgn="base" hangingPunct="0">
              <a:spcBef>
                <a:spcPct val="0"/>
              </a:spcBef>
              <a:spcAft>
                <a:spcPct val="0"/>
              </a:spcAft>
              <a:defRPr b="1">
                <a:solidFill>
                  <a:schemeClr val="tx1"/>
                </a:solidFill>
                <a:latin typeface="Arial" charset="0"/>
                <a:ea typeface="ＭＳ Ｐゴシック" charset="0"/>
              </a:defRPr>
            </a:lvl7pPr>
            <a:lvl8pPr marL="3429000" indent="-228600" eaLnBrk="0" fontAlgn="base" hangingPunct="0">
              <a:spcBef>
                <a:spcPct val="0"/>
              </a:spcBef>
              <a:spcAft>
                <a:spcPct val="0"/>
              </a:spcAft>
              <a:defRPr b="1">
                <a:solidFill>
                  <a:schemeClr val="tx1"/>
                </a:solidFill>
                <a:latin typeface="Arial" charset="0"/>
                <a:ea typeface="ＭＳ Ｐゴシック" charset="0"/>
              </a:defRPr>
            </a:lvl8pPr>
            <a:lvl9pPr marL="3886200" indent="-228600" eaLnBrk="0" fontAlgn="base" hangingPunct="0">
              <a:spcBef>
                <a:spcPct val="0"/>
              </a:spcBef>
              <a:spcAft>
                <a:spcPct val="0"/>
              </a:spcAft>
              <a:defRPr b="1">
                <a:solidFill>
                  <a:schemeClr val="tx1"/>
                </a:solidFill>
                <a:latin typeface="Arial" charset="0"/>
                <a:ea typeface="ＭＳ Ｐゴシック" charset="0"/>
              </a:defRPr>
            </a:lvl9pPr>
          </a:lstStyle>
          <a:p>
            <a:pPr algn="ctr">
              <a:defRPr/>
            </a:pPr>
            <a:r>
              <a:rPr lang="en-US" sz="3200" b="0" dirty="0" smtClean="0">
                <a:cs typeface="+mn-cs"/>
              </a:rPr>
              <a:t> </a:t>
            </a:r>
            <a:endParaRPr lang="en-US" sz="3600" dirty="0" smtClean="0">
              <a:cs typeface="+mn-cs"/>
            </a:endParaRPr>
          </a:p>
        </p:txBody>
      </p:sp>
      <p:sp>
        <p:nvSpPr>
          <p:cNvPr id="23556" name="TextBox 1"/>
          <p:cNvSpPr txBox="1">
            <a:spLocks noChangeArrowheads="1"/>
          </p:cNvSpPr>
          <p:nvPr/>
        </p:nvSpPr>
        <p:spPr bwMode="auto">
          <a:xfrm>
            <a:off x="1905000" y="398506"/>
            <a:ext cx="4800600"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lgn="ctr">
              <a:defRPr/>
            </a:pPr>
            <a:r>
              <a:rPr lang="en-US" sz="3200" b="1" dirty="0" smtClean="0">
                <a:latin typeface="+mn-lt"/>
              </a:rPr>
              <a:t>Fact or Fake</a:t>
            </a:r>
            <a:r>
              <a:rPr lang="en-US" sz="3200" b="1" dirty="0" smtClean="0">
                <a:solidFill>
                  <a:srgbClr val="FF0000"/>
                </a:solidFill>
                <a:latin typeface="+mn-lt"/>
              </a:rPr>
              <a:t>?</a:t>
            </a:r>
          </a:p>
        </p:txBody>
      </p:sp>
      <p:sp>
        <p:nvSpPr>
          <p:cNvPr id="2" name="TextBox 1"/>
          <p:cNvSpPr txBox="1">
            <a:spLocks noChangeArrowheads="1"/>
          </p:cNvSpPr>
          <p:nvPr/>
        </p:nvSpPr>
        <p:spPr bwMode="auto">
          <a:xfrm>
            <a:off x="4685810" y="1644437"/>
            <a:ext cx="3687731"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ahoma" charset="0"/>
                <a:ea typeface="ＭＳ Ｐゴシック" charset="0"/>
                <a:cs typeface="ＭＳ Ｐゴシック" charset="0"/>
              </a:defRPr>
            </a:lvl1pPr>
            <a:lvl2pPr marL="742950" indent="-285750">
              <a:defRPr sz="2400">
                <a:solidFill>
                  <a:schemeClr val="tx1"/>
                </a:solidFill>
                <a:latin typeface="Tahoma" charset="0"/>
                <a:ea typeface="ＭＳ Ｐゴシック" charset="0"/>
              </a:defRPr>
            </a:lvl2pPr>
            <a:lvl3pPr marL="1143000" indent="-228600">
              <a:defRPr sz="2400">
                <a:solidFill>
                  <a:schemeClr val="tx1"/>
                </a:solidFill>
                <a:latin typeface="Tahoma" charset="0"/>
                <a:ea typeface="ＭＳ Ｐゴシック" charset="0"/>
              </a:defRPr>
            </a:lvl3pPr>
            <a:lvl4pPr marL="1600200" indent="-228600">
              <a:defRPr sz="2400">
                <a:solidFill>
                  <a:schemeClr val="tx1"/>
                </a:solidFill>
                <a:latin typeface="Tahoma" charset="0"/>
                <a:ea typeface="ＭＳ Ｐゴシック" charset="0"/>
              </a:defRPr>
            </a:lvl4pPr>
            <a:lvl5pPr marL="2057400" indent="-22860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a:defRPr/>
            </a:pPr>
            <a:r>
              <a:rPr lang="en-US" sz="2800" dirty="0" smtClean="0">
                <a:latin typeface="+mn-lt"/>
              </a:rPr>
              <a:t>Who authored site info?</a:t>
            </a:r>
          </a:p>
        </p:txBody>
      </p:sp>
      <p:sp>
        <p:nvSpPr>
          <p:cNvPr id="6" name="TextBox 5"/>
          <p:cNvSpPr txBox="1"/>
          <p:nvPr/>
        </p:nvSpPr>
        <p:spPr>
          <a:xfrm>
            <a:off x="4685810" y="2810179"/>
            <a:ext cx="4461093" cy="523220"/>
          </a:xfrm>
          <a:prstGeom prst="rect">
            <a:avLst/>
          </a:prstGeom>
          <a:noFill/>
        </p:spPr>
        <p:txBody>
          <a:bodyPr wrap="none" rtlCol="0">
            <a:spAutoFit/>
          </a:bodyPr>
          <a:lstStyle/>
          <a:p>
            <a:pPr>
              <a:defRPr/>
            </a:pPr>
            <a:r>
              <a:rPr lang="en-US" sz="2800" dirty="0">
                <a:latin typeface="+mn-lt"/>
              </a:rPr>
              <a:t>Who paid to publish </a:t>
            </a:r>
            <a:r>
              <a:rPr lang="en-US" sz="2800" dirty="0" smtClean="0">
                <a:latin typeface="+mn-lt"/>
              </a:rPr>
              <a:t>the site?</a:t>
            </a:r>
            <a:endParaRPr lang="en-US" sz="2800" dirty="0">
              <a:latin typeface="+mn-lt"/>
            </a:endParaRPr>
          </a:p>
        </p:txBody>
      </p:sp>
      <p:sp>
        <p:nvSpPr>
          <p:cNvPr id="7" name="TextBox 6"/>
          <p:cNvSpPr txBox="1"/>
          <p:nvPr/>
        </p:nvSpPr>
        <p:spPr>
          <a:xfrm>
            <a:off x="4738511" y="3374042"/>
            <a:ext cx="3582327" cy="523220"/>
          </a:xfrm>
          <a:prstGeom prst="rect">
            <a:avLst/>
          </a:prstGeom>
          <a:noFill/>
        </p:spPr>
        <p:txBody>
          <a:bodyPr wrap="none" rtlCol="0">
            <a:spAutoFit/>
          </a:bodyPr>
          <a:lstStyle/>
          <a:p>
            <a:pPr>
              <a:defRPr/>
            </a:pPr>
            <a:r>
              <a:rPr lang="en-US" sz="2800" dirty="0">
                <a:latin typeface="+mn-lt"/>
              </a:rPr>
              <a:t>How recent is </a:t>
            </a:r>
            <a:r>
              <a:rPr lang="en-US" sz="2800" dirty="0" smtClean="0">
                <a:latin typeface="+mn-lt"/>
              </a:rPr>
              <a:t>site </a:t>
            </a:r>
            <a:r>
              <a:rPr lang="en-US" sz="2800" dirty="0">
                <a:latin typeface="+mn-lt"/>
              </a:rPr>
              <a:t>info</a:t>
            </a:r>
            <a:r>
              <a:rPr lang="en-US" sz="2800" dirty="0" smtClean="0">
                <a:latin typeface="+mn-lt"/>
              </a:rPr>
              <a:t>?</a:t>
            </a:r>
            <a:endParaRPr lang="en-US" sz="2800" dirty="0">
              <a:latin typeface="+mn-lt"/>
            </a:endParaRPr>
          </a:p>
        </p:txBody>
      </p:sp>
      <p:sp>
        <p:nvSpPr>
          <p:cNvPr id="10" name="TextBox 9"/>
          <p:cNvSpPr txBox="1"/>
          <p:nvPr/>
        </p:nvSpPr>
        <p:spPr>
          <a:xfrm>
            <a:off x="4738511" y="2264493"/>
            <a:ext cx="3439018" cy="523220"/>
          </a:xfrm>
          <a:prstGeom prst="rect">
            <a:avLst/>
          </a:prstGeom>
          <a:noFill/>
        </p:spPr>
        <p:txBody>
          <a:bodyPr wrap="none" rtlCol="0">
            <a:spAutoFit/>
          </a:bodyPr>
          <a:lstStyle/>
          <a:p>
            <a:pPr>
              <a:defRPr/>
            </a:pPr>
            <a:r>
              <a:rPr lang="en-US" sz="2800" dirty="0">
                <a:latin typeface="+mn-lt"/>
              </a:rPr>
              <a:t>Is there inherent bias</a:t>
            </a:r>
            <a:r>
              <a:rPr lang="en-US" sz="2800" dirty="0" smtClean="0">
                <a:latin typeface="+mn-lt"/>
              </a:rPr>
              <a:t>?</a:t>
            </a:r>
            <a:endParaRPr lang="en-US" sz="2800" dirty="0">
              <a:latin typeface="+mn-lt"/>
            </a:endParaRPr>
          </a:p>
        </p:txBody>
      </p:sp>
      <p:sp>
        <p:nvSpPr>
          <p:cNvPr id="11" name="TextBox 10"/>
          <p:cNvSpPr txBox="1"/>
          <p:nvPr/>
        </p:nvSpPr>
        <p:spPr>
          <a:xfrm>
            <a:off x="4710176" y="3975921"/>
            <a:ext cx="4663521" cy="954107"/>
          </a:xfrm>
          <a:prstGeom prst="rect">
            <a:avLst/>
          </a:prstGeom>
          <a:noFill/>
        </p:spPr>
        <p:txBody>
          <a:bodyPr wrap="none" rtlCol="0">
            <a:spAutoFit/>
          </a:bodyPr>
          <a:lstStyle/>
          <a:p>
            <a:pPr>
              <a:defRPr/>
            </a:pPr>
            <a:r>
              <a:rPr lang="en-US" sz="2800" dirty="0">
                <a:latin typeface="+mn-lt"/>
              </a:rPr>
              <a:t>Do authors cite research that </a:t>
            </a:r>
          </a:p>
          <a:p>
            <a:pPr>
              <a:defRPr/>
            </a:pPr>
            <a:r>
              <a:rPr lang="en-US" sz="2800" dirty="0">
                <a:latin typeface="+mn-lt"/>
              </a:rPr>
              <a:t>c</a:t>
            </a:r>
            <a:r>
              <a:rPr lang="en-US" sz="2800" dirty="0" smtClean="0">
                <a:latin typeface="+mn-lt"/>
              </a:rPr>
              <a:t>an be repeated/verified</a:t>
            </a:r>
            <a:r>
              <a:rPr lang="en-US" sz="2800" dirty="0">
                <a:latin typeface="+mn-lt"/>
              </a:rPr>
              <a:t>?</a:t>
            </a:r>
          </a:p>
        </p:txBody>
      </p:sp>
      <p:sp>
        <p:nvSpPr>
          <p:cNvPr id="23554" name="Rectangle 3" hidden="1"/>
          <p:cNvSpPr>
            <a:spLocks noGrp="1" noChangeArrowheads="1"/>
          </p:cNvSpPr>
          <p:nvPr>
            <p:ph type="title"/>
          </p:nvPr>
        </p:nvSpPr>
        <p:spPr/>
        <p:txBody>
          <a:bodyPr/>
          <a:lstStyle/>
          <a:p>
            <a:pPr eaLnBrk="1" hangingPunct="1"/>
            <a:endParaRPr lang="en-US">
              <a:latin typeface="Arial" charset="0"/>
            </a:endParaRPr>
          </a:p>
        </p:txBody>
      </p:sp>
    </p:spTree>
    <p:extLst>
      <p:ext uri="{BB962C8B-B14F-4D97-AF65-F5344CB8AC3E}">
        <p14:creationId xmlns:p14="http://schemas.microsoft.com/office/powerpoint/2010/main" val="2041864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4"/>
          <p:cNvSpPr>
            <a:spLocks noGrp="1"/>
          </p:cNvSpPr>
          <p:nvPr>
            <p:ph type="title" idx="4294967295"/>
          </p:nvPr>
        </p:nvSpPr>
        <p:spPr>
          <a:xfrm>
            <a:off x="3124200" y="264564"/>
            <a:ext cx="2514600" cy="566738"/>
          </a:xfrm>
        </p:spPr>
        <p:txBody>
          <a:bodyPr/>
          <a:lstStyle/>
          <a:p>
            <a:pPr eaLnBrk="1" hangingPunct="1"/>
            <a:r>
              <a:rPr lang="en-US" sz="3200" dirty="0">
                <a:latin typeface="Calibri" charset="0"/>
              </a:rPr>
              <a:t>Good News!</a:t>
            </a:r>
          </a:p>
        </p:txBody>
      </p:sp>
      <p:sp>
        <p:nvSpPr>
          <p:cNvPr id="7" name="Text Placeholder 6"/>
          <p:cNvSpPr>
            <a:spLocks noGrp="1"/>
          </p:cNvSpPr>
          <p:nvPr>
            <p:ph type="body" sz="half" idx="4294967295"/>
          </p:nvPr>
        </p:nvSpPr>
        <p:spPr>
          <a:xfrm>
            <a:off x="876300" y="778259"/>
            <a:ext cx="7010400" cy="576263"/>
          </a:xfrm>
        </p:spPr>
        <p:txBody>
          <a:bodyPr/>
          <a:lstStyle/>
          <a:p>
            <a:pPr marL="0" indent="0" algn="ctr" eaLnBrk="1" hangingPunct="1">
              <a:buNone/>
            </a:pPr>
            <a:r>
              <a:rPr lang="en-US" sz="2800" dirty="0">
                <a:latin typeface="Calibri" charset="0"/>
              </a:rPr>
              <a:t>You don’t have to go </a:t>
            </a:r>
            <a:r>
              <a:rPr lang="en-US" sz="2800" dirty="0" smtClean="0">
                <a:latin typeface="Calibri" charset="0"/>
              </a:rPr>
              <a:t>hungry to lose weight</a:t>
            </a:r>
            <a:endParaRPr lang="en-US" sz="2800" dirty="0">
              <a:latin typeface="Calibri" charset="0"/>
            </a:endParaRPr>
          </a:p>
        </p:txBody>
      </p:sp>
      <p:sp>
        <p:nvSpPr>
          <p:cNvPr id="2" name="TextBox 1"/>
          <p:cNvSpPr txBox="1"/>
          <p:nvPr/>
        </p:nvSpPr>
        <p:spPr>
          <a:xfrm>
            <a:off x="2438400" y="1219200"/>
            <a:ext cx="4374139" cy="523220"/>
          </a:xfrm>
          <a:prstGeom prst="rect">
            <a:avLst/>
          </a:prstGeom>
          <a:noFill/>
        </p:spPr>
        <p:txBody>
          <a:bodyPr wrap="none" rtlCol="0">
            <a:spAutoFit/>
          </a:bodyPr>
          <a:lstStyle/>
          <a:p>
            <a:r>
              <a:rPr lang="en-US" sz="2800" dirty="0" smtClean="0">
                <a:solidFill>
                  <a:srgbClr val="800080"/>
                </a:solidFill>
                <a:latin typeface="+mn-lt"/>
                <a:hlinkClick r:id="rId3"/>
              </a:rPr>
              <a:t>But</a:t>
            </a:r>
            <a:r>
              <a:rPr lang="is-IS" sz="2800" dirty="0" smtClean="0">
                <a:solidFill>
                  <a:srgbClr val="800080"/>
                </a:solidFill>
                <a:latin typeface="+mn-lt"/>
                <a:hlinkClick r:id="rId3"/>
              </a:rPr>
              <a:t>…are you</a:t>
            </a:r>
            <a:r>
              <a:rPr lang="en-US" sz="2800" dirty="0" smtClean="0">
                <a:solidFill>
                  <a:srgbClr val="800080"/>
                </a:solidFill>
                <a:latin typeface="+mn-lt"/>
                <a:hlinkClick r:id="rId3"/>
              </a:rPr>
              <a:t> Calorie Smart?</a:t>
            </a:r>
            <a:endParaRPr lang="en-US" sz="2800" dirty="0">
              <a:solidFill>
                <a:srgbClr val="800080"/>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800" fill="hold"/>
                                        <p:tgtEl>
                                          <p:spTgt spid="2"/>
                                        </p:tgtEl>
                                        <p:attrNameLst>
                                          <p:attrName>ppt_w</p:attrName>
                                        </p:attrNameLst>
                                      </p:cBhvr>
                                      <p:tavLst>
                                        <p:tav tm="0">
                                          <p:val>
                                            <p:fltVal val="0"/>
                                          </p:val>
                                        </p:tav>
                                        <p:tav tm="100000">
                                          <p:val>
                                            <p:strVal val="#ppt_w"/>
                                          </p:val>
                                        </p:tav>
                                      </p:tavLst>
                                    </p:anim>
                                    <p:anim calcmode="lin" valueType="num">
                                      <p:cBhvr>
                                        <p:cTn id="12" dur="800" fill="hold"/>
                                        <p:tgtEl>
                                          <p:spTgt spid="2"/>
                                        </p:tgtEl>
                                        <p:attrNameLst>
                                          <p:attrName>ppt_h</p:attrName>
                                        </p:attrNameLst>
                                      </p:cBhvr>
                                      <p:tavLst>
                                        <p:tav tm="0">
                                          <p:val>
                                            <p:fltVal val="0"/>
                                          </p:val>
                                        </p:tav>
                                        <p:tav tm="100000">
                                          <p:val>
                                            <p:strVal val="#ppt_h"/>
                                          </p:val>
                                        </p:tav>
                                      </p:tavLst>
                                    </p:anim>
                                    <p:animEffect transition="in" filter="fade">
                                      <p:cBhvr>
                                        <p:cTn id="13" dur="8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10019</TotalTime>
  <Words>2262</Words>
  <Application>Microsoft Macintosh PowerPoint</Application>
  <PresentationFormat>On-screen Show (4:3)</PresentationFormat>
  <Paragraphs>252</Paragraphs>
  <Slides>22</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Calibri</vt:lpstr>
      <vt:lpstr>Comic Sans MS</vt:lpstr>
      <vt:lpstr>ＭＳ Ｐゴシック</vt:lpstr>
      <vt:lpstr>Tahoma</vt:lpstr>
      <vt:lpstr>Wingdings</vt:lpstr>
      <vt:lpstr>Wingdings 3</vt:lpstr>
      <vt:lpstr>Arial</vt:lpstr>
      <vt:lpstr>Office Theme</vt:lpstr>
      <vt:lpstr>PowerPoint Presentation</vt:lpstr>
      <vt:lpstr>   </vt:lpstr>
      <vt:lpstr>PowerPoint Presentation</vt:lpstr>
      <vt:lpstr>The Diet Sampler</vt:lpstr>
      <vt:lpstr>PowerPoint Presentation</vt:lpstr>
      <vt:lpstr>Is it snake oil?  </vt:lpstr>
      <vt:lpstr>PowerPoint Presentation</vt:lpstr>
      <vt:lpstr>PowerPoint Presentation</vt:lpstr>
      <vt:lpstr>Good News!</vt:lpstr>
      <vt:lpstr>Success requires the hard work of habit change across your life!</vt:lpstr>
      <vt:lpstr>PowerPoint Presentation</vt:lpstr>
      <vt:lpstr> The brain directs behavior to keep you fueled.</vt:lpstr>
      <vt:lpstr>Be active every day.</vt:lpstr>
      <vt:lpstr>Body composition matters.</vt:lpstr>
      <vt:lpstr>It’s All About Balance!</vt:lpstr>
      <vt:lpstr>PowerPoint Presentation</vt:lpstr>
      <vt:lpstr>National Weight Control www.nwcr.ws </vt:lpstr>
      <vt:lpstr> </vt:lpstr>
      <vt:lpstr>10 Tips to Sum Up</vt:lpstr>
      <vt:lpstr> </vt:lpstr>
      <vt:lpstr>PowerPoint Presentation</vt:lpstr>
      <vt:lpstr>PowerPoint Presentation</vt:lpstr>
    </vt:vector>
  </TitlesOfParts>
  <Company>HOME</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Energy (out of) Balance </dc:title>
  <dc:creator>D</dc:creator>
  <cp:lastModifiedBy>Microsoft Office User</cp:lastModifiedBy>
  <cp:revision>266</cp:revision>
  <dcterms:created xsi:type="dcterms:W3CDTF">2005-11-07T21:04:09Z</dcterms:created>
  <dcterms:modified xsi:type="dcterms:W3CDTF">2017-06-01T17:43:18Z</dcterms:modified>
</cp:coreProperties>
</file>