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6"/>
  </p:notesMasterIdLst>
  <p:handoutMasterIdLst>
    <p:handoutMasterId r:id="rId17"/>
  </p:handoutMasterIdLst>
  <p:sldIdLst>
    <p:sldId id="471" r:id="rId2"/>
    <p:sldId id="411" r:id="rId3"/>
    <p:sldId id="470" r:id="rId4"/>
    <p:sldId id="460" r:id="rId5"/>
    <p:sldId id="445" r:id="rId6"/>
    <p:sldId id="432" r:id="rId7"/>
    <p:sldId id="434" r:id="rId8"/>
    <p:sldId id="435" r:id="rId9"/>
    <p:sldId id="436" r:id="rId10"/>
    <p:sldId id="437" r:id="rId11"/>
    <p:sldId id="438" r:id="rId12"/>
    <p:sldId id="439" r:id="rId13"/>
    <p:sldId id="463" r:id="rId14"/>
    <p:sldId id="42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F92080A-8022-D345-B205-46E55B46C98E}">
          <p14:sldIdLst>
            <p14:sldId id="471"/>
            <p14:sldId id="411"/>
            <p14:sldId id="470"/>
            <p14:sldId id="460"/>
            <p14:sldId id="445"/>
            <p14:sldId id="432"/>
            <p14:sldId id="434"/>
            <p14:sldId id="435"/>
            <p14:sldId id="436"/>
            <p14:sldId id="437"/>
            <p14:sldId id="438"/>
            <p14:sldId id="439"/>
            <p14:sldId id="463"/>
            <p14:sldId id="423"/>
          </p14:sldIdLst>
        </p14:section>
        <p14:section name="Untitled Section" id="{09C308B5-57D1-9B44-84EC-5E18D4F49FC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FF0080"/>
    <a:srgbClr val="800080"/>
    <a:srgbClr val="0000CC"/>
    <a:srgbClr val="FF9300"/>
    <a:srgbClr val="76D6FF"/>
    <a:srgbClr val="00FF00"/>
    <a:srgbClr val="66FF66"/>
    <a:srgbClr val="FF8000"/>
    <a:srgbClr val="0000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0850" autoAdjust="0"/>
  </p:normalViewPr>
  <p:slideViewPr>
    <p:cSldViewPr>
      <p:cViewPr varScale="1">
        <p:scale>
          <a:sx n="69" d="100"/>
          <a:sy n="69" d="100"/>
        </p:scale>
        <p:origin x="17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50"/>
    </p:cViewPr>
  </p:sorterViewPr>
  <p:notesViewPr>
    <p:cSldViewPr>
      <p:cViewPr varScale="1">
        <p:scale>
          <a:sx n="45" d="100"/>
          <a:sy n="45" d="100"/>
        </p:scale>
        <p:origin x="-224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0BA6EC-6058-DC42-8683-EFAB5459C7F9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7122140-CFB7-554D-B9D8-BE3F9D7A9E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53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D7CBBA-5876-2246-B582-6B753B853F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98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total of 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hree (3) Scantron forms (2052 brown or 882E green) are required for my entire Nutrition 10 course.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4ABCBA-FAEB-6144-A21C-7DC0593524B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80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Frozen</a:t>
            </a:r>
            <a:r>
              <a:rPr lang="en-US" baseline="0" dirty="0" smtClean="0"/>
              <a:t> vegetables and fruits are a cheap satisfactory substitute for fresh, CFT, organic, non-GMO…etc. produce </a:t>
            </a:r>
          </a:p>
          <a:p>
            <a:r>
              <a:rPr lang="en-US" baseline="0" dirty="0" smtClean="0"/>
              <a:t>Most of us have many ways we can improve out diet. Pick one and work on it!.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A4DC6-DCAF-DF4F-B349-CDD27DED143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0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K+ is the</a:t>
            </a:r>
            <a:r>
              <a:rPr lang="en-US" baseline="0" dirty="0" smtClean="0"/>
              <a:t> mineral potassium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D7CBBA-5876-2246-B582-6B753B853F7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FC541D55-D04E-4E41-BF73-EA63FC3A9FD3}" type="slidenum">
              <a:rPr lang="en-US" sz="1200">
                <a:latin typeface="Arial" charset="0"/>
              </a:rPr>
              <a:pPr eaLnBrk="1" hangingPunct="1"/>
              <a:t>14</a:t>
            </a:fld>
            <a:endParaRPr lang="en-US" sz="1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77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E42F2D2-536E-CE4F-AC57-1A2F6E06504A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7376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USP logo important since many of people take supplements and trust that what is in the bottle is what is on the label.  This is not the case. </a:t>
            </a:r>
            <a:r>
              <a:rPr lang="en-US" baseline="0" err="1" smtClean="0"/>
              <a:t>Supps</a:t>
            </a:r>
            <a:r>
              <a:rPr lang="en-US" baseline="0" smtClean="0"/>
              <a:t> </a:t>
            </a:r>
            <a:r>
              <a:rPr lang="en-US" b="1" baseline="0" smtClean="0"/>
              <a:t>DO NOT </a:t>
            </a:r>
            <a:r>
              <a:rPr lang="en-US" baseline="0" smtClean="0"/>
              <a:t>have to be proven to be safe or effective prior to being sold. If they make enough people sick the FDA is allowed to order a recall</a:t>
            </a:r>
            <a:r>
              <a:rPr lang="is-IS" baseline="0" smtClean="0"/>
              <a:t>…but this is a slow inefficient process. USP is a 3rd party audit </a:t>
            </a:r>
            <a:r>
              <a:rPr lang="is-IS" b="1" baseline="0" smtClean="0"/>
              <a:t>that guarantees the supp ingredient list is accurate</a:t>
            </a:r>
            <a:r>
              <a:rPr lang="is-IS" baseline="0" smtClean="0"/>
              <a:t>, therefore you can be sure you are getting what you are buying. </a:t>
            </a:r>
            <a:r>
              <a:rPr lang="is-IS" b="1" baseline="0" smtClean="0"/>
              <a:t>REMEMBER...USP doesn’t guarantee that the supp is safe or effective!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D7CBBA-5876-2246-B582-6B753B853F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61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This slide is a bit out of context</a:t>
            </a:r>
            <a:r>
              <a:rPr lang="en-US" baseline="0" smtClean="0"/>
              <a:t> as it refers to supplements, NOT packaged foods. However, since </a:t>
            </a:r>
            <a:r>
              <a:rPr lang="en-US" baseline="0" err="1" smtClean="0"/>
              <a:t>supps</a:t>
            </a:r>
            <a:r>
              <a:rPr lang="en-US" baseline="0" smtClean="0"/>
              <a:t> are notorious for being mislabeled, and many of us take them, it is a good idea to buy ONLY USP products. USP (or CL) g</a:t>
            </a:r>
            <a:r>
              <a:rPr lang="en-US" smtClean="0"/>
              <a:t>uarantee </a:t>
            </a:r>
            <a:r>
              <a:rPr lang="en-US"/>
              <a:t>purity and accuracy of </a:t>
            </a:r>
            <a:r>
              <a:rPr lang="en-US" smtClean="0"/>
              <a:t>ingredient</a:t>
            </a:r>
            <a:r>
              <a:rPr lang="en-US" baseline="0" smtClean="0"/>
              <a:t> list on a supplement.  It does </a:t>
            </a:r>
            <a:r>
              <a:rPr lang="en-US" smtClean="0"/>
              <a:t>guarantee anything</a:t>
            </a:r>
            <a:r>
              <a:rPr lang="en-US" baseline="0" smtClean="0"/>
              <a:t> about</a:t>
            </a:r>
            <a:r>
              <a:rPr lang="en-US" smtClean="0"/>
              <a:t> efficacy or safety</a:t>
            </a:r>
            <a:r>
              <a:rPr lang="en-US" baseline="0" smtClean="0"/>
              <a:t> of the supplement. More later on Supplements</a:t>
            </a: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5238DD8-34DD-E544-81A3-5322374D44E0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77284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D7CBBA-5876-2246-B582-6B753B853F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83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09A52F-B7EA-D749-AC3A-AE8E1DE6C86C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40608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</a:t>
            </a:r>
            <a:r>
              <a:rPr lang="en-US" baseline="0" dirty="0" smtClean="0"/>
              <a:t>c is often more expensive than conventional product</a:t>
            </a:r>
          </a:p>
          <a:p>
            <a:r>
              <a:rPr lang="en-US" baseline="0" dirty="0" smtClean="0"/>
              <a:t>See link</a:t>
            </a:r>
          </a:p>
          <a:p>
            <a:r>
              <a:rPr lang="en-US" baseline="0" dirty="0" smtClean="0"/>
              <a:t>Time is money!  Takes more time, labor to produce smaller crops--&gt; increase price</a:t>
            </a:r>
          </a:p>
          <a:p>
            <a:r>
              <a:rPr lang="en-US" baseline="0" dirty="0" smtClean="0"/>
              <a:t>Demand often exceeds supply</a:t>
            </a:r>
          </a:p>
          <a:p>
            <a:r>
              <a:rPr lang="en-US" baseline="0" dirty="0" smtClean="0"/>
              <a:t>Fields fallow more often to allow time to rebuild soil</a:t>
            </a:r>
          </a:p>
          <a:p>
            <a:r>
              <a:rPr lang="en-US" baseline="0" dirty="0" smtClean="0"/>
              <a:t>Smaller output means cant take advantage of economies of scale, machinery to harvest, processing and transportation to market</a:t>
            </a:r>
          </a:p>
          <a:p>
            <a:r>
              <a:rPr lang="en-US" baseline="0" dirty="0" smtClean="0"/>
              <a:t>Must segregate organic from conventional produce in market place</a:t>
            </a:r>
          </a:p>
          <a:p>
            <a:r>
              <a:rPr lang="en-US" baseline="0" dirty="0" smtClean="0"/>
              <a:t>Not subsidized like conventional agriculture is.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Conventionally produced foods do not take into account worker, animal and soil health as does organic so costs less. Plus conventional benefits from government subsidies.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D7CBBA-5876-2246-B582-6B753B853F7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28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No</a:t>
            </a:r>
            <a:r>
              <a:rPr lang="en-US" baseline="0" dirty="0" smtClean="0"/>
              <a:t> CAFOs (confine animal feeding operation) used in animal husbandry.</a:t>
            </a:r>
            <a:endParaRPr lang="en-US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4EA8CD-6577-074F-8B1E-8E384B7E039B}" type="slidenum">
              <a:rPr lang="en-US" sz="1200"/>
              <a:pPr eaLnBrk="1" hangingPunct="1"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5238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NOTE: 1992 </a:t>
            </a:r>
            <a:r>
              <a:rPr lang="en-US" dirty="0"/>
              <a:t>legislation allergy clause:  If gene from a food containing a common allergen (peanuts, shellfish) is added to a new food, then the new food must be labeled for allergy sensitivity (but no GMO label required)  Example: making a new tomato and add a gene from soy (allergen), then must label tomato for allergy sensitivity. </a:t>
            </a:r>
          </a:p>
          <a:p>
            <a:r>
              <a:rPr lang="en-US" dirty="0"/>
              <a:t>Only about </a:t>
            </a:r>
            <a:r>
              <a:rPr lang="en-US" dirty="0" smtClean="0"/>
              <a:t>20% </a:t>
            </a:r>
            <a:r>
              <a:rPr lang="en-US" dirty="0"/>
              <a:t>of Americans think they have eaten </a:t>
            </a:r>
            <a:r>
              <a:rPr lang="en-US" dirty="0" smtClean="0"/>
              <a:t>GMO </a:t>
            </a:r>
            <a:r>
              <a:rPr lang="en-US" dirty="0"/>
              <a:t>food, yet 60-80% of soy and 25-30% of corn is </a:t>
            </a:r>
            <a:r>
              <a:rPr lang="en-US" dirty="0" smtClean="0"/>
              <a:t>GMO </a:t>
            </a:r>
            <a:r>
              <a:rPr lang="en-US" dirty="0"/>
              <a:t>in US! </a:t>
            </a:r>
            <a:r>
              <a:rPr lang="en-US" dirty="0" smtClean="0"/>
              <a:t>The vast</a:t>
            </a:r>
            <a:r>
              <a:rPr lang="en-US" baseline="0" dirty="0" smtClean="0"/>
              <a:t> majority of us have eaten GMO food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Foods likely to have GMO Corn, Rice, Sugar Beets, Wheat, Canola, Soy, Flax…and others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CC90F-CE28-654E-944C-430BBF7B9C0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3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</p:grpSp>
      </p:grpSp>
      <p:sp>
        <p:nvSpPr>
          <p:cNvPr id="809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9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23F3A-C085-D943-99FC-F37D65F11D32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91D26-78FA-694B-B3DA-C95240C075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7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4E0E6-096E-9945-8FB0-6C59177D52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225D3-BFA0-9242-A817-45652492EA9C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4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31F4-BFAD-3F45-9CDC-9D1C86FDB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19C22-246C-794C-A499-A1075BA901A6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88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40386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56063"/>
            <a:ext cx="40386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04ADC-F134-324E-BB34-23BFED601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3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84EC8-E126-B246-9AAD-6322D4904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E3498-DDD5-B74E-894A-2B720E47D3D7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69AE3-7D87-9349-A813-38CFBC8A55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7378A-826B-0D4E-A8E9-8AF10E2CC22F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6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9AECB-DF05-C747-99C0-5F0743E688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0BC2-F75A-7F4D-84AC-946878CC844C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5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9C7B3-077F-0D46-AF25-AADF7078DC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F33A0-611F-3F48-8B46-C7C7C99F1CE8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B5E89-407B-C84C-AD92-D7662B19FA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5EDC-052D-D347-8101-24957E422EFF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7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C24D8-F540-174B-A073-B341C58EA2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C3AE1-BE93-9342-859A-AF4BC7A64E8B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7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53E1B-95E9-1E46-A07C-B8F9F68CB5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92588-8D7B-CE4E-8165-C21FE9CDFB65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2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D5E46-5046-194B-A6F3-735DC5815F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2050F-8333-1445-80A5-1EAF9DFF24E1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3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charset="0"/>
              </a:defRPr>
            </a:lvl1pPr>
          </a:lstStyle>
          <a:p>
            <a:pPr>
              <a:defRPr/>
            </a:pPr>
            <a:fld id="{081A706C-20FE-9A4B-8EEE-5BB8CBF9A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98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3C46449A-571A-734F-936C-35A542BCDFC3}" type="datetime1">
              <a:rPr lang="en-US"/>
              <a:pPr>
                <a:defRPr/>
              </a:pPr>
              <a:t>4/15/17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¨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¨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blogs.usda.gov/2013/05/17/organic-101-can-gmos-be-used-in-organic-product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eatright.org/resource/food/nutrition/nutrition-facts-and-food-labels/understanding-the-new-nutrition-facts-labe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microsoft.com/office/2007/relationships/hdphoto" Target="../media/hdphoto2.wdp"/><Relationship Id="rId5" Type="http://schemas.openxmlformats.org/officeDocument/2006/relationships/image" Target="../media/image3.jpeg"/><Relationship Id="rId6" Type="http://schemas.microsoft.com/office/2007/relationships/hdphoto" Target="../media/hdphoto3.wdp"/><Relationship Id="rId7" Type="http://schemas.openxmlformats.org/officeDocument/2006/relationships/image" Target="../media/image4.jpeg"/><Relationship Id="rId8" Type="http://schemas.microsoft.com/office/2007/relationships/hdphoto" Target="../media/hdphoto4.wdp"/><Relationship Id="rId9" Type="http://schemas.openxmlformats.org/officeDocument/2006/relationships/image" Target="../media/image5.jpeg"/><Relationship Id="rId10" Type="http://schemas.microsoft.com/office/2007/relationships/hdphoto" Target="../media/hdphoto5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T6TQSxlDOY" TargetMode="External"/><Relationship Id="rId4" Type="http://schemas.openxmlformats.org/officeDocument/2006/relationships/hyperlink" Target="https://www.youtube.com/watch?v=7K4G5-ydhS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fao.org/organicag/oa-faq/oa-faq5/e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nongmoproject.org/learn-more/what-is-gm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056138"/>
            <a:ext cx="7924800" cy="5420862"/>
          </a:xfrm>
        </p:spPr>
        <p:txBody>
          <a:bodyPr>
            <a:normAutofit/>
          </a:bodyPr>
          <a:lstStyle/>
          <a:p>
            <a:r>
              <a:rPr lang="en-US" b="1" dirty="0" smtClean="0"/>
              <a:t>TODAY</a:t>
            </a:r>
            <a:r>
              <a:rPr lang="en-US" b="1" dirty="0"/>
              <a:t> </a:t>
            </a:r>
            <a:r>
              <a:rPr lang="en-US" b="1" dirty="0" smtClean="0"/>
              <a:t>Thurs. April 20</a:t>
            </a:r>
          </a:p>
          <a:p>
            <a:pPr lvl="1"/>
            <a:r>
              <a:rPr lang="en-US" dirty="0"/>
              <a:t>Work on label assignment in class </a:t>
            </a:r>
          </a:p>
          <a:p>
            <a:pPr lvl="2"/>
            <a:r>
              <a:rPr lang="en-US" dirty="0" smtClean="0"/>
              <a:t>Assignment is </a:t>
            </a:r>
            <a:r>
              <a:rPr lang="en-US" b="1" dirty="0" smtClean="0"/>
              <a:t>not</a:t>
            </a:r>
            <a:r>
              <a:rPr lang="en-US" dirty="0" smtClean="0"/>
              <a:t> due today</a:t>
            </a:r>
            <a:endParaRPr lang="en-US" dirty="0"/>
          </a:p>
          <a:p>
            <a:r>
              <a:rPr lang="en-US" dirty="0" smtClean="0"/>
              <a:t>Next Week Tues. April 25</a:t>
            </a:r>
          </a:p>
          <a:p>
            <a:pPr lvl="1"/>
            <a:r>
              <a:rPr lang="en-US" dirty="0" smtClean="0"/>
              <a:t> Turn in Label Activity-10 points-Due today!</a:t>
            </a:r>
          </a:p>
          <a:p>
            <a:pPr lvl="1"/>
            <a:r>
              <a:rPr lang="en-US" dirty="0" smtClean="0"/>
              <a:t> Gastro-Intestinal  (GI) Tract  </a:t>
            </a:r>
          </a:p>
          <a:p>
            <a:r>
              <a:rPr lang="en-US" dirty="0" smtClean="0"/>
              <a:t>Reminders</a:t>
            </a:r>
          </a:p>
          <a:p>
            <a:pPr lvl="1"/>
            <a:r>
              <a:rPr lang="en-US" dirty="0" smtClean="0"/>
              <a:t> Exam 1 Tues. May 2</a:t>
            </a:r>
            <a:endParaRPr lang="en-US" dirty="0"/>
          </a:p>
          <a:p>
            <a:pPr lvl="1"/>
            <a:r>
              <a:rPr lang="en-US" dirty="0" smtClean="0"/>
              <a:t> See syllabus for all exam/assignment due dates</a:t>
            </a:r>
          </a:p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182739" y="10827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80306" y="-695548"/>
            <a:ext cx="1763694" cy="176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4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92868" y="385864"/>
            <a:ext cx="8610600" cy="10668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2F2B20"/>
                </a:solidFill>
                <a:latin typeface="Calibri" charset="0"/>
                <a:cs typeface="Calibri" charset="0"/>
              </a:rPr>
              <a:t>Genetically Modified Organism </a:t>
            </a:r>
            <a:r>
              <a:rPr lang="en-US" sz="4000" dirty="0">
                <a:solidFill>
                  <a:srgbClr val="2F2B20"/>
                </a:solidFill>
                <a:latin typeface="Calibri" charset="0"/>
                <a:cs typeface="Calibri" charset="0"/>
              </a:rPr>
              <a:t>(GMO)</a:t>
            </a:r>
          </a:p>
        </p:txBody>
      </p:sp>
      <p:sp>
        <p:nvSpPr>
          <p:cNvPr id="47106" name="Content Placeholder 3"/>
          <p:cNvSpPr>
            <a:spLocks noGrp="1"/>
          </p:cNvSpPr>
          <p:nvPr>
            <p:ph idx="1"/>
          </p:nvPr>
        </p:nvSpPr>
        <p:spPr>
          <a:xfrm>
            <a:off x="492868" y="1452664"/>
            <a:ext cx="8610600" cy="449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DNA  of live organisms/cells, modified in a lab</a:t>
            </a:r>
            <a:endParaRPr lang="en-US" sz="2800" dirty="0">
              <a:solidFill>
                <a:srgbClr val="2F2B20"/>
              </a:solidFill>
              <a:latin typeface="Calibri" charset="0"/>
              <a:cs typeface="Calibri" charset="0"/>
            </a:endParaRPr>
          </a:p>
          <a:p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~</a:t>
            </a:r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60%+ of US processed food has GMO content</a:t>
            </a:r>
          </a:p>
          <a:p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GMO label NOT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required </a:t>
            </a:r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on US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foods </a:t>
            </a:r>
            <a:r>
              <a:rPr lang="en-US" sz="2800" b="1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: (</a:t>
            </a:r>
            <a:endParaRPr lang="en-US" sz="2800" b="1" dirty="0">
              <a:solidFill>
                <a:srgbClr val="2F2B20"/>
              </a:solidFill>
              <a:latin typeface="Calibri" charset="0"/>
              <a:cs typeface="Calibri" charset="0"/>
            </a:endParaRPr>
          </a:p>
          <a:p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Pros v. cons GMO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unfolding over time</a:t>
            </a:r>
            <a:endParaRPr lang="en-US" sz="2800" dirty="0">
              <a:solidFill>
                <a:srgbClr val="2F2B20"/>
              </a:solidFill>
              <a:latin typeface="Calibri" charset="0"/>
              <a:cs typeface="Calibri" charset="0"/>
            </a:endParaRPr>
          </a:p>
          <a:p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Want to avoid it? </a:t>
            </a:r>
            <a:endParaRPr lang="en-US" sz="2800" dirty="0">
              <a:solidFill>
                <a:srgbClr val="2F2B20"/>
              </a:solidFill>
              <a:latin typeface="Arial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435814" y="3495249"/>
            <a:ext cx="547958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  <a:hlinkClick r:id="rId3"/>
              </a:rPr>
              <a:t>Buy 100%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  <a:hlinkClick r:id="rId3"/>
              </a:rPr>
              <a:t>organic</a:t>
            </a:r>
            <a:r>
              <a:rPr lang="en-US" sz="2800" u="sng" dirty="0" smtClean="0">
                <a:solidFill>
                  <a:srgbClr val="2F2B20"/>
                </a:solidFill>
                <a:latin typeface="Calibri" charset="0"/>
                <a:cs typeface="Calibri" charset="0"/>
                <a:hlinkClick r:id="rId3"/>
              </a:rPr>
              <a:t>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or look for NON-GMO certification</a:t>
            </a:r>
          </a:p>
          <a:p>
            <a:pPr eaLnBrk="1" hangingPunct="1"/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Check out Trader Joe’s products</a:t>
            </a:r>
            <a:endParaRPr lang="en-US" sz="2800" dirty="0">
              <a:solidFill>
                <a:srgbClr val="2F2B20"/>
              </a:solidFill>
              <a:latin typeface="Calibri" charset="0"/>
              <a:cs typeface="Calibri" charset="0"/>
            </a:endParaRPr>
          </a:p>
          <a:p>
            <a:pPr eaLnBrk="1" hangingPunct="1"/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Whole Foods to be 100% Non-GMO</a:t>
            </a:r>
          </a:p>
        </p:txBody>
      </p:sp>
    </p:spTree>
    <p:extLst>
      <p:ext uri="{BB962C8B-B14F-4D97-AF65-F5344CB8AC3E}">
        <p14:creationId xmlns:p14="http://schemas.microsoft.com/office/powerpoint/2010/main" val="31735373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1371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2F2B20"/>
                </a:solidFill>
                <a:latin typeface="Calibri"/>
                <a:cs typeface="Calibri"/>
              </a:rPr>
              <a:t>CFT, Organic, Non-GMO </a:t>
            </a:r>
            <a:r>
              <a:rPr lang="en-US" sz="4000" dirty="0" smtClean="0">
                <a:solidFill>
                  <a:srgbClr val="2F2B20"/>
                </a:solidFill>
                <a:latin typeface="Calibri"/>
                <a:cs typeface="Calibri"/>
              </a:rPr>
              <a:t/>
            </a:r>
            <a:br>
              <a:rPr lang="en-US" sz="4000" dirty="0" smtClean="0">
                <a:solidFill>
                  <a:srgbClr val="2F2B20"/>
                </a:solidFill>
                <a:latin typeface="Calibri"/>
                <a:cs typeface="Calibri"/>
              </a:rPr>
            </a:br>
            <a:r>
              <a:rPr lang="en-US" sz="3600" i="1" dirty="0" smtClean="0">
                <a:solidFill>
                  <a:srgbClr val="2F2B20"/>
                </a:solidFill>
                <a:latin typeface="Calibri"/>
                <a:cs typeface="Calibri"/>
              </a:rPr>
              <a:t>Too pricey?</a:t>
            </a:r>
            <a:endParaRPr lang="en-US" sz="3600" i="1" dirty="0">
              <a:solidFill>
                <a:srgbClr val="2F2B2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F2B20"/>
                </a:solidFill>
              </a:rPr>
              <a:t>Think before you buy!</a:t>
            </a:r>
          </a:p>
          <a:p>
            <a:r>
              <a:rPr lang="en-US" u="sng" dirty="0" smtClean="0">
                <a:solidFill>
                  <a:srgbClr val="0000CC"/>
                </a:solidFill>
              </a:rPr>
              <a:t>Better</a:t>
            </a:r>
            <a:r>
              <a:rPr lang="en-US" dirty="0" smtClean="0">
                <a:solidFill>
                  <a:srgbClr val="2F2B20"/>
                </a:solidFill>
              </a:rPr>
              <a:t>-Increase intake of conventionally produced veggies/fruits if organic, CFT, non-GMO  are unavailable/un-affordable. 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Do what you CAN!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New label rules will help you make better choices.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5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09600"/>
            <a:ext cx="74149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hlinkClick r:id="rId3"/>
              </a:rPr>
              <a:t>Labels</a:t>
            </a:r>
            <a:r>
              <a:rPr lang="en-US" sz="4000" b="1" dirty="0" smtClean="0"/>
              <a:t> are Changing- </a:t>
            </a:r>
            <a:r>
              <a:rPr lang="en-US" sz="4000" i="1" dirty="0" smtClean="0"/>
              <a:t>July 26, 2018</a:t>
            </a:r>
            <a:endParaRPr lang="en-US" sz="4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1756945"/>
            <a:ext cx="28312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80"/>
                </a:solidFill>
              </a:rPr>
              <a:t>Calorie listing and serving size </a:t>
            </a:r>
            <a:endParaRPr lang="en-US" sz="2800" dirty="0" smtClean="0">
              <a:solidFill>
                <a:srgbClr val="FF0080"/>
              </a:solidFill>
            </a:endParaRPr>
          </a:p>
          <a:p>
            <a:r>
              <a:rPr lang="en-US" sz="2800" dirty="0">
                <a:solidFill>
                  <a:srgbClr val="FF0080"/>
                </a:solidFill>
              </a:rPr>
              <a:t>m</a:t>
            </a:r>
            <a:r>
              <a:rPr lang="en-US" sz="2800" dirty="0" smtClean="0">
                <a:solidFill>
                  <a:srgbClr val="FF0080"/>
                </a:solidFill>
              </a:rPr>
              <a:t>ore obvious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7229" y="3400041"/>
            <a:ext cx="283321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80"/>
                </a:solidFill>
              </a:rPr>
              <a:t>Vitamin Mineral </a:t>
            </a:r>
          </a:p>
          <a:p>
            <a:r>
              <a:rPr lang="en-US" sz="2800" dirty="0" smtClean="0">
                <a:solidFill>
                  <a:srgbClr val="FF0080"/>
                </a:solidFill>
              </a:rPr>
              <a:t>listing changed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>
                <a:solidFill>
                  <a:srgbClr val="FF0080"/>
                </a:solidFill>
              </a:rPr>
              <a:t>Add Vit D, K+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>
                <a:solidFill>
                  <a:srgbClr val="FF0080"/>
                </a:solidFill>
              </a:rPr>
              <a:t>Remove Vit A &amp; C</a:t>
            </a:r>
            <a:endParaRPr lang="en-US" sz="2400" dirty="0">
              <a:solidFill>
                <a:srgbClr val="FF008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1758999"/>
            <a:ext cx="21743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80"/>
                </a:solidFill>
              </a:rPr>
              <a:t>‘Added sugar’</a:t>
            </a:r>
            <a:endParaRPr lang="en-US" sz="2800" dirty="0">
              <a:solidFill>
                <a:srgbClr val="FF0080"/>
              </a:solidFill>
            </a:endParaRPr>
          </a:p>
          <a:p>
            <a:r>
              <a:rPr lang="en-US" sz="2800" dirty="0" smtClean="0">
                <a:solidFill>
                  <a:srgbClr val="FF0080"/>
                </a:solidFill>
              </a:rPr>
              <a:t>is separate </a:t>
            </a:r>
            <a:endParaRPr lang="en-US" sz="2800" dirty="0">
              <a:solidFill>
                <a:srgbClr val="FF0080"/>
              </a:solidFill>
            </a:endParaRPr>
          </a:p>
          <a:p>
            <a:r>
              <a:rPr lang="en-US" sz="2800" dirty="0" smtClean="0">
                <a:solidFill>
                  <a:srgbClr val="FF0080"/>
                </a:solidFill>
              </a:rPr>
              <a:t>entry</a:t>
            </a:r>
            <a:endParaRPr lang="en-US" sz="2800" dirty="0">
              <a:solidFill>
                <a:srgbClr val="FF008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338486"/>
            <a:ext cx="1957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80"/>
                </a:solidFill>
              </a:rPr>
              <a:t>%DV revised and Footnote </a:t>
            </a:r>
          </a:p>
          <a:p>
            <a:r>
              <a:rPr lang="en-US" sz="2800" dirty="0" smtClean="0">
                <a:solidFill>
                  <a:srgbClr val="FF0080"/>
                </a:solidFill>
              </a:rPr>
              <a:t>eliminated</a:t>
            </a:r>
            <a:endParaRPr lang="en-US" sz="2800" dirty="0">
              <a:solidFill>
                <a:srgbClr val="FF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3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914400"/>
            <a:ext cx="419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/>
                </a:solidFill>
              </a:rPr>
              <a:t>Standard portion for</a:t>
            </a:r>
          </a:p>
          <a:p>
            <a:r>
              <a:rPr lang="en-US" sz="2800" b="1" dirty="0" smtClean="0">
                <a:solidFill>
                  <a:schemeClr val="accent4"/>
                </a:solidFill>
              </a:rPr>
              <a:t>foods/beverages enlarged.</a:t>
            </a:r>
            <a:endParaRPr lang="en-US" sz="2800" dirty="0" smtClean="0">
              <a:solidFill>
                <a:schemeClr val="accent4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>
                <a:solidFill>
                  <a:srgbClr val="FF0080"/>
                </a:solidFill>
              </a:rPr>
              <a:t>½ cup</a:t>
            </a:r>
            <a:r>
              <a:rPr lang="en-US" sz="2800" dirty="0">
                <a:solidFill>
                  <a:srgbClr val="FF0080"/>
                </a:solidFill>
                <a:sym typeface="Wingdings"/>
              </a:rPr>
              <a:t> 2/3 </a:t>
            </a:r>
            <a:r>
              <a:rPr lang="en-US" sz="2800" dirty="0" smtClean="0">
                <a:solidFill>
                  <a:srgbClr val="FF0080"/>
                </a:solidFill>
                <a:sym typeface="Wingdings"/>
              </a:rPr>
              <a:t>cup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 smtClean="0">
              <a:solidFill>
                <a:srgbClr val="FF0080"/>
              </a:solidFill>
              <a:sym typeface="Wingdings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solidFill>
                  <a:srgbClr val="FF0080"/>
                </a:solidFill>
              </a:rPr>
              <a:t>8 oz.</a:t>
            </a:r>
            <a:r>
              <a:rPr lang="en-US" sz="2800" dirty="0" smtClean="0">
                <a:solidFill>
                  <a:srgbClr val="FF0080"/>
                </a:solidFill>
                <a:sym typeface="Wingdings"/>
              </a:rPr>
              <a:t></a:t>
            </a:r>
            <a:r>
              <a:rPr lang="en-US" sz="2800" dirty="0" smtClean="0">
                <a:solidFill>
                  <a:srgbClr val="FF0080"/>
                </a:solidFill>
              </a:rPr>
              <a:t>12 </a:t>
            </a:r>
            <a:r>
              <a:rPr lang="en-US" sz="2800" dirty="0">
                <a:solidFill>
                  <a:srgbClr val="FF0080"/>
                </a:solidFill>
              </a:rPr>
              <a:t>or 20 </a:t>
            </a:r>
            <a:r>
              <a:rPr lang="en-US" sz="2800" dirty="0" smtClean="0">
                <a:solidFill>
                  <a:srgbClr val="FF0080"/>
                </a:solidFill>
              </a:rPr>
              <a:t>oz.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>
              <a:solidFill>
                <a:srgbClr val="FF008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solidFill>
                  <a:srgbClr val="FF0080"/>
                </a:solidFill>
              </a:rPr>
              <a:t>A good or bad change?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dirty="0" smtClean="0">
                <a:solidFill>
                  <a:srgbClr val="FF0080"/>
                </a:solidFill>
              </a:rPr>
              <a:t>More realistic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dirty="0" smtClean="0">
                <a:solidFill>
                  <a:srgbClr val="FF0080"/>
                </a:solidFill>
              </a:rPr>
              <a:t>Normalizes excess</a:t>
            </a:r>
            <a:endParaRPr lang="en-US" sz="2800" dirty="0">
              <a:solidFill>
                <a:srgbClr val="FF0080"/>
              </a:solidFill>
            </a:endParaRPr>
          </a:p>
          <a:p>
            <a:endParaRPr lang="en-US" sz="2800" dirty="0" smtClean="0">
              <a:solidFill>
                <a:srgbClr val="FF008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789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sp>
        <p:nvSpPr>
          <p:cNvPr id="49154" name="Subtitle 4"/>
          <p:cNvSpPr>
            <a:spLocks noGrp="1"/>
          </p:cNvSpPr>
          <p:nvPr>
            <p:ph type="subTitle" idx="4294967295"/>
          </p:nvPr>
        </p:nvSpPr>
        <p:spPr>
          <a:xfrm>
            <a:off x="762000" y="1371600"/>
            <a:ext cx="8382000" cy="51054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b="1" dirty="0">
                <a:latin typeface="Calibri" charset="0"/>
              </a:rPr>
              <a:t>Good</a:t>
            </a:r>
            <a:r>
              <a:rPr lang="en-US" b="1" dirty="0">
                <a:latin typeface="Calibri" charset="0"/>
                <a:sym typeface="Wingdings" charset="0"/>
              </a:rPr>
              <a:t></a:t>
            </a:r>
            <a:r>
              <a:rPr lang="en-US" b="1" dirty="0">
                <a:latin typeface="Calibri" charset="0"/>
              </a:rPr>
              <a:t> </a:t>
            </a:r>
            <a:r>
              <a:rPr lang="en-US" sz="3600" b="1" dirty="0">
                <a:latin typeface="Calibri" charset="0"/>
              </a:rPr>
              <a:t>Better</a:t>
            </a:r>
            <a:r>
              <a:rPr lang="en-US" sz="3600" b="1" dirty="0">
                <a:latin typeface="Calibri" charset="0"/>
                <a:sym typeface="Wingdings" charset="0"/>
              </a:rPr>
              <a:t></a:t>
            </a:r>
            <a:r>
              <a:rPr lang="en-US" sz="4000" b="1" dirty="0">
                <a:latin typeface="Calibri" charset="0"/>
              </a:rPr>
              <a:t> </a:t>
            </a:r>
            <a:r>
              <a:rPr lang="en-US" sz="4400" b="1" u="sng" dirty="0">
                <a:solidFill>
                  <a:srgbClr val="0000CC"/>
                </a:solidFill>
                <a:latin typeface="Calibri" charset="0"/>
              </a:rPr>
              <a:t>Best</a:t>
            </a:r>
            <a:r>
              <a:rPr lang="en-US" sz="4400" b="1" dirty="0">
                <a:solidFill>
                  <a:srgbClr val="FF0000"/>
                </a:solidFill>
                <a:latin typeface="Calibri" charset="0"/>
              </a:rPr>
              <a:t>!</a:t>
            </a:r>
            <a:r>
              <a:rPr lang="en-US" sz="4400" b="1" dirty="0">
                <a:solidFill>
                  <a:srgbClr val="00B050"/>
                </a:solidFill>
                <a:latin typeface="Calibri" charset="0"/>
              </a:rPr>
              <a:t>!</a:t>
            </a:r>
            <a:r>
              <a:rPr lang="en-US" sz="4400" b="1" dirty="0">
                <a:solidFill>
                  <a:srgbClr val="7030A0"/>
                </a:solidFill>
                <a:latin typeface="Calibri" charset="0"/>
              </a:rPr>
              <a:t>!</a:t>
            </a:r>
            <a:r>
              <a:rPr lang="en-US" sz="4400" b="1" dirty="0" smtClean="0">
                <a:solidFill>
                  <a:srgbClr val="FF3399"/>
                </a:solidFill>
                <a:latin typeface="Calibri" charset="0"/>
              </a:rPr>
              <a:t>!</a:t>
            </a:r>
            <a:r>
              <a:rPr lang="en-US" sz="4400" b="1" dirty="0" smtClean="0">
                <a:solidFill>
                  <a:srgbClr val="00CC00"/>
                </a:solidFill>
                <a:latin typeface="Calibri" charset="0"/>
              </a:rPr>
              <a:t>!</a:t>
            </a:r>
            <a:endParaRPr lang="en-US" sz="3600" b="1" dirty="0" smtClean="0">
              <a:latin typeface="Calibri" charset="0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Calibri" charset="0"/>
              </a:rPr>
              <a:t>Consume </a:t>
            </a:r>
            <a:r>
              <a:rPr lang="en-US" dirty="0">
                <a:latin typeface="Calibri" charset="0"/>
              </a:rPr>
              <a:t>more food products </a:t>
            </a:r>
            <a:r>
              <a:rPr lang="en-US" dirty="0" smtClean="0">
                <a:latin typeface="Calibri" charset="0"/>
              </a:rPr>
              <a:t>that               make few/any claims!</a:t>
            </a:r>
            <a:endParaRPr lang="en-US" dirty="0">
              <a:latin typeface="Calibri" charset="0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Calibri" charset="0"/>
              </a:rPr>
              <a:t>Use </a:t>
            </a:r>
            <a:r>
              <a:rPr lang="en-US" b="1" dirty="0" smtClean="0">
                <a:latin typeface="Calibri" charset="0"/>
              </a:rPr>
              <a:t>ingredient list </a:t>
            </a:r>
            <a:r>
              <a:rPr lang="en-US" dirty="0" smtClean="0">
                <a:latin typeface="Calibri" charset="0"/>
              </a:rPr>
              <a:t>and </a:t>
            </a:r>
            <a:r>
              <a:rPr lang="en-US" b="1" dirty="0">
                <a:latin typeface="Calibri" charset="0"/>
              </a:rPr>
              <a:t>N</a:t>
            </a:r>
            <a:r>
              <a:rPr lang="en-US" b="1" dirty="0" smtClean="0">
                <a:latin typeface="Calibri" charset="0"/>
              </a:rPr>
              <a:t>utrition</a:t>
            </a:r>
            <a:r>
              <a:rPr lang="en-US" dirty="0" smtClean="0">
                <a:latin typeface="Calibri" charset="0"/>
              </a:rPr>
              <a:t> </a:t>
            </a:r>
            <a:r>
              <a:rPr lang="en-US" b="1" dirty="0">
                <a:latin typeface="Calibri" charset="0"/>
              </a:rPr>
              <a:t>F</a:t>
            </a:r>
            <a:r>
              <a:rPr lang="en-US" b="1" dirty="0" smtClean="0">
                <a:latin typeface="Calibri" charset="0"/>
              </a:rPr>
              <a:t>acts panel!           		      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Ignore the rest!</a:t>
            </a:r>
            <a:endParaRPr lang="en-US" b="1" i="1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Calibri" charset="0"/>
              </a:rPr>
              <a:t>Better yet, consume more foods requiring </a:t>
            </a:r>
            <a:r>
              <a:rPr lang="en-US" b="1" dirty="0" smtClean="0">
                <a:latin typeface="Calibri" charset="0"/>
              </a:rPr>
              <a:t>NO label</a:t>
            </a:r>
            <a:r>
              <a:rPr lang="is-IS" dirty="0" smtClean="0">
                <a:latin typeface="Calibri" charset="0"/>
              </a:rPr>
              <a:t> such as vegetables and fruit!</a:t>
            </a:r>
            <a:endParaRPr lang="en-US" sz="4000" dirty="0">
              <a:latin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533400"/>
            <a:ext cx="2611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/>
              <a:t>Til</a:t>
            </a:r>
            <a:r>
              <a:rPr lang="en-US" sz="4000" b="1" dirty="0" smtClean="0"/>
              <a:t> then</a:t>
            </a:r>
            <a:r>
              <a:rPr lang="is-IS" sz="4000" b="1" dirty="0" smtClean="0"/>
              <a:t>......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9462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>
                <a:latin typeface="Calibri"/>
                <a:cs typeface="Calibri"/>
              </a:rPr>
              <a:t>Deciphering Labels-part II</a:t>
            </a:r>
            <a:endParaRPr lang="en-US" sz="3600" i="1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i="1">
                <a:cs typeface="Calibri"/>
              </a:rPr>
              <a:t>The Language of Labels</a:t>
            </a:r>
            <a:br>
              <a:rPr lang="en-US" sz="3600" i="1">
                <a:cs typeface="Calibri"/>
              </a:rPr>
            </a:b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79442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0"/>
          <p:cNvSpPr>
            <a:spLocks noGrp="1"/>
          </p:cNvSpPr>
          <p:nvPr>
            <p:ph type="title" idx="4294967295"/>
          </p:nvPr>
        </p:nvSpPr>
        <p:spPr>
          <a:xfrm>
            <a:off x="533400" y="533400"/>
            <a:ext cx="8305800" cy="914400"/>
          </a:xfrm>
        </p:spPr>
        <p:txBody>
          <a:bodyPr/>
          <a:lstStyle/>
          <a:p>
            <a:r>
              <a:rPr lang="en-US" sz="4000" b="1" dirty="0">
                <a:latin typeface="Calibri" charset="0"/>
              </a:rPr>
              <a:t>L</a:t>
            </a:r>
            <a:r>
              <a:rPr lang="en-US" sz="4000" b="1" dirty="0" smtClean="0">
                <a:latin typeface="Calibri" charset="0"/>
              </a:rPr>
              <a:t>abeling Activity-</a:t>
            </a:r>
            <a:r>
              <a:rPr lang="en-US" sz="3200" i="1" dirty="0" smtClean="0">
                <a:latin typeface="Calibri" charset="0"/>
              </a:rPr>
              <a:t>Product Comparison</a:t>
            </a:r>
            <a:endParaRPr lang="en-US" sz="3200" i="1" dirty="0">
              <a:latin typeface="Calibri" charset="0"/>
            </a:endParaRPr>
          </a:p>
        </p:txBody>
      </p:sp>
      <p:sp>
        <p:nvSpPr>
          <p:cNvPr id="15363" name="Content Placeholder 11"/>
          <p:cNvSpPr>
            <a:spLocks noGrp="1"/>
          </p:cNvSpPr>
          <p:nvPr>
            <p:ph sz="half" idx="4294967295"/>
          </p:nvPr>
        </p:nvSpPr>
        <p:spPr>
          <a:xfrm>
            <a:off x="838200" y="1600200"/>
            <a:ext cx="6858000" cy="419100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charset="0"/>
              </a:rPr>
              <a:t>Compare two products using labels provided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charset="0"/>
              </a:rPr>
              <a:t>Complete the handout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alibri" charset="0"/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charset="0"/>
              </a:rPr>
              <a:t>Explain your choice to another group. Do they agree with you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charset="0"/>
              </a:rPr>
              <a:t>?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charset="0"/>
              </a:rPr>
              <a:t>Due next class. One paper/team, typed, last name/first name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v="urn:schemas-microsoft-com:mac:vml">
      <mp:transition xmlns:mp="http://schemas.microsoft.com/office/mac/powerpoint/2008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2133600"/>
            <a:ext cx="2229878" cy="3082135"/>
          </a:xfrm>
          <a:prstGeom prst="rect">
            <a:avLst/>
          </a:prstGeom>
        </p:spPr>
      </p:pic>
      <p:pic>
        <p:nvPicPr>
          <p:cNvPr id="5" name="Content Placeholder 5" descr="4colorseal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810" r="-1181"/>
          <a:stretch>
            <a:fillRect/>
          </a:stretch>
        </p:blipFill>
        <p:spPr>
          <a:xfrm>
            <a:off x="874124" y="1447800"/>
            <a:ext cx="2550768" cy="2500712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71800" y="3886200"/>
            <a:ext cx="2854793" cy="17729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91643" y="534020"/>
            <a:ext cx="5894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Reliable Logos to Recognize</a:t>
            </a:r>
            <a:endParaRPr lang="en-US" sz="40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94" t="3670"/>
          <a:stretch/>
        </p:blipFill>
        <p:spPr bwMode="auto">
          <a:xfrm>
            <a:off x="3810000" y="1752600"/>
            <a:ext cx="2057400" cy="16843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68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934649"/>
          </a:xfrm>
        </p:spPr>
        <p:txBody>
          <a:bodyPr/>
          <a:lstStyle/>
          <a:p>
            <a:pPr eaLnBrk="1" hangingPunct="1"/>
            <a:r>
              <a:rPr lang="en-US" sz="4000" b="1">
                <a:latin typeface="Calibri" charset="0"/>
              </a:rPr>
              <a:t>Quality Assurance </a:t>
            </a:r>
            <a:r>
              <a:rPr lang="en-US" sz="4000" b="1" smtClean="0">
                <a:latin typeface="Calibri" charset="0"/>
              </a:rPr>
              <a:t>Labels</a:t>
            </a:r>
            <a:r>
              <a:rPr lang="en-US" sz="3600" b="1">
                <a:latin typeface="Calibri" charset="0"/>
              </a:rPr>
              <a:t>-</a:t>
            </a:r>
            <a:r>
              <a:rPr lang="en-US" sz="3600" i="1" smtClean="0">
                <a:latin typeface="Calibri" charset="0"/>
              </a:rPr>
              <a:t>Supplements</a:t>
            </a:r>
            <a:endParaRPr lang="en-US" sz="3600" i="1">
              <a:latin typeface="Calibri" charset="0"/>
            </a:endParaRPr>
          </a:p>
        </p:txBody>
      </p: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3124200" y="1524000"/>
            <a:ext cx="6019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Arial"/>
              <a:buChar char="•"/>
            </a:pPr>
            <a:r>
              <a:rPr lang="en-US" sz="3200" smtClean="0">
                <a:latin typeface="Calibri" charset="0"/>
              </a:rPr>
              <a:t>USP </a:t>
            </a:r>
            <a:r>
              <a:rPr lang="en-US" sz="3200">
                <a:latin typeface="Calibri" charset="0"/>
              </a:rPr>
              <a:t>and Consumer Lab (CL</a:t>
            </a:r>
            <a:r>
              <a:rPr lang="en-US" sz="3200" smtClean="0">
                <a:latin typeface="Calibri" charset="0"/>
              </a:rPr>
              <a:t>)</a:t>
            </a:r>
          </a:p>
          <a:p>
            <a:pPr marL="457200" indent="-457200" eaLnBrk="1" hangingPunct="1">
              <a:buFont typeface="Arial"/>
              <a:buChar char="•"/>
            </a:pPr>
            <a:r>
              <a:rPr lang="en-US" sz="3200" smtClean="0">
                <a:latin typeface="Calibri" charset="0"/>
              </a:rPr>
              <a:t>Look for on supplements</a:t>
            </a:r>
          </a:p>
          <a:p>
            <a:pPr marL="457200" indent="-457200" eaLnBrk="1" hangingPunct="1">
              <a:buFont typeface="Arial"/>
              <a:buChar char="•"/>
            </a:pPr>
            <a:r>
              <a:rPr lang="en-US" sz="3200" smtClean="0">
                <a:latin typeface="Calibri" charset="0"/>
              </a:rPr>
              <a:t>Assures accurate ingredient list </a:t>
            </a:r>
          </a:p>
          <a:p>
            <a:pPr marL="457200" indent="-457200" eaLnBrk="1" hangingPunct="1">
              <a:buFont typeface="Arial"/>
              <a:buChar char="•"/>
            </a:pPr>
            <a:r>
              <a:rPr lang="en-US" sz="3200" smtClean="0">
                <a:latin typeface="Calibri" charset="0"/>
              </a:rPr>
              <a:t>Does </a:t>
            </a:r>
            <a:r>
              <a:rPr lang="en-US" sz="3200" b="1" smtClean="0">
                <a:latin typeface="Calibri" charset="0"/>
              </a:rPr>
              <a:t>NOT</a:t>
            </a:r>
            <a:r>
              <a:rPr lang="en-US" sz="3200" smtClean="0">
                <a:latin typeface="Calibri" charset="0"/>
              </a:rPr>
              <a:t> insure safety or effectiveness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5603533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F2B20"/>
                </a:solidFill>
                <a:latin typeface="Calibri"/>
                <a:cs typeface="Calibri"/>
              </a:rPr>
              <a:t>Certified Fair Trade (FT)</a:t>
            </a:r>
            <a:endParaRPr lang="en-US" sz="4000" b="1" dirty="0">
              <a:solidFill>
                <a:srgbClr val="2F2B2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32" y="1778565"/>
            <a:ext cx="8686800" cy="3886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Calibri"/>
                <a:cs typeface="Calibri"/>
              </a:rPr>
              <a:t>Typical </a:t>
            </a:r>
            <a:r>
              <a:rPr lang="en-US" sz="2800" b="1" dirty="0" smtClean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products</a:t>
            </a:r>
            <a:r>
              <a:rPr lang="en-US" sz="2800" dirty="0" smtClean="0">
                <a:latin typeface="Calibri"/>
                <a:cs typeface="Calibri"/>
              </a:rPr>
              <a:t>: coffee, tea, chocolate, cotton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Calibri"/>
                <a:cs typeface="Calibri"/>
              </a:rPr>
              <a:t>Pro: </a:t>
            </a:r>
            <a:r>
              <a:rPr lang="en-US" sz="2800" dirty="0" smtClean="0">
                <a:latin typeface="Calibri"/>
                <a:cs typeface="Calibri"/>
              </a:rPr>
              <a:t>Safer working conditions, more fair </a:t>
            </a:r>
            <a:r>
              <a:rPr lang="en-US" sz="2800" dirty="0" smtClean="0">
                <a:cs typeface="Calibri"/>
              </a:rPr>
              <a:t>wages </a:t>
            </a:r>
            <a:r>
              <a:rPr lang="en-US" sz="2800" dirty="0">
                <a:cs typeface="Calibri"/>
              </a:rPr>
              <a:t>paid; </a:t>
            </a:r>
            <a:endParaRPr lang="en-US" sz="2800" dirty="0" smtClean="0">
              <a:cs typeface="Calibri"/>
            </a:endParaRPr>
          </a:p>
          <a:p>
            <a:pPr marL="0" indent="0">
              <a:buNone/>
            </a:pPr>
            <a:r>
              <a:rPr lang="en-US" sz="2800" dirty="0">
                <a:cs typeface="Calibri"/>
              </a:rPr>
              <a:t> </a:t>
            </a:r>
            <a:r>
              <a:rPr lang="en-US" sz="2800" dirty="0" smtClean="0">
                <a:cs typeface="Calibri"/>
              </a:rPr>
              <a:t>   No </a:t>
            </a:r>
            <a:r>
              <a:rPr lang="en-US" sz="2800" dirty="0">
                <a:cs typeface="Calibri"/>
              </a:rPr>
              <a:t>child </a:t>
            </a:r>
            <a:r>
              <a:rPr lang="en-US" sz="2800" dirty="0" smtClean="0">
                <a:cs typeface="Calibri"/>
              </a:rPr>
              <a:t>labor, community support provided, </a:t>
            </a:r>
            <a:r>
              <a:rPr lang="en-US" sz="2800" b="1" dirty="0" smtClean="0">
                <a:cs typeface="Calibri"/>
                <a:hlinkClick r:id="rId4"/>
              </a:rPr>
              <a:t>no</a:t>
            </a:r>
            <a:r>
              <a:rPr lang="en-US" sz="2800" dirty="0" smtClean="0">
                <a:cs typeface="Calibri"/>
              </a:rPr>
              <a:t> GMO</a:t>
            </a:r>
            <a:endParaRPr lang="en-US" sz="28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2800" b="1" dirty="0">
                <a:latin typeface="Calibri"/>
                <a:cs typeface="Calibri"/>
              </a:rPr>
              <a:t> </a:t>
            </a:r>
            <a:r>
              <a:rPr lang="en-US" sz="2800" b="1" dirty="0" smtClean="0">
                <a:latin typeface="Calibri"/>
                <a:cs typeface="Calibri"/>
              </a:rPr>
              <a:t>   </a:t>
            </a:r>
            <a:r>
              <a:rPr lang="en-US" sz="2800" dirty="0" smtClean="0">
                <a:latin typeface="Calibri"/>
                <a:cs typeface="Calibri"/>
              </a:rPr>
              <a:t>Environmental</a:t>
            </a:r>
            <a:r>
              <a:rPr lang="en-US" sz="2800" b="1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safeguards required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Calibri"/>
                <a:cs typeface="Calibri"/>
              </a:rPr>
              <a:t>Con: </a:t>
            </a:r>
            <a:r>
              <a:rPr lang="en-US" sz="2800" dirty="0" smtClean="0">
                <a:latin typeface="Calibri"/>
                <a:cs typeface="Calibri"/>
              </a:rPr>
              <a:t>Often pricey, high Carbon-footprint, ‘luxury’ items</a:t>
            </a:r>
          </a:p>
          <a:p>
            <a:r>
              <a:rPr lang="en-US" sz="2800" dirty="0" smtClean="0">
                <a:latin typeface="Calibri"/>
                <a:cs typeface="Calibri"/>
              </a:rPr>
              <a:t>FT items may be, but are </a:t>
            </a:r>
            <a:r>
              <a:rPr lang="en-US" sz="2800" b="1" dirty="0" smtClean="0">
                <a:latin typeface="Calibri"/>
                <a:cs typeface="Calibri"/>
              </a:rPr>
              <a:t>NOT</a:t>
            </a:r>
            <a:r>
              <a:rPr lang="en-US" sz="2800" dirty="0" smtClean="0">
                <a:latin typeface="Calibri"/>
                <a:cs typeface="Calibri"/>
              </a:rPr>
              <a:t> necessarily, organic or healthy, and usually not locally grown/produced. 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965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72894" y="419100"/>
            <a:ext cx="8382000" cy="9144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2F2B20"/>
                </a:solidFill>
                <a:latin typeface="Calibri" charset="0"/>
              </a:rPr>
              <a:t>Labeling </a:t>
            </a:r>
            <a:r>
              <a:rPr lang="en-US" sz="4000" b="1" dirty="0" smtClean="0">
                <a:solidFill>
                  <a:srgbClr val="2F2B20"/>
                </a:solidFill>
                <a:latin typeface="Calibri" charset="0"/>
              </a:rPr>
              <a:t>of Organic </a:t>
            </a:r>
            <a:r>
              <a:rPr lang="en-US" sz="4000" b="1" dirty="0">
                <a:solidFill>
                  <a:srgbClr val="2F2B20"/>
                </a:solidFill>
                <a:latin typeface="Calibri" charset="0"/>
              </a:rPr>
              <a:t>Foods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620000" cy="3810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cs typeface="Calibri" charset="0"/>
              </a:rPr>
              <a:t>‘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100</a:t>
            </a:r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%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organic’ </a:t>
            </a:r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= 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all ingredients are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     organically produced</a:t>
            </a:r>
            <a:endParaRPr lang="en-US" sz="2800" dirty="0">
              <a:solidFill>
                <a:srgbClr val="2F2B20"/>
              </a:solidFill>
              <a:latin typeface="Calibri" charset="0"/>
              <a:cs typeface="Calibri" charset="0"/>
            </a:endParaRPr>
          </a:p>
          <a:p>
            <a:pPr eaLnBrk="1" hangingPunct="1"/>
            <a:r>
              <a:rPr 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 ‘</a:t>
            </a:r>
            <a:r>
              <a:rPr lang="en-US" altLang="ja-JP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Organic</a:t>
            </a:r>
            <a:r>
              <a:rPr lang="ja-JP" alt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= </a:t>
            </a:r>
            <a:r>
              <a:rPr lang="en-US" altLang="ja-JP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95% ingredients organic</a:t>
            </a:r>
          </a:p>
          <a:p>
            <a:pPr eaLnBrk="1" hangingPunct="1"/>
            <a:r>
              <a:rPr lang="ja-JP" alt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‘</a:t>
            </a:r>
            <a:r>
              <a:rPr lang="en-US" altLang="ja-JP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Made w/ organic ingredients</a:t>
            </a:r>
            <a:r>
              <a:rPr lang="ja-JP" altLang="en-US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 </a:t>
            </a:r>
            <a:endParaRPr lang="en-US" altLang="ja-JP" sz="2800" dirty="0" smtClean="0">
              <a:solidFill>
                <a:srgbClr val="2F2B20"/>
              </a:solidFill>
              <a:latin typeface="Calibri" charset="0"/>
              <a:cs typeface="Calibri" charset="0"/>
            </a:endParaRPr>
          </a:p>
          <a:p>
            <a:pPr marL="0" indent="0" eaLnBrk="1" hangingPunct="1">
              <a:buNone/>
            </a:pPr>
            <a:r>
              <a:rPr lang="en-US" altLang="ja-JP" sz="2800" dirty="0">
                <a:solidFill>
                  <a:srgbClr val="2F2B20"/>
                </a:solidFill>
                <a:latin typeface="Calibri" charset="0"/>
                <a:cs typeface="Calibri" charset="0"/>
              </a:rPr>
              <a:t> </a:t>
            </a:r>
            <a:r>
              <a:rPr lang="en-US" altLang="ja-JP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    &gt;70% U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SDA seal </a:t>
            </a:r>
            <a:r>
              <a:rPr lang="en-US" sz="2800" b="1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NOT</a:t>
            </a: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 allowed</a:t>
            </a:r>
          </a:p>
          <a:p>
            <a:pPr eaLnBrk="1" hangingPunct="1">
              <a:buFont typeface="Wingdings" charset="0"/>
              <a:buNone/>
            </a:pPr>
            <a:r>
              <a:rPr lang="en-US" sz="2800" dirty="0" smtClean="0">
                <a:solidFill>
                  <a:srgbClr val="2F2B20"/>
                </a:solidFill>
                <a:latin typeface="Calibri" charset="0"/>
                <a:cs typeface="Calibri" charset="0"/>
              </a:rPr>
              <a:t> </a:t>
            </a:r>
            <a:endParaRPr lang="en-US" sz="2800" dirty="0">
              <a:solidFill>
                <a:srgbClr val="2F2B20"/>
              </a:solidFill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87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6962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F2B20"/>
                </a:solidFill>
                <a:latin typeface="Calibri"/>
                <a:cs typeface="Calibri"/>
              </a:rPr>
              <a:t>Organic Pros/Cons-</a:t>
            </a:r>
            <a:r>
              <a:rPr lang="en-US" sz="4000" i="1" dirty="0" smtClean="0">
                <a:solidFill>
                  <a:srgbClr val="2F2B20"/>
                </a:solidFill>
                <a:latin typeface="Calibri"/>
                <a:cs typeface="Calibri"/>
              </a:rPr>
              <a:t>you decide!</a:t>
            </a:r>
            <a:endParaRPr lang="en-US" sz="4000" i="1" dirty="0">
              <a:solidFill>
                <a:srgbClr val="2F2B2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556"/>
            <a:ext cx="8229600" cy="4525963"/>
          </a:xfrm>
        </p:spPr>
        <p:txBody>
          <a:bodyPr/>
          <a:lstStyle/>
          <a:p>
            <a:pPr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2F2B20"/>
                </a:solidFill>
              </a:rPr>
              <a:t>Better for environment </a:t>
            </a:r>
            <a:r>
              <a:rPr lang="en-US" sz="2800" dirty="0" smtClean="0">
                <a:solidFill>
                  <a:srgbClr val="2F2B20"/>
                </a:solidFill>
                <a:sym typeface="Wingdings"/>
              </a:rPr>
              <a:t></a:t>
            </a:r>
            <a:r>
              <a:rPr lang="en-US" sz="2800" dirty="0" smtClean="0">
                <a:solidFill>
                  <a:srgbClr val="2F2B20"/>
                </a:solidFill>
              </a:rPr>
              <a:t>better for us!</a:t>
            </a:r>
          </a:p>
          <a:p>
            <a:pPr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2F2B20"/>
                </a:solidFill>
              </a:rPr>
              <a:t>Usually </a:t>
            </a:r>
            <a:r>
              <a:rPr lang="en-US" sz="2800" dirty="0" smtClean="0">
                <a:solidFill>
                  <a:srgbClr val="2F2B20"/>
                </a:solidFill>
                <a:hlinkClick r:id="rId3"/>
              </a:rPr>
              <a:t>more</a:t>
            </a:r>
            <a:r>
              <a:rPr lang="en-US" sz="2800" dirty="0" smtClean="0">
                <a:solidFill>
                  <a:srgbClr val="2F2B20"/>
                </a:solidFill>
              </a:rPr>
              <a:t> expensive.</a:t>
            </a:r>
          </a:p>
          <a:p>
            <a:pPr lvl="1"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2F2B20"/>
                </a:solidFill>
              </a:rPr>
              <a:t>Not subsidized, smaller scale production, demand&gt; supply</a:t>
            </a:r>
          </a:p>
          <a:p>
            <a:pPr lvl="1"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2F2B20"/>
                </a:solidFill>
              </a:rPr>
              <a:t>Costs for worker, animal, soil/air/water protections</a:t>
            </a:r>
          </a:p>
          <a:p>
            <a:pPr lvl="1"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2F2B20"/>
                </a:solidFill>
              </a:rPr>
              <a:t>Land fallow (resting) on rotation to rebuild, so no crop! </a:t>
            </a:r>
          </a:p>
          <a:p>
            <a:pPr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2F2B20"/>
                </a:solidFill>
              </a:rPr>
              <a:t>Organic is </a:t>
            </a:r>
            <a:r>
              <a:rPr lang="en-US" sz="2800" b="1" dirty="0" smtClean="0">
                <a:solidFill>
                  <a:srgbClr val="2F2B20"/>
                </a:solidFill>
              </a:rPr>
              <a:t>NOT</a:t>
            </a:r>
            <a:r>
              <a:rPr lang="en-US" sz="2800" dirty="0" smtClean="0">
                <a:solidFill>
                  <a:srgbClr val="2F2B20"/>
                </a:solidFill>
              </a:rPr>
              <a:t> necessarily CFT, fresh or local!</a:t>
            </a:r>
            <a:endParaRPr lang="en-US" sz="28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7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Calibri" charset="0"/>
              </a:rPr>
              <a:t/>
            </a:r>
            <a:br>
              <a:rPr lang="en-US" b="1" dirty="0">
                <a:latin typeface="Calibri" charset="0"/>
              </a:rPr>
            </a:br>
            <a:r>
              <a:rPr lang="en-US" sz="4400" b="1" dirty="0">
                <a:solidFill>
                  <a:srgbClr val="2F2B20"/>
                </a:solidFill>
                <a:latin typeface="Calibri" charset="0"/>
              </a:rPr>
              <a:t>Organic:</a:t>
            </a:r>
            <a:r>
              <a:rPr lang="en-US" sz="4400" dirty="0">
                <a:solidFill>
                  <a:srgbClr val="2F2B20"/>
                </a:solidFill>
                <a:latin typeface="Calibri" charset="0"/>
              </a:rPr>
              <a:t> </a:t>
            </a:r>
            <a:r>
              <a:rPr lang="en-US" sz="4000" i="1" dirty="0" smtClean="0">
                <a:solidFill>
                  <a:srgbClr val="2F2B20"/>
                </a:solidFill>
                <a:latin typeface="Calibri" charset="0"/>
              </a:rPr>
              <a:t>(</a:t>
            </a:r>
            <a:r>
              <a:rPr lang="en-US" sz="4000" i="1" dirty="0">
                <a:solidFill>
                  <a:srgbClr val="2F2B20"/>
                </a:solidFill>
                <a:latin typeface="Calibri" charset="0"/>
              </a:rPr>
              <a:t>A few) </a:t>
            </a:r>
            <a:r>
              <a:rPr lang="en-US" sz="4400" i="1" dirty="0">
                <a:solidFill>
                  <a:srgbClr val="2F2B20"/>
                </a:solidFill>
                <a:latin typeface="Calibri" charset="0"/>
              </a:rPr>
              <a:t>USDA Qualifying rules</a:t>
            </a:r>
            <a:r>
              <a:rPr lang="en-US" dirty="0">
                <a:solidFill>
                  <a:srgbClr val="2F2B20"/>
                </a:solidFill>
                <a:latin typeface="Calibri" charset="0"/>
              </a:rPr>
              <a:t/>
            </a:r>
            <a:br>
              <a:rPr lang="en-US" dirty="0">
                <a:solidFill>
                  <a:srgbClr val="2F2B20"/>
                </a:solidFill>
                <a:latin typeface="Calibri" charset="0"/>
              </a:rPr>
            </a:br>
            <a:endParaRPr lang="en-US" b="1" dirty="0">
              <a:solidFill>
                <a:srgbClr val="2F2B20"/>
              </a:solidFill>
              <a:latin typeface="Calibri" charset="0"/>
            </a:endParaRP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991600" cy="5334000"/>
          </a:xfrm>
        </p:spPr>
        <p:txBody>
          <a:bodyPr>
            <a:normAutofit/>
          </a:bodyPr>
          <a:lstStyle/>
          <a:p>
            <a:pPr marL="457200" lvl="1" indent="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3200" b="1" dirty="0">
                <a:solidFill>
                  <a:srgbClr val="000000"/>
                </a:solidFill>
                <a:latin typeface="Calibri" charset="0"/>
              </a:rPr>
              <a:t>Plants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no</a:t>
            </a:r>
            <a:r>
              <a:rPr lang="en-US" sz="2800" u="sng" dirty="0">
                <a:solidFill>
                  <a:srgbClr val="000000"/>
                </a:solidFill>
                <a:latin typeface="Calibri" charset="0"/>
              </a:rPr>
              <a:t> synthetic </a:t>
            </a: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fertilizers,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pest or </a:t>
            </a: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herbicides x 3yrs.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no sewer sludge used; cannot be irradiated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no use of </a:t>
            </a:r>
            <a:r>
              <a:rPr lang="en-US" sz="2800" dirty="0">
                <a:solidFill>
                  <a:srgbClr val="000000"/>
                </a:solidFill>
                <a:latin typeface="Calibri" charset="0"/>
                <a:hlinkClick r:id="rId3"/>
              </a:rPr>
              <a:t>genetically modified (GMO)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seeds</a:t>
            </a:r>
            <a:endParaRPr lang="en-US" sz="2800" dirty="0">
              <a:solidFill>
                <a:srgbClr val="000000"/>
              </a:solidFill>
              <a:latin typeface="Calibri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Wingdings" charset="0"/>
              <a:buNone/>
            </a:pPr>
            <a:endParaRPr lang="en-US" sz="2800" b="1" dirty="0">
              <a:solidFill>
                <a:srgbClr val="2F2B20"/>
              </a:solidFill>
              <a:latin typeface="Calibri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3200" b="1" dirty="0">
                <a:latin typeface="Calibri" charset="0"/>
              </a:rPr>
              <a:t>Animals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no factory farming conditions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no antibiotics/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</a:rPr>
              <a:t>hormones </a:t>
            </a:r>
            <a:r>
              <a:rPr lang="en-US" sz="2800" i="1" dirty="0" smtClean="0">
                <a:solidFill>
                  <a:srgbClr val="000000"/>
                </a:solidFill>
                <a:latin typeface="Calibri" charset="0"/>
              </a:rPr>
              <a:t>(prevent disease/ </a:t>
            </a:r>
            <a:r>
              <a:rPr lang="en-US" sz="2800" i="1" dirty="0">
                <a:solidFill>
                  <a:srgbClr val="000000"/>
                </a:solidFill>
                <a:latin typeface="Calibri" charset="0"/>
              </a:rPr>
              <a:t>promote </a:t>
            </a:r>
            <a:r>
              <a:rPr lang="en-US" sz="2800" i="1" dirty="0" smtClean="0">
                <a:solidFill>
                  <a:srgbClr val="000000"/>
                </a:solidFill>
                <a:latin typeface="Calibri" charset="0"/>
              </a:rPr>
              <a:t>growth)</a:t>
            </a:r>
            <a:endParaRPr lang="en-US" sz="2800" i="1" dirty="0">
              <a:solidFill>
                <a:srgbClr val="000000"/>
              </a:solidFill>
              <a:latin typeface="Calibri" charset="0"/>
            </a:endParaRP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no irradiation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fed 100% organically grown feed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endParaRPr lang="en-US" sz="2800" dirty="0">
              <a:latin typeface="Calibri" charset="0"/>
            </a:endParaRPr>
          </a:p>
          <a:p>
            <a:pPr lvl="2" eaLnBrk="1" hangingPunct="1">
              <a:lnSpc>
                <a:spcPct val="80000"/>
              </a:lnSpc>
              <a:buFont typeface="Wingdings" charset="0"/>
              <a:buChar char="§"/>
            </a:pPr>
            <a:endParaRPr lang="en-US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351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13286</TotalTime>
  <Words>1066</Words>
  <Application>Microsoft Macintosh PowerPoint</Application>
  <PresentationFormat>On-screen Show (4:3)</PresentationFormat>
  <Paragraphs>128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Black</vt:lpstr>
      <vt:lpstr>Calibri</vt:lpstr>
      <vt:lpstr>ＭＳ Ｐゴシック</vt:lpstr>
      <vt:lpstr>Times New Roman</vt:lpstr>
      <vt:lpstr>Wingdings</vt:lpstr>
      <vt:lpstr>Arial</vt:lpstr>
      <vt:lpstr>Pixel</vt:lpstr>
      <vt:lpstr>PowerPoint Presentation</vt:lpstr>
      <vt:lpstr>Deciphering Labels-part II</vt:lpstr>
      <vt:lpstr>Labeling Activity-Product Comparison</vt:lpstr>
      <vt:lpstr>PowerPoint Presentation</vt:lpstr>
      <vt:lpstr>Quality Assurance Labels-Supplements</vt:lpstr>
      <vt:lpstr>Certified Fair Trade (FT)</vt:lpstr>
      <vt:lpstr>Labeling of Organic Foods</vt:lpstr>
      <vt:lpstr>Organic Pros/Cons-you decide!</vt:lpstr>
      <vt:lpstr> Organic: (A few) USDA Qualifying rules </vt:lpstr>
      <vt:lpstr>Genetically Modified Organism (GMO)</vt:lpstr>
      <vt:lpstr>CFT, Organic, Non-GMO  Too pricey?</vt:lpstr>
      <vt:lpstr>PowerPoint Presentation</vt:lpstr>
      <vt:lpstr>PowerPoint Presentation</vt:lpstr>
      <vt:lpstr> </vt:lpstr>
    </vt:vector>
  </TitlesOfParts>
  <Company>HOME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Food …..or Not; How to Tell?</dc:title>
  <dc:creator>D</dc:creator>
  <cp:lastModifiedBy>Microsoft Office User</cp:lastModifiedBy>
  <cp:revision>471</cp:revision>
  <cp:lastPrinted>2015-09-27T00:21:25Z</cp:lastPrinted>
  <dcterms:created xsi:type="dcterms:W3CDTF">2016-01-14T16:31:00Z</dcterms:created>
  <dcterms:modified xsi:type="dcterms:W3CDTF">2017-04-16T05:21:34Z</dcterms:modified>
</cp:coreProperties>
</file>