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8" r:id="rId6"/>
    <p:sldId id="261" r:id="rId7"/>
    <p:sldId id="263" r:id="rId8"/>
    <p:sldId id="264" r:id="rId9"/>
    <p:sldId id="265" r:id="rId10"/>
    <p:sldId id="267" r:id="rId11"/>
    <p:sldId id="262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0DBFD81-A63E-4C7C-B061-A406CDA4C5CA}" type="datetimeFigureOut">
              <a:rPr lang="en-US" smtClean="0"/>
              <a:pPr/>
              <a:t>11/18/2011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92D6685-B953-47E4-A79F-BFAE838B98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BFD81-A63E-4C7C-B061-A406CDA4C5CA}" type="datetimeFigureOut">
              <a:rPr lang="en-US" smtClean="0"/>
              <a:pPr/>
              <a:t>11/18/2011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2D6685-B953-47E4-A79F-BFAE838B98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BFD81-A63E-4C7C-B061-A406CDA4C5CA}" type="datetimeFigureOut">
              <a:rPr lang="en-US" smtClean="0"/>
              <a:pPr/>
              <a:t>11/18/2011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2D6685-B953-47E4-A79F-BFAE838B98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BFD81-A63E-4C7C-B061-A406CDA4C5CA}" type="datetimeFigureOut">
              <a:rPr lang="en-US" smtClean="0"/>
              <a:pPr/>
              <a:t>11/18/2011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2D6685-B953-47E4-A79F-BFAE838B98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BFD81-A63E-4C7C-B061-A406CDA4C5CA}" type="datetimeFigureOut">
              <a:rPr lang="en-US" smtClean="0"/>
              <a:pPr/>
              <a:t>11/18/2011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2D6685-B953-47E4-A79F-BFAE838B98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BFD81-A63E-4C7C-B061-A406CDA4C5CA}" type="datetimeFigureOut">
              <a:rPr lang="en-US" smtClean="0"/>
              <a:pPr/>
              <a:t>11/18/2011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2D6685-B953-47E4-A79F-BFAE838B98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BFD81-A63E-4C7C-B061-A406CDA4C5CA}" type="datetimeFigureOut">
              <a:rPr lang="en-US" smtClean="0"/>
              <a:pPr/>
              <a:t>11/18/2011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2D6685-B953-47E4-A79F-BFAE838B98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BFD81-A63E-4C7C-B061-A406CDA4C5CA}" type="datetimeFigureOut">
              <a:rPr lang="en-US" smtClean="0"/>
              <a:pPr/>
              <a:t>11/18/2011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2D6685-B953-47E4-A79F-BFAE838B98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BFD81-A63E-4C7C-B061-A406CDA4C5CA}" type="datetimeFigureOut">
              <a:rPr lang="en-US" smtClean="0"/>
              <a:pPr/>
              <a:t>11/18/2011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2D6685-B953-47E4-A79F-BFAE838B98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0DBFD81-A63E-4C7C-B061-A406CDA4C5CA}" type="datetimeFigureOut">
              <a:rPr lang="en-US" smtClean="0"/>
              <a:pPr/>
              <a:t>11/18/2011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2D6685-B953-47E4-A79F-BFAE838B98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0DBFD81-A63E-4C7C-B061-A406CDA4C5CA}" type="datetimeFigureOut">
              <a:rPr lang="en-US" smtClean="0"/>
              <a:pPr/>
              <a:t>11/18/2011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92D6685-B953-47E4-A79F-BFAE838B98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0DBFD81-A63E-4C7C-B061-A406CDA4C5CA}" type="datetimeFigureOut">
              <a:rPr lang="en-US" smtClean="0"/>
              <a:pPr/>
              <a:t>11/18/2011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92D6685-B953-47E4-A79F-BFAE838B98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SSPBT Core Student Project</a:t>
            </a:r>
            <a:br>
              <a:rPr lang="en-US" dirty="0" smtClean="0"/>
            </a:br>
            <a:r>
              <a:rPr lang="en-US" dirty="0" smtClean="0"/>
              <a:t>2011-12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Presentation to the Joint IPBT/SSPBT</a:t>
            </a:r>
          </a:p>
          <a:p>
            <a:r>
              <a:rPr lang="en-US" dirty="0" smtClean="0"/>
              <a:t>November 22, 2011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Counseling</a:t>
            </a:r>
          </a:p>
          <a:p>
            <a:pPr lvl="1"/>
            <a:r>
              <a:rPr lang="en-US" dirty="0" smtClean="0"/>
              <a:t>Interventions for this cohort are still in the works.  Counseling 200: Orientation to College is a summer class highly recommended for all incoming students and will serve as the vehicle to develop a counseling cohort </a:t>
            </a:r>
            <a:r>
              <a:rPr lang="en-US" dirty="0" smtClean="0"/>
              <a:t>model</a:t>
            </a:r>
          </a:p>
          <a:p>
            <a:pPr lvl="1"/>
            <a:endParaRPr lang="en-US" sz="1200" dirty="0" smtClean="0"/>
          </a:p>
          <a:p>
            <a:pPr lvl="1"/>
            <a:r>
              <a:rPr lang="en-US" dirty="0" smtClean="0"/>
              <a:t>Counseling Faculty will become the assigned counselors to provide the follow up, counseling, and academic progress checks to counsel and provide feedback to students in these </a:t>
            </a:r>
            <a:r>
              <a:rPr lang="en-US" dirty="0" smtClean="0"/>
              <a:t>Counseling </a:t>
            </a:r>
            <a:r>
              <a:rPr lang="en-US" dirty="0" smtClean="0"/>
              <a:t>200 </a:t>
            </a:r>
            <a:r>
              <a:rPr lang="en-US" dirty="0" smtClean="0"/>
              <a:t>cohorts 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Interventions continued…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lvl="0" indent="-514350">
              <a:buNone/>
            </a:pPr>
            <a:r>
              <a:rPr lang="en-US" dirty="0" smtClean="0"/>
              <a:t>	We </a:t>
            </a:r>
            <a:r>
              <a:rPr lang="en-US" dirty="0" smtClean="0"/>
              <a:t>need to redesign policies and tools to successfully </a:t>
            </a:r>
            <a:r>
              <a:rPr lang="en-US" dirty="0" smtClean="0"/>
              <a:t>move students </a:t>
            </a:r>
            <a:r>
              <a:rPr lang="en-US" dirty="0" smtClean="0"/>
              <a:t>through the pathways to </a:t>
            </a:r>
            <a:r>
              <a:rPr lang="en-US" dirty="0" smtClean="0"/>
              <a:t>completion: </a:t>
            </a:r>
          </a:p>
          <a:p>
            <a:pPr marL="514350" lvl="0" indent="-514350">
              <a:buNone/>
            </a:pPr>
            <a:r>
              <a:rPr lang="en-US" b="1" dirty="0" smtClean="0"/>
              <a:t>Step </a:t>
            </a:r>
            <a:r>
              <a:rPr lang="en-US" b="1" dirty="0" smtClean="0"/>
              <a:t>1</a:t>
            </a:r>
            <a:r>
              <a:rPr lang="en-US" dirty="0" smtClean="0"/>
              <a:t> </a:t>
            </a:r>
          </a:p>
          <a:p>
            <a:pPr marL="514350" lvl="0" indent="-514350">
              <a:buNone/>
            </a:pPr>
            <a:r>
              <a:rPr lang="en-US" dirty="0" smtClean="0"/>
              <a:t>	placement </a:t>
            </a:r>
            <a:r>
              <a:rPr lang="en-US" dirty="0"/>
              <a:t>tests, fin aid app, </a:t>
            </a:r>
            <a:r>
              <a:rPr lang="en-US" dirty="0" smtClean="0"/>
              <a:t>admissions app, Getting </a:t>
            </a:r>
            <a:r>
              <a:rPr lang="en-US" dirty="0"/>
              <a:t>Started </a:t>
            </a:r>
            <a:r>
              <a:rPr lang="en-US" dirty="0" smtClean="0"/>
              <a:t>Orientation</a:t>
            </a:r>
            <a:r>
              <a:rPr lang="en-US" dirty="0"/>
              <a:t>, Welcome Week participation</a:t>
            </a:r>
          </a:p>
          <a:p>
            <a:pPr marL="514350" lvl="0" indent="-514350">
              <a:buNone/>
            </a:pPr>
            <a:r>
              <a:rPr lang="en-US" b="1" dirty="0" smtClean="0"/>
              <a:t>Step 2</a:t>
            </a:r>
          </a:p>
          <a:p>
            <a:pPr marL="514350" lvl="0" indent="-514350">
              <a:buNone/>
            </a:pPr>
            <a:r>
              <a:rPr lang="en-US" dirty="0" smtClean="0"/>
              <a:t>	registration </a:t>
            </a:r>
            <a:r>
              <a:rPr lang="en-US" dirty="0"/>
              <a:t>in Counseling 200, full </a:t>
            </a:r>
            <a:r>
              <a:rPr lang="en-US" dirty="0" err="1"/>
              <a:t>ed</a:t>
            </a:r>
            <a:r>
              <a:rPr lang="en-US" dirty="0"/>
              <a:t> plan, math/or/English, GE</a:t>
            </a:r>
          </a:p>
          <a:p>
            <a:pPr marL="514350" lvl="0" indent="-514350">
              <a:buNone/>
            </a:pPr>
            <a:r>
              <a:rPr lang="en-US" b="1" dirty="0" smtClean="0"/>
              <a:t>Step 3</a:t>
            </a:r>
          </a:p>
          <a:p>
            <a:pPr marL="514350" lvl="0" indent="-514350">
              <a:buNone/>
            </a:pPr>
            <a:r>
              <a:rPr lang="en-US" dirty="0" smtClean="0"/>
              <a:t>	major </a:t>
            </a:r>
            <a:r>
              <a:rPr lang="en-US" dirty="0"/>
              <a:t>selection/validation, completed math/English GE</a:t>
            </a:r>
          </a:p>
          <a:p>
            <a:pPr marL="514350" lvl="0" indent="-514350">
              <a:buNone/>
            </a:pPr>
            <a:r>
              <a:rPr lang="en-US" b="1" dirty="0" smtClean="0"/>
              <a:t>Step 4</a:t>
            </a:r>
          </a:p>
          <a:p>
            <a:pPr marL="514350" lvl="0" indent="-514350">
              <a:buNone/>
            </a:pPr>
            <a:r>
              <a:rPr lang="en-US" dirty="0" smtClean="0"/>
              <a:t>	major </a:t>
            </a:r>
            <a:r>
              <a:rPr lang="en-US" dirty="0"/>
              <a:t>classes enrolled, TAG, petition for graduation/cert, apply to 4-yr</a:t>
            </a:r>
          </a:p>
          <a:p>
            <a:pPr marL="514350" lvl="0" indent="-514350">
              <a:buNone/>
            </a:pPr>
            <a:r>
              <a:rPr lang="en-US" b="1" dirty="0" smtClean="0"/>
              <a:t>Step 5</a:t>
            </a:r>
          </a:p>
          <a:p>
            <a:pPr marL="514350" lvl="0" indent="-514350">
              <a:buNone/>
            </a:pPr>
            <a:r>
              <a:rPr lang="en-US" dirty="0" smtClean="0"/>
              <a:t>	transfer</a:t>
            </a:r>
            <a:r>
              <a:rPr lang="en-US" dirty="0"/>
              <a:t>, graduate, </a:t>
            </a:r>
            <a:r>
              <a:rPr lang="en-US" dirty="0" smtClean="0"/>
              <a:t>employment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Pathways to Completion</a:t>
            </a:r>
            <a:endParaRPr lang="en-US" sz="31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Share core student data and findings with Instruction</a:t>
            </a:r>
          </a:p>
          <a:p>
            <a:r>
              <a:rPr lang="en-US" dirty="0" smtClean="0"/>
              <a:t>Closer alignment of strategies to serve our core students</a:t>
            </a:r>
          </a:p>
          <a:p>
            <a:r>
              <a:rPr lang="en-US" dirty="0" smtClean="0"/>
              <a:t>Consider core student data and demand in institutional decision-making</a:t>
            </a:r>
          </a:p>
          <a:p>
            <a:r>
              <a:rPr lang="en-US" dirty="0" smtClean="0"/>
              <a:t>Continually improve services, review student success data, and revise strategies for serving students effectively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Budget cuts and reduced resources will limit our ability to serve all students in the same way</a:t>
            </a:r>
          </a:p>
          <a:p>
            <a:r>
              <a:rPr lang="en-US" dirty="0" smtClean="0"/>
              <a:t>We need to be strategic about who we serve and how we serve them</a:t>
            </a:r>
          </a:p>
          <a:p>
            <a:r>
              <a:rPr lang="en-US" dirty="0" smtClean="0"/>
              <a:t>We need to redesign service interventions to meet the needs of our “core students”</a:t>
            </a:r>
          </a:p>
          <a:p>
            <a:r>
              <a:rPr lang="en-US" dirty="0" smtClean="0"/>
              <a:t>We need to design services based on data and student demand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</a:t>
            </a:r>
            <a:r>
              <a:rPr lang="en-US" dirty="0" smtClean="0"/>
              <a:t>identified students as core </a:t>
            </a:r>
            <a:r>
              <a:rPr lang="en-US" dirty="0" smtClean="0"/>
              <a:t>groups1</a:t>
            </a:r>
            <a:r>
              <a:rPr lang="en-US" dirty="0" smtClean="0"/>
              <a:t>, </a:t>
            </a:r>
            <a:r>
              <a:rPr lang="en-US" dirty="0" smtClean="0"/>
              <a:t>2</a:t>
            </a:r>
            <a:r>
              <a:rPr lang="en-US" dirty="0" smtClean="0"/>
              <a:t>, </a:t>
            </a:r>
            <a:r>
              <a:rPr lang="en-US" dirty="0" smtClean="0"/>
              <a:t>3 </a:t>
            </a:r>
            <a:r>
              <a:rPr lang="en-US" dirty="0" smtClean="0"/>
              <a:t>based on:</a:t>
            </a:r>
          </a:p>
          <a:p>
            <a:pPr lvl="1"/>
            <a:r>
              <a:rPr lang="en-US" dirty="0" smtClean="0"/>
              <a:t>Strategic plan of the college</a:t>
            </a:r>
          </a:p>
          <a:p>
            <a:pPr lvl="1"/>
            <a:r>
              <a:rPr lang="en-US" dirty="0" smtClean="0"/>
              <a:t>Our primary mission as a community college; serving students seeking:</a:t>
            </a:r>
          </a:p>
          <a:p>
            <a:pPr lvl="3"/>
            <a:r>
              <a:rPr lang="en-US" dirty="0" smtClean="0"/>
              <a:t>Transfer</a:t>
            </a:r>
          </a:p>
          <a:p>
            <a:pPr lvl="3"/>
            <a:r>
              <a:rPr lang="en-US" dirty="0" smtClean="0"/>
              <a:t>Basic Skills</a:t>
            </a:r>
          </a:p>
          <a:p>
            <a:pPr lvl="3"/>
            <a:r>
              <a:rPr lang="en-US" dirty="0" smtClean="0"/>
              <a:t>Career Technical Education</a:t>
            </a:r>
          </a:p>
          <a:p>
            <a:pPr lvl="1"/>
            <a:r>
              <a:rPr lang="en-US" dirty="0" smtClean="0"/>
              <a:t>Students targeted through our outreach; domestic, international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Process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8000" b="1" u="sng" dirty="0" smtClean="0"/>
              <a:t>Core Group </a:t>
            </a:r>
            <a:r>
              <a:rPr lang="en-US" sz="8000" b="1" u="sng" dirty="0" smtClean="0"/>
              <a:t>1</a:t>
            </a:r>
          </a:p>
          <a:p>
            <a:pPr>
              <a:buNone/>
            </a:pPr>
            <a:endParaRPr lang="en-US" sz="2900" b="1" u="sng" dirty="0" smtClean="0"/>
          </a:p>
          <a:p>
            <a:r>
              <a:rPr lang="en-US" sz="6400" dirty="0" smtClean="0"/>
              <a:t>Strategic </a:t>
            </a:r>
            <a:r>
              <a:rPr lang="en-US" sz="6400" dirty="0"/>
              <a:t>Planning Targeted Populations:  </a:t>
            </a:r>
            <a:r>
              <a:rPr lang="en-US" sz="6400" dirty="0" smtClean="0"/>
              <a:t>Latino/a</a:t>
            </a:r>
            <a:r>
              <a:rPr lang="en-US" sz="6400" dirty="0"/>
              <a:t>, African Ancestry, Filipino/a, Pacific Islander </a:t>
            </a:r>
          </a:p>
          <a:p>
            <a:r>
              <a:rPr lang="en-US" sz="6400" dirty="0"/>
              <a:t>High need for Basic Skills (no other choice of college available) 	</a:t>
            </a:r>
          </a:p>
          <a:p>
            <a:r>
              <a:rPr lang="en-US" sz="6400" dirty="0"/>
              <a:t>AA and/or Transfer Goals  					</a:t>
            </a:r>
            <a:endParaRPr lang="en-US" sz="6400" dirty="0" smtClean="0"/>
          </a:p>
          <a:p>
            <a:r>
              <a:rPr lang="en-US" sz="6400" dirty="0" smtClean="0"/>
              <a:t>H S grads/GED from feeder high schools				</a:t>
            </a:r>
          </a:p>
          <a:p>
            <a:r>
              <a:rPr lang="en-US" sz="6400" dirty="0" smtClean="0"/>
              <a:t>H </a:t>
            </a:r>
            <a:r>
              <a:rPr lang="en-US" sz="6400" dirty="0"/>
              <a:t>S grads/GED from Santa Clara County communities with low college-going </a:t>
            </a:r>
            <a:r>
              <a:rPr lang="en-US" sz="6400" dirty="0" smtClean="0"/>
              <a:t>rates</a:t>
            </a:r>
            <a:endParaRPr lang="en-US" sz="6400" dirty="0"/>
          </a:p>
          <a:p>
            <a:r>
              <a:rPr lang="en-US" sz="6400" dirty="0"/>
              <a:t>Non HS grads from Santa Clara County 			</a:t>
            </a:r>
          </a:p>
          <a:p>
            <a:r>
              <a:rPr lang="en-US" sz="6400" dirty="0" smtClean="0"/>
              <a:t>First </a:t>
            </a:r>
            <a:r>
              <a:rPr lang="en-US" sz="6400" dirty="0"/>
              <a:t>in family to attend college					</a:t>
            </a:r>
          </a:p>
          <a:p>
            <a:r>
              <a:rPr lang="en-US" sz="6400" dirty="0"/>
              <a:t>Low-income students (no other choice of college available)		</a:t>
            </a:r>
          </a:p>
          <a:p>
            <a:r>
              <a:rPr lang="en-US" sz="6400" dirty="0"/>
              <a:t>Students enrolled full-time 					</a:t>
            </a:r>
          </a:p>
          <a:p>
            <a:r>
              <a:rPr lang="en-US" sz="6400" dirty="0"/>
              <a:t>Students who are committed to De Anza start to finish (</a:t>
            </a:r>
            <a:r>
              <a:rPr lang="en-US" sz="6400" b="1" i="1" dirty="0"/>
              <a:t>matriculated</a:t>
            </a:r>
            <a:r>
              <a:rPr lang="en-US" sz="6400" dirty="0"/>
              <a:t>)	</a:t>
            </a:r>
          </a:p>
          <a:p>
            <a:r>
              <a:rPr lang="en-US" sz="6400" dirty="0"/>
              <a:t>Students within their first 120 quarter-equivalent units		</a:t>
            </a:r>
          </a:p>
          <a:p>
            <a:r>
              <a:rPr lang="en-US" sz="6400" dirty="0"/>
              <a:t>International students recruited by FHDA ISP	</a:t>
            </a:r>
            <a:r>
              <a:rPr lang="en-US" dirty="0"/>
              <a:t>				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Criteria for Core Groups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u="sng" dirty="0" smtClean="0"/>
              <a:t>Core Groups </a:t>
            </a:r>
            <a:r>
              <a:rPr lang="en-US" sz="2000" b="1" u="sng" dirty="0" smtClean="0"/>
              <a:t>2 </a:t>
            </a:r>
            <a:r>
              <a:rPr lang="en-US" sz="2000" b="1" u="sng" dirty="0" smtClean="0"/>
              <a:t>and </a:t>
            </a:r>
            <a:r>
              <a:rPr lang="en-US" sz="2000" b="1" u="sng" dirty="0" smtClean="0"/>
              <a:t>3</a:t>
            </a:r>
          </a:p>
          <a:p>
            <a:pPr>
              <a:buNone/>
            </a:pPr>
            <a:endParaRPr lang="en-US" sz="1000" b="1" u="sng" dirty="0" smtClean="0"/>
          </a:p>
          <a:p>
            <a:r>
              <a:rPr lang="en-US" sz="2000" dirty="0" smtClean="0"/>
              <a:t>Selected certificate takers (good chance for gainful employment)			</a:t>
            </a:r>
          </a:p>
          <a:p>
            <a:r>
              <a:rPr lang="en-US" sz="2000" dirty="0" smtClean="0"/>
              <a:t>Non high school graduates from outside Santa Clara </a:t>
            </a:r>
            <a:r>
              <a:rPr lang="en-US" sz="2000" dirty="0" smtClean="0"/>
              <a:t>County</a:t>
            </a:r>
            <a:endParaRPr lang="en-US" sz="2000" dirty="0" smtClean="0"/>
          </a:p>
          <a:p>
            <a:r>
              <a:rPr lang="en-US" sz="2000" dirty="0" smtClean="0"/>
              <a:t>Students with 120+ qtr-equivalent units but within 36 units of AA/AS/transfer</a:t>
            </a:r>
          </a:p>
          <a:p>
            <a:r>
              <a:rPr lang="en-US" sz="2000" dirty="0" smtClean="0"/>
              <a:t>Students outside Santa Clara County</a:t>
            </a:r>
          </a:p>
          <a:p>
            <a:r>
              <a:rPr lang="en-US" sz="2000" dirty="0" smtClean="0"/>
              <a:t>Single course takers</a:t>
            </a:r>
          </a:p>
          <a:p>
            <a:r>
              <a:rPr lang="en-US" sz="2000" dirty="0" smtClean="0"/>
              <a:t>Bachelor degree holders</a:t>
            </a:r>
          </a:p>
          <a:p>
            <a:r>
              <a:rPr lang="en-US" sz="2000" dirty="0" smtClean="0"/>
              <a:t>Etc,…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Criteria continued…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1000" dirty="0" smtClean="0"/>
          </a:p>
          <a:p>
            <a:r>
              <a:rPr lang="en-US" dirty="0" smtClean="0"/>
              <a:t>We </a:t>
            </a:r>
            <a:r>
              <a:rPr lang="en-US" dirty="0" smtClean="0"/>
              <a:t>looked at data of incoming freshmen, summer &amp; fall 2011</a:t>
            </a:r>
          </a:p>
          <a:p>
            <a:r>
              <a:rPr lang="en-US" dirty="0" smtClean="0"/>
              <a:t>3,775 unduplicated first-time student were enrolled</a:t>
            </a:r>
          </a:p>
          <a:p>
            <a:r>
              <a:rPr lang="en-US" dirty="0" smtClean="0"/>
              <a:t>1,652 students met criteria of students identified as core group 1</a:t>
            </a:r>
          </a:p>
          <a:p>
            <a:r>
              <a:rPr lang="en-US" dirty="0" smtClean="0"/>
              <a:t>We further analyzed student characteristics in the core group 1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Data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000" dirty="0" smtClean="0"/>
          </a:p>
          <a:p>
            <a:r>
              <a:rPr lang="en-US" dirty="0" smtClean="0"/>
              <a:t>72</a:t>
            </a:r>
            <a:r>
              <a:rPr lang="en-US" dirty="0" smtClean="0"/>
              <a:t>% were African American, Latino, Filipino</a:t>
            </a:r>
          </a:p>
          <a:p>
            <a:r>
              <a:rPr lang="en-US" dirty="0" smtClean="0"/>
              <a:t>51% male</a:t>
            </a:r>
          </a:p>
          <a:p>
            <a:r>
              <a:rPr lang="en-US" dirty="0" smtClean="0"/>
              <a:t>35% awarded Pell (financial aid)</a:t>
            </a:r>
          </a:p>
          <a:p>
            <a:r>
              <a:rPr lang="en-US" dirty="0" smtClean="0"/>
              <a:t>82% with AA/AS/Transfer goals</a:t>
            </a:r>
          </a:p>
          <a:p>
            <a:r>
              <a:rPr lang="en-US" dirty="0" smtClean="0"/>
              <a:t>58% placed into pre-collegiate EWRT/READ</a:t>
            </a:r>
          </a:p>
          <a:p>
            <a:r>
              <a:rPr lang="en-US" dirty="0" smtClean="0"/>
              <a:t>65% placed into pre-collegiate math</a:t>
            </a:r>
          </a:p>
          <a:p>
            <a:r>
              <a:rPr lang="en-US" dirty="0" smtClean="0"/>
              <a:t>28% enrolled in pre-collegiate courses in fall</a:t>
            </a:r>
          </a:p>
          <a:p>
            <a:r>
              <a:rPr lang="en-US" dirty="0" smtClean="0"/>
              <a:t>62% reside in the city of San Jose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Student Characteristics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Biological </a:t>
            </a:r>
            <a:r>
              <a:rPr lang="en-US" dirty="0" smtClean="0"/>
              <a:t>Sciences</a:t>
            </a:r>
          </a:p>
          <a:p>
            <a:r>
              <a:rPr lang="en-US" dirty="0" smtClean="0"/>
              <a:t>Business Administration</a:t>
            </a:r>
          </a:p>
          <a:p>
            <a:r>
              <a:rPr lang="en-US" dirty="0" smtClean="0"/>
              <a:t>Registered Nurse </a:t>
            </a:r>
          </a:p>
          <a:p>
            <a:r>
              <a:rPr lang="en-US" dirty="0" smtClean="0"/>
              <a:t>Undecided </a:t>
            </a:r>
          </a:p>
          <a:p>
            <a:r>
              <a:rPr lang="en-US" dirty="0" smtClean="0"/>
              <a:t>Law Enforcement </a:t>
            </a:r>
          </a:p>
          <a:p>
            <a:r>
              <a:rPr lang="en-US" dirty="0" smtClean="0"/>
              <a:t>Medical Assisting</a:t>
            </a:r>
          </a:p>
          <a:p>
            <a:r>
              <a:rPr lang="en-US" dirty="0" smtClean="0"/>
              <a:t>Child Development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Most Popular Majors Selected by Core Students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1000" dirty="0" smtClean="0"/>
          </a:p>
          <a:p>
            <a:r>
              <a:rPr lang="en-US" b="1" dirty="0" smtClean="0"/>
              <a:t>Assessment</a:t>
            </a:r>
            <a:endParaRPr lang="en-US" b="1" dirty="0" smtClean="0"/>
          </a:p>
          <a:p>
            <a:pPr lvl="1"/>
            <a:r>
              <a:rPr lang="en-US" dirty="0" smtClean="0"/>
              <a:t>Contacted core students (via email) who hadn’t taken assessment, provided incentive to come in and </a:t>
            </a:r>
            <a:r>
              <a:rPr lang="en-US" dirty="0" smtClean="0"/>
              <a:t>test</a:t>
            </a:r>
          </a:p>
          <a:p>
            <a:pPr lvl="1">
              <a:buNone/>
            </a:pPr>
            <a:endParaRPr lang="en-US" dirty="0"/>
          </a:p>
          <a:p>
            <a:r>
              <a:rPr lang="en-US" b="1" dirty="0" smtClean="0"/>
              <a:t>Financial Aid</a:t>
            </a:r>
          </a:p>
          <a:p>
            <a:pPr lvl="1"/>
            <a:r>
              <a:rPr lang="en-US" dirty="0" smtClean="0"/>
              <a:t>Contacted core students (via email) who hadn’t completed or started their financial aid application</a:t>
            </a:r>
            <a:endParaRPr lang="en-US" dirty="0"/>
          </a:p>
          <a:p>
            <a:pPr>
              <a:buNone/>
            </a:pPr>
            <a:r>
              <a:rPr lang="en-US" dirty="0" smtClean="0"/>
              <a:t>   </a:t>
            </a:r>
          </a:p>
          <a:p>
            <a:r>
              <a:rPr lang="en-US" dirty="0" smtClean="0"/>
              <a:t>Others…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Interventions by Student </a:t>
            </a:r>
            <a:r>
              <a:rPr lang="en-US" dirty="0" smtClean="0"/>
              <a:t>Services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97</TotalTime>
  <Words>454</Words>
  <Application>Microsoft Office PowerPoint</Application>
  <PresentationFormat>On-screen Show (4:3)</PresentationFormat>
  <Paragraphs>98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SSPBT Core Student Project 2011-12  </vt:lpstr>
      <vt:lpstr>Background</vt:lpstr>
      <vt:lpstr>Selection Process</vt:lpstr>
      <vt:lpstr>Criteria for Core Groups </vt:lpstr>
      <vt:lpstr>Criteria continued…</vt:lpstr>
      <vt:lpstr>Student Data</vt:lpstr>
      <vt:lpstr>Core Student Characteristics </vt:lpstr>
      <vt:lpstr>Most Popular Majors Selected by Core Students</vt:lpstr>
      <vt:lpstr>Interventions by Student Services</vt:lpstr>
      <vt:lpstr>Interventions continued…</vt:lpstr>
      <vt:lpstr>Pathways to Completion</vt:lpstr>
      <vt:lpstr>Next Steps </vt:lpstr>
    </vt:vector>
  </TitlesOfParts>
  <Company>FHDA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Core Student Data 2011-12</dc:title>
  <dc:creator>MiesoR</dc:creator>
  <cp:lastModifiedBy>MiesoR</cp:lastModifiedBy>
  <cp:revision>11</cp:revision>
  <dcterms:created xsi:type="dcterms:W3CDTF">2011-11-18T19:09:08Z</dcterms:created>
  <dcterms:modified xsi:type="dcterms:W3CDTF">2011-11-18T21:42:52Z</dcterms:modified>
</cp:coreProperties>
</file>