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6" r:id="rId1"/>
  </p:sldMasterIdLst>
  <p:notesMasterIdLst>
    <p:notesMasterId r:id="rId19"/>
  </p:notesMasterIdLst>
  <p:sldIdLst>
    <p:sldId id="1272" r:id="rId2"/>
    <p:sldId id="307" r:id="rId3"/>
    <p:sldId id="273" r:id="rId4"/>
    <p:sldId id="1268" r:id="rId5"/>
    <p:sldId id="1226" r:id="rId6"/>
    <p:sldId id="260" r:id="rId7"/>
    <p:sldId id="1227" r:id="rId8"/>
    <p:sldId id="261" r:id="rId9"/>
    <p:sldId id="1228" r:id="rId10"/>
    <p:sldId id="262" r:id="rId11"/>
    <p:sldId id="263" r:id="rId12"/>
    <p:sldId id="1229" r:id="rId13"/>
    <p:sldId id="264" r:id="rId14"/>
    <p:sldId id="265" r:id="rId15"/>
    <p:sldId id="1269" r:id="rId16"/>
    <p:sldId id="1271" r:id="rId17"/>
    <p:sldId id="267"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51D8"/>
    <a:srgbClr val="2B5354"/>
    <a:srgbClr val="920000"/>
    <a:srgbClr val="FE0DC5"/>
    <a:srgbClr val="F6A6FE"/>
    <a:srgbClr val="AC0884"/>
    <a:srgbClr val="15357D"/>
    <a:srgbClr val="D8A200"/>
    <a:srgbClr val="B80000"/>
    <a:srgbClr val="FF51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989"/>
    <p:restoredTop sz="77210"/>
  </p:normalViewPr>
  <p:slideViewPr>
    <p:cSldViewPr snapToGrid="0" snapToObjects="1">
      <p:cViewPr varScale="1">
        <p:scale>
          <a:sx n="78" d="100"/>
          <a:sy n="78" d="100"/>
        </p:scale>
        <p:origin x="176" y="344"/>
      </p:cViewPr>
      <p:guideLst>
        <p:guide orient="horz" pos="2160"/>
        <p:guide pos="3840"/>
      </p:guideLst>
    </p:cSldViewPr>
  </p:slideViewPr>
  <p:outlineViewPr>
    <p:cViewPr>
      <p:scale>
        <a:sx n="33" d="100"/>
        <a:sy n="33" d="100"/>
      </p:scale>
      <p:origin x="0" y="-3448"/>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62" d="100"/>
          <a:sy n="62" d="100"/>
        </p:scale>
        <p:origin x="-2578"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53D0A0-09C9-40A5-ADD9-201D5738BD14}" type="datetimeFigureOut">
              <a:rPr lang="en-US" smtClean="0"/>
              <a:t>4/14/22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F40B28-756B-426B-B05E-A4FF13CA9D0F}" type="slidenum">
              <a:rPr lang="en-US" smtClean="0"/>
              <a:t>‹#›</a:t>
            </a:fld>
            <a:endParaRPr lang="en-US"/>
          </a:p>
        </p:txBody>
      </p:sp>
    </p:spTree>
    <p:extLst>
      <p:ext uri="{BB962C8B-B14F-4D97-AF65-F5344CB8AC3E}">
        <p14:creationId xmlns:p14="http://schemas.microsoft.com/office/powerpoint/2010/main" val="1576678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9F40B28-756B-426B-B05E-A4FF13CA9D0F}" type="slidenum">
              <a:rPr lang="en-US" smtClean="0"/>
              <a:t>1</a:t>
            </a:fld>
            <a:endParaRPr lang="en-US"/>
          </a:p>
        </p:txBody>
      </p:sp>
    </p:spTree>
    <p:extLst>
      <p:ext uri="{BB962C8B-B14F-4D97-AF65-F5344CB8AC3E}">
        <p14:creationId xmlns:p14="http://schemas.microsoft.com/office/powerpoint/2010/main" val="10272196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9F40B28-756B-426B-B05E-A4FF13CA9D0F}" type="slidenum">
              <a:rPr lang="en-US" smtClean="0"/>
              <a:t>16</a:t>
            </a:fld>
            <a:endParaRPr lang="en-US"/>
          </a:p>
        </p:txBody>
      </p:sp>
    </p:spTree>
    <p:extLst>
      <p:ext uri="{BB962C8B-B14F-4D97-AF65-F5344CB8AC3E}">
        <p14:creationId xmlns:p14="http://schemas.microsoft.com/office/powerpoint/2010/main" val="33471263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117e09a2d6f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117e09a2d6f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9F40B28-756B-426B-B05E-A4FF13CA9D0F}" type="slidenum">
              <a:rPr lang="en-US" smtClean="0"/>
              <a:t>2</a:t>
            </a:fld>
            <a:endParaRPr lang="en-US"/>
          </a:p>
        </p:txBody>
      </p:sp>
    </p:spTree>
    <p:extLst>
      <p:ext uri="{BB962C8B-B14F-4D97-AF65-F5344CB8AC3E}">
        <p14:creationId xmlns:p14="http://schemas.microsoft.com/office/powerpoint/2010/main" val="26203987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9F40B28-756B-426B-B05E-A4FF13CA9D0F}" type="slidenum">
              <a:rPr lang="en-US" smtClean="0"/>
              <a:t>3</a:t>
            </a:fld>
            <a:endParaRPr lang="en-US"/>
          </a:p>
        </p:txBody>
      </p:sp>
    </p:spTree>
    <p:extLst>
      <p:ext uri="{BB962C8B-B14F-4D97-AF65-F5344CB8AC3E}">
        <p14:creationId xmlns:p14="http://schemas.microsoft.com/office/powerpoint/2010/main" val="2015294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117e09a2d6f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117e09a2d6f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1180b7b054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1180b7b054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117e09a2d6f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117e09a2d6f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1180b7b0545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1180b7b0545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117e09a2d6f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117e09a2d6f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1180b7b0545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1180b7b0545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F7E26207-9A4B-2243-B1D7-E0312F14C57A}" type="datetimeFigureOut">
              <a:rPr lang="en-US" smtClean="0"/>
              <a:t>4/14/22</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16033BAE-E486-1449-B1CC-A5795362E0AA}"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919519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E26207-9A4B-2243-B1D7-E0312F14C57A}" type="datetimeFigureOut">
              <a:rPr lang="en-US" smtClean="0"/>
              <a:t>4/14/22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033BAE-E486-1449-B1CC-A5795362E0AA}" type="slidenum">
              <a:rPr lang="en-US" smtClean="0"/>
              <a:t>‹#›</a:t>
            </a:fld>
            <a:endParaRPr lang="en-US"/>
          </a:p>
        </p:txBody>
      </p:sp>
    </p:spTree>
    <p:extLst>
      <p:ext uri="{BB962C8B-B14F-4D97-AF65-F5344CB8AC3E}">
        <p14:creationId xmlns:p14="http://schemas.microsoft.com/office/powerpoint/2010/main" val="1783359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E26207-9A4B-2243-B1D7-E0312F14C57A}" type="datetimeFigureOut">
              <a:rPr lang="en-US" smtClean="0"/>
              <a:t>4/14/22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033BAE-E486-1449-B1CC-A5795362E0AA}" type="slidenum">
              <a:rPr lang="en-US" smtClean="0"/>
              <a:t>‹#›</a:t>
            </a:fld>
            <a:endParaRPr lang="en-US"/>
          </a:p>
        </p:txBody>
      </p:sp>
    </p:spTree>
    <p:extLst>
      <p:ext uri="{BB962C8B-B14F-4D97-AF65-F5344CB8AC3E}">
        <p14:creationId xmlns:p14="http://schemas.microsoft.com/office/powerpoint/2010/main" val="2091363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E26207-9A4B-2243-B1D7-E0312F14C57A}" type="datetimeFigureOut">
              <a:rPr lang="en-US" smtClean="0"/>
              <a:t>4/14/22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033BAE-E486-1449-B1CC-A5795362E0AA}" type="slidenum">
              <a:rPr lang="en-US" smtClean="0"/>
              <a:t>‹#›</a:t>
            </a:fld>
            <a:endParaRPr lang="en-US"/>
          </a:p>
        </p:txBody>
      </p:sp>
    </p:spTree>
    <p:extLst>
      <p:ext uri="{BB962C8B-B14F-4D97-AF65-F5344CB8AC3E}">
        <p14:creationId xmlns:p14="http://schemas.microsoft.com/office/powerpoint/2010/main" val="2849727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F7E26207-9A4B-2243-B1D7-E0312F14C57A}" type="datetimeFigureOut">
              <a:rPr lang="en-US" smtClean="0"/>
              <a:t>4/14/22</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16033BAE-E486-1449-B1CC-A5795362E0AA}"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443520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E26207-9A4B-2243-B1D7-E0312F14C57A}" type="datetimeFigureOut">
              <a:rPr lang="en-US" smtClean="0"/>
              <a:t>4/14/22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033BAE-E486-1449-B1CC-A5795362E0AA}" type="slidenum">
              <a:rPr lang="en-US" smtClean="0"/>
              <a:t>‹#›</a:t>
            </a:fld>
            <a:endParaRPr lang="en-US"/>
          </a:p>
        </p:txBody>
      </p:sp>
    </p:spTree>
    <p:extLst>
      <p:ext uri="{BB962C8B-B14F-4D97-AF65-F5344CB8AC3E}">
        <p14:creationId xmlns:p14="http://schemas.microsoft.com/office/powerpoint/2010/main" val="129710857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E26207-9A4B-2243-B1D7-E0312F14C57A}" type="datetimeFigureOut">
              <a:rPr lang="en-US" smtClean="0"/>
              <a:t>4/14/22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033BAE-E486-1449-B1CC-A5795362E0AA}" type="slidenum">
              <a:rPr lang="en-US" smtClean="0"/>
              <a:t>‹#›</a:t>
            </a:fld>
            <a:endParaRPr lang="en-US"/>
          </a:p>
        </p:txBody>
      </p:sp>
    </p:spTree>
    <p:extLst>
      <p:ext uri="{BB962C8B-B14F-4D97-AF65-F5344CB8AC3E}">
        <p14:creationId xmlns:p14="http://schemas.microsoft.com/office/powerpoint/2010/main" val="256681703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E26207-9A4B-2243-B1D7-E0312F14C57A}" type="datetimeFigureOut">
              <a:rPr lang="en-US" smtClean="0"/>
              <a:t>4/14/22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033BAE-E486-1449-B1CC-A5795362E0AA}" type="slidenum">
              <a:rPr lang="en-US" smtClean="0"/>
              <a:t>‹#›</a:t>
            </a:fld>
            <a:endParaRPr lang="en-US"/>
          </a:p>
        </p:txBody>
      </p:sp>
    </p:spTree>
    <p:extLst>
      <p:ext uri="{BB962C8B-B14F-4D97-AF65-F5344CB8AC3E}">
        <p14:creationId xmlns:p14="http://schemas.microsoft.com/office/powerpoint/2010/main" val="2945540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E26207-9A4B-2243-B1D7-E0312F14C57A}" type="datetimeFigureOut">
              <a:rPr lang="en-US" smtClean="0"/>
              <a:t>4/14/22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033BAE-E486-1449-B1CC-A5795362E0AA}" type="slidenum">
              <a:rPr lang="en-US" smtClean="0"/>
              <a:t>‹#›</a:t>
            </a:fld>
            <a:endParaRPr lang="en-US"/>
          </a:p>
        </p:txBody>
      </p:sp>
    </p:spTree>
    <p:extLst>
      <p:ext uri="{BB962C8B-B14F-4D97-AF65-F5344CB8AC3E}">
        <p14:creationId xmlns:p14="http://schemas.microsoft.com/office/powerpoint/2010/main" val="170113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7E26207-9A4B-2243-B1D7-E0312F14C57A}" type="datetimeFigureOut">
              <a:rPr lang="en-US" smtClean="0"/>
              <a:t>4/14/22</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16033BAE-E486-1449-B1CC-A5795362E0AA}"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7369616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7E26207-9A4B-2243-B1D7-E0312F14C57A}" type="datetimeFigureOut">
              <a:rPr lang="en-US" smtClean="0"/>
              <a:t>4/14/22</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16033BAE-E486-1449-B1CC-A5795362E0AA}"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68525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F7E26207-9A4B-2243-B1D7-E0312F14C57A}" type="datetimeFigureOut">
              <a:rPr lang="en-US" smtClean="0"/>
              <a:t>4/14/22</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16033BAE-E486-1449-B1CC-A5795362E0AA}"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15661593"/>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deanza.edu/dsps/ds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www.nidcd.nih.gov/health/statistics/quick-statistics-hearin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login.visionresourcecenter.cccco.edu/login/"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20" name="Group 7">
            <a:extLst>
              <a:ext uri="{FF2B5EF4-FFF2-40B4-BE49-F238E27FC236}">
                <a16:creationId xmlns:a16="http://schemas.microsoft.com/office/drawing/2014/main" id="{8C89EA62-F38E-4285-A105-C5E1BD36009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9" name="Freeform 6">
              <a:extLst>
                <a:ext uri="{FF2B5EF4-FFF2-40B4-BE49-F238E27FC236}">
                  <a16:creationId xmlns:a16="http://schemas.microsoft.com/office/drawing/2014/main" id="{2CF6E46A-CCCD-4728-B011-E147B23629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0" name="Freeform 6">
              <a:extLst>
                <a:ext uri="{FF2B5EF4-FFF2-40B4-BE49-F238E27FC236}">
                  <a16:creationId xmlns:a16="http://schemas.microsoft.com/office/drawing/2014/main" id="{2E2C684B-30C9-4689-A529-EBF1B8ADB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useBgFill="1">
        <p:nvSpPr>
          <p:cNvPr id="21" name="Rectangle 11">
            <a:extLst>
              <a:ext uri="{FF2B5EF4-FFF2-40B4-BE49-F238E27FC236}">
                <a16:creationId xmlns:a16="http://schemas.microsoft.com/office/drawing/2014/main" id="{9ECB0E0D-AC1B-4E83-84EA-237BFA2063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13">
            <a:extLst>
              <a:ext uri="{FF2B5EF4-FFF2-40B4-BE49-F238E27FC236}">
                <a16:creationId xmlns:a16="http://schemas.microsoft.com/office/drawing/2014/main" id="{D6DCB3B1-E1A7-4510-831B-77C8EFF566A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5" name="Freeform 6">
              <a:extLst>
                <a:ext uri="{FF2B5EF4-FFF2-40B4-BE49-F238E27FC236}">
                  <a16:creationId xmlns:a16="http://schemas.microsoft.com/office/drawing/2014/main" id="{10132A3B-10CF-4EEB-BA1F-A63D2ED61D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23" name="Freeform 6">
              <a:extLst>
                <a:ext uri="{FF2B5EF4-FFF2-40B4-BE49-F238E27FC236}">
                  <a16:creationId xmlns:a16="http://schemas.microsoft.com/office/drawing/2014/main" id="{014E52ED-3C51-46E6-BE4B-14FFAB2C3D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p:nvSpPr>
          <p:cNvPr id="2" name="Title 1">
            <a:extLst>
              <a:ext uri="{FF2B5EF4-FFF2-40B4-BE49-F238E27FC236}">
                <a16:creationId xmlns:a16="http://schemas.microsoft.com/office/drawing/2014/main" id="{CECF83A6-BEA7-234F-8244-64451BBD82B7}"/>
              </a:ext>
            </a:extLst>
          </p:cNvPr>
          <p:cNvSpPr>
            <a:spLocks noGrp="1"/>
          </p:cNvSpPr>
          <p:nvPr>
            <p:ph type="title"/>
          </p:nvPr>
        </p:nvSpPr>
        <p:spPr>
          <a:xfrm>
            <a:off x="1478521" y="1480930"/>
            <a:ext cx="5751537" cy="3848521"/>
          </a:xfrm>
        </p:spPr>
        <p:txBody>
          <a:bodyPr vert="horz" lIns="91440" tIns="45720" rIns="91440" bIns="45720" rtlCol="0" anchor="ctr">
            <a:normAutofit/>
          </a:bodyPr>
          <a:lstStyle/>
          <a:p>
            <a:pPr algn="r"/>
            <a:r>
              <a:rPr lang="en-US" sz="6600" cap="all"/>
              <a:t>Disability Support Services</a:t>
            </a:r>
          </a:p>
        </p:txBody>
      </p:sp>
      <p:sp>
        <p:nvSpPr>
          <p:cNvPr id="3" name="Content Placeholder 2">
            <a:extLst>
              <a:ext uri="{FF2B5EF4-FFF2-40B4-BE49-F238E27FC236}">
                <a16:creationId xmlns:a16="http://schemas.microsoft.com/office/drawing/2014/main" id="{523B2C69-0CA0-7A4E-A99A-5C5814E94F65}"/>
              </a:ext>
            </a:extLst>
          </p:cNvPr>
          <p:cNvSpPr>
            <a:spLocks noGrp="1"/>
          </p:cNvSpPr>
          <p:nvPr>
            <p:ph sz="half" idx="1"/>
          </p:nvPr>
        </p:nvSpPr>
        <p:spPr>
          <a:xfrm>
            <a:off x="8119870" y="1480929"/>
            <a:ext cx="2593610" cy="3848522"/>
          </a:xfrm>
        </p:spPr>
        <p:txBody>
          <a:bodyPr vert="horz" lIns="91440" tIns="45720" rIns="91440" bIns="45720" rtlCol="0" anchor="ctr">
            <a:normAutofit/>
          </a:bodyPr>
          <a:lstStyle/>
          <a:p>
            <a:pPr marL="0" indent="0">
              <a:lnSpc>
                <a:spcPct val="112000"/>
              </a:lnSpc>
              <a:spcBef>
                <a:spcPts val="0"/>
              </a:spcBef>
              <a:spcAft>
                <a:spcPts val="600"/>
              </a:spcAft>
              <a:buNone/>
            </a:pPr>
            <a:r>
              <a:rPr lang="en-US" sz="2300" dirty="0"/>
              <a:t>De Anza College</a:t>
            </a:r>
          </a:p>
          <a:p>
            <a:pPr marL="0" indent="0">
              <a:lnSpc>
                <a:spcPct val="112000"/>
              </a:lnSpc>
              <a:spcBef>
                <a:spcPts val="0"/>
              </a:spcBef>
              <a:spcAft>
                <a:spcPts val="600"/>
              </a:spcAft>
              <a:buNone/>
            </a:pPr>
            <a:endParaRPr lang="en-US" sz="2300" dirty="0"/>
          </a:p>
          <a:p>
            <a:pPr marL="0" indent="0">
              <a:lnSpc>
                <a:spcPct val="112000"/>
              </a:lnSpc>
              <a:spcBef>
                <a:spcPts val="0"/>
              </a:spcBef>
              <a:spcAft>
                <a:spcPts val="600"/>
              </a:spcAft>
              <a:buNone/>
            </a:pPr>
            <a:endParaRPr lang="en-US" sz="2300" dirty="0"/>
          </a:p>
        </p:txBody>
      </p:sp>
      <p:cxnSp>
        <p:nvCxnSpPr>
          <p:cNvPr id="24" name="Straight Connector 17">
            <a:extLst>
              <a:ext uri="{FF2B5EF4-FFF2-40B4-BE49-F238E27FC236}">
                <a16:creationId xmlns:a16="http://schemas.microsoft.com/office/drawing/2014/main" id="{6116DDC6-8F07-46CC-8751-E5C9346B2A0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74964" y="2388358"/>
            <a:ext cx="0" cy="1856096"/>
          </a:xfrm>
          <a:prstGeom prst="line">
            <a:avLst/>
          </a:prstGeom>
          <a:ln w="25400" cap="sq">
            <a:solidFill>
              <a:schemeClr val="tx1"/>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630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g117e09a2d6f_0_12"/>
          <p:cNvSpPr txBox="1">
            <a:spLocks noGrp="1"/>
          </p:cNvSpPr>
          <p:nvPr>
            <p:ph type="title"/>
          </p:nvPr>
        </p:nvSpPr>
        <p:spPr>
          <a:xfrm>
            <a:off x="1371600" y="685800"/>
            <a:ext cx="9601200" cy="1025769"/>
          </a:xfrm>
          <a:prstGeom prst="rect">
            <a:avLst/>
          </a:prstGeom>
        </p:spPr>
        <p:txBody>
          <a:bodyPr spcFirstLastPara="1" wrap="square" lIns="91425" tIns="45700" rIns="91425" bIns="45700" anchor="t" anchorCtr="0">
            <a:normAutofit/>
          </a:bodyPr>
          <a:lstStyle/>
          <a:p>
            <a:pPr marL="0" lvl="0" indent="0" algn="l" rtl="0">
              <a:spcBef>
                <a:spcPts val="0"/>
              </a:spcBef>
              <a:spcAft>
                <a:spcPts val="0"/>
              </a:spcAft>
              <a:buNone/>
            </a:pPr>
            <a:r>
              <a:rPr lang="en-US" dirty="0">
                <a:solidFill>
                  <a:schemeClr val="bg2">
                    <a:lumMod val="50000"/>
                  </a:schemeClr>
                </a:solidFill>
              </a:rPr>
              <a:t>First Steps</a:t>
            </a:r>
            <a:endParaRPr dirty="0">
              <a:solidFill>
                <a:schemeClr val="bg2">
                  <a:lumMod val="50000"/>
                </a:schemeClr>
              </a:solidFill>
            </a:endParaRPr>
          </a:p>
        </p:txBody>
      </p:sp>
      <p:sp>
        <p:nvSpPr>
          <p:cNvPr id="130" name="Google Shape;130;g117e09a2d6f_0_12"/>
          <p:cNvSpPr txBox="1">
            <a:spLocks noGrp="1"/>
          </p:cNvSpPr>
          <p:nvPr>
            <p:ph type="body" idx="1"/>
          </p:nvPr>
        </p:nvSpPr>
        <p:spPr>
          <a:xfrm>
            <a:off x="1371600" y="1487424"/>
            <a:ext cx="9601200" cy="4584192"/>
          </a:xfrm>
          <a:prstGeom prst="rect">
            <a:avLst/>
          </a:prstGeom>
        </p:spPr>
        <p:txBody>
          <a:bodyPr spcFirstLastPara="1" wrap="square" lIns="91425" tIns="45700" rIns="91425" bIns="45700" anchor="t" anchorCtr="0">
            <a:noAutofit/>
          </a:bodyPr>
          <a:lstStyle/>
          <a:p>
            <a:pPr marL="88900" lvl="0" indent="0" algn="l" rtl="0">
              <a:lnSpc>
                <a:spcPct val="150000"/>
              </a:lnSpc>
              <a:spcBef>
                <a:spcPts val="1000"/>
              </a:spcBef>
              <a:spcAft>
                <a:spcPts val="0"/>
              </a:spcAft>
              <a:buSzPts val="2200"/>
              <a:buNone/>
            </a:pPr>
            <a:r>
              <a:rPr lang="en-US" sz="2200" dirty="0"/>
              <a:t>1. </a:t>
            </a:r>
            <a:r>
              <a:rPr lang="en-US" sz="2600" b="1" dirty="0"/>
              <a:t>DSPS Application</a:t>
            </a:r>
            <a:r>
              <a:rPr lang="en-US" sz="2600" dirty="0"/>
              <a:t> </a:t>
            </a:r>
            <a:endParaRPr sz="2600" dirty="0"/>
          </a:p>
          <a:p>
            <a:pPr marL="774700" lvl="1" indent="-342900" algn="l" rtl="0">
              <a:lnSpc>
                <a:spcPct val="150000"/>
              </a:lnSpc>
              <a:spcBef>
                <a:spcPts val="500"/>
              </a:spcBef>
              <a:spcAft>
                <a:spcPts val="0"/>
              </a:spcAft>
              <a:buClr>
                <a:schemeClr val="bg2">
                  <a:lumMod val="50000"/>
                </a:schemeClr>
              </a:buClr>
              <a:buSzPts val="2200"/>
              <a:buFont typeface="Wingdings" pitchFamily="2" charset="2"/>
              <a:buChar char="§"/>
            </a:pPr>
            <a:r>
              <a:rPr lang="en-US" sz="2600" i="0" dirty="0"/>
              <a:t>Login to </a:t>
            </a:r>
            <a:r>
              <a:rPr lang="en-US" sz="2600" b="1" i="0" dirty="0" err="1"/>
              <a:t>MyPortal</a:t>
            </a:r>
            <a:r>
              <a:rPr lang="en-US" sz="2600" i="0" dirty="0"/>
              <a:t> &gt; Select or Click Apps &gt; Student Apps &gt; Clockwork App</a:t>
            </a:r>
            <a:endParaRPr sz="2600" i="0" dirty="0"/>
          </a:p>
          <a:p>
            <a:pPr marL="774700" lvl="1" indent="-342900" algn="l" rtl="0">
              <a:lnSpc>
                <a:spcPct val="150000"/>
              </a:lnSpc>
              <a:spcBef>
                <a:spcPts val="500"/>
              </a:spcBef>
              <a:spcAft>
                <a:spcPts val="0"/>
              </a:spcAft>
              <a:buClr>
                <a:schemeClr val="bg2">
                  <a:lumMod val="50000"/>
                </a:schemeClr>
              </a:buClr>
              <a:buSzPts val="2200"/>
              <a:buFont typeface="Wingdings" pitchFamily="2" charset="2"/>
              <a:buChar char="§"/>
            </a:pPr>
            <a:r>
              <a:rPr lang="en-US" sz="2600" i="0" dirty="0"/>
              <a:t>Upload disability documentation:</a:t>
            </a:r>
            <a:endParaRPr sz="2600" i="0" dirty="0"/>
          </a:p>
          <a:p>
            <a:pPr marL="1231900" lvl="2" indent="-342900" algn="l" rtl="0">
              <a:lnSpc>
                <a:spcPct val="150000"/>
              </a:lnSpc>
              <a:spcBef>
                <a:spcPts val="500"/>
              </a:spcBef>
              <a:spcAft>
                <a:spcPts val="0"/>
              </a:spcAft>
              <a:buClr>
                <a:schemeClr val="bg2">
                  <a:lumMod val="50000"/>
                </a:schemeClr>
              </a:buClr>
              <a:buSzPts val="2200"/>
              <a:buFont typeface="Courier New" panose="02070309020205020404" pitchFamily="49" charset="0"/>
              <a:buChar char="o"/>
            </a:pPr>
            <a:r>
              <a:rPr lang="en-US" sz="2600" dirty="0"/>
              <a:t>Individualized Education Plan (IEP), 504 plan, Individualized Program Plan (IPP), or Disability Verification Form (DVF)</a:t>
            </a:r>
            <a:endParaRPr sz="2600" dirty="0"/>
          </a:p>
          <a:p>
            <a:pPr marL="685800" lvl="0" indent="0" algn="l" rtl="0">
              <a:spcBef>
                <a:spcPts val="1000"/>
              </a:spcBef>
              <a:spcAft>
                <a:spcPts val="0"/>
              </a:spcAft>
              <a:buNone/>
            </a:pPr>
            <a:endParaRPr sz="2200" dirty="0"/>
          </a:p>
          <a:p>
            <a:pPr marL="457200" lvl="0" indent="0" algn="l" rtl="0">
              <a:spcBef>
                <a:spcPts val="1000"/>
              </a:spcBef>
              <a:spcAft>
                <a:spcPts val="200"/>
              </a:spcAft>
              <a:buNone/>
            </a:pPr>
            <a:endParaRPr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g1180b7b0545_0_22"/>
          <p:cNvSpPr txBox="1">
            <a:spLocks noGrp="1"/>
          </p:cNvSpPr>
          <p:nvPr>
            <p:ph type="title"/>
          </p:nvPr>
        </p:nvSpPr>
        <p:spPr>
          <a:xfrm>
            <a:off x="1371600" y="685800"/>
            <a:ext cx="9601200" cy="1485900"/>
          </a:xfrm>
          <a:prstGeom prst="rect">
            <a:avLst/>
          </a:prstGeom>
        </p:spPr>
        <p:txBody>
          <a:bodyPr spcFirstLastPara="1" wrap="square" lIns="91425" tIns="45700" rIns="91425" bIns="45700" anchor="t" anchorCtr="0">
            <a:normAutofit/>
          </a:bodyPr>
          <a:lstStyle/>
          <a:p>
            <a:pPr marL="0" lvl="0" indent="0" algn="l" rtl="0">
              <a:spcBef>
                <a:spcPts val="0"/>
              </a:spcBef>
              <a:spcAft>
                <a:spcPts val="0"/>
              </a:spcAft>
              <a:buNone/>
            </a:pPr>
            <a:r>
              <a:rPr lang="en-US" dirty="0">
                <a:solidFill>
                  <a:schemeClr val="bg2">
                    <a:lumMod val="50000"/>
                  </a:schemeClr>
                </a:solidFill>
              </a:rPr>
              <a:t>Getting set up with DSS (continued)</a:t>
            </a:r>
            <a:endParaRPr dirty="0">
              <a:solidFill>
                <a:schemeClr val="bg2">
                  <a:lumMod val="50000"/>
                </a:schemeClr>
              </a:solidFill>
            </a:endParaRPr>
          </a:p>
        </p:txBody>
      </p:sp>
      <p:sp>
        <p:nvSpPr>
          <p:cNvPr id="136" name="Google Shape;136;g1180b7b0545_0_22"/>
          <p:cNvSpPr txBox="1">
            <a:spLocks noGrp="1"/>
          </p:cNvSpPr>
          <p:nvPr>
            <p:ph type="body" idx="1"/>
          </p:nvPr>
        </p:nvSpPr>
        <p:spPr>
          <a:xfrm>
            <a:off x="1371600" y="1828800"/>
            <a:ext cx="9601200" cy="4038600"/>
          </a:xfrm>
          <a:prstGeom prst="rect">
            <a:avLst/>
          </a:prstGeom>
        </p:spPr>
        <p:txBody>
          <a:bodyPr spcFirstLastPara="1" wrap="square" lIns="91425" tIns="45700" rIns="91425" bIns="45700" anchor="t" anchorCtr="0">
            <a:normAutofit/>
          </a:bodyPr>
          <a:lstStyle/>
          <a:p>
            <a:pPr marL="457200" lvl="0" indent="0" algn="l" rtl="0">
              <a:spcBef>
                <a:spcPts val="1000"/>
              </a:spcBef>
              <a:spcAft>
                <a:spcPts val="0"/>
              </a:spcAft>
              <a:buNone/>
            </a:pPr>
            <a:r>
              <a:rPr lang="en-US" sz="2200" b="1" dirty="0"/>
              <a:t>2. Intake Appointment</a:t>
            </a:r>
            <a:endParaRPr sz="2200" b="1" dirty="0"/>
          </a:p>
          <a:p>
            <a:pPr marL="774700" lvl="1" indent="-342900" algn="l" rtl="0">
              <a:lnSpc>
                <a:spcPct val="150000"/>
              </a:lnSpc>
              <a:spcBef>
                <a:spcPts val="500"/>
              </a:spcBef>
              <a:spcAft>
                <a:spcPts val="0"/>
              </a:spcAft>
              <a:buClr>
                <a:schemeClr val="bg2">
                  <a:lumMod val="50000"/>
                </a:schemeClr>
              </a:buClr>
              <a:buSzPts val="2200"/>
              <a:buFont typeface="Wingdings" pitchFamily="2" charset="2"/>
              <a:buChar char="§"/>
            </a:pPr>
            <a:r>
              <a:rPr lang="en-US" sz="2200" dirty="0"/>
              <a:t>Once the application and documentation are submitted, our DSS Secretary will reach out to set up an Intake appointment </a:t>
            </a:r>
            <a:endParaRPr sz="2200" dirty="0"/>
          </a:p>
          <a:p>
            <a:pPr marL="774700" lvl="1" indent="-342900" algn="l" rtl="0">
              <a:lnSpc>
                <a:spcPct val="150000"/>
              </a:lnSpc>
              <a:spcBef>
                <a:spcPts val="500"/>
              </a:spcBef>
              <a:spcAft>
                <a:spcPts val="0"/>
              </a:spcAft>
              <a:buClr>
                <a:schemeClr val="bg2">
                  <a:lumMod val="50000"/>
                </a:schemeClr>
              </a:buClr>
              <a:buSzPts val="2200"/>
              <a:buFont typeface="Wingdings" pitchFamily="2" charset="2"/>
              <a:buChar char="§"/>
            </a:pPr>
            <a:r>
              <a:rPr lang="en-US" sz="2200" dirty="0"/>
              <a:t>During the Intake appointment with a DSS Counselor, students are set up with accommodations and acquainted with DSS services</a:t>
            </a:r>
            <a:endParaRPr sz="2200" dirty="0"/>
          </a:p>
          <a:p>
            <a:pPr marL="0" lvl="0" indent="0" algn="l" rtl="0">
              <a:spcBef>
                <a:spcPts val="1000"/>
              </a:spcBef>
              <a:spcAft>
                <a:spcPts val="200"/>
              </a:spcAft>
              <a:buNone/>
            </a:pP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C89EA62-F38E-4285-A105-C5E1BD36009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8" name="Freeform 6">
              <a:extLst>
                <a:ext uri="{FF2B5EF4-FFF2-40B4-BE49-F238E27FC236}">
                  <a16:creationId xmlns:a16="http://schemas.microsoft.com/office/drawing/2014/main" id="{2CF6E46A-CCCD-4728-B011-E147B23629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9" name="Freeform 6">
              <a:extLst>
                <a:ext uri="{FF2B5EF4-FFF2-40B4-BE49-F238E27FC236}">
                  <a16:creationId xmlns:a16="http://schemas.microsoft.com/office/drawing/2014/main" id="{2E2C684B-30C9-4689-A529-EBF1B8ADB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useBgFill="1">
        <p:nvSpPr>
          <p:cNvPr id="11" name="Rectangle 10">
            <a:extLst>
              <a:ext uri="{FF2B5EF4-FFF2-40B4-BE49-F238E27FC236}">
                <a16:creationId xmlns:a16="http://schemas.microsoft.com/office/drawing/2014/main" id="{5ABA7F3F-D56F-4C06-84AC-03FC83B064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715374B5-D7C8-4AA9-BE65-DB7A0CA9B4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4" name="Freeform 6">
              <a:extLst>
                <a:ext uri="{FF2B5EF4-FFF2-40B4-BE49-F238E27FC236}">
                  <a16:creationId xmlns:a16="http://schemas.microsoft.com/office/drawing/2014/main" id="{C73A7452-ED0F-4903-A620-8D103E556C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accent1"/>
            </a:solidFill>
            <a:ln w="0">
              <a:noFill/>
              <a:prstDash val="solid"/>
              <a:round/>
              <a:headEnd/>
              <a:tailEnd/>
            </a:ln>
          </p:spPr>
        </p:sp>
        <p:sp>
          <p:nvSpPr>
            <p:cNvPr id="15" name="Freeform 6">
              <a:extLst>
                <a:ext uri="{FF2B5EF4-FFF2-40B4-BE49-F238E27FC236}">
                  <a16:creationId xmlns:a16="http://schemas.microsoft.com/office/drawing/2014/main" id="{F6A3F6CE-D581-4C37-8822-4F4A68325E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2"/>
            </a:solidFill>
            <a:ln w="0">
              <a:noFill/>
              <a:prstDash val="solid"/>
              <a:round/>
              <a:headEnd/>
              <a:tailEnd/>
            </a:ln>
          </p:spPr>
        </p:sp>
      </p:grpSp>
      <p:sp>
        <p:nvSpPr>
          <p:cNvPr id="2" name="Title 1">
            <a:extLst>
              <a:ext uri="{FF2B5EF4-FFF2-40B4-BE49-F238E27FC236}">
                <a16:creationId xmlns:a16="http://schemas.microsoft.com/office/drawing/2014/main" id="{42B1B8F6-6F34-1647-8A37-B3A53F44DDE5}"/>
              </a:ext>
            </a:extLst>
          </p:cNvPr>
          <p:cNvSpPr>
            <a:spLocks noGrp="1"/>
          </p:cNvSpPr>
          <p:nvPr>
            <p:ph type="title"/>
          </p:nvPr>
        </p:nvSpPr>
        <p:spPr>
          <a:xfrm>
            <a:off x="1915128" y="1788454"/>
            <a:ext cx="8361229" cy="2098226"/>
          </a:xfrm>
        </p:spPr>
        <p:txBody>
          <a:bodyPr vert="horz" lIns="91440" tIns="45720" rIns="91440" bIns="45720" rtlCol="0" anchor="b">
            <a:normAutofit/>
          </a:bodyPr>
          <a:lstStyle/>
          <a:p>
            <a:pPr algn="ctr"/>
            <a:r>
              <a:rPr lang="en-US" sz="6100" cap="all" dirty="0">
                <a:solidFill>
                  <a:schemeClr val="tx1">
                    <a:lumMod val="95000"/>
                  </a:schemeClr>
                </a:solidFill>
              </a:rPr>
              <a:t>DSS Accommodations &amp; Services</a:t>
            </a:r>
          </a:p>
        </p:txBody>
      </p:sp>
    </p:spTree>
    <p:extLst>
      <p:ext uri="{BB962C8B-B14F-4D97-AF65-F5344CB8AC3E}">
        <p14:creationId xmlns:p14="http://schemas.microsoft.com/office/powerpoint/2010/main" val="216043503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g117e09a2d6f_0_32"/>
          <p:cNvSpPr txBox="1">
            <a:spLocks noGrp="1"/>
          </p:cNvSpPr>
          <p:nvPr>
            <p:ph type="title"/>
          </p:nvPr>
        </p:nvSpPr>
        <p:spPr>
          <a:xfrm>
            <a:off x="1371600" y="685800"/>
            <a:ext cx="9601200" cy="826477"/>
          </a:xfrm>
          <a:prstGeom prst="rect">
            <a:avLst/>
          </a:prstGeom>
        </p:spPr>
        <p:txBody>
          <a:bodyPr spcFirstLastPara="1" wrap="square" lIns="91425" tIns="45700" rIns="91425" bIns="45700" anchor="t" anchorCtr="0">
            <a:normAutofit fontScale="90000"/>
          </a:bodyPr>
          <a:lstStyle/>
          <a:p>
            <a:pPr marL="0" lvl="0" indent="0" algn="l" rtl="0">
              <a:spcBef>
                <a:spcPts val="0"/>
              </a:spcBef>
              <a:spcAft>
                <a:spcPts val="0"/>
              </a:spcAft>
              <a:buNone/>
            </a:pPr>
            <a:r>
              <a:rPr lang="en-US" dirty="0">
                <a:solidFill>
                  <a:schemeClr val="bg2">
                    <a:lumMod val="50000"/>
                  </a:schemeClr>
                </a:solidFill>
              </a:rPr>
              <a:t>DSS Accommodations &amp; Services Examples</a:t>
            </a:r>
            <a:endParaRPr dirty="0">
              <a:solidFill>
                <a:schemeClr val="bg2">
                  <a:lumMod val="50000"/>
                </a:schemeClr>
              </a:solidFill>
            </a:endParaRPr>
          </a:p>
        </p:txBody>
      </p:sp>
      <p:sp>
        <p:nvSpPr>
          <p:cNvPr id="142" name="Google Shape;142;g117e09a2d6f_0_32"/>
          <p:cNvSpPr txBox="1">
            <a:spLocks noGrp="1"/>
          </p:cNvSpPr>
          <p:nvPr>
            <p:ph type="body" idx="1"/>
          </p:nvPr>
        </p:nvSpPr>
        <p:spPr>
          <a:xfrm>
            <a:off x="1371600" y="1512277"/>
            <a:ext cx="9601200" cy="4903698"/>
          </a:xfrm>
          <a:prstGeom prst="rect">
            <a:avLst/>
          </a:prstGeom>
        </p:spPr>
        <p:txBody>
          <a:bodyPr spcFirstLastPara="1" wrap="square" lIns="91425" tIns="45700" rIns="91425" bIns="45700" anchor="t" anchorCtr="0">
            <a:normAutofit fontScale="92500" lnSpcReduction="10000"/>
          </a:bodyPr>
          <a:lstStyle/>
          <a:p>
            <a:pPr marL="457200" lvl="0" indent="-368300" algn="l" rtl="0">
              <a:lnSpc>
                <a:spcPct val="150000"/>
              </a:lnSpc>
              <a:spcBef>
                <a:spcPts val="1000"/>
              </a:spcBef>
              <a:spcAft>
                <a:spcPts val="0"/>
              </a:spcAft>
              <a:buClr>
                <a:schemeClr val="bg2">
                  <a:lumMod val="50000"/>
                </a:schemeClr>
              </a:buClr>
              <a:buSzPts val="2200"/>
              <a:buFont typeface="Wingdings" pitchFamily="2" charset="2"/>
              <a:buChar char="§"/>
            </a:pPr>
            <a:r>
              <a:rPr lang="en-US" sz="2800" dirty="0"/>
              <a:t>1.5x on quizzes, exams and finals</a:t>
            </a:r>
            <a:endParaRPr sz="2800" dirty="0"/>
          </a:p>
          <a:p>
            <a:pPr marL="457200" lvl="0" indent="-368300" algn="l" rtl="0">
              <a:lnSpc>
                <a:spcPct val="150000"/>
              </a:lnSpc>
              <a:spcBef>
                <a:spcPts val="0"/>
              </a:spcBef>
              <a:spcAft>
                <a:spcPts val="0"/>
              </a:spcAft>
              <a:buClr>
                <a:schemeClr val="bg2">
                  <a:lumMod val="50000"/>
                </a:schemeClr>
              </a:buClr>
              <a:buSzPts val="2200"/>
              <a:buFont typeface="Wingdings" pitchFamily="2" charset="2"/>
              <a:buChar char="§"/>
            </a:pPr>
            <a:r>
              <a:rPr lang="en-US" sz="2800" dirty="0"/>
              <a:t>Note taking services</a:t>
            </a:r>
            <a:endParaRPr sz="2800" dirty="0"/>
          </a:p>
          <a:p>
            <a:pPr marL="457200" lvl="0" indent="-368300" algn="l" rtl="0">
              <a:lnSpc>
                <a:spcPct val="150000"/>
              </a:lnSpc>
              <a:spcBef>
                <a:spcPts val="0"/>
              </a:spcBef>
              <a:spcAft>
                <a:spcPts val="0"/>
              </a:spcAft>
              <a:buClr>
                <a:schemeClr val="bg2">
                  <a:lumMod val="50000"/>
                </a:schemeClr>
              </a:buClr>
              <a:buSzPts val="2200"/>
              <a:buFont typeface="Wingdings" pitchFamily="2" charset="2"/>
              <a:buChar char="§"/>
            </a:pPr>
            <a:r>
              <a:rPr lang="en-US" sz="2800" dirty="0"/>
              <a:t>Tutoring - Math &amp; English</a:t>
            </a:r>
            <a:endParaRPr sz="2800" dirty="0"/>
          </a:p>
          <a:p>
            <a:pPr marL="457200" lvl="0" indent="-368300" algn="l" rtl="0">
              <a:lnSpc>
                <a:spcPct val="150000"/>
              </a:lnSpc>
              <a:spcBef>
                <a:spcPts val="0"/>
              </a:spcBef>
              <a:spcAft>
                <a:spcPts val="0"/>
              </a:spcAft>
              <a:buClr>
                <a:schemeClr val="bg2">
                  <a:lumMod val="50000"/>
                </a:schemeClr>
              </a:buClr>
              <a:buSzPts val="2200"/>
              <a:buFont typeface="Wingdings" pitchFamily="2" charset="2"/>
              <a:buChar char="§"/>
            </a:pPr>
            <a:r>
              <a:rPr lang="en-US" sz="2800" dirty="0"/>
              <a:t>Assistive Technology</a:t>
            </a:r>
            <a:endParaRPr sz="2800" dirty="0"/>
          </a:p>
          <a:p>
            <a:pPr marL="914400" lvl="1" indent="-368300" algn="l" rtl="0">
              <a:lnSpc>
                <a:spcPct val="150000"/>
              </a:lnSpc>
              <a:spcBef>
                <a:spcPts val="0"/>
              </a:spcBef>
              <a:spcAft>
                <a:spcPts val="0"/>
              </a:spcAft>
              <a:buSzPts val="2200"/>
              <a:buChar char="○"/>
            </a:pPr>
            <a:r>
              <a:rPr lang="en-US" sz="2800" dirty="0"/>
              <a:t>Text-to-Speech, Voice Recognition, Magnification Tools, </a:t>
            </a:r>
            <a:r>
              <a:rPr lang="en-US" sz="2800" dirty="0" err="1"/>
              <a:t>Screenreader</a:t>
            </a:r>
            <a:r>
              <a:rPr lang="en-US" sz="2800" dirty="0"/>
              <a:t>, etc.</a:t>
            </a:r>
            <a:endParaRPr sz="2800" dirty="0"/>
          </a:p>
          <a:p>
            <a:pPr marL="457200" lvl="0" indent="-368300" algn="l" rtl="0">
              <a:lnSpc>
                <a:spcPct val="150000"/>
              </a:lnSpc>
              <a:spcBef>
                <a:spcPts val="0"/>
              </a:spcBef>
              <a:spcAft>
                <a:spcPts val="0"/>
              </a:spcAft>
              <a:buSzPts val="2200"/>
              <a:buFont typeface="Wingdings" pitchFamily="2" charset="2"/>
              <a:buChar char="§"/>
            </a:pPr>
            <a:r>
              <a:rPr lang="en-US" sz="2800" dirty="0"/>
              <a:t>Alternate Media (for books and class materials)</a:t>
            </a:r>
            <a:endParaRPr sz="2800" dirty="0"/>
          </a:p>
          <a:p>
            <a:pPr marL="914400" lvl="1" indent="-368300" algn="l" rtl="0">
              <a:lnSpc>
                <a:spcPct val="150000"/>
              </a:lnSpc>
              <a:spcBef>
                <a:spcPts val="0"/>
              </a:spcBef>
              <a:spcAft>
                <a:spcPts val="0"/>
              </a:spcAft>
              <a:buSzPts val="2200"/>
              <a:buChar char="○"/>
            </a:pPr>
            <a:r>
              <a:rPr lang="en-US" sz="2800" dirty="0"/>
              <a:t>Audio books, PDF, etc.</a:t>
            </a:r>
            <a:endParaRPr sz="2800" dirty="0"/>
          </a:p>
          <a:p>
            <a:pPr marL="0" lvl="0" indent="0" algn="l" rtl="0">
              <a:lnSpc>
                <a:spcPct val="150000"/>
              </a:lnSpc>
              <a:spcBef>
                <a:spcPts val="1000"/>
              </a:spcBef>
              <a:spcAft>
                <a:spcPts val="200"/>
              </a:spcAft>
              <a:buNone/>
            </a:pP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g1180b7b0545_0_17"/>
          <p:cNvSpPr txBox="1">
            <a:spLocks noGrp="1"/>
          </p:cNvSpPr>
          <p:nvPr>
            <p:ph type="title"/>
          </p:nvPr>
        </p:nvSpPr>
        <p:spPr>
          <a:xfrm>
            <a:off x="1371600" y="279952"/>
            <a:ext cx="10237304" cy="1421296"/>
          </a:xfrm>
          <a:prstGeom prst="rect">
            <a:avLst/>
          </a:prstGeom>
        </p:spPr>
        <p:txBody>
          <a:bodyPr spcFirstLastPara="1" wrap="square" lIns="91425" tIns="45700" rIns="91425" bIns="45700" anchor="t" anchorCtr="0">
            <a:normAutofit/>
          </a:bodyPr>
          <a:lstStyle/>
          <a:p>
            <a:pPr marL="0" lvl="0" indent="0" algn="l" rtl="0">
              <a:spcBef>
                <a:spcPts val="0"/>
              </a:spcBef>
              <a:spcAft>
                <a:spcPts val="0"/>
              </a:spcAft>
              <a:buNone/>
            </a:pPr>
            <a:r>
              <a:rPr lang="en-US" dirty="0">
                <a:solidFill>
                  <a:schemeClr val="bg2">
                    <a:lumMod val="50000"/>
                  </a:schemeClr>
                </a:solidFill>
              </a:rPr>
              <a:t>DSS Accommodations &amp; Services Examples (continued) </a:t>
            </a:r>
            <a:endParaRPr dirty="0">
              <a:solidFill>
                <a:schemeClr val="bg2">
                  <a:lumMod val="50000"/>
                </a:schemeClr>
              </a:solidFill>
            </a:endParaRPr>
          </a:p>
        </p:txBody>
      </p:sp>
      <p:sp>
        <p:nvSpPr>
          <p:cNvPr id="148" name="Google Shape;148;g1180b7b0545_0_17"/>
          <p:cNvSpPr txBox="1">
            <a:spLocks noGrp="1"/>
          </p:cNvSpPr>
          <p:nvPr>
            <p:ph type="body" idx="1"/>
          </p:nvPr>
        </p:nvSpPr>
        <p:spPr>
          <a:xfrm>
            <a:off x="1371600" y="1701248"/>
            <a:ext cx="9601200" cy="4166152"/>
          </a:xfrm>
          <a:prstGeom prst="rect">
            <a:avLst/>
          </a:prstGeom>
        </p:spPr>
        <p:txBody>
          <a:bodyPr spcFirstLastPara="1" wrap="square" lIns="91425" tIns="45700" rIns="91425" bIns="45700" anchor="t" anchorCtr="0">
            <a:noAutofit/>
          </a:bodyPr>
          <a:lstStyle/>
          <a:p>
            <a:pPr marL="457200" lvl="0" indent="-368300" algn="l" rtl="0">
              <a:lnSpc>
                <a:spcPct val="150000"/>
              </a:lnSpc>
              <a:spcBef>
                <a:spcPts val="1000"/>
              </a:spcBef>
              <a:spcAft>
                <a:spcPts val="0"/>
              </a:spcAft>
              <a:buClr>
                <a:schemeClr val="bg2">
                  <a:lumMod val="50000"/>
                </a:schemeClr>
              </a:buClr>
              <a:buSzPts val="2200"/>
              <a:buFont typeface="Wingdings" pitchFamily="2" charset="2"/>
              <a:buChar char="§"/>
            </a:pPr>
            <a:r>
              <a:rPr lang="en-US" sz="2800" dirty="0"/>
              <a:t>Counseling</a:t>
            </a:r>
            <a:endParaRPr sz="2800" dirty="0"/>
          </a:p>
          <a:p>
            <a:pPr marL="914400" lvl="1" indent="-368300" algn="l" rtl="0">
              <a:lnSpc>
                <a:spcPct val="150000"/>
              </a:lnSpc>
              <a:spcBef>
                <a:spcPts val="0"/>
              </a:spcBef>
              <a:spcAft>
                <a:spcPts val="0"/>
              </a:spcAft>
              <a:buClr>
                <a:schemeClr val="bg2">
                  <a:lumMod val="50000"/>
                </a:schemeClr>
              </a:buClr>
              <a:buSzPts val="2200"/>
              <a:buChar char="○"/>
            </a:pPr>
            <a:r>
              <a:rPr lang="en-US" sz="2800" dirty="0"/>
              <a:t>Academic, Disability, Personal/Crisis, etc.</a:t>
            </a:r>
            <a:endParaRPr sz="2800" dirty="0"/>
          </a:p>
          <a:p>
            <a:pPr marL="457200" lvl="0" indent="-368300" algn="l" rtl="0">
              <a:lnSpc>
                <a:spcPct val="150000"/>
              </a:lnSpc>
              <a:spcBef>
                <a:spcPts val="0"/>
              </a:spcBef>
              <a:spcAft>
                <a:spcPts val="0"/>
              </a:spcAft>
              <a:buClr>
                <a:schemeClr val="bg2">
                  <a:lumMod val="50000"/>
                </a:schemeClr>
              </a:buClr>
              <a:buSzPts val="2200"/>
              <a:buFont typeface="Wingdings" pitchFamily="2" charset="2"/>
              <a:buChar char="§"/>
            </a:pPr>
            <a:r>
              <a:rPr lang="en-US" sz="2800" dirty="0"/>
              <a:t>Mobility Services</a:t>
            </a:r>
            <a:endParaRPr sz="2800" dirty="0"/>
          </a:p>
          <a:p>
            <a:pPr marL="457200" lvl="0" indent="-368300" algn="l" rtl="0">
              <a:lnSpc>
                <a:spcPct val="150000"/>
              </a:lnSpc>
              <a:spcBef>
                <a:spcPts val="0"/>
              </a:spcBef>
              <a:spcAft>
                <a:spcPts val="0"/>
              </a:spcAft>
              <a:buClr>
                <a:schemeClr val="bg2">
                  <a:lumMod val="50000"/>
                </a:schemeClr>
              </a:buClr>
              <a:buSzPts val="2200"/>
              <a:buFont typeface="Wingdings" pitchFamily="2" charset="2"/>
              <a:buChar char="§"/>
            </a:pPr>
            <a:r>
              <a:rPr lang="en-US" sz="2800" dirty="0"/>
              <a:t>Deaf and Hard of Hearing Services</a:t>
            </a:r>
            <a:endParaRPr sz="2800" dirty="0"/>
          </a:p>
          <a:p>
            <a:pPr marL="914400" lvl="1" indent="-368300" algn="l" rtl="0">
              <a:lnSpc>
                <a:spcPct val="150000"/>
              </a:lnSpc>
              <a:spcBef>
                <a:spcPts val="0"/>
              </a:spcBef>
              <a:spcAft>
                <a:spcPts val="0"/>
              </a:spcAft>
              <a:buSzPts val="2200"/>
              <a:buChar char="○"/>
            </a:pPr>
            <a:r>
              <a:rPr lang="en-US" sz="2800" dirty="0"/>
              <a:t>Captioning</a:t>
            </a:r>
            <a:endParaRPr sz="2800" dirty="0"/>
          </a:p>
          <a:p>
            <a:pPr marL="914400" lvl="1" indent="-368300" algn="l" rtl="0">
              <a:lnSpc>
                <a:spcPct val="150000"/>
              </a:lnSpc>
              <a:spcBef>
                <a:spcPts val="0"/>
              </a:spcBef>
              <a:spcAft>
                <a:spcPts val="0"/>
              </a:spcAft>
              <a:buSzPts val="2200"/>
              <a:buChar char="○"/>
            </a:pPr>
            <a:r>
              <a:rPr lang="en-US" sz="2800" dirty="0"/>
              <a:t>Sign Language Interpreters</a:t>
            </a:r>
            <a:endParaRP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A9270-3227-1648-9A68-9B915859C495}"/>
              </a:ext>
            </a:extLst>
          </p:cNvPr>
          <p:cNvSpPr>
            <a:spLocks noGrp="1"/>
          </p:cNvSpPr>
          <p:nvPr>
            <p:ph type="title"/>
          </p:nvPr>
        </p:nvSpPr>
        <p:spPr>
          <a:xfrm>
            <a:off x="6389914" y="685800"/>
            <a:ext cx="5127172" cy="1485900"/>
          </a:xfrm>
        </p:spPr>
        <p:txBody>
          <a:bodyPr>
            <a:normAutofit/>
          </a:bodyPr>
          <a:lstStyle/>
          <a:p>
            <a:r>
              <a:rPr lang="en-US" dirty="0"/>
              <a:t>Recording Lectures</a:t>
            </a:r>
          </a:p>
        </p:txBody>
      </p:sp>
      <p:sp>
        <p:nvSpPr>
          <p:cNvPr id="10" name="Rectangle 9">
            <a:extLst>
              <a:ext uri="{FF2B5EF4-FFF2-40B4-BE49-F238E27FC236}">
                <a16:creationId xmlns:a16="http://schemas.microsoft.com/office/drawing/2014/main" id="{A67E2D8A-19BE-48A0-889C-CCAC02348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Graphic 6" descr="Classroom">
            <a:extLst>
              <a:ext uri="{FF2B5EF4-FFF2-40B4-BE49-F238E27FC236}">
                <a16:creationId xmlns:a16="http://schemas.microsoft.com/office/drawing/2014/main" id="{2AA18ABC-DC3D-0358-C866-4E8D891231C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3562" y="733351"/>
            <a:ext cx="5071256" cy="5071256"/>
          </a:xfrm>
          <a:prstGeom prst="rect">
            <a:avLst/>
          </a:prstGeom>
        </p:spPr>
      </p:pic>
      <p:sp>
        <p:nvSpPr>
          <p:cNvPr id="3" name="Content Placeholder 2">
            <a:extLst>
              <a:ext uri="{FF2B5EF4-FFF2-40B4-BE49-F238E27FC236}">
                <a16:creationId xmlns:a16="http://schemas.microsoft.com/office/drawing/2014/main" id="{81245D34-5327-BF4E-8F85-9C19A886389F}"/>
              </a:ext>
            </a:extLst>
          </p:cNvPr>
          <p:cNvSpPr>
            <a:spLocks noGrp="1"/>
          </p:cNvSpPr>
          <p:nvPr>
            <p:ph idx="1"/>
          </p:nvPr>
        </p:nvSpPr>
        <p:spPr>
          <a:xfrm>
            <a:off x="6094818" y="2024743"/>
            <a:ext cx="5422268" cy="4099906"/>
          </a:xfrm>
        </p:spPr>
        <p:txBody>
          <a:bodyPr>
            <a:normAutofit/>
          </a:bodyPr>
          <a:lstStyle/>
          <a:p>
            <a:r>
              <a:rPr lang="en-US" dirty="0"/>
              <a:t>An accommodation for some students is the ability to audio record lectures.</a:t>
            </a:r>
          </a:p>
          <a:p>
            <a:r>
              <a:rPr lang="en-US" dirty="0"/>
              <a:t>Students meet with our AT specialist to review modalities</a:t>
            </a:r>
          </a:p>
          <a:p>
            <a:r>
              <a:rPr lang="en-US" dirty="0"/>
              <a:t>Students must fill out a recording agreement, which is also emailed to professors once they submit an accommodation request.</a:t>
            </a:r>
          </a:p>
          <a:p>
            <a:endParaRPr lang="en-US" dirty="0"/>
          </a:p>
        </p:txBody>
      </p:sp>
    </p:spTree>
    <p:extLst>
      <p:ext uri="{BB962C8B-B14F-4D97-AF65-F5344CB8AC3E}">
        <p14:creationId xmlns:p14="http://schemas.microsoft.com/office/powerpoint/2010/main" val="18096179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79BF4-D386-7241-BD48-E3254796D2D6}"/>
              </a:ext>
            </a:extLst>
          </p:cNvPr>
          <p:cNvSpPr>
            <a:spLocks noGrp="1"/>
          </p:cNvSpPr>
          <p:nvPr>
            <p:ph type="title"/>
          </p:nvPr>
        </p:nvSpPr>
        <p:spPr/>
        <p:txBody>
          <a:bodyPr/>
          <a:lstStyle/>
          <a:p>
            <a:r>
              <a:rPr lang="en-US" dirty="0"/>
              <a:t>Digital Recording Agreement</a:t>
            </a:r>
            <a:br>
              <a:rPr lang="en-US" dirty="0"/>
            </a:br>
            <a:endParaRPr lang="en-US" dirty="0"/>
          </a:p>
        </p:txBody>
      </p:sp>
      <p:sp>
        <p:nvSpPr>
          <p:cNvPr id="3" name="Content Placeholder 2">
            <a:extLst>
              <a:ext uri="{FF2B5EF4-FFF2-40B4-BE49-F238E27FC236}">
                <a16:creationId xmlns:a16="http://schemas.microsoft.com/office/drawing/2014/main" id="{DF43582E-3004-F94B-B8F0-59E5CACAF64E}"/>
              </a:ext>
            </a:extLst>
          </p:cNvPr>
          <p:cNvSpPr>
            <a:spLocks noGrp="1"/>
          </p:cNvSpPr>
          <p:nvPr>
            <p:ph idx="1"/>
          </p:nvPr>
        </p:nvSpPr>
        <p:spPr>
          <a:xfrm>
            <a:off x="1371600" y="1678899"/>
            <a:ext cx="9601200" cy="4646950"/>
          </a:xfrm>
        </p:spPr>
        <p:txBody>
          <a:bodyPr>
            <a:normAutofit fontScale="85000" lnSpcReduction="10000"/>
          </a:bodyPr>
          <a:lstStyle/>
          <a:p>
            <a:r>
              <a:rPr lang="en-US" dirty="0"/>
              <a:t>I, ____________________________, understand that, as a student at De Anza College, I have the right to record my class lectures for </a:t>
            </a:r>
            <a:r>
              <a:rPr lang="en-US" b="1" dirty="0"/>
              <a:t>educational purposes only. </a:t>
            </a:r>
            <a:endParaRPr lang="en-US" dirty="0"/>
          </a:p>
          <a:p>
            <a:r>
              <a:rPr lang="en-US" dirty="0"/>
              <a:t> I realize that lectures recorded for this reason may </a:t>
            </a:r>
            <a:r>
              <a:rPr lang="en-US" b="1" dirty="0"/>
              <a:t>not </a:t>
            </a:r>
            <a:r>
              <a:rPr lang="en-US" dirty="0"/>
              <a:t>be shared with other people without the written consent of the lecturer. </a:t>
            </a:r>
          </a:p>
          <a:p>
            <a:r>
              <a:rPr lang="en-US" dirty="0"/>
              <a:t>I understand that recorded lectures may not be used in any way against the faculty member, other lecturer, or students whose classroom comments are recorded as part of the class activity. </a:t>
            </a:r>
          </a:p>
          <a:p>
            <a:r>
              <a:rPr lang="en-US" dirty="0"/>
              <a:t>I agree to stop recording at any time, if the instructor asks me to do so. </a:t>
            </a:r>
          </a:p>
          <a:p>
            <a:r>
              <a:rPr lang="en-US" dirty="0"/>
              <a:t>I am aware that the information contained in the recorded lectures is protected under federal copyright laws and may </a:t>
            </a:r>
            <a:r>
              <a:rPr lang="en-US" b="1" dirty="0"/>
              <a:t>not </a:t>
            </a:r>
            <a:r>
              <a:rPr lang="en-US" dirty="0"/>
              <a:t>be published or quoted without the expressed consent of the lecturer and without giving proper identity and credit to the lecturer. </a:t>
            </a:r>
          </a:p>
          <a:p>
            <a:r>
              <a:rPr lang="en-US" dirty="0"/>
              <a:t>Recordings shall be used for personal and private use only. Students may not share such recordings with others in any way; this includes but is not limited to posting such recordings online. </a:t>
            </a:r>
          </a:p>
          <a:p>
            <a:r>
              <a:rPr lang="en-US" dirty="0"/>
              <a:t>I will not copy, upload to the Internet, post to social media sites, or share the recordings or distribute in any way. </a:t>
            </a:r>
          </a:p>
          <a:p>
            <a:r>
              <a:rPr lang="en-US" dirty="0"/>
              <a:t>I will destroy or delete all tapes/audio files by the end of the quarter. </a:t>
            </a:r>
          </a:p>
          <a:p>
            <a:endParaRPr lang="en-US" dirty="0"/>
          </a:p>
        </p:txBody>
      </p:sp>
    </p:spTree>
    <p:extLst>
      <p:ext uri="{BB962C8B-B14F-4D97-AF65-F5344CB8AC3E}">
        <p14:creationId xmlns:p14="http://schemas.microsoft.com/office/powerpoint/2010/main" val="4139865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g117e09a2d6f_0_27"/>
          <p:cNvSpPr txBox="1">
            <a:spLocks noGrp="1"/>
          </p:cNvSpPr>
          <p:nvPr>
            <p:ph type="title"/>
          </p:nvPr>
        </p:nvSpPr>
        <p:spPr>
          <a:xfrm>
            <a:off x="1371600" y="685800"/>
            <a:ext cx="9601200" cy="1072662"/>
          </a:xfrm>
          <a:prstGeom prst="rect">
            <a:avLst/>
          </a:prstGeom>
        </p:spPr>
        <p:txBody>
          <a:bodyPr spcFirstLastPara="1" wrap="square" lIns="91425" tIns="45700" rIns="91425" bIns="45700" anchor="t" anchorCtr="0">
            <a:normAutofit/>
          </a:bodyPr>
          <a:lstStyle/>
          <a:p>
            <a:pPr marL="0" lvl="0" indent="0" algn="l" rtl="0">
              <a:spcBef>
                <a:spcPts val="0"/>
              </a:spcBef>
              <a:spcAft>
                <a:spcPts val="0"/>
              </a:spcAft>
              <a:buNone/>
            </a:pPr>
            <a:r>
              <a:rPr lang="en-US" dirty="0">
                <a:solidFill>
                  <a:schemeClr val="bg2">
                    <a:lumMod val="50000"/>
                  </a:schemeClr>
                </a:solidFill>
              </a:rPr>
              <a:t>Contact Information</a:t>
            </a:r>
            <a:endParaRPr dirty="0">
              <a:solidFill>
                <a:schemeClr val="bg2">
                  <a:lumMod val="50000"/>
                </a:schemeClr>
              </a:solidFill>
            </a:endParaRPr>
          </a:p>
        </p:txBody>
      </p:sp>
      <p:sp>
        <p:nvSpPr>
          <p:cNvPr id="160" name="Google Shape;160;g117e09a2d6f_0_27"/>
          <p:cNvSpPr txBox="1">
            <a:spLocks noGrp="1"/>
          </p:cNvSpPr>
          <p:nvPr>
            <p:ph type="body" idx="1"/>
          </p:nvPr>
        </p:nvSpPr>
        <p:spPr>
          <a:xfrm>
            <a:off x="1371600" y="1590261"/>
            <a:ext cx="9601200" cy="4426226"/>
          </a:xfrm>
          <a:prstGeom prst="rect">
            <a:avLst/>
          </a:prstGeom>
        </p:spPr>
        <p:txBody>
          <a:bodyPr spcFirstLastPara="1" wrap="square" lIns="91425" tIns="45700" rIns="91425" bIns="45700" anchor="t" anchorCtr="0">
            <a:normAutofit/>
          </a:bodyPr>
          <a:lstStyle/>
          <a:p>
            <a:pPr marL="0" indent="0">
              <a:spcAft>
                <a:spcPts val="0"/>
              </a:spcAft>
              <a:buSzPts val="1800"/>
              <a:buNone/>
              <a:tabLst>
                <a:tab pos="220663" algn="l"/>
              </a:tabLst>
            </a:pPr>
            <a:r>
              <a:rPr lang="en-US" sz="2400" dirty="0">
                <a:hlinkClick r:id="rId3"/>
              </a:rPr>
              <a:t>DSS Website</a:t>
            </a:r>
            <a:r>
              <a:rPr lang="en-US" sz="2400" dirty="0"/>
              <a:t>: URL: </a:t>
            </a:r>
            <a:r>
              <a:rPr lang="en-US" sz="2400" u="sng" dirty="0">
                <a:solidFill>
                  <a:schemeClr val="hlink"/>
                </a:solidFill>
              </a:rPr>
              <a:t>https://</a:t>
            </a:r>
            <a:r>
              <a:rPr lang="en-US" sz="2400" u="sng" dirty="0" err="1">
                <a:solidFill>
                  <a:schemeClr val="hlink"/>
                </a:solidFill>
              </a:rPr>
              <a:t>www.deanza.edu</a:t>
            </a:r>
            <a:r>
              <a:rPr lang="en-US" sz="2400" u="sng" dirty="0">
                <a:solidFill>
                  <a:schemeClr val="hlink"/>
                </a:solidFill>
              </a:rPr>
              <a:t>/</a:t>
            </a:r>
            <a:r>
              <a:rPr lang="en-US" sz="2400" u="sng" dirty="0" err="1">
                <a:solidFill>
                  <a:schemeClr val="hlink"/>
                </a:solidFill>
              </a:rPr>
              <a:t>dsps</a:t>
            </a:r>
            <a:r>
              <a:rPr lang="en-US" sz="2400" u="sng" dirty="0">
                <a:solidFill>
                  <a:schemeClr val="hlink"/>
                </a:solidFill>
              </a:rPr>
              <a:t>/</a:t>
            </a:r>
            <a:r>
              <a:rPr lang="en-US" sz="2400" u="sng" dirty="0" err="1">
                <a:solidFill>
                  <a:schemeClr val="hlink"/>
                </a:solidFill>
              </a:rPr>
              <a:t>dss</a:t>
            </a:r>
            <a:r>
              <a:rPr lang="en-US" sz="2400" u="sng" dirty="0">
                <a:solidFill>
                  <a:schemeClr val="hlink"/>
                </a:solidFill>
              </a:rPr>
              <a:t>/</a:t>
            </a:r>
            <a:endParaRPr lang="en-US" sz="2400" dirty="0"/>
          </a:p>
          <a:p>
            <a:pPr marL="0" indent="0">
              <a:spcAft>
                <a:spcPts val="0"/>
              </a:spcAft>
              <a:buSzPts val="1800"/>
              <a:buNone/>
              <a:tabLst>
                <a:tab pos="220663" algn="l"/>
              </a:tabLst>
            </a:pPr>
            <a:endParaRPr lang="en-US" sz="2400" dirty="0"/>
          </a:p>
          <a:p>
            <a:pPr marL="0" indent="0">
              <a:spcAft>
                <a:spcPts val="0"/>
              </a:spcAft>
              <a:buSzPts val="1800"/>
              <a:buNone/>
              <a:tabLst>
                <a:tab pos="220663" algn="l"/>
              </a:tabLst>
            </a:pPr>
            <a:r>
              <a:rPr lang="en-US" sz="2400" dirty="0"/>
              <a:t>Anita </a:t>
            </a:r>
            <a:r>
              <a:rPr lang="en-US" sz="2400" dirty="0" err="1"/>
              <a:t>Vazifdar</a:t>
            </a:r>
            <a:r>
              <a:rPr lang="en-US" sz="2400" dirty="0"/>
              <a:t> MMFT, LMFT, DSS Counselor</a:t>
            </a:r>
          </a:p>
          <a:p>
            <a:pPr marL="0" indent="0">
              <a:spcAft>
                <a:spcPts val="0"/>
              </a:spcAft>
              <a:buSzPts val="1800"/>
              <a:buNone/>
              <a:tabLst>
                <a:tab pos="220663" algn="l"/>
              </a:tabLst>
            </a:pPr>
            <a:r>
              <a:rPr lang="en-US" sz="2400" dirty="0" err="1"/>
              <a:t>vazifdaranita@fhda.edu</a:t>
            </a:r>
            <a:endParaRPr lang="en-US" sz="2400" dirty="0"/>
          </a:p>
          <a:p>
            <a:pPr marL="0" indent="0">
              <a:spcAft>
                <a:spcPts val="0"/>
              </a:spcAft>
              <a:buSzPts val="1800"/>
              <a:buNone/>
              <a:tabLst>
                <a:tab pos="220663" algn="l"/>
              </a:tabLst>
            </a:pPr>
            <a:endParaRPr lang="en-US" sz="2400" dirty="0"/>
          </a:p>
          <a:p>
            <a:pPr marL="0" indent="0">
              <a:spcAft>
                <a:spcPts val="0"/>
              </a:spcAft>
              <a:buSzPts val="1800"/>
              <a:buNone/>
              <a:tabLst>
                <a:tab pos="220663" algn="l"/>
              </a:tabLst>
            </a:pPr>
            <a:r>
              <a:rPr lang="en-US" sz="2400" dirty="0"/>
              <a:t>	</a:t>
            </a:r>
          </a:p>
          <a:p>
            <a:pPr marL="0" indent="0">
              <a:spcAft>
                <a:spcPts val="0"/>
              </a:spcAft>
              <a:buSzPts val="1800"/>
              <a:buNone/>
              <a:tabLst>
                <a:tab pos="220663" algn="l"/>
              </a:tabLst>
            </a:pPr>
            <a:r>
              <a:rPr lang="en-US" sz="2400" dirty="0"/>
              <a:t>*Slide exerts from faculty presentation on 4/3/22 created by Bianca Melendez and and Sridevi Lakshmanan.  Modified by Anita </a:t>
            </a:r>
            <a:r>
              <a:rPr lang="en-US" sz="2400" dirty="0" err="1"/>
              <a:t>Vazifdar</a:t>
            </a:r>
            <a:r>
              <a:rPr lang="en-US" sz="2400" dirty="0"/>
              <a:t>.</a:t>
            </a:r>
          </a:p>
          <a:p>
            <a:pPr marL="0" indent="0">
              <a:spcAft>
                <a:spcPts val="0"/>
              </a:spcAft>
              <a:buSzPts val="1800"/>
              <a:buNone/>
              <a:tabLst>
                <a:tab pos="220663" algn="l"/>
              </a:tabLst>
            </a:pPr>
            <a:endParaRPr lang="en-US" sz="2400" u="sng" dirty="0">
              <a:solidFill>
                <a:schemeClr val="hlink"/>
              </a:solidFill>
            </a:endParaRPr>
          </a:p>
          <a:p>
            <a:pPr marL="0" lvl="0" indent="0" algn="l" rtl="0">
              <a:spcBef>
                <a:spcPts val="1000"/>
              </a:spcBef>
              <a:spcAft>
                <a:spcPts val="200"/>
              </a:spcAft>
              <a:buSzPts val="1800"/>
              <a:buNone/>
            </a:pP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0">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C91D2-AAE5-5D44-83DE-F83BBF6FDF5B}"/>
              </a:ext>
            </a:extLst>
          </p:cNvPr>
          <p:cNvSpPr>
            <a:spLocks noGrp="1"/>
          </p:cNvSpPr>
          <p:nvPr>
            <p:ph type="title"/>
          </p:nvPr>
        </p:nvSpPr>
        <p:spPr>
          <a:xfrm>
            <a:off x="1091045" y="394856"/>
            <a:ext cx="10447811" cy="904008"/>
          </a:xfrm>
        </p:spPr>
        <p:txBody>
          <a:bodyPr vert="horz" lIns="91440" tIns="45720" rIns="91440" bIns="45720" rtlCol="0" anchor="b">
            <a:normAutofit/>
          </a:bodyPr>
          <a:lstStyle/>
          <a:p>
            <a:r>
              <a:rPr lang="en-US" dirty="0">
                <a:solidFill>
                  <a:schemeClr val="bg2">
                    <a:lumMod val="50000"/>
                  </a:schemeClr>
                </a:solidFill>
              </a:rPr>
              <a:t>Who are our Students?</a:t>
            </a:r>
          </a:p>
        </p:txBody>
      </p:sp>
      <p:sp>
        <p:nvSpPr>
          <p:cNvPr id="5" name="Content Placeholder 4">
            <a:extLst>
              <a:ext uri="{FF2B5EF4-FFF2-40B4-BE49-F238E27FC236}">
                <a16:creationId xmlns:a16="http://schemas.microsoft.com/office/drawing/2014/main" id="{FC51B2F0-AE2B-E74D-B64D-2F22564F7144}"/>
              </a:ext>
            </a:extLst>
          </p:cNvPr>
          <p:cNvSpPr>
            <a:spLocks noGrp="1"/>
          </p:cNvSpPr>
          <p:nvPr>
            <p:ph sz="half" idx="2"/>
          </p:nvPr>
        </p:nvSpPr>
        <p:spPr>
          <a:xfrm>
            <a:off x="1467396" y="2060863"/>
            <a:ext cx="9695107" cy="2525486"/>
          </a:xfrm>
        </p:spPr>
        <p:txBody>
          <a:bodyPr/>
          <a:lstStyle/>
          <a:p>
            <a:pPr>
              <a:buFont typeface="Wingdings" pitchFamily="2" charset="2"/>
              <a:buChar char="§"/>
            </a:pPr>
            <a:r>
              <a:rPr lang="en-US" sz="2800" dirty="0"/>
              <a:t>Persons with disabilities account for 15%-20%, (1/5) of the population. </a:t>
            </a:r>
          </a:p>
          <a:p>
            <a:pPr>
              <a:buFont typeface="Wingdings" pitchFamily="2" charset="2"/>
              <a:buChar char="§"/>
            </a:pPr>
            <a:r>
              <a:rPr lang="en-US" sz="2800" dirty="0"/>
              <a:t>An estimated </a:t>
            </a:r>
            <a:r>
              <a:rPr lang="en-US" sz="2800" b="1" dirty="0">
                <a:solidFill>
                  <a:srgbClr val="1851D8"/>
                </a:solidFill>
              </a:rPr>
              <a:t>1 Billion </a:t>
            </a:r>
            <a:r>
              <a:rPr lang="en-US" sz="2800" dirty="0">
                <a:solidFill>
                  <a:schemeClr val="tx1">
                    <a:lumMod val="75000"/>
                    <a:lumOff val="25000"/>
                  </a:schemeClr>
                </a:solidFill>
              </a:rPr>
              <a:t>people worldwide</a:t>
            </a:r>
          </a:p>
          <a:p>
            <a:pPr>
              <a:buFont typeface="Wingdings" pitchFamily="2" charset="2"/>
              <a:buChar char="§"/>
            </a:pPr>
            <a:r>
              <a:rPr lang="en-US" sz="2800" dirty="0"/>
              <a:t>Persons with Disabilities: </a:t>
            </a:r>
            <a:r>
              <a:rPr lang="en-US" sz="2800" b="1" dirty="0">
                <a:solidFill>
                  <a:srgbClr val="1851D8"/>
                </a:solidFill>
              </a:rPr>
              <a:t>World’s Largest Minority Group</a:t>
            </a:r>
            <a:endParaRPr lang="en-US" sz="2800" dirty="0"/>
          </a:p>
        </p:txBody>
      </p:sp>
    </p:spTree>
    <p:extLst>
      <p:ext uri="{BB962C8B-B14F-4D97-AF65-F5344CB8AC3E}">
        <p14:creationId xmlns:p14="http://schemas.microsoft.com/office/powerpoint/2010/main" val="2553206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6ABBA-4732-DE42-A742-475A0352E781}"/>
              </a:ext>
            </a:extLst>
          </p:cNvPr>
          <p:cNvSpPr>
            <a:spLocks noGrp="1"/>
          </p:cNvSpPr>
          <p:nvPr>
            <p:ph type="title"/>
          </p:nvPr>
        </p:nvSpPr>
        <p:spPr>
          <a:xfrm>
            <a:off x="1371599" y="261257"/>
            <a:ext cx="10179698" cy="900113"/>
          </a:xfrm>
        </p:spPr>
        <p:txBody>
          <a:bodyPr/>
          <a:lstStyle/>
          <a:p>
            <a:r>
              <a:rPr lang="en-US" dirty="0">
                <a:solidFill>
                  <a:schemeClr val="bg2">
                    <a:lumMod val="50000"/>
                  </a:schemeClr>
                </a:solidFill>
              </a:rPr>
              <a:t>Main Disability Groups</a:t>
            </a:r>
          </a:p>
        </p:txBody>
      </p:sp>
      <p:sp>
        <p:nvSpPr>
          <p:cNvPr id="3" name="Content Placeholder 2">
            <a:extLst>
              <a:ext uri="{FF2B5EF4-FFF2-40B4-BE49-F238E27FC236}">
                <a16:creationId xmlns:a16="http://schemas.microsoft.com/office/drawing/2014/main" id="{A415D468-63C9-B349-88D9-488C84D09694}"/>
              </a:ext>
            </a:extLst>
          </p:cNvPr>
          <p:cNvSpPr>
            <a:spLocks noGrp="1"/>
          </p:cNvSpPr>
          <p:nvPr>
            <p:ph idx="1"/>
          </p:nvPr>
        </p:nvSpPr>
        <p:spPr>
          <a:xfrm>
            <a:off x="1371599" y="1083128"/>
            <a:ext cx="10319657" cy="5426529"/>
          </a:xfrm>
        </p:spPr>
        <p:txBody>
          <a:bodyPr>
            <a:noAutofit/>
          </a:bodyPr>
          <a:lstStyle/>
          <a:p>
            <a:pPr>
              <a:lnSpc>
                <a:spcPct val="100000"/>
              </a:lnSpc>
              <a:buFont typeface="Wingdings" pitchFamily="2" charset="2"/>
              <a:buChar char="§"/>
            </a:pPr>
            <a:r>
              <a:rPr lang="en-US" sz="2600" b="1" dirty="0"/>
              <a:t>Blind &amp; Visually-Impaired (B&amp;VI): </a:t>
            </a:r>
            <a:r>
              <a:rPr lang="en-US" sz="2600" dirty="0"/>
              <a:t>includes Color Vision Deficiencies</a:t>
            </a:r>
          </a:p>
          <a:p>
            <a:pPr>
              <a:lnSpc>
                <a:spcPct val="100000"/>
              </a:lnSpc>
              <a:buFont typeface="Wingdings" pitchFamily="2" charset="2"/>
              <a:buChar char="§"/>
            </a:pPr>
            <a:r>
              <a:rPr lang="en-US" sz="2600" b="1" dirty="0"/>
              <a:t>Deaf &amp; Hard of Hearing (</a:t>
            </a:r>
            <a:r>
              <a:rPr lang="en-US" sz="2600" b="1" dirty="0" err="1"/>
              <a:t>HoH</a:t>
            </a:r>
            <a:r>
              <a:rPr lang="en-US" sz="2600" b="1" dirty="0"/>
              <a:t>): About </a:t>
            </a:r>
            <a:r>
              <a:rPr lang="en-US" sz="2600" dirty="0"/>
              <a:t>15% of American adults (37.5 million) aged 18 and over, report some trouble hearing.(</a:t>
            </a:r>
            <a:r>
              <a:rPr lang="en-US" sz="2600" dirty="0">
                <a:hlinkClick r:id="rId3"/>
              </a:rPr>
              <a:t>NIDCH</a:t>
            </a:r>
            <a:r>
              <a:rPr lang="en-US" sz="2600" dirty="0"/>
              <a:t>)</a:t>
            </a:r>
            <a:endParaRPr lang="en-US" sz="2600" b="1" dirty="0"/>
          </a:p>
          <a:p>
            <a:pPr>
              <a:lnSpc>
                <a:spcPct val="100000"/>
              </a:lnSpc>
              <a:buFont typeface="Wingdings" pitchFamily="2" charset="2"/>
              <a:buChar char="§"/>
            </a:pPr>
            <a:r>
              <a:rPr lang="en-US" sz="2600" b="1" dirty="0"/>
              <a:t>Cognitive Disabilities </a:t>
            </a:r>
          </a:p>
          <a:p>
            <a:pPr lvl="1">
              <a:lnSpc>
                <a:spcPct val="100000"/>
              </a:lnSpc>
              <a:buFont typeface="Wingdings" pitchFamily="2" charset="2"/>
              <a:buChar char="§"/>
            </a:pPr>
            <a:r>
              <a:rPr lang="en-US" sz="2600" dirty="0"/>
              <a:t>Largest Disability Group |</a:t>
            </a:r>
            <a:r>
              <a:rPr lang="en-US" sz="2600" dirty="0">
                <a:solidFill>
                  <a:schemeClr val="tx1">
                    <a:lumMod val="75000"/>
                    <a:lumOff val="25000"/>
                  </a:schemeClr>
                </a:solidFill>
              </a:rPr>
              <a:t>930 Million Worldwide </a:t>
            </a:r>
          </a:p>
          <a:p>
            <a:pPr lvl="1">
              <a:lnSpc>
                <a:spcPct val="100000"/>
              </a:lnSpc>
              <a:buFont typeface="Wingdings" pitchFamily="2" charset="2"/>
              <a:buChar char="§"/>
            </a:pPr>
            <a:r>
              <a:rPr lang="en-US" sz="2600" dirty="0">
                <a:solidFill>
                  <a:schemeClr val="tx1">
                    <a:lumMod val="75000"/>
                    <a:lumOff val="25000"/>
                  </a:schemeClr>
                </a:solidFill>
              </a:rPr>
              <a:t>Conditions such as ADHD/ADD, Dyslexia, PTSD, Anxiety, Brain Injury</a:t>
            </a:r>
          </a:p>
          <a:p>
            <a:pPr lvl="1">
              <a:lnSpc>
                <a:spcPct val="100000"/>
              </a:lnSpc>
              <a:buFont typeface="Wingdings" pitchFamily="2" charset="2"/>
              <a:buChar char="§"/>
            </a:pPr>
            <a:r>
              <a:rPr lang="en-US" sz="2600" dirty="0">
                <a:solidFill>
                  <a:schemeClr val="tx1">
                    <a:lumMod val="75000"/>
                    <a:lumOff val="25000"/>
                  </a:schemeClr>
                </a:solidFill>
              </a:rPr>
              <a:t>Group most impacted by the pandemic &amp; move to Online Learning </a:t>
            </a:r>
            <a:r>
              <a:rPr lang="en-US" sz="2600" dirty="0">
                <a:hlinkClick r:id="rId4"/>
              </a:rPr>
              <a:t>Chancellor’s Office System Webinar</a:t>
            </a:r>
            <a:endParaRPr lang="en-US" sz="2600" dirty="0">
              <a:solidFill>
                <a:schemeClr val="tx1">
                  <a:lumMod val="75000"/>
                  <a:lumOff val="25000"/>
                </a:schemeClr>
              </a:solidFill>
            </a:endParaRPr>
          </a:p>
          <a:p>
            <a:pPr>
              <a:lnSpc>
                <a:spcPct val="100000"/>
              </a:lnSpc>
              <a:buFont typeface="Wingdings" pitchFamily="2" charset="2"/>
              <a:buChar char="§"/>
            </a:pPr>
            <a:r>
              <a:rPr lang="en-US" sz="2600" b="1" dirty="0"/>
              <a:t>Mobility Impairments: </a:t>
            </a:r>
            <a:r>
              <a:rPr lang="en-US" sz="2600" dirty="0"/>
              <a:t>Reduced mobility, due to Strokes, TBI, Carpal Tunnel Syndrome, etc.</a:t>
            </a:r>
          </a:p>
        </p:txBody>
      </p:sp>
    </p:spTree>
    <p:extLst>
      <p:ext uri="{BB962C8B-B14F-4D97-AF65-F5344CB8AC3E}">
        <p14:creationId xmlns:p14="http://schemas.microsoft.com/office/powerpoint/2010/main" val="1206985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DEC10-3610-BB4E-90E6-DE94F542B2A6}"/>
              </a:ext>
            </a:extLst>
          </p:cNvPr>
          <p:cNvSpPr>
            <a:spLocks noGrp="1"/>
          </p:cNvSpPr>
          <p:nvPr>
            <p:ph type="title"/>
          </p:nvPr>
        </p:nvSpPr>
        <p:spPr>
          <a:xfrm>
            <a:off x="1371600" y="301336"/>
            <a:ext cx="9601200" cy="997527"/>
          </a:xfrm>
        </p:spPr>
        <p:txBody>
          <a:bodyPr>
            <a:normAutofit/>
          </a:bodyPr>
          <a:lstStyle/>
          <a:p>
            <a:r>
              <a:rPr lang="en-US" dirty="0">
                <a:solidFill>
                  <a:srgbClr val="1851D8"/>
                </a:solidFill>
              </a:rPr>
              <a:t>Some Areas of Learning Impact</a:t>
            </a:r>
          </a:p>
        </p:txBody>
      </p:sp>
      <p:sp>
        <p:nvSpPr>
          <p:cNvPr id="3" name="Content Placeholder 2">
            <a:extLst>
              <a:ext uri="{FF2B5EF4-FFF2-40B4-BE49-F238E27FC236}">
                <a16:creationId xmlns:a16="http://schemas.microsoft.com/office/drawing/2014/main" id="{1E9CD790-41F8-4948-B86E-8CB3EFFADE3A}"/>
              </a:ext>
            </a:extLst>
          </p:cNvPr>
          <p:cNvSpPr>
            <a:spLocks noGrp="1"/>
          </p:cNvSpPr>
          <p:nvPr>
            <p:ph idx="1"/>
          </p:nvPr>
        </p:nvSpPr>
        <p:spPr>
          <a:xfrm>
            <a:off x="1371600" y="1174173"/>
            <a:ext cx="9601200" cy="5008418"/>
          </a:xfrm>
        </p:spPr>
        <p:txBody>
          <a:bodyPr>
            <a:noAutofit/>
          </a:bodyPr>
          <a:lstStyle/>
          <a:p>
            <a:pPr>
              <a:buFont typeface="Wingdings" pitchFamily="2" charset="2"/>
              <a:buChar char="§"/>
            </a:pPr>
            <a:r>
              <a:rPr lang="en-US" sz="2800" dirty="0"/>
              <a:t>Reading, Writing, Math</a:t>
            </a:r>
          </a:p>
          <a:p>
            <a:pPr>
              <a:buFont typeface="Wingdings" pitchFamily="2" charset="2"/>
              <a:buChar char="§"/>
            </a:pPr>
            <a:r>
              <a:rPr lang="en-US" sz="2800" dirty="0"/>
              <a:t>Memory, focus</a:t>
            </a:r>
          </a:p>
          <a:p>
            <a:pPr>
              <a:buFont typeface="Wingdings" pitchFamily="2" charset="2"/>
              <a:buChar char="§"/>
            </a:pPr>
            <a:r>
              <a:rPr lang="en-US" sz="2800" dirty="0"/>
              <a:t>Speech</a:t>
            </a:r>
          </a:p>
          <a:p>
            <a:pPr>
              <a:buFont typeface="Wingdings" pitchFamily="2" charset="2"/>
              <a:buChar char="§"/>
            </a:pPr>
            <a:r>
              <a:rPr lang="en-US" sz="2800" dirty="0"/>
              <a:t>Ability to attend</a:t>
            </a:r>
          </a:p>
          <a:p>
            <a:pPr>
              <a:buFont typeface="Wingdings" pitchFamily="2" charset="2"/>
              <a:buChar char="§"/>
            </a:pPr>
            <a:r>
              <a:rPr lang="en-US" sz="2800" dirty="0"/>
              <a:t>Debilitating fear, anxiety</a:t>
            </a:r>
          </a:p>
          <a:p>
            <a:pPr>
              <a:buFont typeface="Wingdings" pitchFamily="2" charset="2"/>
              <a:buChar char="§"/>
            </a:pPr>
            <a:r>
              <a:rPr lang="en-US" sz="2800" dirty="0"/>
              <a:t>Pain, inability to maintain position, sit /stand for extended periods of time</a:t>
            </a:r>
          </a:p>
          <a:p>
            <a:pPr>
              <a:buFont typeface="Wingdings" pitchFamily="2" charset="2"/>
              <a:buChar char="§"/>
            </a:pPr>
            <a:r>
              <a:rPr lang="en-US" sz="2800" dirty="0"/>
              <a:t>Poor hand/eye coordination; fine motor skills</a:t>
            </a:r>
          </a:p>
          <a:p>
            <a:pPr>
              <a:buFont typeface="Wingdings" pitchFamily="2" charset="2"/>
              <a:buChar char="§"/>
            </a:pPr>
            <a:r>
              <a:rPr lang="en-US" sz="2800" dirty="0"/>
              <a:t>Executive Functioning, planning</a:t>
            </a:r>
          </a:p>
        </p:txBody>
      </p:sp>
    </p:spTree>
    <p:extLst>
      <p:ext uri="{BB962C8B-B14F-4D97-AF65-F5344CB8AC3E}">
        <p14:creationId xmlns:p14="http://schemas.microsoft.com/office/powerpoint/2010/main" val="136254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C89EA62-F38E-4285-A105-C5E1BD36009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8" name="Freeform 6">
              <a:extLst>
                <a:ext uri="{FF2B5EF4-FFF2-40B4-BE49-F238E27FC236}">
                  <a16:creationId xmlns:a16="http://schemas.microsoft.com/office/drawing/2014/main" id="{2CF6E46A-CCCD-4728-B011-E147B23629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9" name="Freeform 6">
              <a:extLst>
                <a:ext uri="{FF2B5EF4-FFF2-40B4-BE49-F238E27FC236}">
                  <a16:creationId xmlns:a16="http://schemas.microsoft.com/office/drawing/2014/main" id="{2E2C684B-30C9-4689-A529-EBF1B8ADB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useBgFill="1">
        <p:nvSpPr>
          <p:cNvPr id="11" name="Rectangle 10">
            <a:extLst>
              <a:ext uri="{FF2B5EF4-FFF2-40B4-BE49-F238E27FC236}">
                <a16:creationId xmlns:a16="http://schemas.microsoft.com/office/drawing/2014/main" id="{5ABA7F3F-D56F-4C06-84AC-03FC83B064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715374B5-D7C8-4AA9-BE65-DB7A0CA9B4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4" name="Freeform 6">
              <a:extLst>
                <a:ext uri="{FF2B5EF4-FFF2-40B4-BE49-F238E27FC236}">
                  <a16:creationId xmlns:a16="http://schemas.microsoft.com/office/drawing/2014/main" id="{C73A7452-ED0F-4903-A620-8D103E556C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accent1"/>
            </a:solidFill>
            <a:ln w="0">
              <a:noFill/>
              <a:prstDash val="solid"/>
              <a:round/>
              <a:headEnd/>
              <a:tailEnd/>
            </a:ln>
          </p:spPr>
        </p:sp>
        <p:sp>
          <p:nvSpPr>
            <p:cNvPr id="15" name="Freeform 6">
              <a:extLst>
                <a:ext uri="{FF2B5EF4-FFF2-40B4-BE49-F238E27FC236}">
                  <a16:creationId xmlns:a16="http://schemas.microsoft.com/office/drawing/2014/main" id="{F6A3F6CE-D581-4C37-8822-4F4A68325E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2"/>
            </a:solidFill>
            <a:ln w="0">
              <a:noFill/>
              <a:prstDash val="solid"/>
              <a:round/>
              <a:headEnd/>
              <a:tailEnd/>
            </a:ln>
          </p:spPr>
        </p:sp>
      </p:grpSp>
      <p:sp>
        <p:nvSpPr>
          <p:cNvPr id="2" name="Title 1">
            <a:extLst>
              <a:ext uri="{FF2B5EF4-FFF2-40B4-BE49-F238E27FC236}">
                <a16:creationId xmlns:a16="http://schemas.microsoft.com/office/drawing/2014/main" id="{42B1B8F6-6F34-1647-8A37-B3A53F44DDE5}"/>
              </a:ext>
            </a:extLst>
          </p:cNvPr>
          <p:cNvSpPr>
            <a:spLocks noGrp="1"/>
          </p:cNvSpPr>
          <p:nvPr>
            <p:ph type="title"/>
          </p:nvPr>
        </p:nvSpPr>
        <p:spPr>
          <a:xfrm>
            <a:off x="1909630" y="2392192"/>
            <a:ext cx="8361229" cy="1036808"/>
          </a:xfrm>
        </p:spPr>
        <p:txBody>
          <a:bodyPr vert="horz" lIns="91440" tIns="45720" rIns="91440" bIns="45720" rtlCol="0" anchor="b">
            <a:normAutofit fontScale="90000"/>
          </a:bodyPr>
          <a:lstStyle/>
          <a:p>
            <a:pPr algn="ctr"/>
            <a:r>
              <a:rPr lang="en-US" sz="7200" cap="all" dirty="0">
                <a:solidFill>
                  <a:schemeClr val="tx1">
                    <a:lumMod val="95000"/>
                  </a:schemeClr>
                </a:solidFill>
              </a:rPr>
              <a:t>Accommodations</a:t>
            </a:r>
            <a:endParaRPr lang="en-US" sz="7200" cap="all" dirty="0"/>
          </a:p>
        </p:txBody>
      </p:sp>
    </p:spTree>
    <p:extLst>
      <p:ext uri="{BB962C8B-B14F-4D97-AF65-F5344CB8AC3E}">
        <p14:creationId xmlns:p14="http://schemas.microsoft.com/office/powerpoint/2010/main" val="178925123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g117e09a2d6f_0_17"/>
          <p:cNvSpPr txBox="1">
            <a:spLocks noGrp="1"/>
          </p:cNvSpPr>
          <p:nvPr>
            <p:ph type="title"/>
          </p:nvPr>
        </p:nvSpPr>
        <p:spPr>
          <a:xfrm>
            <a:off x="1371600" y="685800"/>
            <a:ext cx="9601200" cy="943708"/>
          </a:xfrm>
          <a:prstGeom prst="rect">
            <a:avLst/>
          </a:prstGeom>
        </p:spPr>
        <p:txBody>
          <a:bodyPr spcFirstLastPara="1" wrap="square" lIns="91425" tIns="45700" rIns="91425" bIns="45700" anchor="t" anchorCtr="0">
            <a:normAutofit/>
          </a:bodyPr>
          <a:lstStyle/>
          <a:p>
            <a:pPr marL="0" lvl="0" indent="0" algn="l" rtl="0">
              <a:spcBef>
                <a:spcPts val="0"/>
              </a:spcBef>
              <a:spcAft>
                <a:spcPts val="0"/>
              </a:spcAft>
              <a:buNone/>
            </a:pPr>
            <a:r>
              <a:rPr lang="en-US" dirty="0">
                <a:solidFill>
                  <a:schemeClr val="bg2">
                    <a:lumMod val="50000"/>
                  </a:schemeClr>
                </a:solidFill>
              </a:rPr>
              <a:t>What are Accommodations?</a:t>
            </a:r>
            <a:endParaRPr dirty="0">
              <a:solidFill>
                <a:schemeClr val="bg2">
                  <a:lumMod val="50000"/>
                </a:schemeClr>
              </a:solidFill>
            </a:endParaRPr>
          </a:p>
        </p:txBody>
      </p:sp>
      <p:sp>
        <p:nvSpPr>
          <p:cNvPr id="118" name="Google Shape;118;g117e09a2d6f_0_17"/>
          <p:cNvSpPr txBox="1">
            <a:spLocks noGrp="1"/>
          </p:cNvSpPr>
          <p:nvPr>
            <p:ph type="body" idx="1"/>
          </p:nvPr>
        </p:nvSpPr>
        <p:spPr>
          <a:xfrm>
            <a:off x="1371600" y="1874500"/>
            <a:ext cx="9601200" cy="4114800"/>
          </a:xfrm>
          <a:prstGeom prst="rect">
            <a:avLst/>
          </a:prstGeom>
        </p:spPr>
        <p:txBody>
          <a:bodyPr spcFirstLastPara="1" wrap="square" lIns="91425" tIns="45700" rIns="91425" bIns="45700" anchor="t" anchorCtr="0">
            <a:noAutofit/>
          </a:bodyPr>
          <a:lstStyle/>
          <a:p>
            <a:pPr marL="457200" lvl="0" indent="-368300" algn="l" rtl="0">
              <a:lnSpc>
                <a:spcPct val="150000"/>
              </a:lnSpc>
              <a:spcBef>
                <a:spcPts val="1000"/>
              </a:spcBef>
              <a:spcAft>
                <a:spcPts val="0"/>
              </a:spcAft>
              <a:buClr>
                <a:schemeClr val="bg2">
                  <a:lumMod val="50000"/>
                </a:schemeClr>
              </a:buClr>
              <a:buSzPts val="2200"/>
              <a:buFont typeface="Wingdings" pitchFamily="2" charset="2"/>
              <a:buChar char="§"/>
            </a:pPr>
            <a:r>
              <a:rPr lang="en-US" sz="2200" dirty="0"/>
              <a:t>Supports put in place based on each students needs, their diagnosis, and how they experience they symptoms of their diagnosis</a:t>
            </a:r>
            <a:endParaRPr sz="2200" dirty="0"/>
          </a:p>
          <a:p>
            <a:pPr marL="914400" lvl="1" indent="-368300" algn="l" rtl="0">
              <a:lnSpc>
                <a:spcPct val="150000"/>
              </a:lnSpc>
              <a:spcBef>
                <a:spcPts val="0"/>
              </a:spcBef>
              <a:spcAft>
                <a:spcPts val="0"/>
              </a:spcAft>
              <a:buClr>
                <a:schemeClr val="bg2">
                  <a:lumMod val="50000"/>
                </a:schemeClr>
              </a:buClr>
              <a:buSzPts val="2200"/>
              <a:buFont typeface="Courier New" panose="02070309020205020404" pitchFamily="49" charset="0"/>
              <a:buChar char="o"/>
            </a:pPr>
            <a:r>
              <a:rPr lang="en-US" sz="2200" dirty="0"/>
              <a:t>They are determined through an interactive process/discussion between the DSS Counselor and student</a:t>
            </a:r>
            <a:endParaRPr sz="2200" dirty="0"/>
          </a:p>
          <a:p>
            <a:pPr marL="457200" lvl="0" indent="-368300" algn="l" rtl="0">
              <a:lnSpc>
                <a:spcPct val="150000"/>
              </a:lnSpc>
              <a:spcBef>
                <a:spcPts val="0"/>
              </a:spcBef>
              <a:spcAft>
                <a:spcPts val="0"/>
              </a:spcAft>
              <a:buClr>
                <a:schemeClr val="bg2">
                  <a:lumMod val="50000"/>
                </a:schemeClr>
              </a:buClr>
              <a:buSzPts val="2200"/>
              <a:buFont typeface="Wingdings" pitchFamily="2" charset="2"/>
              <a:buChar char="§"/>
            </a:pPr>
            <a:r>
              <a:rPr lang="en-US" sz="2200" dirty="0"/>
              <a:t>They are not “one size fits all”</a:t>
            </a:r>
            <a:endParaRPr sz="2200" dirty="0"/>
          </a:p>
          <a:p>
            <a:pPr marL="457200" lvl="0" indent="-368300" algn="l" rtl="0">
              <a:lnSpc>
                <a:spcPct val="150000"/>
              </a:lnSpc>
              <a:spcBef>
                <a:spcPts val="0"/>
              </a:spcBef>
              <a:spcAft>
                <a:spcPts val="0"/>
              </a:spcAft>
              <a:buClr>
                <a:schemeClr val="bg2">
                  <a:lumMod val="50000"/>
                </a:schemeClr>
              </a:buClr>
              <a:buSzPts val="2200"/>
              <a:buFont typeface="Wingdings" pitchFamily="2" charset="2"/>
              <a:buChar char="§"/>
            </a:pPr>
            <a:r>
              <a:rPr lang="en-US" sz="2200" dirty="0"/>
              <a:t>Cannot fundamentally alter the class or learning objectives</a:t>
            </a:r>
            <a:endParaRPr sz="2200" dirty="0"/>
          </a:p>
          <a:p>
            <a:pPr marL="457200" lvl="0" indent="-368300" algn="l" rtl="0">
              <a:lnSpc>
                <a:spcPct val="150000"/>
              </a:lnSpc>
              <a:spcBef>
                <a:spcPts val="0"/>
              </a:spcBef>
              <a:spcAft>
                <a:spcPts val="0"/>
              </a:spcAft>
              <a:buClr>
                <a:schemeClr val="bg2">
                  <a:lumMod val="50000"/>
                </a:schemeClr>
              </a:buClr>
              <a:buSzPts val="2200"/>
              <a:buFont typeface="Wingdings" pitchFamily="2" charset="2"/>
              <a:buChar char="§"/>
            </a:pPr>
            <a:r>
              <a:rPr lang="en-US" sz="2200" dirty="0"/>
              <a:t>It is a Student with a Disability’s </a:t>
            </a:r>
            <a:r>
              <a:rPr lang="en-US" sz="2200" b="1" dirty="0"/>
              <a:t>Civil Right</a:t>
            </a:r>
            <a:r>
              <a:rPr lang="en-US" sz="2200" dirty="0"/>
              <a:t> to receive accommodations</a:t>
            </a:r>
            <a:endParaRPr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C89EA62-F38E-4285-A105-C5E1BD36009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8" name="Freeform 6">
              <a:extLst>
                <a:ext uri="{FF2B5EF4-FFF2-40B4-BE49-F238E27FC236}">
                  <a16:creationId xmlns:a16="http://schemas.microsoft.com/office/drawing/2014/main" id="{2CF6E46A-CCCD-4728-B011-E147B23629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9" name="Freeform 6">
              <a:extLst>
                <a:ext uri="{FF2B5EF4-FFF2-40B4-BE49-F238E27FC236}">
                  <a16:creationId xmlns:a16="http://schemas.microsoft.com/office/drawing/2014/main" id="{2E2C684B-30C9-4689-A529-EBF1B8ADB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useBgFill="1">
        <p:nvSpPr>
          <p:cNvPr id="11" name="Rectangle 10">
            <a:extLst>
              <a:ext uri="{FF2B5EF4-FFF2-40B4-BE49-F238E27FC236}">
                <a16:creationId xmlns:a16="http://schemas.microsoft.com/office/drawing/2014/main" id="{5ABA7F3F-D56F-4C06-84AC-03FC83B064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715374B5-D7C8-4AA9-BE65-DB7A0CA9B4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4" name="Freeform 6">
              <a:extLst>
                <a:ext uri="{FF2B5EF4-FFF2-40B4-BE49-F238E27FC236}">
                  <a16:creationId xmlns:a16="http://schemas.microsoft.com/office/drawing/2014/main" id="{C73A7452-ED0F-4903-A620-8D103E556C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accent1"/>
            </a:solidFill>
            <a:ln w="0">
              <a:noFill/>
              <a:prstDash val="solid"/>
              <a:round/>
              <a:headEnd/>
              <a:tailEnd/>
            </a:ln>
          </p:spPr>
        </p:sp>
        <p:sp>
          <p:nvSpPr>
            <p:cNvPr id="15" name="Freeform 6">
              <a:extLst>
                <a:ext uri="{FF2B5EF4-FFF2-40B4-BE49-F238E27FC236}">
                  <a16:creationId xmlns:a16="http://schemas.microsoft.com/office/drawing/2014/main" id="{F6A3F6CE-D581-4C37-8822-4F4A68325E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2"/>
            </a:solidFill>
            <a:ln w="0">
              <a:noFill/>
              <a:prstDash val="solid"/>
              <a:round/>
              <a:headEnd/>
              <a:tailEnd/>
            </a:ln>
          </p:spPr>
        </p:sp>
      </p:grpSp>
      <p:sp>
        <p:nvSpPr>
          <p:cNvPr id="2" name="Title 1">
            <a:extLst>
              <a:ext uri="{FF2B5EF4-FFF2-40B4-BE49-F238E27FC236}">
                <a16:creationId xmlns:a16="http://schemas.microsoft.com/office/drawing/2014/main" id="{42B1B8F6-6F34-1647-8A37-B3A53F44DDE5}"/>
              </a:ext>
            </a:extLst>
          </p:cNvPr>
          <p:cNvSpPr>
            <a:spLocks noGrp="1"/>
          </p:cNvSpPr>
          <p:nvPr>
            <p:ph type="title"/>
          </p:nvPr>
        </p:nvSpPr>
        <p:spPr>
          <a:xfrm>
            <a:off x="1915128" y="1788454"/>
            <a:ext cx="8361229" cy="2098226"/>
          </a:xfrm>
        </p:spPr>
        <p:txBody>
          <a:bodyPr vert="horz" lIns="91440" tIns="45720" rIns="91440" bIns="45720" rtlCol="0" anchor="b">
            <a:normAutofit/>
          </a:bodyPr>
          <a:lstStyle/>
          <a:p>
            <a:pPr algn="ctr"/>
            <a:r>
              <a:rPr lang="en-US" sz="7200" cap="all" dirty="0">
                <a:solidFill>
                  <a:schemeClr val="tx1">
                    <a:lumMod val="95000"/>
                  </a:schemeClr>
                </a:solidFill>
              </a:rPr>
              <a:t>Fundamental Alterations</a:t>
            </a:r>
          </a:p>
        </p:txBody>
      </p:sp>
    </p:spTree>
    <p:extLst>
      <p:ext uri="{BB962C8B-B14F-4D97-AF65-F5344CB8AC3E}">
        <p14:creationId xmlns:p14="http://schemas.microsoft.com/office/powerpoint/2010/main" val="210002183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g1180b7b0545_0_0"/>
          <p:cNvSpPr txBox="1">
            <a:spLocks noGrp="1"/>
          </p:cNvSpPr>
          <p:nvPr>
            <p:ph type="title"/>
          </p:nvPr>
        </p:nvSpPr>
        <p:spPr>
          <a:xfrm>
            <a:off x="1371600" y="685800"/>
            <a:ext cx="9601200" cy="1485900"/>
          </a:xfrm>
          <a:prstGeom prst="rect">
            <a:avLst/>
          </a:prstGeom>
        </p:spPr>
        <p:txBody>
          <a:bodyPr spcFirstLastPara="1" wrap="square" lIns="91425" tIns="45700" rIns="91425" bIns="45700" anchor="t" anchorCtr="0">
            <a:normAutofit/>
          </a:bodyPr>
          <a:lstStyle/>
          <a:p>
            <a:pPr marL="0" lvl="0" indent="0" algn="l" rtl="0">
              <a:spcBef>
                <a:spcPts val="0"/>
              </a:spcBef>
              <a:spcAft>
                <a:spcPts val="0"/>
              </a:spcAft>
              <a:buNone/>
            </a:pPr>
            <a:r>
              <a:rPr lang="en-US" dirty="0">
                <a:solidFill>
                  <a:schemeClr val="bg2">
                    <a:lumMod val="50000"/>
                  </a:schemeClr>
                </a:solidFill>
              </a:rPr>
              <a:t>What is a Fundamental Alteration?</a:t>
            </a:r>
            <a:endParaRPr dirty="0">
              <a:solidFill>
                <a:schemeClr val="bg2">
                  <a:lumMod val="50000"/>
                </a:schemeClr>
              </a:solidFill>
            </a:endParaRPr>
          </a:p>
        </p:txBody>
      </p:sp>
      <p:sp>
        <p:nvSpPr>
          <p:cNvPr id="124" name="Google Shape;124;g1180b7b0545_0_0"/>
          <p:cNvSpPr txBox="1">
            <a:spLocks noGrp="1"/>
          </p:cNvSpPr>
          <p:nvPr>
            <p:ph type="body" idx="1"/>
          </p:nvPr>
        </p:nvSpPr>
        <p:spPr>
          <a:xfrm>
            <a:off x="1371600" y="1981200"/>
            <a:ext cx="9601200" cy="3724656"/>
          </a:xfrm>
          <a:prstGeom prst="rect">
            <a:avLst/>
          </a:prstGeom>
        </p:spPr>
        <p:txBody>
          <a:bodyPr spcFirstLastPara="1" wrap="square" lIns="91425" tIns="45700" rIns="91425" bIns="45700" anchor="t" anchorCtr="0">
            <a:noAutofit/>
          </a:bodyPr>
          <a:lstStyle/>
          <a:p>
            <a:pPr marL="0" lvl="0" indent="0" algn="l" rtl="0">
              <a:lnSpc>
                <a:spcPct val="150000"/>
              </a:lnSpc>
              <a:spcBef>
                <a:spcPts val="1000"/>
              </a:spcBef>
              <a:spcAft>
                <a:spcPts val="200"/>
              </a:spcAft>
              <a:buNone/>
            </a:pPr>
            <a:r>
              <a:rPr lang="en-US" sz="2800" dirty="0">
                <a:solidFill>
                  <a:schemeClr val="tx1">
                    <a:lumMod val="75000"/>
                    <a:lumOff val="25000"/>
                  </a:schemeClr>
                </a:solidFill>
                <a:highlight>
                  <a:srgbClr val="FFFFFF"/>
                </a:highlight>
                <a:latin typeface="Roboto"/>
                <a:ea typeface="Roboto"/>
                <a:cs typeface="Roboto"/>
                <a:sym typeface="Roboto"/>
              </a:rPr>
              <a:t>A fundamental alteration is a change that is so significant that it alters the essential nature of the approved course outline of record, including the content and objectives of an individual course or course of study, and all stated limitations on enrollment.</a:t>
            </a:r>
            <a:endParaRPr sz="2800" dirty="0">
              <a:solidFill>
                <a:schemeClr val="tx1">
                  <a:lumMod val="75000"/>
                  <a:lumOff val="2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C89EA62-F38E-4285-A105-C5E1BD36009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8" name="Freeform 6">
              <a:extLst>
                <a:ext uri="{FF2B5EF4-FFF2-40B4-BE49-F238E27FC236}">
                  <a16:creationId xmlns:a16="http://schemas.microsoft.com/office/drawing/2014/main" id="{2CF6E46A-CCCD-4728-B011-E147B23629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9" name="Freeform 6">
              <a:extLst>
                <a:ext uri="{FF2B5EF4-FFF2-40B4-BE49-F238E27FC236}">
                  <a16:creationId xmlns:a16="http://schemas.microsoft.com/office/drawing/2014/main" id="{2E2C684B-30C9-4689-A529-EBF1B8ADB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useBgFill="1">
        <p:nvSpPr>
          <p:cNvPr id="11" name="Rectangle 10">
            <a:extLst>
              <a:ext uri="{FF2B5EF4-FFF2-40B4-BE49-F238E27FC236}">
                <a16:creationId xmlns:a16="http://schemas.microsoft.com/office/drawing/2014/main" id="{5ABA7F3F-D56F-4C06-84AC-03FC83B064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715374B5-D7C8-4AA9-BE65-DB7A0CA9B4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4" name="Freeform 6">
              <a:extLst>
                <a:ext uri="{FF2B5EF4-FFF2-40B4-BE49-F238E27FC236}">
                  <a16:creationId xmlns:a16="http://schemas.microsoft.com/office/drawing/2014/main" id="{C73A7452-ED0F-4903-A620-8D103E556C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accent1"/>
            </a:solidFill>
            <a:ln w="0">
              <a:noFill/>
              <a:prstDash val="solid"/>
              <a:round/>
              <a:headEnd/>
              <a:tailEnd/>
            </a:ln>
          </p:spPr>
        </p:sp>
        <p:sp>
          <p:nvSpPr>
            <p:cNvPr id="15" name="Freeform 6">
              <a:extLst>
                <a:ext uri="{FF2B5EF4-FFF2-40B4-BE49-F238E27FC236}">
                  <a16:creationId xmlns:a16="http://schemas.microsoft.com/office/drawing/2014/main" id="{F6A3F6CE-D581-4C37-8822-4F4A68325E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2"/>
            </a:solidFill>
            <a:ln w="0">
              <a:noFill/>
              <a:prstDash val="solid"/>
              <a:round/>
              <a:headEnd/>
              <a:tailEnd/>
            </a:ln>
          </p:spPr>
        </p:sp>
      </p:grpSp>
      <p:sp>
        <p:nvSpPr>
          <p:cNvPr id="2" name="Title 1">
            <a:extLst>
              <a:ext uri="{FF2B5EF4-FFF2-40B4-BE49-F238E27FC236}">
                <a16:creationId xmlns:a16="http://schemas.microsoft.com/office/drawing/2014/main" id="{42B1B8F6-6F34-1647-8A37-B3A53F44DDE5}"/>
              </a:ext>
            </a:extLst>
          </p:cNvPr>
          <p:cNvSpPr>
            <a:spLocks noGrp="1"/>
          </p:cNvSpPr>
          <p:nvPr>
            <p:ph type="title"/>
          </p:nvPr>
        </p:nvSpPr>
        <p:spPr>
          <a:xfrm>
            <a:off x="1915128" y="1788454"/>
            <a:ext cx="8361229" cy="2098226"/>
          </a:xfrm>
        </p:spPr>
        <p:txBody>
          <a:bodyPr vert="horz" lIns="91440" tIns="45720" rIns="91440" bIns="45720" rtlCol="0" anchor="b">
            <a:normAutofit/>
          </a:bodyPr>
          <a:lstStyle/>
          <a:p>
            <a:pPr algn="ctr"/>
            <a:r>
              <a:rPr lang="en-US" sz="7200" cap="all" dirty="0">
                <a:solidFill>
                  <a:schemeClr val="tx1">
                    <a:lumMod val="95000"/>
                  </a:schemeClr>
                </a:solidFill>
              </a:rPr>
              <a:t>Getting Set Up with DSS</a:t>
            </a:r>
          </a:p>
        </p:txBody>
      </p:sp>
    </p:spTree>
    <p:extLst>
      <p:ext uri="{BB962C8B-B14F-4D97-AF65-F5344CB8AC3E}">
        <p14:creationId xmlns:p14="http://schemas.microsoft.com/office/powerpoint/2010/main" val="397890823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Crop">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13928</TotalTime>
  <Words>836</Words>
  <Application>Microsoft Macintosh PowerPoint</Application>
  <PresentationFormat>Widescreen</PresentationFormat>
  <Paragraphs>84</Paragraphs>
  <Slides>17</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Calibri</vt:lpstr>
      <vt:lpstr>Courier New</vt:lpstr>
      <vt:lpstr>Franklin Gothic Book</vt:lpstr>
      <vt:lpstr>Roboto</vt:lpstr>
      <vt:lpstr>Wingdings</vt:lpstr>
      <vt:lpstr>Crop</vt:lpstr>
      <vt:lpstr>Disability Support Services</vt:lpstr>
      <vt:lpstr>Who are our Students?</vt:lpstr>
      <vt:lpstr>Main Disability Groups</vt:lpstr>
      <vt:lpstr>Some Areas of Learning Impact</vt:lpstr>
      <vt:lpstr>Accommodations</vt:lpstr>
      <vt:lpstr>What are Accommodations?</vt:lpstr>
      <vt:lpstr>Fundamental Alterations</vt:lpstr>
      <vt:lpstr>What is a Fundamental Alteration?</vt:lpstr>
      <vt:lpstr>Getting Set Up with DSS</vt:lpstr>
      <vt:lpstr>First Steps</vt:lpstr>
      <vt:lpstr>Getting set up with DSS (continued)</vt:lpstr>
      <vt:lpstr>DSS Accommodations &amp; Services</vt:lpstr>
      <vt:lpstr>DSS Accommodations &amp; Services Examples</vt:lpstr>
      <vt:lpstr>DSS Accommodations &amp; Services Examples (continued) </vt:lpstr>
      <vt:lpstr>Recording Lectures</vt:lpstr>
      <vt:lpstr>Digital Recording Agreement </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Accessible Word Documents</dc:title>
  <dc:creator>Sridevi Lakshmanan</dc:creator>
  <cp:lastModifiedBy>Anita Vazifdar</cp:lastModifiedBy>
  <cp:revision>103</cp:revision>
  <dcterms:created xsi:type="dcterms:W3CDTF">2020-03-03T17:17:03Z</dcterms:created>
  <dcterms:modified xsi:type="dcterms:W3CDTF">2022-04-14T23:32:19Z</dcterms:modified>
</cp:coreProperties>
</file>