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29" r:id="rId1"/>
  </p:sldMasterIdLst>
  <p:notesMasterIdLst>
    <p:notesMasterId r:id="rId15"/>
  </p:notesMasterIdLst>
  <p:sldIdLst>
    <p:sldId id="256" r:id="rId2"/>
    <p:sldId id="298" r:id="rId3"/>
    <p:sldId id="258" r:id="rId4"/>
    <p:sldId id="259" r:id="rId5"/>
    <p:sldId id="260" r:id="rId6"/>
    <p:sldId id="261" r:id="rId7"/>
    <p:sldId id="262" r:id="rId8"/>
    <p:sldId id="318" r:id="rId9"/>
    <p:sldId id="315" r:id="rId10"/>
    <p:sldId id="300" r:id="rId11"/>
    <p:sldId id="265" r:id="rId12"/>
    <p:sldId id="314" r:id="rId13"/>
    <p:sldId id="319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4"/>
  </p:normalViewPr>
  <p:slideViewPr>
    <p:cSldViewPr snapToGrid="0" snapToObjects="1">
      <p:cViewPr varScale="1">
        <p:scale>
          <a:sx n="108" d="100"/>
          <a:sy n="108" d="100"/>
        </p:scale>
        <p:origin x="1760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DB8B9-F761-C540-90B3-7216A8D250CD}" type="datetimeFigureOut">
              <a:rPr lang="en-US" smtClean="0"/>
              <a:t>10/8/20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569583-64BE-CB45-AA01-BF7CBA3CE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24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024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>
                <a:latin typeface="Calibri" charset="0"/>
              </a:rPr>
              <a:t>Answer E is correct</a:t>
            </a:r>
          </a:p>
        </p:txBody>
      </p:sp>
      <p:sp>
        <p:nvSpPr>
          <p:cNvPr id="102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34035" indent="-282321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29284" indent="-225857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80998" indent="-225857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32711" indent="-225857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84425" indent="-22585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36138" indent="-22585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387852" indent="-22585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39566" indent="-22585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CBD8F726-4E3F-F847-A6AE-6F1AF14C228C}" type="slidenum">
              <a:rPr lang="en-US" sz="1200"/>
              <a:pPr eaLnBrk="1" hangingPunct="1"/>
              <a:t>11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34035" indent="-282321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29284" indent="-225857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80998" indent="-225857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32711" indent="-225857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84425" indent="-22585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36138" indent="-22585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387852" indent="-22585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39566" indent="-22585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A8894CE8-3F02-6E44-BC45-FF98C31B2965}" type="slidenum">
              <a:rPr lang="en-US" sz="1200"/>
              <a:pPr eaLnBrk="1" hangingPunct="1"/>
              <a:t>12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49C5-20C7-974B-B53B-987C8941CB0F}" type="datetimeFigureOut">
              <a:rPr lang="en-US" smtClean="0"/>
              <a:t>10/8/20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77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49C5-20C7-974B-B53B-987C8941CB0F}" type="datetimeFigureOut">
              <a:rPr lang="en-US" smtClean="0"/>
              <a:t>10/8/20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4284B-17E1-F743-8832-1BCFB6CE0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235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49C5-20C7-974B-B53B-987C8941CB0F}" type="datetimeFigureOut">
              <a:rPr lang="en-US" smtClean="0"/>
              <a:t>10/8/20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4284B-17E1-F743-8832-1BCFB6CE0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90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49C5-20C7-974B-B53B-987C8941CB0F}" type="datetimeFigureOut">
              <a:rPr lang="en-US" smtClean="0"/>
              <a:t>10/8/20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4284B-17E1-F743-8832-1BCFB6CE0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509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49C5-20C7-974B-B53B-987C8941CB0F}" type="datetimeFigureOut">
              <a:rPr lang="en-US" smtClean="0"/>
              <a:t>10/8/20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675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49C5-20C7-974B-B53B-987C8941CB0F}" type="datetimeFigureOut">
              <a:rPr lang="en-US" smtClean="0"/>
              <a:t>10/8/20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4284B-17E1-F743-8832-1BCFB6CE0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63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49C5-20C7-974B-B53B-987C8941CB0F}" type="datetimeFigureOut">
              <a:rPr lang="en-US" smtClean="0"/>
              <a:t>10/8/20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4284B-17E1-F743-8832-1BCFB6CE0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667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49C5-20C7-974B-B53B-987C8941CB0F}" type="datetimeFigureOut">
              <a:rPr lang="en-US" smtClean="0"/>
              <a:t>10/8/20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4284B-17E1-F743-8832-1BCFB6CE0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69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49C5-20C7-974B-B53B-987C8941CB0F}" type="datetimeFigureOut">
              <a:rPr lang="en-US" smtClean="0"/>
              <a:t>10/8/20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4284B-17E1-F743-8832-1BCFB6CE0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833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49C5-20C7-974B-B53B-987C8941CB0F}" type="datetimeFigureOut">
              <a:rPr lang="en-US" smtClean="0"/>
              <a:t>10/8/20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4284B-17E1-F743-8832-1BCFB6CE0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111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49C5-20C7-974B-B53B-987C8941CB0F}" type="datetimeFigureOut">
              <a:rPr lang="en-US" smtClean="0"/>
              <a:t>10/8/20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4284B-17E1-F743-8832-1BCFB6CE0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99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0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549C5-20C7-974B-B53B-987C8941CB0F}" type="datetimeFigureOut">
              <a:rPr lang="en-US" smtClean="0"/>
              <a:pPr/>
              <a:t>10/8/20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4284B-17E1-F743-8832-1BCFB6CE0F6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104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0" r:id="rId1"/>
    <p:sldLayoutId id="2147484031" r:id="rId2"/>
    <p:sldLayoutId id="2147484032" r:id="rId3"/>
    <p:sldLayoutId id="2147484033" r:id="rId4"/>
    <p:sldLayoutId id="2147484034" r:id="rId5"/>
    <p:sldLayoutId id="2147484035" r:id="rId6"/>
    <p:sldLayoutId id="2147484036" r:id="rId7"/>
    <p:sldLayoutId id="2147484037" r:id="rId8"/>
    <p:sldLayoutId id="2147484038" r:id="rId9"/>
    <p:sldLayoutId id="2147484039" r:id="rId10"/>
    <p:sldLayoutId id="2147484040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ta.org/docs/default-source/files/training/course-tools/president/english/roberts-rules-of-order-basics" TargetMode="External"/><Relationship Id="rId2" Type="http://schemas.openxmlformats.org/officeDocument/2006/relationships/hyperlink" Target="http://www.deanza.edu/gov/academicsenate/meetings/Making%20A%20Motion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4247" y="226868"/>
            <a:ext cx="8502686" cy="1291455"/>
          </a:xfrm>
        </p:spPr>
        <p:txBody>
          <a:bodyPr>
            <a:noAutofit/>
          </a:bodyPr>
          <a:lstStyle/>
          <a:p>
            <a:r>
              <a:rPr lang="en-US" sz="3200" b="1" dirty="0"/>
              <a:t>Operating Your Senate:  Governing Documents and Robert’s Rules of Order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247" y="2234561"/>
            <a:ext cx="8169970" cy="1320800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Randy Beach, South Representative</a:t>
            </a:r>
          </a:p>
          <a:p>
            <a:r>
              <a:rPr lang="en-US" sz="2800" dirty="0">
                <a:solidFill>
                  <a:schemeClr val="tx1"/>
                </a:solidFill>
              </a:rPr>
              <a:t>John Freitas, Treasurer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94902" y="4362417"/>
            <a:ext cx="68506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cap="all" dirty="0">
                <a:latin typeface="Arial"/>
              </a:rPr>
              <a:t>Faculty Leadership Institute</a:t>
            </a:r>
          </a:p>
          <a:p>
            <a:pPr algn="ctr"/>
            <a:r>
              <a:rPr lang="en-US" sz="1600" b="1" cap="all" dirty="0">
                <a:latin typeface="Arial"/>
              </a:rPr>
              <a:t>June 9-11, 2016</a:t>
            </a:r>
          </a:p>
          <a:p>
            <a:pPr algn="ctr"/>
            <a:r>
              <a:rPr lang="en-US" sz="1600" b="1" cap="all" dirty="0">
                <a:latin typeface="Arial"/>
              </a:rPr>
              <a:t>riverside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77521" y="5430413"/>
            <a:ext cx="5784321" cy="953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04097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>
                <a:solidFill>
                  <a:srgbClr val="FF6600"/>
                </a:solidFill>
                <a:latin typeface="Arial" charset="0"/>
              </a:rPr>
              <a:t>Here</a:t>
            </a:r>
            <a:r>
              <a:rPr lang="ja-JP" altLang="en-US" b="1" dirty="0">
                <a:solidFill>
                  <a:srgbClr val="FF6600"/>
                </a:solidFill>
                <a:latin typeface="Arial" charset="0"/>
              </a:rPr>
              <a:t>’</a:t>
            </a:r>
            <a:r>
              <a:rPr lang="en-US" altLang="ja-JP" b="1" dirty="0">
                <a:solidFill>
                  <a:srgbClr val="FF6600"/>
                </a:solidFill>
                <a:latin typeface="Arial" charset="0"/>
              </a:rPr>
              <a:t>s Robert!</a:t>
            </a:r>
            <a:endParaRPr lang="en-US" b="1" dirty="0">
              <a:solidFill>
                <a:srgbClr val="FF6600"/>
              </a:solidFill>
              <a:latin typeface="Arial" charset="0"/>
            </a:endParaRPr>
          </a:p>
        </p:txBody>
      </p:sp>
      <p:pic>
        <p:nvPicPr>
          <p:cNvPr id="16385" name="Content Placeholder 3" descr="images.jpeg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63161" r="-6316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8216537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b="1" dirty="0">
                <a:solidFill>
                  <a:srgbClr val="FF6600"/>
                </a:solidFill>
                <a:latin typeface="Arial" charset="0"/>
              </a:rPr>
              <a:t>Why Should You Use Robert</a:t>
            </a:r>
            <a:r>
              <a:rPr lang="ja-JP" altLang="en-US" b="1" dirty="0">
                <a:solidFill>
                  <a:srgbClr val="FF6600"/>
                </a:solidFill>
                <a:latin typeface="Arial" charset="0"/>
              </a:rPr>
              <a:t>’</a:t>
            </a:r>
            <a:r>
              <a:rPr lang="en-US" altLang="ja-JP" b="1" dirty="0">
                <a:solidFill>
                  <a:srgbClr val="FF6600"/>
                </a:solidFill>
                <a:latin typeface="Arial" charset="0"/>
              </a:rPr>
              <a:t>s Rules?</a:t>
            </a:r>
            <a:endParaRPr lang="en-US" b="1" dirty="0">
              <a:solidFill>
                <a:srgbClr val="FF6600"/>
              </a:solidFill>
              <a:latin typeface="Arial" charset="0"/>
            </a:endParaRPr>
          </a:p>
        </p:txBody>
      </p:sp>
      <p:sp>
        <p:nvSpPr>
          <p:cNvPr id="9218" name="Content Placeholder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762000" y="1447799"/>
            <a:ext cx="7772400" cy="4618491"/>
          </a:xfrm>
        </p:spPr>
        <p:txBody>
          <a:bodyPr>
            <a:normAutofit fontScale="85000" lnSpcReduction="20000"/>
          </a:bodyPr>
          <a:lstStyle/>
          <a:p>
            <a:pPr marL="0" indent="0" eaLnBrk="1" hangingPunct="1">
              <a:buNone/>
            </a:pPr>
            <a:r>
              <a:rPr lang="en-US" sz="3000" dirty="0">
                <a:latin typeface="Arial" charset="0"/>
              </a:rPr>
              <a:t>A. They provide a form of protection</a:t>
            </a:r>
          </a:p>
          <a:p>
            <a:pPr marL="514350" indent="-514350" eaLnBrk="1" hangingPunct="1">
              <a:buFontTx/>
              <a:buAutoNum type="alphaUcPeriod"/>
            </a:pPr>
            <a:endParaRPr lang="en-US" sz="3000" dirty="0"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3000" dirty="0">
                <a:latin typeface="Arial" charset="0"/>
              </a:rPr>
              <a:t>B. Rules result in better meetings with better input</a:t>
            </a:r>
          </a:p>
          <a:p>
            <a:pPr eaLnBrk="1" hangingPunct="1">
              <a:buFontTx/>
              <a:buNone/>
            </a:pPr>
            <a:endParaRPr lang="en-US" sz="3000" dirty="0"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3000" dirty="0">
                <a:latin typeface="Arial" charset="0"/>
              </a:rPr>
              <a:t>C. Consistent meeting formats create a fair, collegial playing field for everyone in the meeting</a:t>
            </a:r>
          </a:p>
          <a:p>
            <a:pPr eaLnBrk="1" hangingPunct="1">
              <a:buFontTx/>
              <a:buNone/>
            </a:pPr>
            <a:endParaRPr lang="en-US" sz="3000" dirty="0"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3000" dirty="0">
                <a:latin typeface="Arial" charset="0"/>
              </a:rPr>
              <a:t>D. They are effective at enabling all sides to speak during angst-ridden, emotion-driven debate leading to better results.</a:t>
            </a:r>
          </a:p>
          <a:p>
            <a:pPr eaLnBrk="1" hangingPunct="1">
              <a:buFontTx/>
              <a:buNone/>
            </a:pPr>
            <a:endParaRPr lang="en-US" sz="3000" dirty="0"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3000" dirty="0">
                <a:latin typeface="Arial" charset="0"/>
              </a:rPr>
              <a:t>E. All of the above.</a:t>
            </a:r>
          </a:p>
        </p:txBody>
      </p:sp>
    </p:spTree>
    <p:extLst>
      <p:ext uri="{BB962C8B-B14F-4D97-AF65-F5344CB8AC3E}">
        <p14:creationId xmlns:p14="http://schemas.microsoft.com/office/powerpoint/2010/main" val="2375406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305800" cy="647758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b="1" dirty="0">
                <a:solidFill>
                  <a:srgbClr val="FF6600"/>
                </a:solidFill>
                <a:latin typeface="Arial" charset="0"/>
              </a:rPr>
              <a:t>Things to Remember</a:t>
            </a:r>
          </a:p>
        </p:txBody>
      </p:sp>
      <p:sp>
        <p:nvSpPr>
          <p:cNvPr id="3789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735877"/>
          </a:xfrm>
        </p:spPr>
        <p:txBody>
          <a:bodyPr>
            <a:normAutofit fontScale="70000" lnSpcReduction="20000"/>
          </a:bodyPr>
          <a:lstStyle/>
          <a:p>
            <a:pPr eaLnBrk="1" hangingPunct="1"/>
            <a:r>
              <a:rPr lang="en-US" sz="3600" dirty="0">
                <a:solidFill>
                  <a:srgbClr val="000000"/>
                </a:solidFill>
                <a:latin typeface="Arial" charset="0"/>
              </a:rPr>
              <a:t>Large bodies - chair should preside with impartiality </a:t>
            </a:r>
          </a:p>
          <a:p>
            <a:pPr lvl="1" eaLnBrk="1" hangingPunct="1"/>
            <a:r>
              <a:rPr lang="en-US" sz="3200" dirty="0">
                <a:solidFill>
                  <a:srgbClr val="000000"/>
                </a:solidFill>
                <a:latin typeface="Arial" charset="0"/>
                <a:cs typeface="Arial" charset="0"/>
              </a:rPr>
              <a:t>Facilitates the meeting</a:t>
            </a:r>
          </a:p>
          <a:p>
            <a:pPr lvl="1" eaLnBrk="1" hangingPunct="1"/>
            <a:r>
              <a:rPr lang="en-US" sz="3200" dirty="0">
                <a:solidFill>
                  <a:srgbClr val="000000"/>
                </a:solidFill>
                <a:latin typeface="Arial" charset="0"/>
                <a:cs typeface="Arial" charset="0"/>
              </a:rPr>
              <a:t>Avoid making motions and engaging in debate</a:t>
            </a:r>
          </a:p>
          <a:p>
            <a:pPr lvl="1" eaLnBrk="1" hangingPunct="1"/>
            <a:r>
              <a:rPr lang="en-US" sz="3200" i="1" dirty="0">
                <a:solidFill>
                  <a:srgbClr val="000000"/>
                </a:solidFill>
                <a:latin typeface="Arial" charset="0"/>
                <a:cs typeface="Arial" charset="0"/>
              </a:rPr>
              <a:t>Should</a:t>
            </a:r>
            <a:r>
              <a:rPr lang="en-US" sz="3200" dirty="0">
                <a:solidFill>
                  <a:srgbClr val="000000"/>
                </a:solidFill>
                <a:latin typeface="Arial" charset="0"/>
                <a:cs typeface="Arial" charset="0"/>
              </a:rPr>
              <a:t> vote only to break a tie (pass a motion) or make a tie (kill a motion)</a:t>
            </a:r>
          </a:p>
          <a:p>
            <a:pPr lvl="1" eaLnBrk="1" hangingPunct="1"/>
            <a:endParaRPr lang="en-US" sz="32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eaLnBrk="1" hangingPunct="1"/>
            <a:r>
              <a:rPr lang="en-US" sz="3600" dirty="0">
                <a:solidFill>
                  <a:srgbClr val="000000"/>
                </a:solidFill>
                <a:latin typeface="Arial" charset="0"/>
              </a:rPr>
              <a:t>Standard rules can be modified</a:t>
            </a:r>
          </a:p>
          <a:p>
            <a:pPr lvl="1" eaLnBrk="1" hangingPunct="1"/>
            <a:r>
              <a:rPr lang="en-US" sz="3200" dirty="0">
                <a:solidFill>
                  <a:srgbClr val="000000"/>
                </a:solidFill>
                <a:latin typeface="Arial" charset="0"/>
                <a:cs typeface="Arial" charset="0"/>
              </a:rPr>
              <a:t>e.g. define a quorum differently, rescinding a previously adopted motion</a:t>
            </a:r>
          </a:p>
          <a:p>
            <a:pPr lvl="1" eaLnBrk="1" hangingPunct="1"/>
            <a:endParaRPr lang="en-US" sz="32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eaLnBrk="1" hangingPunct="1"/>
            <a:r>
              <a:rPr lang="en-US" sz="3600" dirty="0">
                <a:solidFill>
                  <a:srgbClr val="000000"/>
                </a:solidFill>
                <a:latin typeface="Arial" charset="0"/>
              </a:rPr>
              <a:t>The rules are not the goal they are the means to ensuring effective and collegial meetings.</a:t>
            </a:r>
          </a:p>
          <a:p>
            <a:pPr marL="0" indent="0" eaLnBrk="1" hangingPunct="1">
              <a:buNone/>
            </a:pPr>
            <a:endParaRPr lang="en-US" sz="3600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9053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13258-1487-8348-A37F-8D57C0122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Some sample documents on doing motions with Robert’s Rules of Order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20268-754C-8B43-A866-E7903CFBDF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Making a motion</a:t>
            </a:r>
            <a:endParaRPr lang="en-US" dirty="0"/>
          </a:p>
          <a:p>
            <a:r>
              <a:rPr lang="en-US" dirty="0">
                <a:hlinkClick r:id="rId3"/>
              </a:rPr>
              <a:t>National PTA’s Robert’s Rules of Order—The Basics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874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6600"/>
                </a:solidFill>
              </a:rPr>
              <a:t>Topics to be covered 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Senate governing documents – constitution and bylaws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Robert’s Rules of Order – why we use them and some basics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089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rgbClr val="FF6600"/>
                </a:solidFill>
                <a:ea typeface="+mj-ea"/>
                <a:cs typeface="+mj-cs"/>
              </a:rPr>
              <a:t>Constitution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620000" cy="4953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solidFill>
                  <a:srgbClr val="000000"/>
                </a:solidFill>
                <a:ea typeface="MS PGothic" charset="0"/>
              </a:rPr>
              <a:t>Provides the basic structure and authority of your senate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dirty="0">
              <a:solidFill>
                <a:srgbClr val="000000"/>
              </a:solidFill>
              <a:ea typeface="MS PGothic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>
                <a:solidFill>
                  <a:srgbClr val="000000"/>
                </a:solidFill>
                <a:ea typeface="MS PGothic" charset="0"/>
              </a:rPr>
              <a:t>Should include at a minimum: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solidFill>
                  <a:srgbClr val="000000"/>
                </a:solidFill>
                <a:ea typeface="MS PGothic" charset="0"/>
              </a:rPr>
              <a:t>The purpose of the senate and source of authority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solidFill>
                  <a:srgbClr val="000000"/>
                </a:solidFill>
                <a:ea typeface="MS PGothic" charset="0"/>
              </a:rPr>
              <a:t>The elected officers of the senate with basic duties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solidFill>
                  <a:srgbClr val="000000"/>
                </a:solidFill>
                <a:ea typeface="MS PGothic" charset="0"/>
              </a:rPr>
              <a:t>The basic organization of the senate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solidFill>
                  <a:srgbClr val="000000"/>
                </a:solidFill>
                <a:ea typeface="MS PGothic" charset="0"/>
              </a:rPr>
              <a:t>Process for amending (normally 2/3 vote of the faculty votes cast)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solidFill>
                  <a:srgbClr val="000000"/>
                </a:solidFill>
                <a:ea typeface="MS PGothic" charset="0"/>
              </a:rPr>
              <a:t>Basic provisions for election (frequency, when held)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solidFill>
                  <a:srgbClr val="000000"/>
                </a:solidFill>
                <a:ea typeface="MS PGothic" charset="0"/>
              </a:rPr>
              <a:t>Parliamentary authority used (e.g. Robert’s Rules of Order)</a:t>
            </a:r>
          </a:p>
        </p:txBody>
      </p:sp>
    </p:spTree>
    <p:extLst>
      <p:ext uri="{BB962C8B-B14F-4D97-AF65-F5344CB8AC3E}">
        <p14:creationId xmlns:p14="http://schemas.microsoft.com/office/powerpoint/2010/main" val="3648693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rgbClr val="FF6600"/>
                </a:solidFill>
                <a:ea typeface="+mj-ea"/>
                <a:cs typeface="+mj-cs"/>
              </a:rPr>
              <a:t>Constitution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182880" indent="-18288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b="1" dirty="0">
                <a:solidFill>
                  <a:srgbClr val="000000"/>
                </a:solidFill>
                <a:ea typeface="+mn-ea"/>
                <a:cs typeface="+mn-cs"/>
              </a:rPr>
              <a:t>Should not </a:t>
            </a:r>
            <a:r>
              <a:rPr lang="en-US" sz="2800" dirty="0">
                <a:solidFill>
                  <a:srgbClr val="000000"/>
                </a:solidFill>
                <a:ea typeface="+mn-ea"/>
                <a:cs typeface="+mn-cs"/>
              </a:rPr>
              <a:t>include operational details, such as:</a:t>
            </a:r>
          </a:p>
          <a:p>
            <a:pPr lvl="1" indent="-18288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rgbClr val="000000"/>
                </a:solidFill>
                <a:ea typeface="+mn-ea"/>
                <a:cs typeface="+mn-cs"/>
              </a:rPr>
              <a:t>Committee structure and membership</a:t>
            </a:r>
          </a:p>
          <a:p>
            <a:pPr lvl="1" indent="-18288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rgbClr val="000000"/>
                </a:solidFill>
                <a:ea typeface="+mn-ea"/>
                <a:cs typeface="+mn-cs"/>
              </a:rPr>
              <a:t>Election procedures </a:t>
            </a:r>
          </a:p>
          <a:p>
            <a:pPr lvl="1" indent="-18288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rgbClr val="000000"/>
                </a:solidFill>
                <a:ea typeface="+mn-ea"/>
                <a:cs typeface="+mn-cs"/>
              </a:rPr>
              <a:t>Filling vacancies</a:t>
            </a:r>
          </a:p>
          <a:p>
            <a:pPr lvl="1" indent="-18288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rgbClr val="000000"/>
                </a:solidFill>
                <a:ea typeface="+mn-ea"/>
                <a:cs typeface="+mn-cs"/>
              </a:rPr>
              <a:t>Meeting times and dates</a:t>
            </a:r>
          </a:p>
          <a:p>
            <a:pPr lvl="1" indent="-18288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rgbClr val="000000"/>
                </a:solidFill>
              </a:rPr>
              <a:t>How to suspend bylaws (</a:t>
            </a:r>
            <a:r>
              <a:rPr lang="en-US" sz="2800" dirty="0" err="1">
                <a:solidFill>
                  <a:srgbClr val="000000"/>
                </a:solidFill>
              </a:rPr>
              <a:t>Grrr</a:t>
            </a:r>
            <a:r>
              <a:rPr lang="en-US" sz="2800" dirty="0">
                <a:solidFill>
                  <a:srgbClr val="000000"/>
                </a:solidFill>
              </a:rPr>
              <a:t>!)</a:t>
            </a:r>
          </a:p>
          <a:p>
            <a:pPr marL="27432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dirty="0">
              <a:solidFill>
                <a:srgbClr val="000000"/>
              </a:solidFill>
              <a:ea typeface="+mn-ea"/>
              <a:cs typeface="+mn-cs"/>
            </a:endParaRPr>
          </a:p>
          <a:p>
            <a:pPr marL="27432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>
                <a:solidFill>
                  <a:srgbClr val="000000"/>
                </a:solidFill>
                <a:ea typeface="+mn-ea"/>
                <a:cs typeface="+mn-cs"/>
              </a:rPr>
              <a:t>These are more appropriate for </a:t>
            </a:r>
            <a:r>
              <a:rPr lang="en-US" sz="2800" u="sng" dirty="0">
                <a:solidFill>
                  <a:srgbClr val="000000"/>
                </a:solidFill>
                <a:ea typeface="+mn-ea"/>
                <a:cs typeface="+mn-cs"/>
              </a:rPr>
              <a:t>bylaws</a:t>
            </a:r>
          </a:p>
        </p:txBody>
      </p:sp>
    </p:spTree>
    <p:extLst>
      <p:ext uri="{BB962C8B-B14F-4D97-AF65-F5344CB8AC3E}">
        <p14:creationId xmlns:p14="http://schemas.microsoft.com/office/powerpoint/2010/main" val="968599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rgbClr val="FF6600"/>
                </a:solidFill>
                <a:ea typeface="+mj-ea"/>
                <a:cs typeface="+mj-cs"/>
              </a:rPr>
              <a:t>Bylaws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7620000" cy="4724400"/>
          </a:xfrm>
        </p:spPr>
        <p:txBody>
          <a:bodyPr/>
          <a:lstStyle/>
          <a:p>
            <a:pPr eaLnBrk="1" hangingPunct="1"/>
            <a:r>
              <a:rPr lang="en-US" sz="2800" dirty="0">
                <a:ea typeface="MS PGothic" charset="0"/>
              </a:rPr>
              <a:t>Provide the operational structure of the senate consistent with the provisions of the constitution</a:t>
            </a:r>
          </a:p>
          <a:p>
            <a:pPr eaLnBrk="1" hangingPunct="1"/>
            <a:endParaRPr lang="en-US" sz="2800" dirty="0">
              <a:ea typeface="MS PGothic" charset="0"/>
            </a:endParaRPr>
          </a:p>
          <a:p>
            <a:pPr eaLnBrk="1" hangingPunct="1"/>
            <a:r>
              <a:rPr lang="en-US" sz="2800" dirty="0">
                <a:ea typeface="MS PGothic" charset="0"/>
              </a:rPr>
              <a:t>Approved and amended by 2/3 vote of the senate, not the faculty at large</a:t>
            </a:r>
          </a:p>
          <a:p>
            <a:pPr eaLnBrk="1" hangingPunct="1"/>
            <a:endParaRPr lang="en-US" sz="2800" dirty="0">
              <a:ea typeface="MS PGothic" charset="0"/>
            </a:endParaRPr>
          </a:p>
          <a:p>
            <a:pPr eaLnBrk="1" hangingPunct="1"/>
            <a:r>
              <a:rPr lang="en-US" sz="2800" dirty="0">
                <a:ea typeface="MS PGothic" charset="0"/>
              </a:rPr>
              <a:t>Cannot supersede the constitution!!!</a:t>
            </a:r>
          </a:p>
          <a:p>
            <a:pPr lvl="1" eaLnBrk="1" hangingPunct="1"/>
            <a:endParaRPr lang="en-US" dirty="0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865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rgbClr val="FF6600"/>
                </a:solidFill>
                <a:ea typeface="+mj-ea"/>
                <a:cs typeface="Palatino Linotype"/>
              </a:rPr>
              <a:t>Bylaws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  <a:ea typeface="MS PGothic" charset="0"/>
              </a:rPr>
              <a:t>Should include at a minimum:</a:t>
            </a:r>
          </a:p>
          <a:p>
            <a:pPr lvl="1" eaLnBrk="1" hangingPunct="1"/>
            <a:r>
              <a:rPr lang="en-US" sz="2400" dirty="0">
                <a:solidFill>
                  <a:srgbClr val="000000"/>
                </a:solidFill>
                <a:ea typeface="MS PGothic" charset="0"/>
              </a:rPr>
              <a:t>Executive committee membership</a:t>
            </a:r>
          </a:p>
          <a:p>
            <a:pPr lvl="1" eaLnBrk="1" hangingPunct="1"/>
            <a:r>
              <a:rPr lang="en-US" sz="2400" dirty="0">
                <a:solidFill>
                  <a:srgbClr val="000000"/>
                </a:solidFill>
                <a:ea typeface="MS PGothic" charset="0"/>
              </a:rPr>
              <a:t>Committee names, membership, and process for selecting chairs and membership of committees </a:t>
            </a:r>
          </a:p>
          <a:p>
            <a:pPr lvl="1" eaLnBrk="1" hangingPunct="1"/>
            <a:r>
              <a:rPr lang="en-US" sz="2400" dirty="0">
                <a:solidFill>
                  <a:srgbClr val="000000"/>
                </a:solidFill>
                <a:ea typeface="MS PGothic" charset="0"/>
              </a:rPr>
              <a:t>Duties of officers and committee chairs</a:t>
            </a:r>
          </a:p>
          <a:p>
            <a:pPr lvl="1" eaLnBrk="1" hangingPunct="1"/>
            <a:r>
              <a:rPr lang="en-US" sz="2400" dirty="0">
                <a:solidFill>
                  <a:srgbClr val="000000"/>
                </a:solidFill>
                <a:ea typeface="MS PGothic" charset="0"/>
              </a:rPr>
              <a:t>Election procedures and filling of vacancies</a:t>
            </a:r>
          </a:p>
          <a:p>
            <a:pPr lvl="1" eaLnBrk="1" hangingPunct="1"/>
            <a:r>
              <a:rPr lang="en-US" sz="2400" dirty="0">
                <a:solidFill>
                  <a:srgbClr val="000000"/>
                </a:solidFill>
                <a:ea typeface="MS PGothic" charset="0"/>
              </a:rPr>
              <a:t>Process for amending bylaws</a:t>
            </a:r>
          </a:p>
          <a:p>
            <a:pPr lvl="1" eaLnBrk="1" hangingPunct="1"/>
            <a:r>
              <a:rPr lang="en-US" sz="2400" dirty="0">
                <a:solidFill>
                  <a:srgbClr val="000000"/>
                </a:solidFill>
                <a:ea typeface="MS PGothic" charset="0"/>
              </a:rPr>
              <a:t>Process for suspension…should be very rare and require 2/3 vote!</a:t>
            </a:r>
          </a:p>
          <a:p>
            <a:pPr lvl="1" eaLnBrk="1" hangingPunct="1"/>
            <a:r>
              <a:rPr lang="en-US" sz="2400" dirty="0">
                <a:solidFill>
                  <a:srgbClr val="000000"/>
                </a:solidFill>
                <a:ea typeface="MS PGothic" charset="0"/>
              </a:rPr>
              <a:t>Other?</a:t>
            </a:r>
          </a:p>
          <a:p>
            <a:pPr eaLnBrk="1" hangingPunct="1"/>
            <a:endParaRPr lang="en-US" dirty="0">
              <a:solidFill>
                <a:srgbClr val="000000"/>
              </a:solidFill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8916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90085"/>
            <a:ext cx="8534400" cy="75895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en-US" b="1" dirty="0">
                <a:ea typeface="+mj-ea"/>
                <a:cs typeface="+mj-cs"/>
              </a:rPr>
            </a:br>
            <a:r>
              <a:rPr lang="en-US" b="1" dirty="0">
                <a:solidFill>
                  <a:srgbClr val="FF6600"/>
                </a:solidFill>
                <a:ea typeface="+mj-ea"/>
                <a:cs typeface="+mj-cs"/>
              </a:rPr>
              <a:t>Board/Administration Role in Senate Constitutions and Bylaws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84375"/>
            <a:ext cx="8458200" cy="4592125"/>
          </a:xfrm>
        </p:spPr>
        <p:txBody>
          <a:bodyPr rtlCol="0">
            <a:normAutofit fontScale="77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4300" b="1" dirty="0">
                <a:solidFill>
                  <a:srgbClr val="000000"/>
                </a:solidFill>
                <a:ea typeface="+mn-ea"/>
                <a:cs typeface="+mn-cs"/>
              </a:rPr>
              <a:t>None!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3300" b="1" dirty="0">
              <a:solidFill>
                <a:srgbClr val="000000"/>
              </a:solidFill>
              <a:ea typeface="+mn-ea"/>
              <a:cs typeface="+mn-cs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3300" dirty="0">
                <a:solidFill>
                  <a:srgbClr val="000000"/>
                </a:solidFill>
                <a:ea typeface="+mn-ea"/>
                <a:cs typeface="+mn-cs"/>
              </a:rPr>
              <a:t>Title 5, section 53202:</a:t>
            </a:r>
          </a:p>
          <a:p>
            <a:pPr marL="27432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800" dirty="0">
                <a:solidFill>
                  <a:srgbClr val="000000"/>
                </a:solidFill>
                <a:ea typeface="+mn-ea"/>
                <a:cs typeface="+mn-cs"/>
              </a:rPr>
              <a:t>(c) The governing board of a district shall recognize the academic senate and authorize the faculty to:</a:t>
            </a:r>
          </a:p>
          <a:p>
            <a:pPr marL="274320" lvl="1" indent="0" eaLnBrk="1" fontAlgn="auto" hangingPunct="1">
              <a:spcAft>
                <a:spcPts val="0"/>
              </a:spcAft>
              <a:buNone/>
              <a:defRPr/>
            </a:pPr>
            <a:endParaRPr lang="en-US" sz="2800" dirty="0">
              <a:solidFill>
                <a:srgbClr val="000000"/>
              </a:solidFill>
              <a:ea typeface="+mn-ea"/>
              <a:cs typeface="+mn-cs"/>
            </a:endParaRPr>
          </a:p>
          <a:p>
            <a:pPr marL="788670" lvl="1" indent="-514350" eaLnBrk="1" fontAlgn="auto" hangingPunct="1">
              <a:spcAft>
                <a:spcPts val="0"/>
              </a:spcAft>
              <a:buClrTx/>
              <a:buFont typeface="+mj-lt"/>
              <a:buAutoNum type="arabicParenR"/>
              <a:defRPr/>
            </a:pPr>
            <a:r>
              <a:rPr lang="en-US" sz="2800" dirty="0">
                <a:solidFill>
                  <a:srgbClr val="000000"/>
                </a:solidFill>
                <a:ea typeface="+mn-ea"/>
                <a:cs typeface="+mn-cs"/>
              </a:rPr>
              <a:t>Fix and amend by vote of the full-time faculty </a:t>
            </a:r>
            <a:r>
              <a:rPr lang="en-US" sz="2800" b="1" dirty="0">
                <a:solidFill>
                  <a:srgbClr val="000000"/>
                </a:solidFill>
                <a:ea typeface="+mn-ea"/>
                <a:cs typeface="+mn-cs"/>
              </a:rPr>
              <a:t>the composition, structure, and procedures</a:t>
            </a:r>
            <a:r>
              <a:rPr lang="en-US" sz="2800" dirty="0">
                <a:solidFill>
                  <a:srgbClr val="000000"/>
                </a:solidFill>
                <a:ea typeface="+mn-ea"/>
                <a:cs typeface="+mn-cs"/>
              </a:rPr>
              <a:t> of the academic senate.</a:t>
            </a:r>
          </a:p>
          <a:p>
            <a:pPr marL="274320" lvl="1" indent="0" eaLnBrk="1" fontAlgn="auto" hangingPunct="1">
              <a:spcAft>
                <a:spcPts val="0"/>
              </a:spcAft>
              <a:buClrTx/>
              <a:buNone/>
              <a:defRPr/>
            </a:pPr>
            <a:endParaRPr lang="en-US" sz="2800" dirty="0">
              <a:solidFill>
                <a:srgbClr val="000000"/>
              </a:solidFill>
              <a:ea typeface="+mn-ea"/>
              <a:cs typeface="+mn-cs"/>
            </a:endParaRPr>
          </a:p>
          <a:p>
            <a:pPr marL="788670" lvl="1" indent="-514350" eaLnBrk="1" fontAlgn="auto" hangingPunct="1">
              <a:spcAft>
                <a:spcPts val="0"/>
              </a:spcAft>
              <a:buClrTx/>
              <a:buFont typeface="+mj-lt"/>
              <a:buAutoNum type="arabicParenR"/>
              <a:defRPr/>
            </a:pPr>
            <a:r>
              <a:rPr lang="en-US" sz="2800" dirty="0">
                <a:solidFill>
                  <a:srgbClr val="000000"/>
                </a:solidFill>
                <a:ea typeface="+mn-ea"/>
                <a:cs typeface="+mn-cs"/>
              </a:rPr>
              <a:t>Provide for the selection, in accordance with accepted democratic election procedures, the members of the academic senate.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dirty="0">
              <a:solidFill>
                <a:srgbClr val="000000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3370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6600"/>
                </a:solidFill>
              </a:rPr>
              <a:t>Keep Governing Documents Current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Review constitution and bylaws on a regular basis, e.g. every 2 years, 6 years, or whatever is reasonable for your senate.</a:t>
            </a:r>
          </a:p>
          <a:p>
            <a:endParaRPr lang="en-US" dirty="0"/>
          </a:p>
          <a:p>
            <a:r>
              <a:rPr lang="en-US" dirty="0"/>
              <a:t>Questions to ask during a review include:</a:t>
            </a:r>
          </a:p>
          <a:p>
            <a:pPr lvl="1"/>
            <a:r>
              <a:rPr lang="en-US" dirty="0"/>
              <a:t>Is there anything irrelevant or out of date?</a:t>
            </a:r>
          </a:p>
          <a:p>
            <a:pPr lvl="1"/>
            <a:r>
              <a:rPr lang="en-US" dirty="0"/>
              <a:t>Do constitution and bylaws reflect actual practice, and if not, what should be changed?</a:t>
            </a:r>
          </a:p>
          <a:p>
            <a:pPr lvl="1"/>
            <a:r>
              <a:rPr lang="en-US" dirty="0"/>
              <a:t>Do they reflect the operational needs of the senate?</a:t>
            </a:r>
          </a:p>
          <a:p>
            <a:pPr lvl="1"/>
            <a:r>
              <a:rPr lang="en-US" dirty="0"/>
              <a:t>Are they unnecessarily restrictive?</a:t>
            </a:r>
          </a:p>
          <a:p>
            <a:pPr lvl="1"/>
            <a:r>
              <a:rPr lang="en-US" dirty="0"/>
              <a:t>Do they promote effective, inclusive, equitable, and collegial governance?</a:t>
            </a:r>
          </a:p>
          <a:p>
            <a:pPr lvl="1"/>
            <a:r>
              <a:rPr lang="en-US" dirty="0"/>
              <a:t>Other questions?</a:t>
            </a:r>
          </a:p>
        </p:txBody>
      </p:sp>
    </p:spTree>
    <p:extLst>
      <p:ext uri="{BB962C8B-B14F-4D97-AF65-F5344CB8AC3E}">
        <p14:creationId xmlns:p14="http://schemas.microsoft.com/office/powerpoint/2010/main" val="1218331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Brown Act?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Senates are required to adhere to the Ralph M. Brown Act for public meetings.</a:t>
            </a:r>
          </a:p>
          <a:p>
            <a:endParaRPr lang="en-US" dirty="0"/>
          </a:p>
          <a:p>
            <a:r>
              <a:rPr lang="en-US" dirty="0"/>
              <a:t>“All meetings of a legislative body of a local agency shall be open and public, and all persons shall be permitted to attend any meeting of the legislative body of a local agency...” Section 54953(a)</a:t>
            </a:r>
          </a:p>
          <a:p>
            <a:endParaRPr lang="en-US" dirty="0"/>
          </a:p>
          <a:p>
            <a:r>
              <a:rPr lang="en-US" dirty="0"/>
              <a:t>Brown Act doesn’t require parliamentary procedure, but it helps to use it.</a:t>
            </a:r>
          </a:p>
        </p:txBody>
      </p:sp>
    </p:spTree>
    <p:extLst>
      <p:ext uri="{BB962C8B-B14F-4D97-AF65-F5344CB8AC3E}">
        <p14:creationId xmlns:p14="http://schemas.microsoft.com/office/powerpoint/2010/main" val="2857516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3873</TotalTime>
  <Words>687</Words>
  <Application>Microsoft Macintosh PowerPoint</Application>
  <PresentationFormat>On-screen Show (4:3)</PresentationFormat>
  <Paragraphs>97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Tahoma</vt:lpstr>
      <vt:lpstr>Office Theme</vt:lpstr>
      <vt:lpstr>Operating Your Senate:  Governing Documents and Robert’s Rules of Order</vt:lpstr>
      <vt:lpstr>Topics to be covered today</vt:lpstr>
      <vt:lpstr>Constitution</vt:lpstr>
      <vt:lpstr>Constitution</vt:lpstr>
      <vt:lpstr>Bylaws</vt:lpstr>
      <vt:lpstr>Bylaws</vt:lpstr>
      <vt:lpstr> Board/Administration Role in Senate Constitutions and Bylaws</vt:lpstr>
      <vt:lpstr>Keep Governing Documents Current</vt:lpstr>
      <vt:lpstr>Brown Act?</vt:lpstr>
      <vt:lpstr>Here’s Robert!</vt:lpstr>
      <vt:lpstr>Why Should You Use Robert’s Rules?</vt:lpstr>
      <vt:lpstr>Things to Remember</vt:lpstr>
      <vt:lpstr>Some sample documents on doing motions with Robert’s Rules of Order  </vt:lpstr>
    </vt:vector>
  </TitlesOfParts>
  <Company>Los Angeles City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Freitas</dc:creator>
  <cp:lastModifiedBy>Karen Chow</cp:lastModifiedBy>
  <cp:revision>64</cp:revision>
  <dcterms:created xsi:type="dcterms:W3CDTF">2014-06-04T04:23:55Z</dcterms:created>
  <dcterms:modified xsi:type="dcterms:W3CDTF">2020-10-09T04:56:42Z</dcterms:modified>
</cp:coreProperties>
</file>