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73" r:id="rId6"/>
    <p:sldId id="260" r:id="rId7"/>
    <p:sldId id="261" r:id="rId8"/>
    <p:sldId id="262" r:id="rId9"/>
    <p:sldId id="263" r:id="rId10"/>
    <p:sldId id="264" r:id="rId11"/>
    <p:sldId id="265" r:id="rId12"/>
    <p:sldId id="266" r:id="rId13"/>
    <p:sldId id="267" r:id="rId14"/>
    <p:sldId id="268" r:id="rId15"/>
    <p:sldId id="269" r:id="rId16"/>
    <p:sldId id="270" r:id="rId17"/>
    <p:sldId id="27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5" autoAdjust="0"/>
    <p:restoredTop sz="94576" autoAdjust="0"/>
  </p:normalViewPr>
  <p:slideViewPr>
    <p:cSldViewPr>
      <p:cViewPr varScale="1">
        <p:scale>
          <a:sx n="130" d="100"/>
          <a:sy n="130" d="100"/>
        </p:scale>
        <p:origin x="-1824" y="-104"/>
      </p:cViewPr>
      <p:guideLst>
        <p:guide orient="horz" pos="2160"/>
        <p:guide pos="2880"/>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_rels/viewProps.xml.rels><?xml version="1.0" encoding="UTF-8" standalone="yes"?>
<Relationships xmlns="http://schemas.openxmlformats.org/package/2006/relationships"><Relationship Id="rId1"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5B5CB8-A9AD-4BE2-81A7-7331C48F780F}" type="datetimeFigureOut">
              <a:rPr lang="en-US" smtClean="0"/>
              <a:t>12/7/17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F21197-288A-46DE-A103-C2F197683F12}" type="slidenum">
              <a:rPr lang="en-US" smtClean="0"/>
              <a:t>‹#›</a:t>
            </a:fld>
            <a:endParaRPr lang="en-US"/>
          </a:p>
        </p:txBody>
      </p:sp>
    </p:spTree>
    <p:extLst>
      <p:ext uri="{BB962C8B-B14F-4D97-AF65-F5344CB8AC3E}">
        <p14:creationId xmlns:p14="http://schemas.microsoft.com/office/powerpoint/2010/main" val="4108125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F21197-288A-46DE-A103-C2F197683F12}" type="slidenum">
              <a:rPr lang="en-US" smtClean="0"/>
              <a:t>1</a:t>
            </a:fld>
            <a:endParaRPr lang="en-US"/>
          </a:p>
        </p:txBody>
      </p:sp>
    </p:spTree>
    <p:extLst>
      <p:ext uri="{BB962C8B-B14F-4D97-AF65-F5344CB8AC3E}">
        <p14:creationId xmlns:p14="http://schemas.microsoft.com/office/powerpoint/2010/main" val="35500410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defTabSz="942975">
              <a:defRPr sz="2400">
                <a:solidFill>
                  <a:schemeClr val="tx1"/>
                </a:solidFill>
                <a:latin typeface="Times New Roman" pitchFamily="18" charset="0"/>
              </a:defRPr>
            </a:lvl1pPr>
            <a:lvl2pPr marL="742950" indent="-285750" defTabSz="942975">
              <a:defRPr sz="2400">
                <a:solidFill>
                  <a:schemeClr val="tx1"/>
                </a:solidFill>
                <a:latin typeface="Times New Roman" pitchFamily="18" charset="0"/>
              </a:defRPr>
            </a:lvl2pPr>
            <a:lvl3pPr marL="1143000" indent="-228600" defTabSz="942975">
              <a:defRPr sz="2400">
                <a:solidFill>
                  <a:schemeClr val="tx1"/>
                </a:solidFill>
                <a:latin typeface="Times New Roman" pitchFamily="18" charset="0"/>
              </a:defRPr>
            </a:lvl3pPr>
            <a:lvl4pPr marL="1600200" indent="-228600" defTabSz="942975">
              <a:defRPr sz="2400">
                <a:solidFill>
                  <a:schemeClr val="tx1"/>
                </a:solidFill>
                <a:latin typeface="Times New Roman" pitchFamily="18" charset="0"/>
              </a:defRPr>
            </a:lvl4pPr>
            <a:lvl5pPr marL="2057400" indent="-228600" defTabSz="942975">
              <a:defRPr sz="2400">
                <a:solidFill>
                  <a:schemeClr val="tx1"/>
                </a:solidFill>
                <a:latin typeface="Times New Roman" pitchFamily="18" charset="0"/>
              </a:defRPr>
            </a:lvl5pPr>
            <a:lvl6pPr marL="2514600" indent="-228600" defTabSz="942975" eaLnBrk="0" fontAlgn="base" hangingPunct="0">
              <a:spcBef>
                <a:spcPct val="0"/>
              </a:spcBef>
              <a:spcAft>
                <a:spcPct val="0"/>
              </a:spcAft>
              <a:defRPr sz="2400">
                <a:solidFill>
                  <a:schemeClr val="tx1"/>
                </a:solidFill>
                <a:latin typeface="Times New Roman" pitchFamily="18" charset="0"/>
              </a:defRPr>
            </a:lvl6pPr>
            <a:lvl7pPr marL="2971800" indent="-228600" defTabSz="942975" eaLnBrk="0" fontAlgn="base" hangingPunct="0">
              <a:spcBef>
                <a:spcPct val="0"/>
              </a:spcBef>
              <a:spcAft>
                <a:spcPct val="0"/>
              </a:spcAft>
              <a:defRPr sz="2400">
                <a:solidFill>
                  <a:schemeClr val="tx1"/>
                </a:solidFill>
                <a:latin typeface="Times New Roman" pitchFamily="18" charset="0"/>
              </a:defRPr>
            </a:lvl7pPr>
            <a:lvl8pPr marL="3429000" indent="-228600" defTabSz="942975" eaLnBrk="0" fontAlgn="base" hangingPunct="0">
              <a:spcBef>
                <a:spcPct val="0"/>
              </a:spcBef>
              <a:spcAft>
                <a:spcPct val="0"/>
              </a:spcAft>
              <a:defRPr sz="2400">
                <a:solidFill>
                  <a:schemeClr val="tx1"/>
                </a:solidFill>
                <a:latin typeface="Times New Roman" pitchFamily="18" charset="0"/>
              </a:defRPr>
            </a:lvl8pPr>
            <a:lvl9pPr marL="3886200" indent="-228600" defTabSz="942975" eaLnBrk="0" fontAlgn="base" hangingPunct="0">
              <a:spcBef>
                <a:spcPct val="0"/>
              </a:spcBef>
              <a:spcAft>
                <a:spcPct val="0"/>
              </a:spcAft>
              <a:defRPr sz="2400">
                <a:solidFill>
                  <a:schemeClr val="tx1"/>
                </a:solidFill>
                <a:latin typeface="Times New Roman" pitchFamily="18" charset="0"/>
              </a:defRPr>
            </a:lvl9pPr>
          </a:lstStyle>
          <a:p>
            <a:fld id="{F5722F7C-218E-4A5C-BD7B-6C3F8AA55B63}" type="slidenum">
              <a:rPr lang="en-US" altLang="en-US" sz="1200" smtClean="0"/>
              <a:pPr/>
              <a:t>5</a:t>
            </a:fld>
            <a:endParaRPr lang="en-US" altLang="en-US" sz="1200"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03CA619-4FB7-4A48-8930-0D78A16F9AED}" type="datetimeFigureOut">
              <a:rPr lang="en-US" smtClean="0"/>
              <a:t>12/7/17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257F3F-B95D-4A5D-B822-55A373B4D51C}" type="slidenum">
              <a:rPr lang="en-US" smtClean="0"/>
              <a:t>‹#›</a:t>
            </a:fld>
            <a:endParaRPr lang="en-US"/>
          </a:p>
        </p:txBody>
      </p:sp>
    </p:spTree>
    <p:extLst>
      <p:ext uri="{BB962C8B-B14F-4D97-AF65-F5344CB8AC3E}">
        <p14:creationId xmlns:p14="http://schemas.microsoft.com/office/powerpoint/2010/main" val="1741149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3CA619-4FB7-4A48-8930-0D78A16F9AED}" type="datetimeFigureOut">
              <a:rPr lang="en-US" smtClean="0"/>
              <a:t>12/7/17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257F3F-B95D-4A5D-B822-55A373B4D51C}" type="slidenum">
              <a:rPr lang="en-US" smtClean="0"/>
              <a:t>‹#›</a:t>
            </a:fld>
            <a:endParaRPr lang="en-US"/>
          </a:p>
        </p:txBody>
      </p:sp>
    </p:spTree>
    <p:extLst>
      <p:ext uri="{BB962C8B-B14F-4D97-AF65-F5344CB8AC3E}">
        <p14:creationId xmlns:p14="http://schemas.microsoft.com/office/powerpoint/2010/main" val="2936676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3CA619-4FB7-4A48-8930-0D78A16F9AED}" type="datetimeFigureOut">
              <a:rPr lang="en-US" smtClean="0"/>
              <a:t>12/7/17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257F3F-B95D-4A5D-B822-55A373B4D51C}" type="slidenum">
              <a:rPr lang="en-US" smtClean="0"/>
              <a:t>‹#›</a:t>
            </a:fld>
            <a:endParaRPr lang="en-US"/>
          </a:p>
        </p:txBody>
      </p:sp>
    </p:spTree>
    <p:extLst>
      <p:ext uri="{BB962C8B-B14F-4D97-AF65-F5344CB8AC3E}">
        <p14:creationId xmlns:p14="http://schemas.microsoft.com/office/powerpoint/2010/main" val="5790467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fld id="{120E8575-B2AE-457D-91C8-E52230A89372}" type="datetime1">
              <a:rPr lang="en-US"/>
              <a:pPr>
                <a:defRPr/>
              </a:pPr>
              <a:t>12/7/17</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2A04358-15E7-4BC4-8335-5E756C97B089}" type="slidenum">
              <a:rPr lang="en-US"/>
              <a:pPr>
                <a:defRPr/>
              </a:pPr>
              <a:t>‹#›</a:t>
            </a:fld>
            <a:endParaRPr lang="en-US"/>
          </a:p>
        </p:txBody>
      </p:sp>
    </p:spTree>
    <p:extLst>
      <p:ext uri="{BB962C8B-B14F-4D97-AF65-F5344CB8AC3E}">
        <p14:creationId xmlns:p14="http://schemas.microsoft.com/office/powerpoint/2010/main" val="1553935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3CA619-4FB7-4A48-8930-0D78A16F9AED}" type="datetimeFigureOut">
              <a:rPr lang="en-US" smtClean="0"/>
              <a:t>12/7/17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257F3F-B95D-4A5D-B822-55A373B4D51C}" type="slidenum">
              <a:rPr lang="en-US" smtClean="0"/>
              <a:t>‹#›</a:t>
            </a:fld>
            <a:endParaRPr lang="en-US"/>
          </a:p>
        </p:txBody>
      </p:sp>
    </p:spTree>
    <p:extLst>
      <p:ext uri="{BB962C8B-B14F-4D97-AF65-F5344CB8AC3E}">
        <p14:creationId xmlns:p14="http://schemas.microsoft.com/office/powerpoint/2010/main" val="3252556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3CA619-4FB7-4A48-8930-0D78A16F9AED}" type="datetimeFigureOut">
              <a:rPr lang="en-US" smtClean="0"/>
              <a:t>12/7/17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257F3F-B95D-4A5D-B822-55A373B4D51C}" type="slidenum">
              <a:rPr lang="en-US" smtClean="0"/>
              <a:t>‹#›</a:t>
            </a:fld>
            <a:endParaRPr lang="en-US"/>
          </a:p>
        </p:txBody>
      </p:sp>
    </p:spTree>
    <p:extLst>
      <p:ext uri="{BB962C8B-B14F-4D97-AF65-F5344CB8AC3E}">
        <p14:creationId xmlns:p14="http://schemas.microsoft.com/office/powerpoint/2010/main" val="15487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03CA619-4FB7-4A48-8930-0D78A16F9AED}" type="datetimeFigureOut">
              <a:rPr lang="en-US" smtClean="0"/>
              <a:t>12/7/17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257F3F-B95D-4A5D-B822-55A373B4D51C}" type="slidenum">
              <a:rPr lang="en-US" smtClean="0"/>
              <a:t>‹#›</a:t>
            </a:fld>
            <a:endParaRPr lang="en-US"/>
          </a:p>
        </p:txBody>
      </p:sp>
    </p:spTree>
    <p:extLst>
      <p:ext uri="{BB962C8B-B14F-4D97-AF65-F5344CB8AC3E}">
        <p14:creationId xmlns:p14="http://schemas.microsoft.com/office/powerpoint/2010/main" val="2482462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03CA619-4FB7-4A48-8930-0D78A16F9AED}" type="datetimeFigureOut">
              <a:rPr lang="en-US" smtClean="0"/>
              <a:t>12/7/17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257F3F-B95D-4A5D-B822-55A373B4D51C}" type="slidenum">
              <a:rPr lang="en-US" smtClean="0"/>
              <a:t>‹#›</a:t>
            </a:fld>
            <a:endParaRPr lang="en-US"/>
          </a:p>
        </p:txBody>
      </p:sp>
    </p:spTree>
    <p:extLst>
      <p:ext uri="{BB962C8B-B14F-4D97-AF65-F5344CB8AC3E}">
        <p14:creationId xmlns:p14="http://schemas.microsoft.com/office/powerpoint/2010/main" val="889377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3CA619-4FB7-4A48-8930-0D78A16F9AED}" type="datetimeFigureOut">
              <a:rPr lang="en-US" smtClean="0"/>
              <a:t>12/7/17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257F3F-B95D-4A5D-B822-55A373B4D51C}" type="slidenum">
              <a:rPr lang="en-US" smtClean="0"/>
              <a:t>‹#›</a:t>
            </a:fld>
            <a:endParaRPr lang="en-US"/>
          </a:p>
        </p:txBody>
      </p:sp>
    </p:spTree>
    <p:extLst>
      <p:ext uri="{BB962C8B-B14F-4D97-AF65-F5344CB8AC3E}">
        <p14:creationId xmlns:p14="http://schemas.microsoft.com/office/powerpoint/2010/main" val="1125787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3CA619-4FB7-4A48-8930-0D78A16F9AED}" type="datetimeFigureOut">
              <a:rPr lang="en-US" smtClean="0"/>
              <a:t>12/7/17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257F3F-B95D-4A5D-B822-55A373B4D51C}" type="slidenum">
              <a:rPr lang="en-US" smtClean="0"/>
              <a:t>‹#›</a:t>
            </a:fld>
            <a:endParaRPr lang="en-US"/>
          </a:p>
        </p:txBody>
      </p:sp>
    </p:spTree>
    <p:extLst>
      <p:ext uri="{BB962C8B-B14F-4D97-AF65-F5344CB8AC3E}">
        <p14:creationId xmlns:p14="http://schemas.microsoft.com/office/powerpoint/2010/main" val="1357239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3CA619-4FB7-4A48-8930-0D78A16F9AED}" type="datetimeFigureOut">
              <a:rPr lang="en-US" smtClean="0"/>
              <a:t>12/7/17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257F3F-B95D-4A5D-B822-55A373B4D51C}" type="slidenum">
              <a:rPr lang="en-US" smtClean="0"/>
              <a:t>‹#›</a:t>
            </a:fld>
            <a:endParaRPr lang="en-US"/>
          </a:p>
        </p:txBody>
      </p:sp>
    </p:spTree>
    <p:extLst>
      <p:ext uri="{BB962C8B-B14F-4D97-AF65-F5344CB8AC3E}">
        <p14:creationId xmlns:p14="http://schemas.microsoft.com/office/powerpoint/2010/main" val="16757547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3CA619-4FB7-4A48-8930-0D78A16F9AED}" type="datetimeFigureOut">
              <a:rPr lang="en-US" smtClean="0"/>
              <a:t>12/7/17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257F3F-B95D-4A5D-B822-55A373B4D51C}" type="slidenum">
              <a:rPr lang="en-US" smtClean="0"/>
              <a:t>‹#›</a:t>
            </a:fld>
            <a:endParaRPr lang="en-US"/>
          </a:p>
        </p:txBody>
      </p:sp>
    </p:spTree>
    <p:extLst>
      <p:ext uri="{BB962C8B-B14F-4D97-AF65-F5344CB8AC3E}">
        <p14:creationId xmlns:p14="http://schemas.microsoft.com/office/powerpoint/2010/main" val="119386794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3CA619-4FB7-4A48-8930-0D78A16F9AED}" type="datetimeFigureOut">
              <a:rPr lang="en-US" smtClean="0"/>
              <a:t>12/7/17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257F3F-B95D-4A5D-B822-55A373B4D51C}" type="slidenum">
              <a:rPr lang="en-US" smtClean="0"/>
              <a:t>‹#›</a:t>
            </a:fld>
            <a:endParaRPr lang="en-US"/>
          </a:p>
        </p:txBody>
      </p:sp>
    </p:spTree>
    <p:extLst>
      <p:ext uri="{BB962C8B-B14F-4D97-AF65-F5344CB8AC3E}">
        <p14:creationId xmlns:p14="http://schemas.microsoft.com/office/powerpoint/2010/main" val="33980302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
            </a:r>
            <a:br>
              <a:rPr lang="en-US" b="1" dirty="0"/>
            </a:br>
            <a:r>
              <a:rPr lang="en-US" b="1" dirty="0" smtClean="0"/>
              <a:t/>
            </a:r>
            <a:br>
              <a:rPr lang="en-US" b="1" dirty="0" smtClean="0"/>
            </a:br>
            <a:r>
              <a:rPr lang="en-US" b="1" dirty="0" smtClean="0"/>
              <a:t>De </a:t>
            </a:r>
            <a:r>
              <a:rPr lang="en-US" b="1" dirty="0"/>
              <a:t>Anza Grounds</a:t>
            </a:r>
            <a:r>
              <a:rPr lang="en-US" dirty="0"/>
              <a:t/>
            </a:r>
            <a:br>
              <a:rPr lang="en-US" dirty="0"/>
            </a:br>
            <a:r>
              <a:rPr lang="en-US" b="1" dirty="0"/>
              <a:t>Educational Resources &amp; College Operations</a:t>
            </a:r>
            <a:r>
              <a:rPr lang="en-US" dirty="0"/>
              <a:t/>
            </a:r>
            <a:br>
              <a:rPr lang="en-US" dirty="0"/>
            </a:br>
            <a:r>
              <a:rPr lang="en-US" b="1" dirty="0"/>
              <a:t>Program Review</a:t>
            </a:r>
            <a:r>
              <a:rPr lang="en-US" dirty="0"/>
              <a:t/>
            </a:r>
            <a:br>
              <a:rPr lang="en-US" dirty="0"/>
            </a:br>
            <a:r>
              <a:rPr lang="en-US" b="1" dirty="0"/>
              <a:t>Joseph P. Cooke</a:t>
            </a:r>
            <a:r>
              <a:rPr lang="en-US" dirty="0"/>
              <a:t/>
            </a:r>
            <a:br>
              <a:rPr lang="en-US" dirty="0"/>
            </a:br>
            <a:r>
              <a:rPr lang="en-US" b="1" dirty="0" smtClean="0"/>
              <a:t>December 2017</a:t>
            </a:r>
            <a:endParaRPr lang="en-US" b="1" u="sng" dirty="0"/>
          </a:p>
        </p:txBody>
      </p:sp>
    </p:spTree>
    <p:extLst>
      <p:ext uri="{BB962C8B-B14F-4D97-AF65-F5344CB8AC3E}">
        <p14:creationId xmlns:p14="http://schemas.microsoft.com/office/powerpoint/2010/main" val="234360544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u="sng" dirty="0"/>
              <a:t>Standardized Levels of Attention</a:t>
            </a:r>
            <a:r>
              <a:rPr lang="en-US" dirty="0"/>
              <a:t/>
            </a:r>
            <a:br>
              <a:rPr lang="en-US" dirty="0"/>
            </a:br>
            <a:endParaRPr lang="en-US" dirty="0"/>
          </a:p>
        </p:txBody>
      </p:sp>
      <p:sp>
        <p:nvSpPr>
          <p:cNvPr id="3" name="Content Placeholder 2"/>
          <p:cNvSpPr>
            <a:spLocks noGrp="1"/>
          </p:cNvSpPr>
          <p:nvPr>
            <p:ph idx="1"/>
          </p:nvPr>
        </p:nvSpPr>
        <p:spPr>
          <a:xfrm>
            <a:off x="381000" y="838200"/>
            <a:ext cx="8305800" cy="5287963"/>
          </a:xfrm>
        </p:spPr>
        <p:txBody>
          <a:bodyPr>
            <a:normAutofit/>
          </a:bodyPr>
          <a:lstStyle/>
          <a:p>
            <a:pPr marL="0" indent="0">
              <a:buNone/>
            </a:pPr>
            <a:r>
              <a:rPr lang="en-US" dirty="0"/>
              <a:t>APPA: The Association of Higher Education Facilities Officers has quantified workload measures into six standardized ‘levels of attention’. </a:t>
            </a:r>
          </a:p>
          <a:p>
            <a:pPr marL="0" indent="0">
              <a:buNone/>
            </a:pPr>
            <a:r>
              <a:rPr lang="en-US" b="1" dirty="0" smtClean="0"/>
              <a:t>LEVEL </a:t>
            </a:r>
            <a:r>
              <a:rPr lang="en-US" b="1" dirty="0"/>
              <a:t>1 </a:t>
            </a:r>
            <a:endParaRPr lang="en-US" dirty="0"/>
          </a:p>
          <a:p>
            <a:pPr marL="0" indent="0">
              <a:buNone/>
            </a:pPr>
            <a:r>
              <a:rPr lang="en-US" b="1" i="1" dirty="0"/>
              <a:t>State-of-the-art maintenance applied to a high-quality diverse landscape. Associated with high-traffic urban area, such as public squares, malls, government grounds, or college/university campuses.</a:t>
            </a:r>
            <a:endParaRPr lang="en-US" dirty="0"/>
          </a:p>
          <a:p>
            <a:pPr marL="0" indent="0">
              <a:buNone/>
            </a:pPr>
            <a:endParaRPr lang="en-US" dirty="0"/>
          </a:p>
          <a:p>
            <a:endParaRPr lang="en-US" dirty="0"/>
          </a:p>
        </p:txBody>
      </p:sp>
    </p:spTree>
    <p:extLst>
      <p:ext uri="{BB962C8B-B14F-4D97-AF65-F5344CB8AC3E}">
        <p14:creationId xmlns:p14="http://schemas.microsoft.com/office/powerpoint/2010/main" val="412969347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458200" cy="5821363"/>
          </a:xfrm>
        </p:spPr>
        <p:txBody>
          <a:bodyPr>
            <a:normAutofit fontScale="92500" lnSpcReduction="20000"/>
          </a:bodyPr>
          <a:lstStyle/>
          <a:p>
            <a:pPr marL="0" indent="0">
              <a:buNone/>
            </a:pPr>
            <a:r>
              <a:rPr lang="en-US" b="1" dirty="0"/>
              <a:t>LEVEL 2</a:t>
            </a:r>
            <a:endParaRPr lang="en-US" b="1" u="sng" dirty="0"/>
          </a:p>
          <a:p>
            <a:pPr marL="0" indent="0">
              <a:buNone/>
            </a:pPr>
            <a:r>
              <a:rPr lang="en-US" b="1" i="1" dirty="0"/>
              <a:t>High-level maintenance. Associated with well-developed public areas, malls, government grounds, or college/university campuses. Recommended level for most organizations</a:t>
            </a:r>
            <a:r>
              <a:rPr lang="en-US" b="1" i="1" dirty="0" smtClean="0"/>
              <a:t>.</a:t>
            </a:r>
            <a:endParaRPr lang="en-US" b="1" u="sng" dirty="0"/>
          </a:p>
          <a:p>
            <a:pPr marL="0" indent="0">
              <a:buNone/>
            </a:pPr>
            <a:endParaRPr lang="en-US" b="1" dirty="0"/>
          </a:p>
          <a:p>
            <a:pPr marL="0" indent="0">
              <a:buNone/>
            </a:pPr>
            <a:r>
              <a:rPr lang="en-US" b="1" dirty="0" smtClean="0"/>
              <a:t>LEVEL </a:t>
            </a:r>
            <a:r>
              <a:rPr lang="en-US" b="1" dirty="0"/>
              <a:t>3</a:t>
            </a:r>
            <a:endParaRPr lang="en-US" dirty="0"/>
          </a:p>
          <a:p>
            <a:pPr marL="0" indent="0">
              <a:buNone/>
            </a:pPr>
            <a:r>
              <a:rPr lang="en-US" b="1" i="1" dirty="0"/>
              <a:t>Moderate-level maintenance. Associated with locations that have moderate to low levels of development or visitation, or with operations that, because of budget restrictions, cannot afford a high level of maintenance.</a:t>
            </a:r>
            <a:endParaRPr lang="en-US" dirty="0"/>
          </a:p>
          <a:p>
            <a:pPr marL="0" indent="0">
              <a:buNone/>
            </a:pPr>
            <a:r>
              <a:rPr lang="en-US" dirty="0"/>
              <a:t> </a:t>
            </a:r>
          </a:p>
          <a:p>
            <a:pPr marL="0" indent="0">
              <a:buNone/>
            </a:pPr>
            <a:endParaRPr lang="en-US" dirty="0"/>
          </a:p>
        </p:txBody>
      </p:sp>
    </p:spTree>
    <p:extLst>
      <p:ext uri="{BB962C8B-B14F-4D97-AF65-F5344CB8AC3E}">
        <p14:creationId xmlns:p14="http://schemas.microsoft.com/office/powerpoint/2010/main" val="325785336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09600"/>
            <a:ext cx="8382000" cy="5440363"/>
          </a:xfrm>
        </p:spPr>
        <p:txBody>
          <a:bodyPr/>
          <a:lstStyle/>
          <a:p>
            <a:pPr marL="0" indent="0">
              <a:buNone/>
            </a:pPr>
            <a:r>
              <a:rPr lang="en-US" b="1" i="1" dirty="0"/>
              <a:t> </a:t>
            </a:r>
            <a:endParaRPr lang="en-US" dirty="0"/>
          </a:p>
          <a:p>
            <a:pPr marL="0" indent="0">
              <a:buNone/>
            </a:pPr>
            <a:r>
              <a:rPr lang="en-US" b="1" dirty="0"/>
              <a:t>LEVEL 4</a:t>
            </a:r>
            <a:endParaRPr lang="en-US" dirty="0"/>
          </a:p>
          <a:p>
            <a:pPr marL="0" indent="0">
              <a:buNone/>
            </a:pPr>
            <a:r>
              <a:rPr lang="en-US" b="1" i="1" dirty="0"/>
              <a:t>Moderate to low-level maintenance. Associated with locations affected by budget restrictions that cannot afford a high level of maintenance.</a:t>
            </a:r>
            <a:endParaRPr lang="en-US" dirty="0"/>
          </a:p>
          <a:p>
            <a:pPr marL="0" indent="0">
              <a:buNone/>
            </a:pPr>
            <a:r>
              <a:rPr lang="en-US" dirty="0"/>
              <a:t> </a:t>
            </a:r>
            <a:r>
              <a:rPr lang="en-US" b="1" i="1" dirty="0"/>
              <a:t>  </a:t>
            </a:r>
            <a:endParaRPr lang="en-US" dirty="0"/>
          </a:p>
          <a:p>
            <a:pPr marL="0" indent="0">
              <a:buNone/>
            </a:pPr>
            <a:r>
              <a:rPr lang="en-US" b="1" dirty="0"/>
              <a:t>LEVEL 5</a:t>
            </a:r>
            <a:endParaRPr lang="en-US" dirty="0"/>
          </a:p>
          <a:p>
            <a:pPr marL="0" indent="0">
              <a:buNone/>
            </a:pPr>
            <a:r>
              <a:rPr lang="en-US" b="1" i="1" dirty="0"/>
              <a:t>Minimum-level maintenance. Associated with locations that have severe budget restrictions.</a:t>
            </a:r>
            <a:endParaRPr lang="en-US" dirty="0"/>
          </a:p>
          <a:p>
            <a:pPr marL="0" indent="0">
              <a:buNone/>
            </a:pPr>
            <a:endParaRPr lang="en-US" dirty="0"/>
          </a:p>
        </p:txBody>
      </p:sp>
    </p:spTree>
    <p:extLst>
      <p:ext uri="{BB962C8B-B14F-4D97-AF65-F5344CB8AC3E}">
        <p14:creationId xmlns:p14="http://schemas.microsoft.com/office/powerpoint/2010/main" val="50087925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u="sng" dirty="0"/>
              <a:t>Grounds Staffing Guidelines</a:t>
            </a:r>
            <a:br>
              <a:rPr lang="en-US" b="1" u="sng" dirty="0"/>
            </a:br>
            <a:endParaRPr lang="en-US" dirty="0"/>
          </a:p>
        </p:txBody>
      </p:sp>
      <p:sp>
        <p:nvSpPr>
          <p:cNvPr id="3" name="Content Placeholder 2"/>
          <p:cNvSpPr>
            <a:spLocks noGrp="1"/>
          </p:cNvSpPr>
          <p:nvPr>
            <p:ph idx="1"/>
          </p:nvPr>
        </p:nvSpPr>
        <p:spPr>
          <a:xfrm>
            <a:off x="457200" y="914400"/>
            <a:ext cx="8229600" cy="5211763"/>
          </a:xfrm>
        </p:spPr>
        <p:txBody>
          <a:bodyPr>
            <a:normAutofit fontScale="70000" lnSpcReduction="20000"/>
          </a:bodyPr>
          <a:lstStyle/>
          <a:p>
            <a:pPr marL="0" indent="0">
              <a:buNone/>
            </a:pPr>
            <a:r>
              <a:rPr lang="en-US" dirty="0"/>
              <a:t>Previous staffing reductions dictate the level of attention the De Anza Grounds Department can provide. Diligent </a:t>
            </a:r>
            <a:r>
              <a:rPr lang="en-US" dirty="0" smtClean="0"/>
              <a:t>organization, </a:t>
            </a:r>
            <a:r>
              <a:rPr lang="en-US" dirty="0"/>
              <a:t>prioritizing “high traffic areas” and supervision assigning regular work schedules to a cohesive team of dedicated staff can support a higher level of service, particularly in areas </a:t>
            </a:r>
            <a:r>
              <a:rPr lang="en-US" dirty="0" smtClean="0"/>
              <a:t>where </a:t>
            </a:r>
            <a:r>
              <a:rPr lang="en-US" dirty="0"/>
              <a:t>recent construction and landscape renovations </a:t>
            </a:r>
            <a:r>
              <a:rPr lang="en-US" dirty="0" smtClean="0"/>
              <a:t>with the development of </a:t>
            </a:r>
            <a:r>
              <a:rPr lang="en-US" dirty="0"/>
              <a:t>more sustainable native plant species </a:t>
            </a:r>
            <a:r>
              <a:rPr lang="en-US" dirty="0" smtClean="0"/>
              <a:t>having </a:t>
            </a:r>
            <a:r>
              <a:rPr lang="en-US" dirty="0"/>
              <a:t>designs </a:t>
            </a:r>
            <a:r>
              <a:rPr lang="en-US" dirty="0" smtClean="0"/>
              <a:t>with </a:t>
            </a:r>
            <a:r>
              <a:rPr lang="en-US" dirty="0"/>
              <a:t>low or minimal maintenance requirements </a:t>
            </a:r>
            <a:r>
              <a:rPr lang="en-US" dirty="0" smtClean="0"/>
              <a:t>are incorporated </a:t>
            </a:r>
            <a:r>
              <a:rPr lang="en-US" dirty="0"/>
              <a:t>into the campus infrastructure.  </a:t>
            </a:r>
            <a:r>
              <a:rPr lang="en-US" dirty="0" smtClean="0"/>
              <a:t>De </a:t>
            </a:r>
            <a:r>
              <a:rPr lang="en-US" dirty="0"/>
              <a:t>Anza Grounds </a:t>
            </a:r>
            <a:r>
              <a:rPr lang="en-US" dirty="0" smtClean="0"/>
              <a:t>can in some areas continue </a:t>
            </a:r>
            <a:r>
              <a:rPr lang="en-US" dirty="0"/>
              <a:t>to maintain the landscape at a “Level </a:t>
            </a:r>
            <a:r>
              <a:rPr lang="en-US" dirty="0" smtClean="0"/>
              <a:t>2” </a:t>
            </a:r>
            <a:r>
              <a:rPr lang="en-US" dirty="0"/>
              <a:t>with regard to APPA standards. In </a:t>
            </a:r>
            <a:r>
              <a:rPr lang="en-US" dirty="0" smtClean="0"/>
              <a:t>most </a:t>
            </a:r>
            <a:r>
              <a:rPr lang="en-US" dirty="0"/>
              <a:t>instances maintenance of Grounds related functions </a:t>
            </a:r>
            <a:r>
              <a:rPr lang="en-US" dirty="0" smtClean="0"/>
              <a:t>remain </a:t>
            </a:r>
            <a:r>
              <a:rPr lang="en-US" dirty="0"/>
              <a:t>at a “Level </a:t>
            </a:r>
            <a:r>
              <a:rPr lang="en-US" dirty="0" smtClean="0"/>
              <a:t>3”, mainly due </a:t>
            </a:r>
            <a:r>
              <a:rPr lang="en-US" dirty="0"/>
              <a:t>to previous infrastructure upgrades such as our computerized irrigation system with automatic weather station adjustments </a:t>
            </a:r>
            <a:r>
              <a:rPr lang="en-US" dirty="0" smtClean="0"/>
              <a:t>and the </a:t>
            </a:r>
            <a:r>
              <a:rPr lang="en-US" dirty="0"/>
              <a:t>re-instatement of one intermediate level Grounds Gardener position using one-time funds for 3 </a:t>
            </a:r>
            <a:r>
              <a:rPr lang="en-US" dirty="0" smtClean="0"/>
              <a:t>years. Any </a:t>
            </a:r>
            <a:r>
              <a:rPr lang="en-US" dirty="0"/>
              <a:t>significant degree of absenteeism </a:t>
            </a:r>
            <a:r>
              <a:rPr lang="en-US" dirty="0" smtClean="0"/>
              <a:t>or </a:t>
            </a:r>
            <a:r>
              <a:rPr lang="en-US" dirty="0"/>
              <a:t>reductions in staffing dictate that certain areas are maintained closer to </a:t>
            </a:r>
            <a:r>
              <a:rPr lang="en-US" dirty="0" smtClean="0"/>
              <a:t>a “Level 4” or in some areas even as low as “Level 5” </a:t>
            </a:r>
            <a:r>
              <a:rPr lang="en-US" dirty="0"/>
              <a:t>APPA standard.  </a:t>
            </a:r>
          </a:p>
          <a:p>
            <a:pPr marL="0" indent="0">
              <a:buNone/>
            </a:pPr>
            <a:endParaRPr lang="en-US" dirty="0"/>
          </a:p>
        </p:txBody>
      </p:sp>
    </p:spTree>
    <p:extLst>
      <p:ext uri="{BB962C8B-B14F-4D97-AF65-F5344CB8AC3E}">
        <p14:creationId xmlns:p14="http://schemas.microsoft.com/office/powerpoint/2010/main" val="328655305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u="sng" dirty="0"/>
              <a:t>Qualitative Measurements</a:t>
            </a:r>
            <a:r>
              <a:rPr lang="en-US" dirty="0"/>
              <a:t/>
            </a:r>
            <a:br>
              <a:rPr lang="en-US" dirty="0"/>
            </a:br>
            <a:endParaRPr lang="en-US" dirty="0"/>
          </a:p>
        </p:txBody>
      </p:sp>
      <p:sp>
        <p:nvSpPr>
          <p:cNvPr id="3" name="Content Placeholder 2"/>
          <p:cNvSpPr>
            <a:spLocks noGrp="1"/>
          </p:cNvSpPr>
          <p:nvPr>
            <p:ph idx="1"/>
          </p:nvPr>
        </p:nvSpPr>
        <p:spPr>
          <a:xfrm>
            <a:off x="457200" y="990600"/>
            <a:ext cx="8229600" cy="5135563"/>
          </a:xfrm>
        </p:spPr>
        <p:txBody>
          <a:bodyPr>
            <a:normAutofit fontScale="55000" lnSpcReduction="20000"/>
          </a:bodyPr>
          <a:lstStyle/>
          <a:p>
            <a:r>
              <a:rPr lang="en-US" dirty="0"/>
              <a:t>Grounds Operations is qualitatively measured by </a:t>
            </a:r>
            <a:r>
              <a:rPr lang="en-US" dirty="0" smtClean="0"/>
              <a:t>daily and weekly </a:t>
            </a:r>
            <a:r>
              <a:rPr lang="en-US" dirty="0"/>
              <a:t>informal walk-through inspections of the campus grounds. The department’s staff continues to provide adequate service to the facilities despite increasing workloads through enhancing supervision and greater utilization of motivational techniques, along with increasing priority assessments for better organization of daily work tasks.</a:t>
            </a:r>
          </a:p>
          <a:p>
            <a:r>
              <a:rPr lang="en-US" b="1" dirty="0"/>
              <a:t>The distribution of customer surveys to sample groups of employees shows 73% of survey respondents find campus Grounds to be aesthetically pleasing.  The results of future surveys will be included in future program reviews and will include whether sample groups find areas and walkways not only aesthetically pleasing and conducive to life-long learning objectives yet also whether sample groups find areas and walkways safe. </a:t>
            </a:r>
            <a:endParaRPr lang="en-US" b="1" u="sng" dirty="0"/>
          </a:p>
          <a:p>
            <a:r>
              <a:rPr lang="en-US" dirty="0"/>
              <a:t>Implementation of the campus Sustainability Management Plan in correlation with comparisons to similar educational institutional program successes will allow for a gage in the success of our Grounds Department support services. Comparisons can be made through membership in organizations such as the Association for the Advancement of Sustainability in Higher Education.  </a:t>
            </a:r>
          </a:p>
          <a:p>
            <a:r>
              <a:rPr lang="en-US" dirty="0"/>
              <a:t>Maintaining LEED certification standards for all Measure C expansion and improvement projects will also identify the quality of our landscaped areas in support of safe, life-long learning and user friendliness to students, faculty, staff and visitors.</a:t>
            </a:r>
          </a:p>
          <a:p>
            <a:endParaRPr lang="en-US" dirty="0"/>
          </a:p>
        </p:txBody>
      </p:sp>
    </p:spTree>
    <p:extLst>
      <p:ext uri="{BB962C8B-B14F-4D97-AF65-F5344CB8AC3E}">
        <p14:creationId xmlns:p14="http://schemas.microsoft.com/office/powerpoint/2010/main" val="8354515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u="sng" dirty="0"/>
              <a:t>Trends</a:t>
            </a:r>
            <a:br>
              <a:rPr lang="en-US" b="1" u="sng" dirty="0"/>
            </a:br>
            <a:endParaRPr lang="en-US" dirty="0"/>
          </a:p>
        </p:txBody>
      </p:sp>
      <p:sp>
        <p:nvSpPr>
          <p:cNvPr id="3" name="Content Placeholder 2"/>
          <p:cNvSpPr>
            <a:spLocks noGrp="1"/>
          </p:cNvSpPr>
          <p:nvPr>
            <p:ph idx="1"/>
          </p:nvPr>
        </p:nvSpPr>
        <p:spPr>
          <a:xfrm>
            <a:off x="457200" y="914400"/>
            <a:ext cx="8229600" cy="5211763"/>
          </a:xfrm>
        </p:spPr>
        <p:txBody>
          <a:bodyPr>
            <a:normAutofit fontScale="40000" lnSpcReduction="20000"/>
          </a:bodyPr>
          <a:lstStyle/>
          <a:p>
            <a:pPr lvl="0"/>
            <a:r>
              <a:rPr lang="en-US" dirty="0"/>
              <a:t>Completion and implementation of a campus-wide computerized irrigation system, along with native landscape additions for all Measure C expansion and improvement projects</a:t>
            </a:r>
            <a:r>
              <a:rPr lang="en-US" dirty="0" smtClean="0"/>
              <a:t>.</a:t>
            </a:r>
          </a:p>
          <a:p>
            <a:pPr marL="0" lvl="0" indent="0">
              <a:buNone/>
            </a:pPr>
            <a:endParaRPr lang="en-US" dirty="0"/>
          </a:p>
          <a:p>
            <a:pPr lvl="0"/>
            <a:r>
              <a:rPr lang="en-US" dirty="0"/>
              <a:t>Continue planting native and adaptive plant species that are drought </a:t>
            </a:r>
            <a:r>
              <a:rPr lang="en-US" dirty="0" smtClean="0"/>
              <a:t>tolerant, low maintenance </a:t>
            </a:r>
            <a:r>
              <a:rPr lang="en-US" dirty="0"/>
              <a:t>and more suited to the campus’ </a:t>
            </a:r>
            <a:r>
              <a:rPr lang="en-US" dirty="0" smtClean="0"/>
              <a:t>micro-climate.</a:t>
            </a:r>
          </a:p>
          <a:p>
            <a:pPr marL="0" lvl="0" indent="0">
              <a:buNone/>
            </a:pPr>
            <a:endParaRPr lang="en-US" dirty="0"/>
          </a:p>
          <a:p>
            <a:pPr lvl="0"/>
            <a:r>
              <a:rPr lang="en-US" dirty="0"/>
              <a:t>Change landscaping practices and techniques to those that </a:t>
            </a:r>
            <a:r>
              <a:rPr lang="en-US" dirty="0" smtClean="0"/>
              <a:t>are </a:t>
            </a:r>
            <a:r>
              <a:rPr lang="en-US" dirty="0"/>
              <a:t>more environmentally sensitive and supportive of academic programs</a:t>
            </a:r>
            <a:r>
              <a:rPr lang="en-US" dirty="0" smtClean="0"/>
              <a:t>.</a:t>
            </a:r>
          </a:p>
          <a:p>
            <a:pPr marL="0" lvl="0" indent="0">
              <a:buNone/>
            </a:pPr>
            <a:endParaRPr lang="en-US" dirty="0"/>
          </a:p>
          <a:p>
            <a:pPr lvl="0"/>
            <a:r>
              <a:rPr lang="en-US" dirty="0"/>
              <a:t>Move away from pesticides and herbicides with the </a:t>
            </a:r>
            <a:r>
              <a:rPr lang="en-US" dirty="0" smtClean="0"/>
              <a:t>continued development </a:t>
            </a:r>
            <a:r>
              <a:rPr lang="en-US" dirty="0"/>
              <a:t>and implementation of </a:t>
            </a:r>
            <a:r>
              <a:rPr lang="en-US" dirty="0" smtClean="0"/>
              <a:t>the </a:t>
            </a:r>
            <a:r>
              <a:rPr lang="en-US" dirty="0"/>
              <a:t>Integrated Pest Management program</a:t>
            </a:r>
            <a:r>
              <a:rPr lang="en-US" dirty="0" smtClean="0"/>
              <a:t>.</a:t>
            </a:r>
          </a:p>
          <a:p>
            <a:pPr marL="0" lvl="0" indent="0">
              <a:buNone/>
            </a:pPr>
            <a:endParaRPr lang="en-US" dirty="0"/>
          </a:p>
          <a:p>
            <a:pPr lvl="0"/>
            <a:r>
              <a:rPr lang="en-US" dirty="0"/>
              <a:t>Move to artificial turf, promoting water conservation, </a:t>
            </a:r>
            <a:r>
              <a:rPr lang="en-US" dirty="0" smtClean="0"/>
              <a:t>lower </a:t>
            </a:r>
            <a:r>
              <a:rPr lang="en-US" dirty="0"/>
              <a:t>maintenance athletic fields</a:t>
            </a:r>
            <a:r>
              <a:rPr lang="en-US" dirty="0" smtClean="0"/>
              <a:t>.</a:t>
            </a:r>
          </a:p>
          <a:p>
            <a:pPr marL="0" lvl="0" indent="0">
              <a:buNone/>
            </a:pPr>
            <a:endParaRPr lang="en-US" dirty="0"/>
          </a:p>
          <a:p>
            <a:pPr lvl="0"/>
            <a:r>
              <a:rPr lang="en-US" dirty="0"/>
              <a:t>Move toward better waste management practices so that more solid and green waste is composted and a greater amount of nutrients are maintained within the campus </a:t>
            </a:r>
            <a:r>
              <a:rPr lang="en-US" dirty="0" smtClean="0"/>
              <a:t>landscape </a:t>
            </a:r>
            <a:r>
              <a:rPr lang="en-US" dirty="0"/>
              <a:t>keeping the cycle in balance</a:t>
            </a:r>
            <a:r>
              <a:rPr lang="en-US" dirty="0" smtClean="0"/>
              <a:t>.</a:t>
            </a:r>
          </a:p>
          <a:p>
            <a:pPr marL="0" lvl="0" indent="0">
              <a:buNone/>
            </a:pPr>
            <a:endParaRPr lang="en-US" dirty="0"/>
          </a:p>
          <a:p>
            <a:pPr lvl="0"/>
            <a:r>
              <a:rPr lang="en-US" dirty="0"/>
              <a:t>Staff training to increase knowledge of horticultural, plant husbandry and landscape maintenance techniques that support a more natural and environment friendly urban landscape </a:t>
            </a:r>
            <a:r>
              <a:rPr lang="en-US" dirty="0" smtClean="0"/>
              <a:t>environment with focus toward more colorful plant material at campus entries and high traffic areas to support  a higher level of “curb appeal” for potential increases in enrollment and retention.</a:t>
            </a:r>
          </a:p>
          <a:p>
            <a:pPr marL="0" lvl="0" indent="0">
              <a:buNone/>
            </a:pPr>
            <a:endParaRPr lang="en-US" dirty="0"/>
          </a:p>
          <a:p>
            <a:r>
              <a:rPr lang="en-US" dirty="0" smtClean="0"/>
              <a:t>Purchases of replacement and state-of-the-art landscape equipment better serves our </a:t>
            </a:r>
            <a:r>
              <a:rPr lang="en-US" dirty="0"/>
              <a:t>department and the needs of the </a:t>
            </a:r>
            <a:r>
              <a:rPr lang="en-US" dirty="0" smtClean="0"/>
              <a:t>college, i.e., new carts with specifications for use specifically for landscape maintenance increases flexibility and overall productivity, especially given continual staffing limitations.</a:t>
            </a:r>
            <a:endParaRPr lang="en-US" dirty="0"/>
          </a:p>
        </p:txBody>
      </p:sp>
    </p:spTree>
    <p:extLst>
      <p:ext uri="{BB962C8B-B14F-4D97-AF65-F5344CB8AC3E}">
        <p14:creationId xmlns:p14="http://schemas.microsoft.com/office/powerpoint/2010/main" val="151887180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u="sng" dirty="0"/>
              <a:t>Planning Agenda</a:t>
            </a:r>
            <a:br>
              <a:rPr lang="en-US" b="1" u="sng" dirty="0"/>
            </a:br>
            <a:endParaRPr lang="en-US" dirty="0"/>
          </a:p>
        </p:txBody>
      </p:sp>
      <p:sp>
        <p:nvSpPr>
          <p:cNvPr id="3" name="Content Placeholder 2"/>
          <p:cNvSpPr>
            <a:spLocks noGrp="1"/>
          </p:cNvSpPr>
          <p:nvPr>
            <p:ph idx="1"/>
          </p:nvPr>
        </p:nvSpPr>
        <p:spPr>
          <a:xfrm>
            <a:off x="457200" y="990600"/>
            <a:ext cx="8229600" cy="5135563"/>
          </a:xfrm>
        </p:spPr>
        <p:txBody>
          <a:bodyPr>
            <a:normAutofit fontScale="70000" lnSpcReduction="20000"/>
          </a:bodyPr>
          <a:lstStyle/>
          <a:p>
            <a:pPr lvl="0"/>
            <a:r>
              <a:rPr lang="en-US" dirty="0"/>
              <a:t>Continue training program for the Grounds Crew in horticultural management, low maintenance landscape practices and resource conservation efforts.</a:t>
            </a:r>
          </a:p>
          <a:p>
            <a:pPr lvl="0"/>
            <a:r>
              <a:rPr lang="en-US" dirty="0"/>
              <a:t>Equipment purchase and replacement program incorporating routine maintenance and repair program.</a:t>
            </a:r>
          </a:p>
          <a:p>
            <a:pPr lvl="0"/>
            <a:r>
              <a:rPr lang="en-US" dirty="0"/>
              <a:t>Customer (student, staff) satisfaction surveys with avenues for suggestions of improvements encouraged by a transparent service support program. </a:t>
            </a:r>
          </a:p>
          <a:p>
            <a:pPr lvl="0"/>
            <a:r>
              <a:rPr lang="en-US" dirty="0"/>
              <a:t>Native species planting and tree replacement program </a:t>
            </a:r>
            <a:r>
              <a:rPr lang="en-US" dirty="0" smtClean="0"/>
              <a:t>including greater use of colorful, aesthetically pleasing plant material along with </a:t>
            </a:r>
            <a:r>
              <a:rPr lang="en-US" dirty="0"/>
              <a:t>ongoing support and collaboration with academic programs such as Science, Biology and Environmental Studies.</a:t>
            </a:r>
          </a:p>
          <a:p>
            <a:pPr lvl="0"/>
            <a:r>
              <a:rPr lang="en-US" dirty="0"/>
              <a:t>Program for routine, seasonal tree maintenance program developed through inventory of existing population and promotion of species diversity through planting and transplanting.</a:t>
            </a:r>
          </a:p>
          <a:p>
            <a:endParaRPr lang="en-US" dirty="0"/>
          </a:p>
        </p:txBody>
      </p:sp>
    </p:spTree>
    <p:extLst>
      <p:ext uri="{BB962C8B-B14F-4D97-AF65-F5344CB8AC3E}">
        <p14:creationId xmlns:p14="http://schemas.microsoft.com/office/powerpoint/2010/main" val="133425447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fontScale="90000"/>
          </a:bodyPr>
          <a:lstStyle/>
          <a:p>
            <a:pPr algn="l"/>
            <a:r>
              <a:rPr lang="en-US" b="1" u="sng" dirty="0"/>
              <a:t>Comments</a:t>
            </a:r>
            <a:r>
              <a:rPr lang="en-US" dirty="0"/>
              <a:t/>
            </a:r>
            <a:br>
              <a:rPr lang="en-US" dirty="0"/>
            </a:br>
            <a:endParaRPr lang="en-US" dirty="0"/>
          </a:p>
        </p:txBody>
      </p:sp>
      <p:sp>
        <p:nvSpPr>
          <p:cNvPr id="3" name="Content Placeholder 2"/>
          <p:cNvSpPr>
            <a:spLocks noGrp="1"/>
          </p:cNvSpPr>
          <p:nvPr>
            <p:ph idx="1"/>
          </p:nvPr>
        </p:nvSpPr>
        <p:spPr>
          <a:xfrm>
            <a:off x="457200" y="914400"/>
            <a:ext cx="8229600" cy="5867399"/>
          </a:xfrm>
        </p:spPr>
        <p:txBody>
          <a:bodyPr>
            <a:normAutofit fontScale="62500" lnSpcReduction="20000"/>
          </a:bodyPr>
          <a:lstStyle/>
          <a:p>
            <a:pPr marL="0" indent="0">
              <a:buNone/>
            </a:pPr>
            <a:r>
              <a:rPr lang="en-US" dirty="0"/>
              <a:t>Optimization of the role and function of the Grounds Department is ongoing with the restoration of skilled Grounds positions. Some future equipment needs of the department have been met with new equipment purchases including a new mulching mower. </a:t>
            </a:r>
            <a:r>
              <a:rPr lang="en-US" dirty="0" smtClean="0"/>
              <a:t>Coordination </a:t>
            </a:r>
            <a:r>
              <a:rPr lang="en-US" dirty="0"/>
              <a:t>with </a:t>
            </a:r>
            <a:r>
              <a:rPr lang="en-US" dirty="0" err="1"/>
              <a:t>Recology</a:t>
            </a:r>
            <a:r>
              <a:rPr lang="en-US" dirty="0"/>
              <a:t> (Campus Waste Hauler), in the replacement of collection receptacles i.e., </a:t>
            </a:r>
            <a:r>
              <a:rPr lang="en-US" b="1" dirty="0"/>
              <a:t>dumpsters and roll-off containers</a:t>
            </a:r>
            <a:r>
              <a:rPr lang="en-US" dirty="0"/>
              <a:t> for composting, recycling and waste to “single-stream” </a:t>
            </a:r>
            <a:r>
              <a:rPr lang="en-US" b="1" dirty="0" smtClean="0"/>
              <a:t>compactors</a:t>
            </a:r>
            <a:r>
              <a:rPr lang="en-US" dirty="0"/>
              <a:t> </a:t>
            </a:r>
            <a:r>
              <a:rPr lang="en-US" dirty="0" smtClean="0"/>
              <a:t>decrease </a:t>
            </a:r>
            <a:r>
              <a:rPr lang="en-US" dirty="0"/>
              <a:t>the overall campus “carbon footprint”, with increases in education for campus community in recycling and composting procedures through single-stream waste removal will enable the Grounds </a:t>
            </a:r>
            <a:r>
              <a:rPr lang="en-US" dirty="0" smtClean="0"/>
              <a:t>department </a:t>
            </a:r>
            <a:r>
              <a:rPr lang="en-US" dirty="0"/>
              <a:t>to increase the effectiveness of recycling and composting efforts, redirecting the flow of a greater percentage of our waste stream to reuse and recycling and away from landfills. Improvements in service levels with the expansion of sustainable practices e.g. composting, integrated pest management, water conservation will all help to support grounds that are environmentally safe, </a:t>
            </a:r>
            <a:r>
              <a:rPr lang="en-US" b="1" dirty="0"/>
              <a:t>conducive to life-long learning</a:t>
            </a:r>
            <a:r>
              <a:rPr lang="en-US" dirty="0"/>
              <a:t> and user friendly to students, faculty, staff and visitors</a:t>
            </a:r>
            <a:r>
              <a:rPr lang="en-US" dirty="0" smtClean="0"/>
              <a:t>. The installation of more colorful and aesthetic plant material in high traffic areas and campus entries will help to improve the campus “curb appeal” and “first impression” to perspective new students may also help to improve enrollment percentage and retention of students.</a:t>
            </a:r>
            <a:endParaRPr lang="en-US" dirty="0"/>
          </a:p>
          <a:p>
            <a:pPr marL="0" indent="0">
              <a:buNone/>
            </a:pPr>
            <a:r>
              <a:rPr lang="en-US" dirty="0"/>
              <a:t> </a:t>
            </a:r>
          </a:p>
        </p:txBody>
      </p:sp>
    </p:spTree>
    <p:extLst>
      <p:ext uri="{BB962C8B-B14F-4D97-AF65-F5344CB8AC3E}">
        <p14:creationId xmlns:p14="http://schemas.microsoft.com/office/powerpoint/2010/main" val="109894703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u="sng" dirty="0" smtClean="0"/>
              <a:t>Mission</a:t>
            </a:r>
            <a:br>
              <a:rPr lang="en-US" b="1" u="sng" dirty="0" smtClean="0"/>
            </a:br>
            <a:endParaRPr lang="en-US" dirty="0"/>
          </a:p>
        </p:txBody>
      </p:sp>
      <p:sp>
        <p:nvSpPr>
          <p:cNvPr id="3" name="Content Placeholder 2"/>
          <p:cNvSpPr>
            <a:spLocks noGrp="1"/>
          </p:cNvSpPr>
          <p:nvPr>
            <p:ph idx="1"/>
          </p:nvPr>
        </p:nvSpPr>
        <p:spPr/>
        <p:txBody>
          <a:bodyPr>
            <a:normAutofit lnSpcReduction="10000"/>
          </a:bodyPr>
          <a:lstStyle/>
          <a:p>
            <a:pPr marL="0" indent="0">
              <a:buNone/>
            </a:pPr>
            <a:endParaRPr lang="en-US" dirty="0"/>
          </a:p>
          <a:p>
            <a:pPr marL="0" indent="0">
              <a:buNone/>
            </a:pPr>
            <a:r>
              <a:rPr lang="en-US" dirty="0" smtClean="0"/>
              <a:t>The </a:t>
            </a:r>
            <a:r>
              <a:rPr lang="en-US" dirty="0"/>
              <a:t>Mission of the Grounds Department is to provide safe, clean, aesthetically pleasing and professionally well maintained campus grounds; grounds that are environmentally safe, conducive to life-long learning and user friendly to students, faculty, staff and visitors.</a:t>
            </a:r>
          </a:p>
          <a:p>
            <a:pPr marL="0" indent="0">
              <a:buNone/>
            </a:pPr>
            <a:r>
              <a:rPr lang="en-US" b="1" dirty="0"/>
              <a:t> </a:t>
            </a:r>
            <a:endParaRPr lang="en-US" b="1" u="sng" dirty="0"/>
          </a:p>
          <a:p>
            <a:pPr marL="0" indent="0">
              <a:buNone/>
            </a:pPr>
            <a:r>
              <a:rPr lang="en-US" b="1" dirty="0"/>
              <a:t> </a:t>
            </a:r>
            <a:endParaRPr lang="en-US" b="1" u="sng" dirty="0"/>
          </a:p>
          <a:p>
            <a:endParaRPr lang="en-US" dirty="0"/>
          </a:p>
        </p:txBody>
      </p:sp>
      <p:sp>
        <p:nvSpPr>
          <p:cNvPr id="4" name="TextBox 3"/>
          <p:cNvSpPr txBox="1"/>
          <p:nvPr/>
        </p:nvSpPr>
        <p:spPr>
          <a:xfrm>
            <a:off x="3200400" y="2362200"/>
            <a:ext cx="76200"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274124516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u="sng" dirty="0" smtClean="0"/>
              <a:t>Role and Function</a:t>
            </a:r>
            <a:br>
              <a:rPr lang="en-US" b="1" u="sng" dirty="0" smtClean="0"/>
            </a:br>
            <a:endParaRPr lang="en-US" dirty="0"/>
          </a:p>
        </p:txBody>
      </p:sp>
      <p:sp>
        <p:nvSpPr>
          <p:cNvPr id="3" name="Content Placeholder 2"/>
          <p:cNvSpPr>
            <a:spLocks noGrp="1"/>
          </p:cNvSpPr>
          <p:nvPr>
            <p:ph idx="1"/>
          </p:nvPr>
        </p:nvSpPr>
        <p:spPr>
          <a:xfrm>
            <a:off x="609600" y="990600"/>
            <a:ext cx="8077200" cy="5257800"/>
          </a:xfrm>
        </p:spPr>
        <p:txBody>
          <a:bodyPr>
            <a:normAutofit fontScale="25000" lnSpcReduction="20000"/>
          </a:bodyPr>
          <a:lstStyle/>
          <a:p>
            <a:pPr marL="0" indent="0">
              <a:buNone/>
            </a:pPr>
            <a:r>
              <a:rPr lang="en-US" dirty="0"/>
              <a:t> </a:t>
            </a:r>
          </a:p>
          <a:p>
            <a:pPr marL="0" indent="0">
              <a:buNone/>
            </a:pPr>
            <a:r>
              <a:rPr lang="en-US" sz="8000" dirty="0"/>
              <a:t>The </a:t>
            </a:r>
            <a:r>
              <a:rPr lang="en-US" sz="8000" dirty="0" smtClean="0"/>
              <a:t>DA Grounds </a:t>
            </a:r>
            <a:r>
              <a:rPr lang="en-US" sz="8000" dirty="0"/>
              <a:t>d</a:t>
            </a:r>
            <a:r>
              <a:rPr lang="en-US" sz="8000" dirty="0" smtClean="0"/>
              <a:t>epartment </a:t>
            </a:r>
            <a:r>
              <a:rPr lang="en-US" sz="8000" dirty="0"/>
              <a:t>functions as the keepers and stewards of the 112 acres that comprise the De Anza College g</a:t>
            </a:r>
            <a:r>
              <a:rPr lang="en-US" sz="8000" dirty="0" smtClean="0"/>
              <a:t>rounds</a:t>
            </a:r>
            <a:r>
              <a:rPr lang="en-US" sz="8000" dirty="0"/>
              <a:t>.  As such the unit is tasked with the following service functions; picking up trash, *garbage collection, *</a:t>
            </a:r>
            <a:r>
              <a:rPr lang="en-US" sz="8000" dirty="0" smtClean="0"/>
              <a:t>recycling </a:t>
            </a:r>
            <a:r>
              <a:rPr lang="en-US" sz="8000" dirty="0"/>
              <a:t>collection, cleaning storm drains, planter beds as well as planting, pruning, trimming, mowing and the general care and maintenance of the campus plant life.</a:t>
            </a:r>
          </a:p>
          <a:p>
            <a:pPr marL="0" indent="0">
              <a:buNone/>
            </a:pPr>
            <a:r>
              <a:rPr lang="en-US" sz="8000" dirty="0"/>
              <a:t>The </a:t>
            </a:r>
            <a:r>
              <a:rPr lang="en-US" sz="8000" dirty="0" smtClean="0"/>
              <a:t>DA Grounds </a:t>
            </a:r>
            <a:r>
              <a:rPr lang="en-US" sz="8000" dirty="0"/>
              <a:t>d</a:t>
            </a:r>
            <a:r>
              <a:rPr lang="en-US" sz="8000" dirty="0" smtClean="0"/>
              <a:t>epartment </a:t>
            </a:r>
            <a:r>
              <a:rPr lang="en-US" sz="8000" dirty="0"/>
              <a:t>also performs tasks that are not explicitly within the scope of the department yet are important to college life, such as hanging banners, pulling out bleachers </a:t>
            </a:r>
            <a:r>
              <a:rPr lang="en-US" sz="8000" dirty="0" smtClean="0"/>
              <a:t>in the gym and seasonal equipment </a:t>
            </a:r>
            <a:r>
              <a:rPr lang="en-US" sz="8000" dirty="0"/>
              <a:t>setup </a:t>
            </a:r>
            <a:r>
              <a:rPr lang="en-US" sz="8000" dirty="0" smtClean="0"/>
              <a:t>and storage for </a:t>
            </a:r>
            <a:r>
              <a:rPr lang="en-US" sz="8000" dirty="0"/>
              <a:t>the </a:t>
            </a:r>
            <a:r>
              <a:rPr lang="en-US" sz="8000" dirty="0" smtClean="0"/>
              <a:t>Athletic </a:t>
            </a:r>
            <a:r>
              <a:rPr lang="en-US" sz="8000" dirty="0"/>
              <a:t>Department</a:t>
            </a:r>
            <a:r>
              <a:rPr lang="en-US" sz="8000" dirty="0" smtClean="0"/>
              <a:t>.</a:t>
            </a:r>
          </a:p>
          <a:p>
            <a:pPr marL="0" indent="0">
              <a:buNone/>
            </a:pPr>
            <a:r>
              <a:rPr lang="en-US" sz="8000" dirty="0" smtClean="0"/>
              <a:t>The Grounds department takes a major role in the annual commencement ceremony, preparing campus grounds to look it’s best for the students and families taking part in graduation and preparing the stadium field by laying a special flooring over the field to protect the artificial turf from the contractors construction of the stage and the seating setup for several thousand visitors.</a:t>
            </a:r>
            <a:endParaRPr lang="en-US" sz="8000" dirty="0"/>
          </a:p>
          <a:p>
            <a:pPr marL="0" indent="0">
              <a:buNone/>
            </a:pPr>
            <a:r>
              <a:rPr lang="en-US" sz="4400" b="1" dirty="0" smtClean="0"/>
              <a:t>*</a:t>
            </a:r>
            <a:r>
              <a:rPr lang="en-US" sz="4400" b="1" dirty="0"/>
              <a:t>Grounds working in cooperation with the Custodial Department and our refuse hauler ‘</a:t>
            </a:r>
            <a:r>
              <a:rPr lang="en-US" sz="4400" b="1" dirty="0" err="1"/>
              <a:t>Recology</a:t>
            </a:r>
            <a:r>
              <a:rPr lang="en-US" sz="4400" b="1" dirty="0"/>
              <a:t>’. We </a:t>
            </a:r>
            <a:r>
              <a:rPr lang="en-US" sz="4400" b="1" dirty="0" smtClean="0"/>
              <a:t>have streamlined </a:t>
            </a:r>
            <a:r>
              <a:rPr lang="en-US" sz="4400" b="1" dirty="0"/>
              <a:t>our recycling process composting and waste disposal methods to maximize recycling using ‘single-stream’, increasing the diversion percentage from our waste stream. Using compactors rather than roll-off containers or dumpsters significantly reduces </a:t>
            </a:r>
            <a:r>
              <a:rPr lang="en-US" sz="4400" b="1" dirty="0" smtClean="0"/>
              <a:t>the carbon </a:t>
            </a:r>
            <a:r>
              <a:rPr lang="en-US" sz="4400" b="1" dirty="0"/>
              <a:t>‘footprint’. Enhancing the composting program by transferring the process from on-campus collection and composting to </a:t>
            </a:r>
            <a:r>
              <a:rPr lang="en-US" sz="4400" b="1" dirty="0" err="1"/>
              <a:t>Recology’s</a:t>
            </a:r>
            <a:r>
              <a:rPr lang="en-US" sz="4400" b="1" dirty="0"/>
              <a:t> offsite </a:t>
            </a:r>
            <a:r>
              <a:rPr lang="en-US" sz="4400" b="1" dirty="0" smtClean="0"/>
              <a:t>composting facility, </a:t>
            </a:r>
            <a:r>
              <a:rPr lang="en-US" sz="4400" b="1" dirty="0"/>
              <a:t>significantly increases </a:t>
            </a:r>
            <a:r>
              <a:rPr lang="en-US" sz="4400" b="1" dirty="0" smtClean="0"/>
              <a:t>the </a:t>
            </a:r>
            <a:r>
              <a:rPr lang="en-US" sz="4400" b="1" dirty="0"/>
              <a:t>type and amount of material we compost from approximately 2 tons of kitchen scraps per month diversion, to a much larger percentage of the overall waste </a:t>
            </a:r>
            <a:r>
              <a:rPr lang="en-US" sz="4400" b="1" dirty="0" smtClean="0"/>
              <a:t>stream, while allowing for the incorporation of compost mulch from </a:t>
            </a:r>
            <a:r>
              <a:rPr lang="en-US" sz="4400" b="1" dirty="0" err="1" smtClean="0"/>
              <a:t>Recology</a:t>
            </a:r>
            <a:r>
              <a:rPr lang="en-US" sz="4400" b="1" dirty="0" smtClean="0"/>
              <a:t> into the campus landscape.</a:t>
            </a:r>
            <a:endParaRPr lang="en-US" sz="4400" dirty="0"/>
          </a:p>
          <a:p>
            <a:pPr marL="0" indent="0">
              <a:buNone/>
            </a:pPr>
            <a:endParaRPr lang="en-US" sz="4400" dirty="0"/>
          </a:p>
        </p:txBody>
      </p:sp>
    </p:spTree>
    <p:extLst>
      <p:ext uri="{BB962C8B-B14F-4D97-AF65-F5344CB8AC3E}">
        <p14:creationId xmlns:p14="http://schemas.microsoft.com/office/powerpoint/2010/main" val="54008579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u="sng" dirty="0"/>
              <a:t>Descriptive Summary</a:t>
            </a:r>
            <a:br>
              <a:rPr lang="en-US" b="1" u="sng" dirty="0"/>
            </a:br>
            <a:endParaRPr lang="en-US" dirty="0"/>
          </a:p>
        </p:txBody>
      </p:sp>
      <p:sp>
        <p:nvSpPr>
          <p:cNvPr id="3" name="Content Placeholder 2"/>
          <p:cNvSpPr>
            <a:spLocks noGrp="1"/>
          </p:cNvSpPr>
          <p:nvPr>
            <p:ph idx="1"/>
          </p:nvPr>
        </p:nvSpPr>
        <p:spPr>
          <a:xfrm>
            <a:off x="457200" y="1066800"/>
            <a:ext cx="8229600" cy="5059363"/>
          </a:xfrm>
        </p:spPr>
        <p:txBody>
          <a:bodyPr>
            <a:normAutofit fontScale="32500" lnSpcReduction="20000"/>
          </a:bodyPr>
          <a:lstStyle/>
          <a:p>
            <a:pPr marL="0" indent="0">
              <a:buNone/>
            </a:pPr>
            <a:endParaRPr lang="en-US" dirty="0" smtClean="0"/>
          </a:p>
          <a:p>
            <a:pPr marL="0" indent="0">
              <a:buNone/>
            </a:pPr>
            <a:endParaRPr lang="en-US" dirty="0"/>
          </a:p>
          <a:p>
            <a:pPr marL="0" indent="0">
              <a:buNone/>
            </a:pPr>
            <a:endParaRPr lang="en-US" dirty="0" smtClean="0"/>
          </a:p>
          <a:p>
            <a:pPr marL="0" indent="0">
              <a:buNone/>
            </a:pPr>
            <a:r>
              <a:rPr lang="en-US" dirty="0" smtClean="0"/>
              <a:t>Currently </a:t>
            </a:r>
            <a:r>
              <a:rPr lang="en-US" dirty="0"/>
              <a:t>the Grounds Department is staffed with </a:t>
            </a:r>
            <a:r>
              <a:rPr lang="en-US" dirty="0" smtClean="0"/>
              <a:t>six FTE Grounds Gardener and Grounds Maintenance </a:t>
            </a:r>
            <a:r>
              <a:rPr lang="en-US" dirty="0"/>
              <a:t>staff members maintain a total of </a:t>
            </a:r>
            <a:r>
              <a:rPr lang="en-US" dirty="0" smtClean="0"/>
              <a:t>81.8 acres </a:t>
            </a:r>
            <a:r>
              <a:rPr lang="en-US" dirty="0"/>
              <a:t>or </a:t>
            </a:r>
            <a:r>
              <a:rPr lang="en-US" dirty="0" smtClean="0"/>
              <a:t>13.63 </a:t>
            </a:r>
            <a:r>
              <a:rPr lang="en-US" dirty="0"/>
              <a:t>acres per Grounds Gardener/Maintenance staff member. This is up from an original 9.09 acres per staff member prior to budget cuts and staff </a:t>
            </a:r>
            <a:r>
              <a:rPr lang="en-US" dirty="0" smtClean="0"/>
              <a:t>reductions in 2008.   </a:t>
            </a:r>
            <a:endParaRPr lang="en-US" dirty="0"/>
          </a:p>
          <a:p>
            <a:pPr marL="0" indent="0">
              <a:buNone/>
            </a:pPr>
            <a:r>
              <a:rPr lang="en-US" dirty="0"/>
              <a:t> </a:t>
            </a:r>
          </a:p>
          <a:p>
            <a:pPr marL="0" indent="0">
              <a:buNone/>
            </a:pPr>
            <a:r>
              <a:rPr lang="en-US" dirty="0"/>
              <a:t>Functionally the 81.9 acres are used in the following manner:</a:t>
            </a:r>
          </a:p>
          <a:p>
            <a:pPr marL="0" indent="0" algn="ctr">
              <a:buNone/>
            </a:pPr>
            <a:r>
              <a:rPr lang="en-US" dirty="0" smtClean="0"/>
              <a:t>Landscaped </a:t>
            </a:r>
            <a:r>
              <a:rPr lang="en-US" dirty="0"/>
              <a:t>area 				28.5 </a:t>
            </a:r>
            <a:r>
              <a:rPr lang="en-US" dirty="0" smtClean="0"/>
              <a:t>acres</a:t>
            </a:r>
          </a:p>
          <a:p>
            <a:pPr marL="0" indent="0" algn="ctr">
              <a:buNone/>
            </a:pPr>
            <a:r>
              <a:rPr lang="en-US" dirty="0" smtClean="0"/>
              <a:t>      Athletic Fields/Facilities			       10.1 acres	 </a:t>
            </a:r>
          </a:p>
          <a:p>
            <a:pPr marL="0" indent="0">
              <a:buNone/>
            </a:pPr>
            <a:r>
              <a:rPr lang="en-US" dirty="0"/>
              <a:t>	</a:t>
            </a:r>
            <a:r>
              <a:rPr lang="en-US" baseline="0" dirty="0" smtClean="0"/>
              <a:t>                                  </a:t>
            </a:r>
            <a:r>
              <a:rPr lang="en-US" dirty="0" smtClean="0"/>
              <a:t>Parking </a:t>
            </a:r>
            <a:r>
              <a:rPr lang="en-US" dirty="0"/>
              <a:t>Lots and Roadways		</a:t>
            </a:r>
            <a:r>
              <a:rPr lang="en-US" dirty="0" smtClean="0"/>
              <a:t>	    4</a:t>
            </a:r>
            <a:r>
              <a:rPr lang="en-US" u="sng" dirty="0" smtClean="0"/>
              <a:t>3.2 </a:t>
            </a:r>
            <a:r>
              <a:rPr lang="en-US" u="sng" dirty="0"/>
              <a:t>acres</a:t>
            </a:r>
            <a:endParaRPr lang="en-US" dirty="0"/>
          </a:p>
          <a:p>
            <a:pPr marL="0" indent="0">
              <a:buNone/>
            </a:pPr>
            <a:r>
              <a:rPr lang="en-US" dirty="0"/>
              <a:t>						</a:t>
            </a:r>
            <a:r>
              <a:rPr lang="en-US" dirty="0" smtClean="0"/>
              <a:t>    81.8 </a:t>
            </a:r>
            <a:r>
              <a:rPr lang="en-US" dirty="0"/>
              <a:t>acres</a:t>
            </a:r>
          </a:p>
          <a:p>
            <a:pPr marL="0" indent="0">
              <a:buNone/>
            </a:pPr>
            <a:r>
              <a:rPr lang="en-US" dirty="0"/>
              <a:t>The remaining 30.2 acres are buildings.</a:t>
            </a:r>
          </a:p>
          <a:p>
            <a:pPr marL="0" indent="0">
              <a:buNone/>
            </a:pPr>
            <a:r>
              <a:rPr lang="en-US" dirty="0"/>
              <a:t> </a:t>
            </a:r>
          </a:p>
          <a:p>
            <a:pPr marL="0" indent="0">
              <a:buNone/>
            </a:pPr>
            <a:r>
              <a:rPr lang="en-US" dirty="0" smtClean="0"/>
              <a:t>Along with the Grounds Supervisor </a:t>
            </a:r>
            <a:r>
              <a:rPr lang="en-US" dirty="0"/>
              <a:t>six Grounds positions fall into the following classifications:</a:t>
            </a:r>
          </a:p>
          <a:p>
            <a:pPr marL="0" indent="0">
              <a:buNone/>
            </a:pPr>
            <a:r>
              <a:rPr lang="en-US" dirty="0" smtClean="0"/>
              <a:t>1 </a:t>
            </a:r>
            <a:r>
              <a:rPr lang="en-US" dirty="0"/>
              <a:t>Grounds </a:t>
            </a:r>
            <a:r>
              <a:rPr lang="en-US" smtClean="0"/>
              <a:t>Gardener I</a:t>
            </a:r>
            <a:endParaRPr lang="en-US" dirty="0"/>
          </a:p>
          <a:p>
            <a:pPr marL="0" indent="0">
              <a:buNone/>
            </a:pPr>
            <a:r>
              <a:rPr lang="en-US" dirty="0"/>
              <a:t>1</a:t>
            </a:r>
            <a:r>
              <a:rPr lang="en-US" dirty="0" smtClean="0"/>
              <a:t> </a:t>
            </a:r>
            <a:r>
              <a:rPr lang="en-US" dirty="0"/>
              <a:t>Grounds Gardener II</a:t>
            </a:r>
          </a:p>
          <a:p>
            <a:pPr marL="0" indent="0">
              <a:buNone/>
            </a:pPr>
            <a:r>
              <a:rPr lang="en-US" dirty="0"/>
              <a:t>2</a:t>
            </a:r>
            <a:r>
              <a:rPr lang="en-US" dirty="0" smtClean="0"/>
              <a:t> </a:t>
            </a:r>
            <a:r>
              <a:rPr lang="en-US" dirty="0"/>
              <a:t>Grounds Gardener III </a:t>
            </a:r>
            <a:r>
              <a:rPr lang="en-US" dirty="0" smtClean="0"/>
              <a:t> </a:t>
            </a:r>
          </a:p>
          <a:p>
            <a:pPr marL="0" indent="0">
              <a:buNone/>
            </a:pPr>
            <a:r>
              <a:rPr lang="en-US" dirty="0" smtClean="0"/>
              <a:t>2 </a:t>
            </a:r>
            <a:r>
              <a:rPr lang="en-US" dirty="0"/>
              <a:t>Grounds Maintenance (equivalent of Grounds </a:t>
            </a:r>
            <a:r>
              <a:rPr lang="en-US" dirty="0" err="1"/>
              <a:t>lll</a:t>
            </a:r>
            <a:r>
              <a:rPr lang="en-US" dirty="0"/>
              <a:t> w/Custodial training)</a:t>
            </a:r>
          </a:p>
          <a:p>
            <a:pPr marL="0" indent="0">
              <a:buNone/>
            </a:pPr>
            <a:r>
              <a:rPr lang="en-US" dirty="0"/>
              <a:t> </a:t>
            </a:r>
          </a:p>
          <a:p>
            <a:pPr marL="0" indent="0">
              <a:buNone/>
            </a:pPr>
            <a:r>
              <a:rPr lang="en-US" dirty="0"/>
              <a:t>The Grounds Supervisor manages the unit, prioritizing and scheduling the daily and seasonal work assignments.</a:t>
            </a:r>
          </a:p>
          <a:p>
            <a:pPr marL="0" indent="0">
              <a:buNone/>
            </a:pPr>
            <a:r>
              <a:rPr lang="en-US" dirty="0"/>
              <a:t> </a:t>
            </a:r>
          </a:p>
          <a:p>
            <a:pPr marL="0" indent="0">
              <a:buNone/>
            </a:pPr>
            <a:r>
              <a:rPr lang="en-US" b="1" dirty="0"/>
              <a:t>Shifts</a:t>
            </a:r>
            <a:endParaRPr lang="en-US" dirty="0"/>
          </a:p>
          <a:p>
            <a:pPr marL="0" indent="0">
              <a:buNone/>
            </a:pPr>
            <a:r>
              <a:rPr lang="en-US" b="1" dirty="0"/>
              <a:t> </a:t>
            </a:r>
            <a:endParaRPr lang="en-US" dirty="0"/>
          </a:p>
          <a:p>
            <a:pPr marL="0" indent="0">
              <a:buNone/>
            </a:pPr>
            <a:r>
              <a:rPr lang="en-US" dirty="0" smtClean="0"/>
              <a:t>5:30 </a:t>
            </a:r>
            <a:r>
              <a:rPr lang="en-US" dirty="0"/>
              <a:t>A.M</a:t>
            </a:r>
            <a:r>
              <a:rPr lang="en-US" dirty="0" smtClean="0"/>
              <a:t>.– 2:00 </a:t>
            </a:r>
            <a:r>
              <a:rPr lang="en-US" dirty="0"/>
              <a:t>P.M.   </a:t>
            </a:r>
            <a:r>
              <a:rPr lang="en-US" dirty="0" smtClean="0"/>
              <a:t>	Grounds </a:t>
            </a:r>
            <a:r>
              <a:rPr lang="en-US" dirty="0"/>
              <a:t>Supervisor: </a:t>
            </a:r>
            <a:r>
              <a:rPr lang="en-US" dirty="0" smtClean="0"/>
              <a:t>Monday-Friday</a:t>
            </a:r>
          </a:p>
          <a:p>
            <a:pPr marL="0" indent="0">
              <a:buNone/>
            </a:pPr>
            <a:endParaRPr lang="en-US" dirty="0" smtClean="0"/>
          </a:p>
          <a:p>
            <a:pPr marL="0" indent="0">
              <a:buNone/>
            </a:pPr>
            <a:r>
              <a:rPr lang="en-US" dirty="0" smtClean="0"/>
              <a:t>6 </a:t>
            </a:r>
            <a:r>
              <a:rPr lang="en-US" dirty="0"/>
              <a:t>A.M. - 2:30 P.M.	</a:t>
            </a:r>
            <a:r>
              <a:rPr lang="en-US" dirty="0" smtClean="0"/>
              <a:t>1 </a:t>
            </a:r>
            <a:r>
              <a:rPr lang="en-US" dirty="0"/>
              <a:t>crew members: </a:t>
            </a:r>
            <a:r>
              <a:rPr lang="en-US" dirty="0" smtClean="0"/>
              <a:t>Monday-Friday</a:t>
            </a:r>
          </a:p>
          <a:p>
            <a:pPr marL="0" indent="0">
              <a:buNone/>
            </a:pPr>
            <a:r>
              <a:rPr lang="en-US" dirty="0"/>
              <a:t>5 A.M. - 1:30 P.M</a:t>
            </a:r>
            <a:r>
              <a:rPr lang="en-US" dirty="0" smtClean="0"/>
              <a:t>.	4 crew member: Monday-Friday</a:t>
            </a:r>
          </a:p>
          <a:p>
            <a:pPr marL="0" indent="0">
              <a:buNone/>
            </a:pPr>
            <a:r>
              <a:rPr lang="en-US" dirty="0" smtClean="0"/>
              <a:t>6 A.M. -2:30 P.M.</a:t>
            </a:r>
            <a:r>
              <a:rPr lang="en-US" dirty="0"/>
              <a:t>	</a:t>
            </a:r>
            <a:r>
              <a:rPr lang="en-US" dirty="0" smtClean="0"/>
              <a:t>	1 crew </a:t>
            </a:r>
            <a:r>
              <a:rPr lang="en-US" dirty="0"/>
              <a:t>member: Tuesday-Saturday</a:t>
            </a:r>
          </a:p>
          <a:p>
            <a:pPr marL="0" indent="0">
              <a:buNone/>
            </a:pPr>
            <a:r>
              <a:rPr lang="en-US" b="1" dirty="0"/>
              <a:t> </a:t>
            </a:r>
            <a:endParaRPr lang="en-US" b="1" u="sng" dirty="0"/>
          </a:p>
          <a:p>
            <a:pPr marL="0" indent="0">
              <a:buNone/>
            </a:pPr>
            <a:r>
              <a:rPr lang="en-US" dirty="0"/>
              <a:t> </a:t>
            </a:r>
          </a:p>
          <a:p>
            <a:pPr marL="0" indent="0">
              <a:buNone/>
            </a:pPr>
            <a:endParaRPr lang="en-US" dirty="0"/>
          </a:p>
        </p:txBody>
      </p:sp>
    </p:spTree>
    <p:extLst>
      <p:ext uri="{BB962C8B-B14F-4D97-AF65-F5344CB8AC3E}">
        <p14:creationId xmlns:p14="http://schemas.microsoft.com/office/powerpoint/2010/main" val="422945996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454025" y="76200"/>
            <a:ext cx="8001000" cy="685800"/>
          </a:xfrm>
        </p:spPr>
        <p:txBody>
          <a:bodyPr>
            <a:normAutofit fontScale="90000"/>
          </a:bodyPr>
          <a:lstStyle/>
          <a:p>
            <a:r>
              <a:rPr lang="en-US" altLang="en-US" sz="1600" b="1" dirty="0" smtClean="0">
                <a:solidFill>
                  <a:srgbClr val="FF0000"/>
                </a:solidFill>
              </a:rPr>
              <a:t>De Anza Community College</a:t>
            </a:r>
            <a:br>
              <a:rPr lang="en-US" altLang="en-US" sz="1600" b="1" dirty="0" smtClean="0">
                <a:solidFill>
                  <a:srgbClr val="FF0000"/>
                </a:solidFill>
              </a:rPr>
            </a:br>
            <a:r>
              <a:rPr lang="en-US" altLang="en-US" sz="1600" b="1" dirty="0" smtClean="0">
                <a:solidFill>
                  <a:srgbClr val="FF0000"/>
                </a:solidFill>
              </a:rPr>
              <a:t>Grounds Organizational Chart</a:t>
            </a:r>
            <a:r>
              <a:rPr lang="en-US" altLang="en-US" sz="2800" b="1" dirty="0" smtClean="0">
                <a:solidFill>
                  <a:srgbClr val="FF0000"/>
                </a:solidFill>
              </a:rPr>
              <a:t/>
            </a:r>
            <a:br>
              <a:rPr lang="en-US" altLang="en-US" sz="2800" b="1" dirty="0" smtClean="0">
                <a:solidFill>
                  <a:srgbClr val="FF0000"/>
                </a:solidFill>
              </a:rPr>
            </a:br>
            <a:r>
              <a:rPr lang="en-US" altLang="en-US" sz="1200" b="1" dirty="0" smtClean="0">
                <a:solidFill>
                  <a:srgbClr val="FF0000"/>
                </a:solidFill>
              </a:rPr>
              <a:t>as of December 2017</a:t>
            </a:r>
          </a:p>
        </p:txBody>
      </p:sp>
      <p:grpSp>
        <p:nvGrpSpPr>
          <p:cNvPr id="2051" name="Content Placeholder 2053"/>
          <p:cNvGrpSpPr>
            <a:grpSpLocks/>
          </p:cNvGrpSpPr>
          <p:nvPr/>
        </p:nvGrpSpPr>
        <p:grpSpPr bwMode="auto">
          <a:xfrm>
            <a:off x="3500438" y="1101725"/>
            <a:ext cx="2225675" cy="5500688"/>
            <a:chOff x="45497" y="1695"/>
            <a:chExt cx="15442" cy="3052"/>
          </a:xfrm>
        </p:grpSpPr>
        <p:cxnSp>
          <p:nvCxnSpPr>
            <p:cNvPr id="2069" name="_s2205"/>
            <p:cNvCxnSpPr>
              <a:cxnSpLocks noChangeShapeType="1"/>
              <a:stCxn id="34" idx="4"/>
            </p:cNvCxnSpPr>
            <p:nvPr/>
          </p:nvCxnSpPr>
          <p:spPr bwMode="auto">
            <a:xfrm rot="10800000">
              <a:off x="50752" y="2699"/>
              <a:ext cx="1107" cy="1922"/>
            </a:xfrm>
            <a:prstGeom prst="bentConnector2">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sp>
          <p:nvSpPr>
            <p:cNvPr id="5" name="_s2055"/>
            <p:cNvSpPr>
              <a:spLocks noChangeArrowheads="1"/>
            </p:cNvSpPr>
            <p:nvPr/>
          </p:nvSpPr>
          <p:spPr bwMode="auto">
            <a:xfrm>
              <a:off x="45497" y="1695"/>
              <a:ext cx="15442" cy="264"/>
            </a:xfrm>
            <a:prstGeom prst="bevel">
              <a:avLst>
                <a:gd name="adj" fmla="val 0"/>
              </a:avLst>
            </a:prstGeom>
            <a:gradFill rotWithShape="0">
              <a:gsLst>
                <a:gs pos="0">
                  <a:schemeClr val="accent1"/>
                </a:gs>
                <a:gs pos="50000">
                  <a:schemeClr val="bg1"/>
                </a:gs>
                <a:gs pos="100000">
                  <a:schemeClr val="accent1"/>
                </a:gs>
              </a:gsLst>
              <a:lin ang="18900000" scaled="1"/>
            </a:gradFill>
            <a:ln w="3175">
              <a:solidFill>
                <a:schemeClr val="accent1"/>
              </a:solidFill>
              <a:miter lim="800000"/>
              <a:headEnd/>
              <a:tailEnd/>
            </a:ln>
          </p:spPr>
          <p:txBody>
            <a:bodyPr wrap="none" lIns="158" tIns="77" rIns="158" bIns="77" anchor="ctr"/>
            <a:lstStyle/>
            <a:p>
              <a:pPr algn="ctr">
                <a:defRPr/>
              </a:pPr>
              <a:endParaRPr lang="en-US" sz="900" b="1" dirty="0">
                <a:solidFill>
                  <a:srgbClr val="000000"/>
                </a:solidFill>
                <a:latin typeface="Arial" charset="0"/>
              </a:endParaRPr>
            </a:p>
            <a:p>
              <a:pPr algn="ctr">
                <a:defRPr/>
              </a:pPr>
              <a:r>
                <a:rPr lang="en-US" sz="900" b="1" dirty="0">
                  <a:solidFill>
                    <a:srgbClr val="000000"/>
                  </a:solidFill>
                  <a:latin typeface="Arial" charset="0"/>
                </a:rPr>
                <a:t>Joseph Cooke</a:t>
              </a:r>
            </a:p>
            <a:p>
              <a:pPr algn="ctr">
                <a:defRPr/>
              </a:pPr>
              <a:r>
                <a:rPr lang="en-US" sz="900" dirty="0">
                  <a:solidFill>
                    <a:srgbClr val="000000"/>
                  </a:solidFill>
                  <a:latin typeface="Arial" charset="0"/>
                </a:rPr>
                <a:t>Supervisor</a:t>
              </a:r>
            </a:p>
            <a:p>
              <a:pPr algn="ctr">
                <a:defRPr/>
              </a:pPr>
              <a:r>
                <a:rPr lang="en-US" sz="900" dirty="0">
                  <a:solidFill>
                    <a:srgbClr val="000000"/>
                  </a:solidFill>
                  <a:latin typeface="Arial" charset="0"/>
                </a:rPr>
                <a:t>Grounds</a:t>
              </a:r>
            </a:p>
            <a:p>
              <a:pPr algn="ctr">
                <a:defRPr/>
              </a:pPr>
              <a:endParaRPr lang="en-US" sz="700" dirty="0"/>
            </a:p>
          </p:txBody>
        </p:sp>
        <p:sp>
          <p:nvSpPr>
            <p:cNvPr id="18" name="_s2112"/>
            <p:cNvSpPr>
              <a:spLocks noChangeArrowheads="1"/>
            </p:cNvSpPr>
            <p:nvPr/>
          </p:nvSpPr>
          <p:spPr bwMode="auto">
            <a:xfrm>
              <a:off x="52050" y="2236"/>
              <a:ext cx="8713" cy="270"/>
            </a:xfrm>
            <a:prstGeom prst="bevel">
              <a:avLst>
                <a:gd name="adj" fmla="val 12500"/>
              </a:avLst>
            </a:prstGeom>
            <a:gradFill rotWithShape="0">
              <a:gsLst>
                <a:gs pos="0">
                  <a:schemeClr val="hlink"/>
                </a:gs>
                <a:gs pos="50000">
                  <a:schemeClr val="bg1"/>
                </a:gs>
                <a:gs pos="100000">
                  <a:schemeClr val="hlink"/>
                </a:gs>
              </a:gsLst>
              <a:lin ang="18900000" scaled="1"/>
            </a:gradFill>
            <a:ln w="3175">
              <a:solidFill>
                <a:schemeClr val="hlink"/>
              </a:solidFill>
              <a:miter lim="800000"/>
              <a:headEnd/>
              <a:tailEnd/>
            </a:ln>
          </p:spPr>
          <p:txBody>
            <a:bodyPr wrap="none" lIns="92696" tIns="77" rIns="92696" bIns="77" anchor="ctr"/>
            <a:lstStyle/>
            <a:p>
              <a:pPr algn="ctr">
                <a:defRPr/>
              </a:pPr>
              <a:r>
                <a:rPr lang="en-US" sz="900" dirty="0" smtClean="0"/>
                <a:t>Juan Hernandez</a:t>
              </a:r>
              <a:endParaRPr lang="en-US" sz="900" dirty="0"/>
            </a:p>
            <a:p>
              <a:pPr algn="ctr">
                <a:defRPr/>
              </a:pPr>
              <a:r>
                <a:rPr lang="en-US" sz="900" dirty="0" smtClean="0"/>
                <a:t>Grounds Gardener II</a:t>
              </a:r>
              <a:endParaRPr lang="en-US" sz="900" dirty="0"/>
            </a:p>
          </p:txBody>
        </p:sp>
        <p:sp>
          <p:nvSpPr>
            <p:cNvPr id="19" name="_s2114"/>
            <p:cNvSpPr>
              <a:spLocks noChangeArrowheads="1"/>
            </p:cNvSpPr>
            <p:nvPr/>
          </p:nvSpPr>
          <p:spPr bwMode="auto">
            <a:xfrm>
              <a:off x="51984" y="2699"/>
              <a:ext cx="8889" cy="268"/>
            </a:xfrm>
            <a:prstGeom prst="bevel">
              <a:avLst>
                <a:gd name="adj" fmla="val 12500"/>
              </a:avLst>
            </a:prstGeom>
            <a:gradFill rotWithShape="0">
              <a:gsLst>
                <a:gs pos="0">
                  <a:schemeClr val="hlink"/>
                </a:gs>
                <a:gs pos="50000">
                  <a:schemeClr val="bg1"/>
                </a:gs>
                <a:gs pos="100000">
                  <a:schemeClr val="hlink"/>
                </a:gs>
              </a:gsLst>
              <a:lin ang="18900000" scaled="1"/>
            </a:gradFill>
            <a:ln w="3175">
              <a:solidFill>
                <a:schemeClr val="hlink"/>
              </a:solidFill>
              <a:miter lim="800000"/>
              <a:headEnd/>
              <a:tailEnd/>
            </a:ln>
          </p:spPr>
          <p:txBody>
            <a:bodyPr wrap="none" lIns="92696" tIns="77" rIns="92696" bIns="77" anchor="ctr"/>
            <a:lstStyle/>
            <a:p>
              <a:pPr algn="ctr">
                <a:defRPr/>
              </a:pPr>
              <a:r>
                <a:rPr lang="en-US" sz="900" dirty="0" smtClean="0">
                  <a:solidFill>
                    <a:srgbClr val="000000"/>
                  </a:solidFill>
                </a:rPr>
                <a:t>Eduardo Mendes</a:t>
              </a:r>
              <a:endParaRPr lang="en-US" sz="900" dirty="0">
                <a:solidFill>
                  <a:srgbClr val="000000"/>
                </a:solidFill>
              </a:endParaRPr>
            </a:p>
            <a:p>
              <a:pPr algn="ctr">
                <a:defRPr/>
              </a:pPr>
              <a:r>
                <a:rPr lang="en-US" sz="900" dirty="0">
                  <a:solidFill>
                    <a:srgbClr val="000000"/>
                  </a:solidFill>
                </a:rPr>
                <a:t>Grounds Gardener </a:t>
              </a:r>
              <a:r>
                <a:rPr lang="en-US" sz="900" dirty="0" smtClean="0">
                  <a:solidFill>
                    <a:srgbClr val="000000"/>
                  </a:solidFill>
                </a:rPr>
                <a:t>III</a:t>
              </a:r>
              <a:endParaRPr lang="en-US" sz="900" dirty="0">
                <a:solidFill>
                  <a:srgbClr val="000000"/>
                </a:solidFill>
              </a:endParaRPr>
            </a:p>
          </p:txBody>
        </p:sp>
        <p:sp>
          <p:nvSpPr>
            <p:cNvPr id="20" name="_s2116"/>
            <p:cNvSpPr>
              <a:spLocks noChangeArrowheads="1"/>
            </p:cNvSpPr>
            <p:nvPr/>
          </p:nvSpPr>
          <p:spPr bwMode="auto">
            <a:xfrm>
              <a:off x="51984" y="3090"/>
              <a:ext cx="8889" cy="270"/>
            </a:xfrm>
            <a:prstGeom prst="bevel">
              <a:avLst>
                <a:gd name="adj" fmla="val 12500"/>
              </a:avLst>
            </a:prstGeom>
            <a:gradFill rotWithShape="0">
              <a:gsLst>
                <a:gs pos="0">
                  <a:schemeClr val="hlink"/>
                </a:gs>
                <a:gs pos="50000">
                  <a:schemeClr val="bg1"/>
                </a:gs>
                <a:gs pos="100000">
                  <a:schemeClr val="hlink"/>
                </a:gs>
              </a:gsLst>
              <a:lin ang="18900000" scaled="1"/>
            </a:gradFill>
            <a:ln w="3175">
              <a:solidFill>
                <a:schemeClr val="hlink"/>
              </a:solidFill>
              <a:miter lim="800000"/>
              <a:headEnd/>
              <a:tailEnd/>
            </a:ln>
          </p:spPr>
          <p:txBody>
            <a:bodyPr wrap="none" lIns="92696" tIns="77" rIns="92696" bIns="77" anchor="ctr"/>
            <a:lstStyle/>
            <a:p>
              <a:pPr algn="ctr">
                <a:defRPr/>
              </a:pPr>
              <a:r>
                <a:rPr lang="en-US" sz="900" dirty="0" smtClean="0"/>
                <a:t>Francisco Hernandez</a:t>
              </a:r>
              <a:endParaRPr lang="en-US" sz="900" dirty="0"/>
            </a:p>
            <a:p>
              <a:pPr algn="ctr">
                <a:defRPr/>
              </a:pPr>
              <a:r>
                <a:rPr lang="en-US" sz="900" dirty="0"/>
                <a:t>Grounds Maintenance</a:t>
              </a:r>
            </a:p>
          </p:txBody>
        </p:sp>
        <p:sp>
          <p:nvSpPr>
            <p:cNvPr id="21" name="_s2118"/>
            <p:cNvSpPr>
              <a:spLocks noChangeArrowheads="1"/>
            </p:cNvSpPr>
            <p:nvPr/>
          </p:nvSpPr>
          <p:spPr bwMode="auto">
            <a:xfrm>
              <a:off x="51984" y="3461"/>
              <a:ext cx="8889" cy="267"/>
            </a:xfrm>
            <a:prstGeom prst="bevel">
              <a:avLst>
                <a:gd name="adj" fmla="val 12500"/>
              </a:avLst>
            </a:prstGeom>
            <a:gradFill rotWithShape="0">
              <a:gsLst>
                <a:gs pos="0">
                  <a:schemeClr val="hlink"/>
                </a:gs>
                <a:gs pos="50000">
                  <a:schemeClr val="bg1"/>
                </a:gs>
                <a:gs pos="100000">
                  <a:schemeClr val="hlink"/>
                </a:gs>
              </a:gsLst>
              <a:lin ang="18900000" scaled="1"/>
            </a:gradFill>
            <a:ln w="3175">
              <a:solidFill>
                <a:schemeClr val="hlink"/>
              </a:solidFill>
              <a:miter lim="800000"/>
              <a:headEnd/>
              <a:tailEnd/>
            </a:ln>
          </p:spPr>
          <p:txBody>
            <a:bodyPr wrap="none" lIns="92696" tIns="77" rIns="92696" bIns="77" anchor="ctr"/>
            <a:lstStyle/>
            <a:p>
              <a:pPr algn="ctr">
                <a:defRPr/>
              </a:pPr>
              <a:r>
                <a:rPr lang="en-US" sz="900" dirty="0" smtClean="0"/>
                <a:t>Adam Contreras</a:t>
              </a:r>
            </a:p>
            <a:p>
              <a:pPr algn="ctr">
                <a:defRPr/>
              </a:pPr>
              <a:r>
                <a:rPr lang="en-US" sz="900" dirty="0" smtClean="0"/>
                <a:t>Grounds Maintenance</a:t>
              </a:r>
            </a:p>
            <a:p>
              <a:pPr algn="ctr">
                <a:defRPr/>
              </a:pPr>
              <a:r>
                <a:rPr lang="en-US" sz="900" dirty="0" smtClean="0"/>
                <a:t>Campus Center</a:t>
              </a:r>
              <a:endParaRPr lang="en-US" sz="900" dirty="0"/>
            </a:p>
          </p:txBody>
        </p:sp>
        <p:sp>
          <p:nvSpPr>
            <p:cNvPr id="27" name="_s2164"/>
            <p:cNvSpPr>
              <a:spLocks noChangeArrowheads="1"/>
            </p:cNvSpPr>
            <p:nvPr/>
          </p:nvSpPr>
          <p:spPr bwMode="auto">
            <a:xfrm>
              <a:off x="51995" y="4147"/>
              <a:ext cx="8811" cy="288"/>
            </a:xfrm>
            <a:prstGeom prst="bevel">
              <a:avLst>
                <a:gd name="adj" fmla="val 12500"/>
              </a:avLst>
            </a:prstGeom>
            <a:gradFill rotWithShape="0">
              <a:gsLst>
                <a:gs pos="0">
                  <a:schemeClr val="hlink"/>
                </a:gs>
                <a:gs pos="50000">
                  <a:schemeClr val="bg1"/>
                </a:gs>
                <a:gs pos="100000">
                  <a:schemeClr val="hlink"/>
                </a:gs>
              </a:gsLst>
              <a:lin ang="18900000" scaled="1"/>
            </a:gradFill>
            <a:ln w="3175">
              <a:solidFill>
                <a:schemeClr val="hlink"/>
              </a:solidFill>
              <a:miter lim="800000"/>
              <a:headEnd/>
              <a:tailEnd/>
            </a:ln>
          </p:spPr>
          <p:txBody>
            <a:bodyPr wrap="none" lIns="0" tIns="0" rIns="0" bIns="0" anchor="ctr"/>
            <a:lstStyle/>
            <a:p>
              <a:pPr algn="ctr">
                <a:defRPr/>
              </a:pPr>
              <a:endParaRPr lang="en-US" sz="900" dirty="0" smtClean="0">
                <a:solidFill>
                  <a:srgbClr val="000000"/>
                </a:solidFill>
              </a:endParaRPr>
            </a:p>
            <a:p>
              <a:pPr algn="ctr">
                <a:defRPr/>
              </a:pPr>
              <a:r>
                <a:rPr lang="en-US" sz="900" dirty="0" smtClean="0">
                  <a:solidFill>
                    <a:srgbClr val="000000"/>
                  </a:solidFill>
                </a:rPr>
                <a:t>Francisco </a:t>
              </a:r>
              <a:r>
                <a:rPr lang="en-US" sz="900" dirty="0" err="1" smtClean="0">
                  <a:solidFill>
                    <a:srgbClr val="000000"/>
                  </a:solidFill>
                </a:rPr>
                <a:t>Garfias</a:t>
              </a:r>
              <a:endParaRPr lang="en-US" sz="900" dirty="0" smtClean="0">
                <a:solidFill>
                  <a:srgbClr val="000000"/>
                </a:solidFill>
              </a:endParaRPr>
            </a:p>
            <a:p>
              <a:pPr algn="ctr">
                <a:defRPr/>
              </a:pPr>
              <a:r>
                <a:rPr lang="en-US" sz="900" dirty="0" smtClean="0">
                  <a:solidFill>
                    <a:srgbClr val="000000"/>
                  </a:solidFill>
                </a:rPr>
                <a:t>Grounds Gardener III</a:t>
              </a:r>
            </a:p>
            <a:p>
              <a:pPr algn="ctr">
                <a:defRPr/>
              </a:pPr>
              <a:endParaRPr lang="en-US" sz="900" dirty="0">
                <a:solidFill>
                  <a:srgbClr val="000000"/>
                </a:solidFill>
              </a:endParaRPr>
            </a:p>
          </p:txBody>
        </p:sp>
        <p:sp>
          <p:nvSpPr>
            <p:cNvPr id="34" name="_s2204"/>
            <p:cNvSpPr>
              <a:spLocks noChangeArrowheads="1"/>
            </p:cNvSpPr>
            <p:nvPr/>
          </p:nvSpPr>
          <p:spPr bwMode="auto">
            <a:xfrm>
              <a:off x="51863" y="4494"/>
              <a:ext cx="8745" cy="253"/>
            </a:xfrm>
            <a:prstGeom prst="bevel">
              <a:avLst>
                <a:gd name="adj" fmla="val 12500"/>
              </a:avLst>
            </a:prstGeom>
            <a:gradFill rotWithShape="0">
              <a:gsLst>
                <a:gs pos="0">
                  <a:schemeClr val="hlink"/>
                </a:gs>
                <a:gs pos="50000">
                  <a:schemeClr val="bg1"/>
                </a:gs>
                <a:gs pos="100000">
                  <a:schemeClr val="hlink"/>
                </a:gs>
              </a:gsLst>
              <a:lin ang="18900000" scaled="1"/>
            </a:gradFill>
            <a:ln w="3175">
              <a:solidFill>
                <a:schemeClr val="hlink"/>
              </a:solidFill>
              <a:miter lim="800000"/>
              <a:headEnd/>
              <a:tailEnd/>
            </a:ln>
          </p:spPr>
          <p:txBody>
            <a:bodyPr wrap="none" lIns="0" tIns="0" rIns="0" bIns="0" anchor="ctr"/>
            <a:lstStyle/>
            <a:p>
              <a:pPr algn="ctr">
                <a:defRPr/>
              </a:pPr>
              <a:r>
                <a:rPr lang="en-US" sz="900" dirty="0"/>
                <a:t>Grounds Gardener</a:t>
              </a:r>
            </a:p>
            <a:p>
              <a:pPr algn="ctr">
                <a:defRPr/>
              </a:pPr>
              <a:r>
                <a:rPr lang="en-US" sz="900" dirty="0"/>
                <a:t>Position Eliminated</a:t>
              </a:r>
            </a:p>
          </p:txBody>
        </p:sp>
      </p:grpSp>
      <p:sp>
        <p:nvSpPr>
          <p:cNvPr id="69" name="_s2183"/>
          <p:cNvSpPr>
            <a:spLocks noChangeArrowheads="1"/>
          </p:cNvSpPr>
          <p:nvPr/>
        </p:nvSpPr>
        <p:spPr bwMode="auto">
          <a:xfrm>
            <a:off x="2963863" y="1866900"/>
            <a:ext cx="1219200" cy="563563"/>
          </a:xfrm>
          <a:prstGeom prst="bevel">
            <a:avLst>
              <a:gd name="adj" fmla="val 12500"/>
            </a:avLst>
          </a:prstGeom>
          <a:gradFill rotWithShape="0">
            <a:gsLst>
              <a:gs pos="0">
                <a:schemeClr val="hlink"/>
              </a:gs>
              <a:gs pos="50000">
                <a:schemeClr val="bg1"/>
              </a:gs>
              <a:gs pos="100000">
                <a:schemeClr val="hlink"/>
              </a:gs>
            </a:gsLst>
            <a:lin ang="18900000" scaled="1"/>
          </a:gradFill>
          <a:ln w="3175">
            <a:solidFill>
              <a:schemeClr val="hlink"/>
            </a:solidFill>
            <a:miter lim="800000"/>
            <a:headEnd/>
            <a:tailEnd/>
          </a:ln>
        </p:spPr>
        <p:txBody>
          <a:bodyPr wrap="none" lIns="0" tIns="0" rIns="0" bIns="0" anchor="ctr"/>
          <a:lstStyle/>
          <a:p>
            <a:pPr algn="ctr">
              <a:defRPr/>
            </a:pPr>
            <a:r>
              <a:rPr lang="en-US" sz="900" dirty="0"/>
              <a:t>Head Grounds Gardener</a:t>
            </a:r>
          </a:p>
          <a:p>
            <a:pPr algn="ctr">
              <a:defRPr/>
            </a:pPr>
            <a:r>
              <a:rPr lang="en-US" sz="900" dirty="0"/>
              <a:t>Position Eliminated</a:t>
            </a:r>
          </a:p>
        </p:txBody>
      </p:sp>
      <p:sp>
        <p:nvSpPr>
          <p:cNvPr id="73" name="_s2162"/>
          <p:cNvSpPr>
            <a:spLocks noChangeArrowheads="1"/>
          </p:cNvSpPr>
          <p:nvPr/>
        </p:nvSpPr>
        <p:spPr bwMode="auto">
          <a:xfrm>
            <a:off x="4443413" y="4938712"/>
            <a:ext cx="1282700" cy="485775"/>
          </a:xfrm>
          <a:prstGeom prst="bevel">
            <a:avLst>
              <a:gd name="adj" fmla="val 12500"/>
            </a:avLst>
          </a:prstGeom>
          <a:gradFill rotWithShape="0">
            <a:gsLst>
              <a:gs pos="0">
                <a:schemeClr val="hlink"/>
              </a:gs>
              <a:gs pos="50000">
                <a:schemeClr val="bg1"/>
              </a:gs>
              <a:gs pos="100000">
                <a:schemeClr val="hlink"/>
              </a:gs>
            </a:gsLst>
            <a:lin ang="18900000" scaled="1"/>
          </a:gradFill>
          <a:ln w="3175">
            <a:solidFill>
              <a:schemeClr val="hlink"/>
            </a:solidFill>
            <a:miter lim="800000"/>
            <a:headEnd/>
            <a:tailEnd/>
          </a:ln>
        </p:spPr>
        <p:txBody>
          <a:bodyPr wrap="none" lIns="0" tIns="0" rIns="0" bIns="0" anchor="ctr"/>
          <a:lstStyle/>
          <a:p>
            <a:pPr algn="ctr">
              <a:defRPr/>
            </a:pPr>
            <a:r>
              <a:rPr lang="en-US" sz="900" dirty="0" smtClean="0"/>
              <a:t>Jason Sousa </a:t>
            </a:r>
            <a:endParaRPr lang="en-US" sz="900" dirty="0"/>
          </a:p>
          <a:p>
            <a:pPr algn="ctr">
              <a:defRPr/>
            </a:pPr>
            <a:r>
              <a:rPr lang="en-US" sz="900" dirty="0"/>
              <a:t>Grounds Gardener </a:t>
            </a:r>
            <a:r>
              <a:rPr lang="en-US" sz="900" dirty="0" smtClean="0"/>
              <a:t>I</a:t>
            </a:r>
            <a:endParaRPr lang="en-US" sz="900" dirty="0"/>
          </a:p>
        </p:txBody>
      </p:sp>
      <p:cxnSp>
        <p:nvCxnSpPr>
          <p:cNvPr id="2054" name="Straight Connector 43"/>
          <p:cNvCxnSpPr>
            <a:cxnSpLocks noChangeShapeType="1"/>
          </p:cNvCxnSpPr>
          <p:nvPr/>
        </p:nvCxnSpPr>
        <p:spPr bwMode="auto">
          <a:xfrm>
            <a:off x="4275138" y="5181600"/>
            <a:ext cx="179387" cy="0"/>
          </a:xfrm>
          <a:prstGeom prst="line">
            <a:avLst/>
          </a:prstGeom>
          <a:noFill/>
          <a:ln w="952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55" name="Straight Connector 49"/>
          <p:cNvCxnSpPr>
            <a:cxnSpLocks noChangeShapeType="1"/>
          </p:cNvCxnSpPr>
          <p:nvPr/>
        </p:nvCxnSpPr>
        <p:spPr bwMode="auto">
          <a:xfrm flipH="1">
            <a:off x="2701925" y="2176463"/>
            <a:ext cx="261938" cy="0"/>
          </a:xfrm>
          <a:prstGeom prst="line">
            <a:avLst/>
          </a:prstGeom>
          <a:noFill/>
          <a:ln w="952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7" name="_s2204"/>
          <p:cNvSpPr>
            <a:spLocks noChangeArrowheads="1"/>
          </p:cNvSpPr>
          <p:nvPr/>
        </p:nvSpPr>
        <p:spPr bwMode="auto">
          <a:xfrm>
            <a:off x="2963863" y="2959894"/>
            <a:ext cx="1219200" cy="468312"/>
          </a:xfrm>
          <a:prstGeom prst="bevel">
            <a:avLst>
              <a:gd name="adj" fmla="val 12500"/>
            </a:avLst>
          </a:prstGeom>
          <a:gradFill rotWithShape="0">
            <a:gsLst>
              <a:gs pos="0">
                <a:schemeClr val="hlink"/>
              </a:gs>
              <a:gs pos="50000">
                <a:schemeClr val="bg1"/>
              </a:gs>
              <a:gs pos="100000">
                <a:schemeClr val="hlink"/>
              </a:gs>
            </a:gsLst>
            <a:lin ang="18900000" scaled="1"/>
          </a:gradFill>
          <a:ln w="3175">
            <a:solidFill>
              <a:schemeClr val="hlink"/>
            </a:solidFill>
            <a:miter lim="800000"/>
            <a:headEnd/>
            <a:tailEnd/>
          </a:ln>
        </p:spPr>
        <p:txBody>
          <a:bodyPr wrap="none" lIns="0" tIns="0" rIns="0" bIns="0" anchor="ctr"/>
          <a:lstStyle/>
          <a:p>
            <a:pPr algn="ctr">
              <a:defRPr/>
            </a:pPr>
            <a:r>
              <a:rPr lang="en-US" sz="900" dirty="0"/>
              <a:t>Irrigation Specialist</a:t>
            </a:r>
          </a:p>
          <a:p>
            <a:pPr algn="ctr">
              <a:defRPr/>
            </a:pPr>
            <a:r>
              <a:rPr lang="en-US" sz="900" dirty="0"/>
              <a:t>Position Eliminated</a:t>
            </a:r>
          </a:p>
        </p:txBody>
      </p:sp>
      <p:cxnSp>
        <p:nvCxnSpPr>
          <p:cNvPr id="2057" name="Straight Connector 56"/>
          <p:cNvCxnSpPr>
            <a:cxnSpLocks noChangeShapeType="1"/>
          </p:cNvCxnSpPr>
          <p:nvPr/>
        </p:nvCxnSpPr>
        <p:spPr bwMode="auto">
          <a:xfrm>
            <a:off x="2701925" y="3194050"/>
            <a:ext cx="261938" cy="0"/>
          </a:xfrm>
          <a:prstGeom prst="line">
            <a:avLst/>
          </a:prstGeom>
          <a:noFill/>
          <a:ln w="952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58" name="Straight Connector 67"/>
          <p:cNvCxnSpPr>
            <a:cxnSpLocks noChangeShapeType="1"/>
          </p:cNvCxnSpPr>
          <p:nvPr/>
        </p:nvCxnSpPr>
        <p:spPr bwMode="auto">
          <a:xfrm>
            <a:off x="3810000" y="2016125"/>
            <a:ext cx="0" cy="0"/>
          </a:xfrm>
          <a:prstGeom prst="line">
            <a:avLst/>
          </a:prstGeom>
          <a:no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59" name="Straight Connector 75"/>
          <p:cNvCxnSpPr>
            <a:cxnSpLocks noChangeShapeType="1"/>
          </p:cNvCxnSpPr>
          <p:nvPr/>
        </p:nvCxnSpPr>
        <p:spPr bwMode="auto">
          <a:xfrm flipH="1">
            <a:off x="4267200" y="1584325"/>
            <a:ext cx="7938" cy="631825"/>
          </a:xfrm>
          <a:prstGeom prst="line">
            <a:avLst/>
          </a:prstGeom>
          <a:no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60" name="Straight Connector 78"/>
          <p:cNvCxnSpPr>
            <a:cxnSpLocks noChangeShapeType="1"/>
            <a:endCxn id="18" idx="4"/>
          </p:cNvCxnSpPr>
          <p:nvPr/>
        </p:nvCxnSpPr>
        <p:spPr bwMode="auto">
          <a:xfrm flipV="1">
            <a:off x="4267187" y="2319901"/>
            <a:ext cx="177743" cy="226"/>
          </a:xfrm>
          <a:prstGeom prst="line">
            <a:avLst/>
          </a:prstGeom>
          <a:no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61" name="Straight Connector 88"/>
          <p:cNvCxnSpPr>
            <a:cxnSpLocks noChangeShapeType="1"/>
          </p:cNvCxnSpPr>
          <p:nvPr/>
        </p:nvCxnSpPr>
        <p:spPr bwMode="auto">
          <a:xfrm flipH="1">
            <a:off x="2701925" y="1306513"/>
            <a:ext cx="808038" cy="0"/>
          </a:xfrm>
          <a:prstGeom prst="line">
            <a:avLst/>
          </a:prstGeom>
          <a:no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62" name="Straight Connector 118"/>
          <p:cNvCxnSpPr>
            <a:cxnSpLocks noChangeShapeType="1"/>
            <a:stCxn id="69" idx="0"/>
          </p:cNvCxnSpPr>
          <p:nvPr/>
        </p:nvCxnSpPr>
        <p:spPr bwMode="auto">
          <a:xfrm>
            <a:off x="4183063" y="2147888"/>
            <a:ext cx="85725" cy="0"/>
          </a:xfrm>
          <a:prstGeom prst="line">
            <a:avLst/>
          </a:prstGeom>
          <a:no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63" name="Straight Connector 126"/>
          <p:cNvCxnSpPr>
            <a:cxnSpLocks noChangeShapeType="1"/>
          </p:cNvCxnSpPr>
          <p:nvPr/>
        </p:nvCxnSpPr>
        <p:spPr bwMode="auto">
          <a:xfrm flipH="1">
            <a:off x="4256088" y="2176463"/>
            <a:ext cx="9525" cy="773112"/>
          </a:xfrm>
          <a:prstGeom prst="line">
            <a:avLst/>
          </a:prstGeom>
          <a:no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64" name="Straight Connector 2091"/>
          <p:cNvCxnSpPr>
            <a:cxnSpLocks noChangeShapeType="1"/>
            <a:stCxn id="19" idx="4"/>
          </p:cNvCxnSpPr>
          <p:nvPr/>
        </p:nvCxnSpPr>
        <p:spPr bwMode="auto">
          <a:xfrm flipH="1">
            <a:off x="4257675" y="3152775"/>
            <a:ext cx="177800" cy="0"/>
          </a:xfrm>
          <a:prstGeom prst="line">
            <a:avLst/>
          </a:prstGeom>
          <a:no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65" name="Straight Connector 2093"/>
          <p:cNvCxnSpPr>
            <a:cxnSpLocks noChangeShapeType="1"/>
            <a:stCxn id="20" idx="4"/>
          </p:cNvCxnSpPr>
          <p:nvPr/>
        </p:nvCxnSpPr>
        <p:spPr bwMode="auto">
          <a:xfrm flipH="1">
            <a:off x="4257675" y="3859213"/>
            <a:ext cx="177800" cy="0"/>
          </a:xfrm>
          <a:prstGeom prst="line">
            <a:avLst/>
          </a:prstGeom>
          <a:no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66" name="Straight Connector 2095"/>
          <p:cNvCxnSpPr>
            <a:cxnSpLocks noChangeShapeType="1"/>
            <a:stCxn id="21" idx="4"/>
          </p:cNvCxnSpPr>
          <p:nvPr/>
        </p:nvCxnSpPr>
        <p:spPr bwMode="auto">
          <a:xfrm flipH="1" flipV="1">
            <a:off x="4257675" y="4524375"/>
            <a:ext cx="177800" cy="0"/>
          </a:xfrm>
          <a:prstGeom prst="line">
            <a:avLst/>
          </a:prstGeom>
          <a:no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67" name="Straight Connector 2097"/>
          <p:cNvCxnSpPr>
            <a:cxnSpLocks noChangeShapeType="1"/>
            <a:stCxn id="27" idx="4"/>
          </p:cNvCxnSpPr>
          <p:nvPr/>
        </p:nvCxnSpPr>
        <p:spPr bwMode="auto">
          <a:xfrm flipH="1">
            <a:off x="4256088" y="5780088"/>
            <a:ext cx="180975" cy="0"/>
          </a:xfrm>
          <a:prstGeom prst="line">
            <a:avLst/>
          </a:prstGeom>
          <a:no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68" name="Straight Connector 2107"/>
          <p:cNvCxnSpPr>
            <a:cxnSpLocks noChangeShapeType="1"/>
          </p:cNvCxnSpPr>
          <p:nvPr/>
        </p:nvCxnSpPr>
        <p:spPr bwMode="auto">
          <a:xfrm>
            <a:off x="2701925" y="1306513"/>
            <a:ext cx="0" cy="1887537"/>
          </a:xfrm>
          <a:prstGeom prst="line">
            <a:avLst/>
          </a:prstGeom>
          <a:no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61658536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u="sng" dirty="0"/>
              <a:t>Strengths</a:t>
            </a:r>
            <a:br>
              <a:rPr lang="en-US" b="1" u="sng" dirty="0"/>
            </a:br>
            <a:endParaRPr lang="en-US" dirty="0"/>
          </a:p>
        </p:txBody>
      </p:sp>
      <p:sp>
        <p:nvSpPr>
          <p:cNvPr id="3" name="Content Placeholder 2"/>
          <p:cNvSpPr>
            <a:spLocks noGrp="1"/>
          </p:cNvSpPr>
          <p:nvPr>
            <p:ph idx="1"/>
          </p:nvPr>
        </p:nvSpPr>
        <p:spPr>
          <a:xfrm>
            <a:off x="0" y="762000"/>
            <a:ext cx="9144000" cy="5364163"/>
          </a:xfrm>
        </p:spPr>
        <p:txBody>
          <a:bodyPr>
            <a:normAutofit fontScale="77500" lnSpcReduction="20000"/>
          </a:bodyPr>
          <a:lstStyle/>
          <a:p>
            <a:pPr marL="0" indent="0">
              <a:buNone/>
            </a:pPr>
            <a:r>
              <a:rPr lang="en-US" dirty="0" smtClean="0">
                <a:sym typeface="Symbol"/>
              </a:rPr>
              <a:t></a:t>
            </a:r>
            <a:r>
              <a:rPr lang="en-US" dirty="0" smtClean="0"/>
              <a:t>  Crew members with </a:t>
            </a:r>
            <a:r>
              <a:rPr lang="en-US" dirty="0"/>
              <a:t>long term </a:t>
            </a:r>
            <a:r>
              <a:rPr lang="en-US" dirty="0" smtClean="0"/>
              <a:t>familiarity of campus infrastructure.</a:t>
            </a:r>
            <a:endParaRPr lang="en-US" dirty="0"/>
          </a:p>
          <a:p>
            <a:pPr marL="0" lvl="0" indent="0">
              <a:buNone/>
            </a:pPr>
            <a:r>
              <a:rPr lang="en-US" dirty="0" smtClean="0">
                <a:sym typeface="Symbol"/>
              </a:rPr>
              <a:t>  </a:t>
            </a:r>
            <a:r>
              <a:rPr lang="en-US" dirty="0" smtClean="0"/>
              <a:t>Crew members with </a:t>
            </a:r>
            <a:r>
              <a:rPr lang="en-US" dirty="0"/>
              <a:t>professional training in horticultural </a:t>
            </a:r>
            <a:r>
              <a:rPr lang="en-US" dirty="0" smtClean="0"/>
              <a:t>and</a:t>
            </a:r>
            <a:r>
              <a:rPr lang="en-US" baseline="0" dirty="0" smtClean="0"/>
              <a:t> </a:t>
            </a:r>
            <a:r>
              <a:rPr lang="en-US" dirty="0" smtClean="0"/>
              <a:t>plant husbandry.</a:t>
            </a:r>
            <a:endParaRPr lang="en-US" dirty="0"/>
          </a:p>
          <a:p>
            <a:pPr marL="0" indent="0">
              <a:buNone/>
            </a:pPr>
            <a:r>
              <a:rPr lang="en-US" dirty="0">
                <a:sym typeface="Symbol"/>
              </a:rPr>
              <a:t></a:t>
            </a:r>
            <a:r>
              <a:rPr lang="en-US" dirty="0"/>
              <a:t> </a:t>
            </a:r>
            <a:r>
              <a:rPr lang="en-US" dirty="0" smtClean="0"/>
              <a:t> Crew </a:t>
            </a:r>
            <a:r>
              <a:rPr lang="en-US" dirty="0"/>
              <a:t>that is dependable and available for seasonal </a:t>
            </a:r>
            <a:r>
              <a:rPr lang="en-US" dirty="0" smtClean="0"/>
              <a:t>events.</a:t>
            </a:r>
            <a:endParaRPr lang="en-US" dirty="0"/>
          </a:p>
          <a:p>
            <a:pPr marL="0" indent="0">
              <a:buNone/>
            </a:pPr>
            <a:r>
              <a:rPr lang="en-US" dirty="0">
                <a:sym typeface="Symbol"/>
              </a:rPr>
              <a:t></a:t>
            </a:r>
            <a:r>
              <a:rPr lang="en-US" dirty="0"/>
              <a:t> </a:t>
            </a:r>
            <a:r>
              <a:rPr lang="en-US" dirty="0" smtClean="0"/>
              <a:t> Flexibility </a:t>
            </a:r>
            <a:r>
              <a:rPr lang="en-US" dirty="0"/>
              <a:t>that promotes the efficient use of time and  </a:t>
            </a:r>
            <a:r>
              <a:rPr lang="en-US" dirty="0" smtClean="0"/>
              <a:t>            </a:t>
            </a:r>
            <a:r>
              <a:rPr lang="en-US" dirty="0"/>
              <a:t> </a:t>
            </a:r>
            <a:r>
              <a:rPr lang="en-US" dirty="0" smtClean="0"/>
              <a:t>         </a:t>
            </a:r>
            <a:r>
              <a:rPr lang="en-US" dirty="0"/>
              <a:t> s</a:t>
            </a:r>
            <a:r>
              <a:rPr lang="en-US" dirty="0" smtClean="0"/>
              <a:t>taff resources.</a:t>
            </a:r>
            <a:endParaRPr lang="en-US" dirty="0"/>
          </a:p>
          <a:p>
            <a:pPr marL="0" lvl="0" indent="0">
              <a:buNone/>
            </a:pPr>
            <a:r>
              <a:rPr lang="en-US" dirty="0" smtClean="0">
                <a:sym typeface="Symbol"/>
              </a:rPr>
              <a:t>  </a:t>
            </a:r>
            <a:r>
              <a:rPr lang="en-US" dirty="0" smtClean="0"/>
              <a:t>Ability </a:t>
            </a:r>
            <a:r>
              <a:rPr lang="en-US" dirty="0"/>
              <a:t>to respond to emergency situations </a:t>
            </a:r>
            <a:r>
              <a:rPr lang="en-US" dirty="0" smtClean="0"/>
              <a:t>quickly.</a:t>
            </a:r>
            <a:endParaRPr lang="en-US" dirty="0"/>
          </a:p>
          <a:p>
            <a:pPr marL="0" indent="0">
              <a:buNone/>
            </a:pPr>
            <a:r>
              <a:rPr lang="en-US" dirty="0" smtClean="0">
                <a:sym typeface="Symbol"/>
              </a:rPr>
              <a:t>  Ability to </a:t>
            </a:r>
            <a:r>
              <a:rPr lang="en-US" dirty="0">
                <a:sym typeface="Symbol"/>
              </a:rPr>
              <a:t>o</a:t>
            </a:r>
            <a:r>
              <a:rPr lang="en-US" dirty="0" smtClean="0"/>
              <a:t>rganization the crew </a:t>
            </a:r>
            <a:r>
              <a:rPr lang="en-US" dirty="0"/>
              <a:t>into a single cohesive work </a:t>
            </a:r>
            <a:r>
              <a:rPr lang="en-US" dirty="0" smtClean="0"/>
              <a:t>team for greater productivity with a variety of seasonal landscape projects.</a:t>
            </a:r>
            <a:endParaRPr lang="en-US" dirty="0"/>
          </a:p>
          <a:p>
            <a:pPr lvl="0">
              <a:buFont typeface="Symbol"/>
              <a:buChar char="·"/>
            </a:pPr>
            <a:r>
              <a:rPr lang="en-US" dirty="0" smtClean="0"/>
              <a:t>A </a:t>
            </a:r>
            <a:r>
              <a:rPr lang="en-US" dirty="0"/>
              <a:t>proactive seasonal maintenance program </a:t>
            </a:r>
            <a:r>
              <a:rPr lang="en-US" dirty="0" smtClean="0"/>
              <a:t>for native plant material as well as a detailed an inventory </a:t>
            </a:r>
            <a:r>
              <a:rPr lang="en-US" dirty="0"/>
              <a:t>of </a:t>
            </a:r>
            <a:r>
              <a:rPr lang="en-US" dirty="0" smtClean="0"/>
              <a:t>trees based on size, species and biological condition.</a:t>
            </a:r>
          </a:p>
          <a:p>
            <a:pPr lvl="0">
              <a:buFont typeface="Symbol"/>
              <a:buChar char="·"/>
            </a:pPr>
            <a:r>
              <a:rPr lang="en-US" dirty="0" smtClean="0"/>
              <a:t>Computerized campus-wide irrigation system with on campus weather station that automatically adjusts water use based on campus micro-climate and individual plant species requirements.</a:t>
            </a:r>
            <a:endParaRPr lang="en-US" dirty="0"/>
          </a:p>
          <a:p>
            <a:endParaRPr lang="en-US" dirty="0"/>
          </a:p>
        </p:txBody>
      </p:sp>
    </p:spTree>
    <p:extLst>
      <p:ext uri="{BB962C8B-B14F-4D97-AF65-F5344CB8AC3E}">
        <p14:creationId xmlns:p14="http://schemas.microsoft.com/office/powerpoint/2010/main" val="86042458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u="sng" dirty="0"/>
              <a:t>Weakness</a:t>
            </a:r>
            <a:br>
              <a:rPr lang="en-US" b="1" u="sng" dirty="0"/>
            </a:br>
            <a:endParaRPr lang="en-US" dirty="0"/>
          </a:p>
        </p:txBody>
      </p:sp>
      <p:sp>
        <p:nvSpPr>
          <p:cNvPr id="3" name="Content Placeholder 2"/>
          <p:cNvSpPr>
            <a:spLocks noGrp="1"/>
          </p:cNvSpPr>
          <p:nvPr>
            <p:ph idx="1"/>
          </p:nvPr>
        </p:nvSpPr>
        <p:spPr>
          <a:xfrm>
            <a:off x="381000" y="838200"/>
            <a:ext cx="8305800" cy="5287963"/>
          </a:xfrm>
        </p:spPr>
        <p:txBody>
          <a:bodyPr>
            <a:normAutofit fontScale="77500" lnSpcReduction="20000"/>
          </a:bodyPr>
          <a:lstStyle/>
          <a:p>
            <a:pPr marL="0" indent="0">
              <a:buNone/>
            </a:pPr>
            <a:r>
              <a:rPr lang="en-US" dirty="0" smtClean="0">
                <a:sym typeface="Symbol"/>
              </a:rPr>
              <a:t>A percentage of st</a:t>
            </a:r>
            <a:r>
              <a:rPr lang="en-US" dirty="0" smtClean="0"/>
              <a:t>aff </a:t>
            </a:r>
            <a:r>
              <a:rPr lang="en-US" dirty="0"/>
              <a:t>that lack of professional training in horticultural and plant </a:t>
            </a:r>
            <a:r>
              <a:rPr lang="en-US" dirty="0" smtClean="0"/>
              <a:t>husbandry.</a:t>
            </a:r>
            <a:endParaRPr lang="en-US" dirty="0"/>
          </a:p>
          <a:p>
            <a:pPr marL="0" indent="0">
              <a:buNone/>
            </a:pPr>
            <a:r>
              <a:rPr lang="en-US" dirty="0" smtClean="0">
                <a:sym typeface="Symbol"/>
              </a:rPr>
              <a:t></a:t>
            </a:r>
            <a:r>
              <a:rPr lang="en-US" dirty="0" smtClean="0"/>
              <a:t>Shortage </a:t>
            </a:r>
            <a:r>
              <a:rPr lang="en-US" dirty="0"/>
              <a:t>of </a:t>
            </a:r>
            <a:r>
              <a:rPr lang="en-US" dirty="0" smtClean="0"/>
              <a:t>staff with specific </a:t>
            </a:r>
            <a:r>
              <a:rPr lang="en-US" dirty="0"/>
              <a:t>technical irrigation and horticultural </a:t>
            </a:r>
            <a:r>
              <a:rPr lang="en-US" dirty="0" smtClean="0"/>
              <a:t>skills.</a:t>
            </a:r>
            <a:endParaRPr lang="en-US" dirty="0"/>
          </a:p>
          <a:p>
            <a:pPr marL="0" indent="0">
              <a:buNone/>
            </a:pPr>
            <a:r>
              <a:rPr lang="en-US" dirty="0" smtClean="0">
                <a:sym typeface="Symbol"/>
              </a:rPr>
              <a:t></a:t>
            </a:r>
            <a:r>
              <a:rPr lang="en-US" dirty="0" smtClean="0"/>
              <a:t>Limited </a:t>
            </a:r>
            <a:r>
              <a:rPr lang="en-US" dirty="0"/>
              <a:t>ability to institutionalize calendar of major work </a:t>
            </a:r>
            <a:r>
              <a:rPr lang="en-US" dirty="0" smtClean="0"/>
              <a:t>tasks i.e., very limited time to accomplish work without conflicting with the academic calendar.</a:t>
            </a:r>
            <a:endParaRPr lang="en-US" dirty="0"/>
          </a:p>
          <a:p>
            <a:pPr marL="0" indent="0">
              <a:buNone/>
            </a:pPr>
            <a:r>
              <a:rPr lang="en-US" dirty="0" smtClean="0">
                <a:sym typeface="Symbol"/>
              </a:rPr>
              <a:t>We continue to have a percentage of a</a:t>
            </a:r>
            <a:r>
              <a:rPr lang="en-US" dirty="0" smtClean="0"/>
              <a:t>ntiquated </a:t>
            </a:r>
            <a:r>
              <a:rPr lang="en-US" dirty="0"/>
              <a:t>irrigation systems requiring manual operation and </a:t>
            </a:r>
            <a:r>
              <a:rPr lang="en-US" dirty="0" smtClean="0"/>
              <a:t>continuous ongoing repairs.</a:t>
            </a:r>
            <a:endParaRPr lang="en-US" dirty="0"/>
          </a:p>
          <a:p>
            <a:pPr marL="0" lvl="0" indent="0">
              <a:buNone/>
            </a:pPr>
            <a:r>
              <a:rPr lang="en-US" dirty="0" smtClean="0">
                <a:sym typeface="Symbol"/>
              </a:rPr>
              <a:t></a:t>
            </a:r>
            <a:r>
              <a:rPr lang="en-US" dirty="0" smtClean="0"/>
              <a:t>Large </a:t>
            </a:r>
            <a:r>
              <a:rPr lang="en-US" dirty="0"/>
              <a:t>population of trees needing seasonal </a:t>
            </a:r>
            <a:r>
              <a:rPr lang="en-US" dirty="0" smtClean="0"/>
              <a:t>and structural </a:t>
            </a:r>
            <a:r>
              <a:rPr lang="en-US" dirty="0"/>
              <a:t>pruning </a:t>
            </a:r>
            <a:r>
              <a:rPr lang="en-US" dirty="0" smtClean="0"/>
              <a:t>by contractors certified in tree work, having knowledge and experience through the International Society of Arboriculture, and ISA standards (outsourced).</a:t>
            </a:r>
            <a:endParaRPr lang="en-US" dirty="0"/>
          </a:p>
          <a:p>
            <a:pPr marL="0" indent="0">
              <a:buNone/>
            </a:pPr>
            <a:r>
              <a:rPr lang="en-US" dirty="0"/>
              <a:t> </a:t>
            </a:r>
          </a:p>
        </p:txBody>
      </p:sp>
    </p:spTree>
    <p:extLst>
      <p:ext uri="{BB962C8B-B14F-4D97-AF65-F5344CB8AC3E}">
        <p14:creationId xmlns:p14="http://schemas.microsoft.com/office/powerpoint/2010/main" val="172239422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47500" lnSpcReduction="20000"/>
          </a:bodyPr>
          <a:lstStyle/>
          <a:p>
            <a:pPr marL="0" indent="0">
              <a:buNone/>
            </a:pPr>
            <a:r>
              <a:rPr lang="en-US" dirty="0"/>
              <a:t> </a:t>
            </a:r>
          </a:p>
          <a:p>
            <a:pPr marL="0" indent="0">
              <a:buNone/>
            </a:pPr>
            <a:r>
              <a:rPr lang="en-US" dirty="0" smtClean="0"/>
              <a:t>	Although </a:t>
            </a:r>
            <a:r>
              <a:rPr lang="en-US" dirty="0"/>
              <a:t>the Grounds Department has a supervisor with both field experience and horticultural education background, the department has lost its Head Grounds-Gardener position, an Irrigation Specialist as well as 2 Grounds </a:t>
            </a:r>
            <a:r>
              <a:rPr lang="en-US" dirty="0" smtClean="0"/>
              <a:t>Gardeners </a:t>
            </a:r>
            <a:r>
              <a:rPr lang="en-US" dirty="0"/>
              <a:t>with long term familiarity of campus grounds. </a:t>
            </a:r>
            <a:r>
              <a:rPr lang="en-US" dirty="0" smtClean="0"/>
              <a:t>With </a:t>
            </a:r>
            <a:r>
              <a:rPr lang="en-US" dirty="0"/>
              <a:t>additional landscaped </a:t>
            </a:r>
            <a:r>
              <a:rPr lang="en-US" dirty="0" smtClean="0"/>
              <a:t>areas </a:t>
            </a:r>
            <a:r>
              <a:rPr lang="en-US" dirty="0"/>
              <a:t>brought on line through </a:t>
            </a:r>
            <a:r>
              <a:rPr lang="en-US" dirty="0" smtClean="0"/>
              <a:t>Measure </a:t>
            </a:r>
            <a:r>
              <a:rPr lang="en-US" dirty="0"/>
              <a:t>C building and renovation </a:t>
            </a:r>
            <a:r>
              <a:rPr lang="en-US" dirty="0" smtClean="0"/>
              <a:t>projects the </a:t>
            </a:r>
            <a:r>
              <a:rPr lang="en-US" dirty="0"/>
              <a:t>impact </a:t>
            </a:r>
            <a:r>
              <a:rPr lang="en-US" dirty="0" smtClean="0"/>
              <a:t>from </a:t>
            </a:r>
            <a:r>
              <a:rPr lang="en-US" dirty="0"/>
              <a:t>the loss of these positions becomes more </a:t>
            </a:r>
            <a:r>
              <a:rPr lang="en-US" dirty="0" smtClean="0"/>
              <a:t>obvious, leading to the re-instatement of one intermediate level Grounds Gardener position using one-time funds for 3 years.</a:t>
            </a:r>
          </a:p>
          <a:p>
            <a:pPr marL="0" indent="0">
              <a:buNone/>
            </a:pPr>
            <a:r>
              <a:rPr lang="en-US" dirty="0" smtClean="0"/>
              <a:t>	Certain key equipment purchases have the affect of partially offsetting the loss of FTE’s by helping to increase the productivity level of remaining staff. Investing in new electric carts has improved our safety and labor productivity by more efficient transport of equipment and supplies as well as greater functionality in the hauling and disposal of garbage and compostable yard debris</a:t>
            </a:r>
            <a:r>
              <a:rPr lang="en-US" dirty="0"/>
              <a:t> </a:t>
            </a:r>
            <a:r>
              <a:rPr lang="en-US" dirty="0" smtClean="0"/>
              <a:t>such as leaves.</a:t>
            </a:r>
          </a:p>
          <a:p>
            <a:pPr marL="0" indent="0">
              <a:buNone/>
            </a:pPr>
            <a:r>
              <a:rPr lang="en-US" dirty="0"/>
              <a:t>	</a:t>
            </a:r>
            <a:r>
              <a:rPr lang="en-US" dirty="0" smtClean="0"/>
              <a:t>Historically DA Grounds has been limited to using blowers to clean leaves and debris from walkways and patios. Measure C  added a significant number of large-leaf deciduous trees, i.e., the sycamore trees throughout the Main Quad, Parking Lot C and Parking Lot A. This seasonally increases the amount of leaves, pollen and other debris in and around several patios and campus walkways.  Purchasing industrial outdoor vacuums will aid in the cleanup and disposal of leaves, pollen and other debris particularly on and at the perimeter of these patios having a significant number of new trees. The use of a walk behind industrial outdoor vacuum in conjunction with leave blowers helps keep these areas cleaner and allow for more efficient hauling and disposal. </a:t>
            </a:r>
          </a:p>
          <a:p>
            <a:pPr marL="0" indent="0">
              <a:buNone/>
            </a:pPr>
            <a:r>
              <a:rPr lang="en-US" dirty="0"/>
              <a:t>	</a:t>
            </a:r>
            <a:r>
              <a:rPr lang="en-US" dirty="0" smtClean="0"/>
              <a:t>Certain </a:t>
            </a:r>
            <a:r>
              <a:rPr lang="en-US" dirty="0"/>
              <a:t>equipment formerly supplied through the District </a:t>
            </a:r>
            <a:r>
              <a:rPr lang="en-US" dirty="0" smtClean="0"/>
              <a:t>was until recently </a:t>
            </a:r>
            <a:r>
              <a:rPr lang="en-US" dirty="0"/>
              <a:t>no longer </a:t>
            </a:r>
            <a:r>
              <a:rPr lang="en-US" dirty="0" smtClean="0"/>
              <a:t>available for DA Grounds department use. </a:t>
            </a:r>
            <a:r>
              <a:rPr lang="en-US" dirty="0"/>
              <a:t>For instance, </a:t>
            </a:r>
            <a:r>
              <a:rPr lang="en-US" dirty="0" smtClean="0"/>
              <a:t>several landscape </a:t>
            </a:r>
            <a:r>
              <a:rPr lang="en-US" dirty="0"/>
              <a:t>repair </a:t>
            </a:r>
            <a:r>
              <a:rPr lang="en-US" dirty="0" smtClean="0"/>
              <a:t>and </a:t>
            </a:r>
            <a:r>
              <a:rPr lang="en-US" dirty="0"/>
              <a:t>installation </a:t>
            </a:r>
            <a:r>
              <a:rPr lang="en-US" dirty="0" smtClean="0"/>
              <a:t>projects related to Measure C landscape renovations require </a:t>
            </a:r>
            <a:r>
              <a:rPr lang="en-US" dirty="0"/>
              <a:t>a plate </a:t>
            </a:r>
            <a:r>
              <a:rPr lang="en-US" dirty="0" smtClean="0"/>
              <a:t>compactor and demolition hammer no longer available. </a:t>
            </a:r>
            <a:r>
              <a:rPr lang="en-US" dirty="0"/>
              <a:t>Irrigation installation and repair </a:t>
            </a:r>
            <a:r>
              <a:rPr lang="en-US" dirty="0" smtClean="0"/>
              <a:t>projects necessary due to Measure C renovations require </a:t>
            </a:r>
            <a:r>
              <a:rPr lang="en-US" dirty="0"/>
              <a:t>the use of </a:t>
            </a:r>
            <a:r>
              <a:rPr lang="en-US" dirty="0" smtClean="0"/>
              <a:t>a </a:t>
            </a:r>
            <a:r>
              <a:rPr lang="en-US" dirty="0"/>
              <a:t>demotion hammer to </a:t>
            </a:r>
            <a:r>
              <a:rPr lang="en-US" dirty="0" smtClean="0"/>
              <a:t>aid </a:t>
            </a:r>
            <a:r>
              <a:rPr lang="en-US" dirty="0"/>
              <a:t>in the excavation of broken irrigation </a:t>
            </a:r>
            <a:r>
              <a:rPr lang="en-US" dirty="0" smtClean="0"/>
              <a:t>pipes and valves. The </a:t>
            </a:r>
            <a:r>
              <a:rPr lang="en-US" dirty="0"/>
              <a:t>replacement of </a:t>
            </a:r>
            <a:r>
              <a:rPr lang="en-US" dirty="0" smtClean="0"/>
              <a:t>an antiquated demolition hammer and the purchase of a plate compactor, recently </a:t>
            </a:r>
            <a:r>
              <a:rPr lang="en-US" dirty="0"/>
              <a:t>a high </a:t>
            </a:r>
            <a:r>
              <a:rPr lang="en-US" dirty="0" smtClean="0"/>
              <a:t>priority</a:t>
            </a:r>
            <a:r>
              <a:rPr lang="en-US" dirty="0"/>
              <a:t> </a:t>
            </a:r>
            <a:r>
              <a:rPr lang="en-US" dirty="0" smtClean="0"/>
              <a:t>for DA Grounds, now allows the DA Grounds department to more efficiently repair irrigation and work toward the completion of irrigation and landscape improvement projects in several areas throughout campus.</a:t>
            </a:r>
            <a:endParaRPr lang="en-US" dirty="0"/>
          </a:p>
        </p:txBody>
      </p:sp>
    </p:spTree>
    <p:extLst>
      <p:ext uri="{BB962C8B-B14F-4D97-AF65-F5344CB8AC3E}">
        <p14:creationId xmlns:p14="http://schemas.microsoft.com/office/powerpoint/2010/main" val="271804845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pPr algn="l"/>
            <a:r>
              <a:rPr lang="en-US" b="1" u="sng" dirty="0"/>
              <a:t>Quantitative Measures</a:t>
            </a:r>
            <a:br>
              <a:rPr lang="en-US" b="1" u="sng" dirty="0"/>
            </a:br>
            <a:endParaRPr lang="en-US" dirty="0"/>
          </a:p>
        </p:txBody>
      </p:sp>
      <p:sp>
        <p:nvSpPr>
          <p:cNvPr id="3" name="Content Placeholder 2"/>
          <p:cNvSpPr>
            <a:spLocks noGrp="1"/>
          </p:cNvSpPr>
          <p:nvPr>
            <p:ph idx="1"/>
          </p:nvPr>
        </p:nvSpPr>
        <p:spPr>
          <a:xfrm>
            <a:off x="381000" y="685800"/>
            <a:ext cx="8305800" cy="5440363"/>
          </a:xfrm>
        </p:spPr>
        <p:txBody>
          <a:bodyPr>
            <a:normAutofit fontScale="70000" lnSpcReduction="20000"/>
          </a:bodyPr>
          <a:lstStyle/>
          <a:p>
            <a:pPr marL="0" indent="0">
              <a:buNone/>
            </a:pPr>
            <a:r>
              <a:rPr lang="en-US" dirty="0"/>
              <a:t>The Grounds Department has quantitative workload service level measurements based on specific tasks. Evaluating tasks for each area is a functional characteristic of the particular type of grounds area, e.g., parking lots and roadway acreage, landscaped acreage or athletic facilities. Two essential factors determine staffing requirements for the particular type of Grounds area. The first is the </a:t>
            </a:r>
            <a:r>
              <a:rPr lang="en-US" b="1" dirty="0"/>
              <a:t>type of area</a:t>
            </a:r>
            <a:r>
              <a:rPr lang="en-US" dirty="0"/>
              <a:t> that must be maintained and the tasks associated with that area e.g., sweeping parking lots and roadway acreage or trimming shrubs in </a:t>
            </a:r>
            <a:r>
              <a:rPr lang="en-US" dirty="0" smtClean="0"/>
              <a:t>the landscape, </a:t>
            </a:r>
            <a:r>
              <a:rPr lang="en-US" dirty="0"/>
              <a:t>and mowing athletic fields. The second is the amount of care provided based on </a:t>
            </a:r>
            <a:r>
              <a:rPr lang="en-US" b="1" dirty="0"/>
              <a:t>functional characteristics</a:t>
            </a:r>
            <a:r>
              <a:rPr lang="en-US" dirty="0"/>
              <a:t>. </a:t>
            </a:r>
          </a:p>
          <a:p>
            <a:pPr marL="0" indent="0">
              <a:buNone/>
            </a:pPr>
            <a:r>
              <a:rPr lang="en-US" dirty="0"/>
              <a:t>Integrating these two essential factors facilitates </a:t>
            </a:r>
            <a:r>
              <a:rPr lang="en-US" dirty="0" smtClean="0"/>
              <a:t>the determination </a:t>
            </a:r>
            <a:r>
              <a:rPr lang="en-US" dirty="0"/>
              <a:t>of </a:t>
            </a:r>
            <a:r>
              <a:rPr lang="en-US" dirty="0" smtClean="0"/>
              <a:t>priorities in </a:t>
            </a:r>
            <a:r>
              <a:rPr lang="en-US" dirty="0"/>
              <a:t>the staffing requirements for a particular type of area. The </a:t>
            </a:r>
            <a:r>
              <a:rPr lang="en-US" b="1" dirty="0"/>
              <a:t>type of areas</a:t>
            </a:r>
            <a:r>
              <a:rPr lang="en-US" dirty="0"/>
              <a:t> along with their </a:t>
            </a:r>
            <a:r>
              <a:rPr lang="en-US" b="1" dirty="0"/>
              <a:t>functional characteristics</a:t>
            </a:r>
            <a:r>
              <a:rPr lang="en-US" dirty="0"/>
              <a:t> can be maintained at a </a:t>
            </a:r>
            <a:r>
              <a:rPr lang="en-US" b="1" dirty="0"/>
              <a:t>standardized ‘level of attention’</a:t>
            </a:r>
            <a:r>
              <a:rPr lang="en-US" dirty="0"/>
              <a:t> by adjusting the amount of time dedicated to the maintenance tasks associated with the </a:t>
            </a:r>
            <a:r>
              <a:rPr lang="en-US" b="1" dirty="0"/>
              <a:t>type of area</a:t>
            </a:r>
            <a:r>
              <a:rPr lang="en-US" dirty="0"/>
              <a:t> and its </a:t>
            </a:r>
            <a:r>
              <a:rPr lang="en-US" b="1" dirty="0"/>
              <a:t>functional characteristics</a:t>
            </a:r>
            <a:r>
              <a:rPr lang="en-US" dirty="0"/>
              <a:t> or by adjusting the amount of staff dedicated to the maintenance tasks or doing both.</a:t>
            </a:r>
          </a:p>
          <a:p>
            <a:pPr marL="0" indent="0">
              <a:buNone/>
            </a:pPr>
            <a:r>
              <a:rPr lang="en-US" b="1" dirty="0"/>
              <a:t> </a:t>
            </a:r>
            <a:endParaRPr lang="en-US" b="1" u="sng" dirty="0"/>
          </a:p>
          <a:p>
            <a:pPr marL="0" indent="0">
              <a:buNone/>
            </a:pPr>
            <a:endParaRPr lang="en-US" dirty="0"/>
          </a:p>
        </p:txBody>
      </p:sp>
    </p:spTree>
    <p:extLst>
      <p:ext uri="{BB962C8B-B14F-4D97-AF65-F5344CB8AC3E}">
        <p14:creationId xmlns:p14="http://schemas.microsoft.com/office/powerpoint/2010/main" val="237583691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677</TotalTime>
  <Words>1747</Words>
  <Application>Microsoft Macintosh PowerPoint</Application>
  <PresentationFormat>On-screen Show (4:3)</PresentationFormat>
  <Paragraphs>142</Paragraphs>
  <Slides>17</Slides>
  <Notes>2</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  De Anza Grounds Educational Resources &amp; College Operations Program Review Joseph P. Cooke December 2017</vt:lpstr>
      <vt:lpstr>Mission </vt:lpstr>
      <vt:lpstr>Role and Function </vt:lpstr>
      <vt:lpstr>Descriptive Summary </vt:lpstr>
      <vt:lpstr>De Anza Community College Grounds Organizational Chart as of December 2017</vt:lpstr>
      <vt:lpstr>Strengths </vt:lpstr>
      <vt:lpstr>Weakness </vt:lpstr>
      <vt:lpstr>PowerPoint Presentation</vt:lpstr>
      <vt:lpstr>Quantitative Measures </vt:lpstr>
      <vt:lpstr>Standardized Levels of Attention </vt:lpstr>
      <vt:lpstr>PowerPoint Presentation</vt:lpstr>
      <vt:lpstr>PowerPoint Presentation</vt:lpstr>
      <vt:lpstr>Grounds Staffing Guidelines </vt:lpstr>
      <vt:lpstr>Qualitative Measurements </vt:lpstr>
      <vt:lpstr>Trends </vt:lpstr>
      <vt:lpstr>Planning Agenda </vt:lpstr>
      <vt:lpstr>Comments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 Anza Grounds Educational Resources &amp; College Operations Program Review Joseph P. Cooke March 2016</dc:title>
  <dc:creator>Joe Cooke</dc:creator>
  <cp:lastModifiedBy>FHDA FHDA</cp:lastModifiedBy>
  <cp:revision>52</cp:revision>
  <cp:lastPrinted>2017-04-25T13:45:48Z</cp:lastPrinted>
  <dcterms:created xsi:type="dcterms:W3CDTF">2016-03-10T20:31:01Z</dcterms:created>
  <dcterms:modified xsi:type="dcterms:W3CDTF">2017-12-07T22:23:50Z</dcterms:modified>
</cp:coreProperties>
</file>