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10"/>
  </p:notesMasterIdLst>
  <p:sldIdLst>
    <p:sldId id="330" r:id="rId3"/>
    <p:sldId id="345" r:id="rId4"/>
    <p:sldId id="334" r:id="rId5"/>
    <p:sldId id="328" r:id="rId6"/>
    <p:sldId id="323" r:id="rId7"/>
    <p:sldId id="324" r:id="rId8"/>
    <p:sldId id="34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01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6" autoAdjust="0"/>
    <p:restoredTop sz="99854" autoAdjust="0"/>
  </p:normalViewPr>
  <p:slideViewPr>
    <p:cSldViewPr>
      <p:cViewPr>
        <p:scale>
          <a:sx n="134" d="100"/>
          <a:sy n="134" d="100"/>
        </p:scale>
        <p:origin x="-2264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0237A-1417-A246-B654-C47F8DAE1A90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A644-8480-1E49-A49E-0338B440B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3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BBA03E0-9EE2-4ED9-A842-FB09D2D01A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46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20F8FC4-DB81-4368-8552-D503D568AB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912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E29900F-C2ED-4553-B823-1ADACF92EE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914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ECAD-4501-48DB-B3FE-C544ADFCDA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89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DF3C-67B6-430B-B9F5-D0D104B8D00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0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0D68-E80C-4923-B69F-1099338CD4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215C-F81C-4255-9A2D-268DBC070D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50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D7629-3262-4028-A31D-62EE58D8B7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16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83062-E553-41BE-9DCF-B3931893F0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3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1D1FE-6DF5-4D55-83B1-B8DDF49B7F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45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35DBF-52CF-4C90-94E7-853512971A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9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183116E-21CD-4A97-90AD-63DD77E4BF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969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0BC23-1578-4993-82C9-5E43560870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30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B1B6-2FED-4957-BDD9-5A7D2B39E4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98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753F7-A2CA-4D54-9070-0F18E7FC56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3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AC073D1-0D28-4D90-B866-9A5A52B044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608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EB9E0EA-642B-4199-B8E4-24D1C7FB7B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933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FA5771D-2DC6-4C84-A8A7-F965409124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590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B7524E2-359D-4D2F-885D-5D1D6BEDA2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821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B7F6218-2A0C-45AC-AD92-FEC0526D23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463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3553341-DCBD-495D-B308-C530B51BBB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753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8DB7C96-F6AC-4565-8586-4A4CFFFD76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765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6B6B24-354B-4063-A153-5DA0CA975013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613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3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3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2F262C-DD14-445C-91AC-67CEF779E4CF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9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Fund 400 Update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Facilities Planning Team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December 5, 2017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7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6583" y="2042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883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“Additional” Revenue in Fund 400</a:t>
            </a:r>
          </a:p>
          <a:p>
            <a:pPr marL="571500" indent="-571500">
              <a:buFontTx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Status of completed projects</a:t>
            </a:r>
          </a:p>
          <a:p>
            <a:pPr marL="571500" indent="-571500">
              <a:buFontTx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Proposed projects</a:t>
            </a:r>
          </a:p>
          <a:p>
            <a:pPr marL="571500" indent="-571500">
              <a:buFontTx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Effect on Fund 400 balance</a:t>
            </a:r>
          </a:p>
          <a:p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01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Discussion Items</a:t>
            </a:r>
          </a:p>
        </p:txBody>
      </p:sp>
    </p:spTree>
    <p:extLst>
      <p:ext uri="{BB962C8B-B14F-4D97-AF65-F5344CB8AC3E}">
        <p14:creationId xmlns:p14="http://schemas.microsoft.com/office/powerpoint/2010/main" val="248594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8467"/>
            <a:ext cx="8077200" cy="762000"/>
          </a:xfrm>
        </p:spPr>
        <p:txBody>
          <a:bodyPr/>
          <a:lstStyle/>
          <a:p>
            <a:r>
              <a:rPr lang="en-US" sz="3000" dirty="0" smtClean="0"/>
              <a:t>“Additional” Revenue</a:t>
            </a:r>
            <a:endParaRPr lang="en-US" sz="3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11876"/>
              </p:ext>
            </p:extLst>
          </p:nvPr>
        </p:nvGraphicFramePr>
        <p:xfrm>
          <a:off x="76200" y="914400"/>
          <a:ext cx="8839200" cy="5699682"/>
        </p:xfrm>
        <a:graphic>
          <a:graphicData uri="http://schemas.openxmlformats.org/drawingml/2006/table">
            <a:tbl>
              <a:tblPr/>
              <a:tblGrid>
                <a:gridCol w="1223179"/>
                <a:gridCol w="1291421"/>
                <a:gridCol w="4570607"/>
                <a:gridCol w="1753993"/>
              </a:tblGrid>
              <a:tr h="762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 Year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Description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85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FY17/18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1-Jul-17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 of miscellaneous balances to Fund 400 main account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351,304.00 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13785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4-Aug-16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DA CW to DA Fac &amp; Equip Maint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435,999.69 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04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FY14/15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30-Jul-15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DA CW to DA Fac &amp; Equip Maint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494,821.47 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851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FY13/14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5-Sep-14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413020 to 411203DA Facility/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EqMaint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1,785,739.00 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43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3,067,864.16 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9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76200"/>
            <a:ext cx="6705600" cy="609600"/>
          </a:xfrm>
        </p:spPr>
        <p:txBody>
          <a:bodyPr/>
          <a:lstStyle/>
          <a:p>
            <a:r>
              <a:rPr lang="en-US" sz="4000" dirty="0" smtClean="0"/>
              <a:t>Unused Allocations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3566583" y="2042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290114"/>
              </p:ext>
            </p:extLst>
          </p:nvPr>
        </p:nvGraphicFramePr>
        <p:xfrm>
          <a:off x="304800" y="838200"/>
          <a:ext cx="8610599" cy="5633684"/>
        </p:xfrm>
        <a:graphic>
          <a:graphicData uri="http://schemas.openxmlformats.org/drawingml/2006/table">
            <a:tbl>
              <a:tblPr/>
              <a:tblGrid>
                <a:gridCol w="938051"/>
                <a:gridCol w="814549"/>
                <a:gridCol w="2879435"/>
                <a:gridCol w="1286676"/>
                <a:gridCol w="1015489"/>
                <a:gridCol w="838200"/>
                <a:gridCol w="838199"/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Description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 Amount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Final Cost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 </a:t>
                      </a:r>
                      <a:r>
                        <a:rPr lang="en-US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Projects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Nov-15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LCW Carpet LCW 13 &amp; LCW16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13,815.00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11,884.92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1,930.08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1,930.08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Nov-15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LCW Carpet LCW Library (Upstairs)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14,920.00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3,067.65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11,852.35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11,852.35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LCW Carpet LCW Library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14,242.00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17,722.25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(3,480.25)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(3,480.25)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LCW Carpet LCW Library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4,515.00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2,891.00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1,624.00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1,624.00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LCW Carpet LCW 13 &amp; LCW16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(2,550.00)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(2,550.00)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(2,550.00)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Nov-15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E2 Architect Fees for Haas Grant Proposal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10,000.00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23,014.00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986.00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986.00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Apr-16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E2 Additional  E2 Architect Fees   Building Management Systems  &amp; Metering             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14,000.00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 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Apr-16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LCW Carpet – balance of building (hallways, offices, etc) 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61,000.00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17,010.00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43,990.00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43,990.00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Apr-16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S41 &amp; Honors Office - Carpet and Painting  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16,000.00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12,441.46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3,558.54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3,558.54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May-16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Lot E -Blue Light Phones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73,830.00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69,000.00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4,830.00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4,830.00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8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219,772.00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157,031.28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62,740.72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62,740.72 </a:t>
                      </a:r>
                    </a:p>
                  </a:txBody>
                  <a:tcPr marL="7034" marR="7034" marT="7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74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609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Proposed Projects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94286"/>
              </p:ext>
            </p:extLst>
          </p:nvPr>
        </p:nvGraphicFramePr>
        <p:xfrm>
          <a:off x="228600" y="2362200"/>
          <a:ext cx="8839200" cy="2626334"/>
        </p:xfrm>
        <a:graphic>
          <a:graphicData uri="http://schemas.openxmlformats.org/drawingml/2006/table">
            <a:tbl>
              <a:tblPr/>
              <a:tblGrid>
                <a:gridCol w="1223179"/>
                <a:gridCol w="1520021"/>
                <a:gridCol w="4342007"/>
                <a:gridCol w="1753993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FY17/18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Dec-17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CDC Playground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42,315.69 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FY17/18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Dec-17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 Play Infill-Upgrade to Football Field Warranty Replacement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43,000.00 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FY17/18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Dec-17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RSS Painting Project - Architect Fees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25,000.00 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FY17/18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Dec-17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RSS Painting Projects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120,000.00 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230,315.69 </a:t>
                      </a:r>
                    </a:p>
                  </a:txBody>
                  <a:tcPr marL="10147" marR="10147" marT="101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7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76200"/>
            <a:ext cx="7239000" cy="609600"/>
          </a:xfrm>
        </p:spPr>
        <p:txBody>
          <a:bodyPr/>
          <a:lstStyle/>
          <a:p>
            <a:r>
              <a:rPr lang="en-US" sz="4000" dirty="0" smtClean="0"/>
              <a:t>Revised Balance</a:t>
            </a:r>
            <a:endParaRPr lang="en-US" sz="4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76173"/>
              </p:ext>
            </p:extLst>
          </p:nvPr>
        </p:nvGraphicFramePr>
        <p:xfrm>
          <a:off x="457200" y="796683"/>
          <a:ext cx="8382000" cy="6061317"/>
        </p:xfrm>
        <a:graphic>
          <a:graphicData uri="http://schemas.openxmlformats.org/drawingml/2006/table">
            <a:tbl>
              <a:tblPr/>
              <a:tblGrid>
                <a:gridCol w="1159911"/>
                <a:gridCol w="908233"/>
                <a:gridCol w="4650587"/>
                <a:gridCol w="1663269"/>
              </a:tblGrid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 Year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Description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FY17/18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1-Jul-17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 of miscellaneous balances to Fund 400 main account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351,304.00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4-Aug-16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DA CW to DA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Equip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435,999.69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FY14/15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30-Jul-15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DA CW to DA Fac &amp; Equip Maint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494,821.47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FY13/14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5-Sep-14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413020 to 411203DA Facility/EqMaint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1,785,739.00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3,067,864.16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 Year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Description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 Amount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Closed Out Projects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847,076.00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 Projects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Nov-15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LCW Carpet LCW 13 &amp; LCW16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13,815.00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Nov-15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LCW Carpet LCW Library (Upstairs)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14,920.00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LCW Carpet LCW Library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14,242.00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LCW Carpet LCW Library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4,515.00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LCW Carpet LCW 13 &amp; LCW16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(2,550.00)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Nov-15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E2 Architect Fees for Haas Grant Proposal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10,000.00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Apr-16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E2 Additional  E2 Architect Fees   Building Management Systems  &amp; Metering             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14,000.00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Apr-16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LCW Carpet – balance of building (hallways, offices, etc) 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61,000.00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Apr-16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S41 &amp; Honors Office - Carpet and Painting  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16,000.00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Lot E -Blue Light Phones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73,830.00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Unused budget from completed projects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(62,740.72)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157,031.28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Ongoing Projects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Campuswide CA Green Business Certification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1,155.00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Campuswide Inspect Water Drains – Prep for El Nino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31,000.00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Campuswide Lighting Upgrade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634,000.00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FY16/17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Nov-16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Archiving of Bond (Measure C) Documents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11,250.00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Proposed Projects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FY17/18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Dec-17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CDC Playground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42,315.69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FY17/18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Dec-17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 Play Infill-Upgrade to Football Field Warranty Replacement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43,000.00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FY17/18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Dec-17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RSS Painting Project - Architect Fees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25,000.00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FY17/18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Dec-17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RSS Painting Projects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120,000.00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230,315.69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338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Approved Projects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1,911,827.97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8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Remaining Balance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1,156,036.19 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Reserve: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500,000.00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113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FY15/16 Reserve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435,999.69 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38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1" marR="5201" marT="5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Unallocated Balance</a:t>
                      </a:r>
                    </a:p>
                  </a:txBody>
                  <a:tcPr marL="5201" marR="5201" marT="52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220,036.50 </a:t>
                      </a:r>
                    </a:p>
                  </a:txBody>
                  <a:tcPr marL="5201" marR="5201" marT="5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79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6583" y="2042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6670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Questions ?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4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C_Presentation_Template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DAC_Presentation_Template.potx</Template>
  <TotalTime>7045</TotalTime>
  <Words>763</Words>
  <Application>Microsoft Macintosh PowerPoint</Application>
  <PresentationFormat>On-screen Show (4:3)</PresentationFormat>
  <Paragraphs>247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DAC_Presentation_Template</vt:lpstr>
      <vt:lpstr>Blank Presentation</vt:lpstr>
      <vt:lpstr>PowerPoint Presentation</vt:lpstr>
      <vt:lpstr>PowerPoint Presentation</vt:lpstr>
      <vt:lpstr>“Additional” Revenue</vt:lpstr>
      <vt:lpstr>Unused Allocations</vt:lpstr>
      <vt:lpstr>Proposed Projects</vt:lpstr>
      <vt:lpstr>Revised Balance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IV – Leadership and Governance</dc:title>
  <dc:creator>Mallory Newell</dc:creator>
  <cp:lastModifiedBy>FHDA FHDA</cp:lastModifiedBy>
  <cp:revision>412</cp:revision>
  <cp:lastPrinted>2017-09-03T22:09:21Z</cp:lastPrinted>
  <dcterms:created xsi:type="dcterms:W3CDTF">2016-08-05T19:46:12Z</dcterms:created>
  <dcterms:modified xsi:type="dcterms:W3CDTF">2017-12-06T17:46:53Z</dcterms:modified>
</cp:coreProperties>
</file>