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  <p:sldMasterId id="2147483962" r:id="rId2"/>
  </p:sldMasterIdLst>
  <p:notesMasterIdLst>
    <p:notesMasterId r:id="rId22"/>
  </p:notesMasterIdLst>
  <p:handoutMasterIdLst>
    <p:handoutMasterId r:id="rId23"/>
  </p:handoutMasterIdLst>
  <p:sldIdLst>
    <p:sldId id="256" r:id="rId3"/>
    <p:sldId id="282" r:id="rId4"/>
    <p:sldId id="272" r:id="rId5"/>
    <p:sldId id="267" r:id="rId6"/>
    <p:sldId id="277" r:id="rId7"/>
    <p:sldId id="273" r:id="rId8"/>
    <p:sldId id="279" r:id="rId9"/>
    <p:sldId id="278" r:id="rId10"/>
    <p:sldId id="274" r:id="rId11"/>
    <p:sldId id="276" r:id="rId12"/>
    <p:sldId id="275" r:id="rId13"/>
    <p:sldId id="268" r:id="rId14"/>
    <p:sldId id="269" r:id="rId15"/>
    <p:sldId id="281" r:id="rId16"/>
    <p:sldId id="285" r:id="rId17"/>
    <p:sldId id="286" r:id="rId18"/>
    <p:sldId id="290" r:id="rId19"/>
    <p:sldId id="289" r:id="rId20"/>
    <p:sldId id="270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FFF7DD"/>
    <a:srgbClr val="FFECA1"/>
    <a:srgbClr val="FBFFB0"/>
    <a:srgbClr val="722423"/>
    <a:srgbClr val="FFE621"/>
    <a:srgbClr val="FFD032"/>
    <a:srgbClr val="71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6"/>
  </p:normalViewPr>
  <p:slideViewPr>
    <p:cSldViewPr snapToGrid="0" snapToObjects="1">
      <p:cViewPr varScale="1">
        <p:scale>
          <a:sx n="111" d="100"/>
          <a:sy n="111" d="100"/>
        </p:scale>
        <p:origin x="1680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7" d="100"/>
          <a:sy n="107" d="100"/>
        </p:scale>
        <p:origin x="-4152" y="-10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22A7E-AAB1-5747-BA9C-9076BBBC01DA}" type="datetimeFigureOut">
              <a:rPr lang="en-US" smtClean="0"/>
              <a:t>10/25/18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4C828-0A36-624E-BAE0-9A99393EB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85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A2026-4BD7-B047-8AE9-FA49F5AADBCC}" type="datetimeFigureOut">
              <a:rPr lang="en-US" smtClean="0"/>
              <a:t>10/25/18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809E0-9649-2F45-86F3-401A9206C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7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809E0-9649-2F45-86F3-401A9206C4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899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8CBA4-E243-544C-BC6E-E406C86C731E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4304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8CBA4-E243-544C-BC6E-E406C86C731E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4304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10/25/18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10/25/18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10/25/18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B07-DEE5-6F47-A6BF-9664324854B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10/25/18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4BF-C929-5B4E-9347-ADBB73DA98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3435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B07-DEE5-6F47-A6BF-9664324854B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10/25/18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4BF-C929-5B4E-9347-ADBB73DA98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4428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B07-DEE5-6F47-A6BF-9664324854B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10/25/18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4BF-C929-5B4E-9347-ADBB73DA98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5926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B07-DEE5-6F47-A6BF-9664324854B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10/25/18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4BF-C929-5B4E-9347-ADBB73DA98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5010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B07-DEE5-6F47-A6BF-9664324854B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10/25/18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4BF-C929-5B4E-9347-ADBB73DA98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1655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B07-DEE5-6F47-A6BF-9664324854B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10/25/18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4BF-C929-5B4E-9347-ADBB73DA98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4805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B07-DEE5-6F47-A6BF-9664324854B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10/25/18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4BF-C929-5B4E-9347-ADBB73DA98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73702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B07-DEE5-6F47-A6BF-9664324854B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10/25/18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4BF-C929-5B4E-9347-ADBB73DA98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249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10/25/18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B07-DEE5-6F47-A6BF-9664324854B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10/25/18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4BF-C929-5B4E-9347-ADBB73DA98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88102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B07-DEE5-6F47-A6BF-9664324854B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10/25/18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4BF-C929-5B4E-9347-ADBB73DA98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4740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B07-DEE5-6F47-A6BF-9664324854B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10/25/18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4BF-C929-5B4E-9347-ADBB73DA98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757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10/25/18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10/25/18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10/25/18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10/25/18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10/25/18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10/25/18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rgbClr val="71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pattFill prst="pct90">
            <a:fgClr>
              <a:srgbClr val="FFD032"/>
            </a:fgClr>
            <a:bgClr>
              <a:srgbClr val="800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10/25/18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8A01B07-DEE5-6F47-A6BF-9664324854B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/>
              <a:t>10/25/18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9F58B4BF-C929-5B4E-9347-ADBB73DA98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978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622" y="1850598"/>
            <a:ext cx="7543800" cy="1478755"/>
          </a:xfrm>
        </p:spPr>
        <p:txBody>
          <a:bodyPr/>
          <a:lstStyle/>
          <a:p>
            <a:pPr algn="ctr"/>
            <a:r>
              <a:rPr lang="en-US" dirty="0"/>
              <a:t>Student Services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7936" y="3522248"/>
            <a:ext cx="6701894" cy="1824452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4000" dirty="0"/>
              <a:t>SSPBT Presentation</a:t>
            </a:r>
          </a:p>
          <a:p>
            <a:pPr algn="ctr">
              <a:spcBef>
                <a:spcPts val="0"/>
              </a:spcBef>
            </a:pPr>
            <a:r>
              <a:rPr lang="en-US" sz="3400" dirty="0"/>
              <a:t>College Council</a:t>
            </a:r>
          </a:p>
          <a:p>
            <a:pPr algn="ctr">
              <a:spcBef>
                <a:spcPts val="0"/>
              </a:spcBef>
            </a:pPr>
            <a:r>
              <a:rPr lang="en-US" sz="2800" dirty="0"/>
              <a:t>- Administrative Reorganization -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618221" y="5511864"/>
            <a:ext cx="6461760" cy="8593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600" dirty="0"/>
              <a:t>October 25, 2018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195" y="315376"/>
            <a:ext cx="1787774" cy="695695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1287392" y="3252377"/>
            <a:ext cx="5284069" cy="4393"/>
          </a:xfrm>
          <a:prstGeom prst="line">
            <a:avLst/>
          </a:prstGeom>
          <a:ln>
            <a:gradFill flip="none" rotWithShape="1">
              <a:gsLst>
                <a:gs pos="0">
                  <a:srgbClr val="FFD032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066109" y="2376607"/>
            <a:ext cx="232788" cy="889785"/>
          </a:xfrm>
          <a:prstGeom prst="rect">
            <a:avLst/>
          </a:prstGeom>
          <a:pattFill prst="pct90">
            <a:fgClr>
              <a:srgbClr val="FFD032"/>
            </a:fgClr>
            <a:bgClr>
              <a:srgbClr val="800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46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542" y="1767980"/>
            <a:ext cx="8183833" cy="4192312"/>
          </a:xfrm>
        </p:spPr>
        <p:txBody>
          <a:bodyPr>
            <a:normAutofit lnSpcReduction="10000"/>
          </a:bodyPr>
          <a:lstStyle/>
          <a:p>
            <a:pPr marL="822960" marR="440975" lvl="2" indent="-457200">
              <a:spcBef>
                <a:spcPts val="400"/>
              </a:spcBef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Both areas have counselors and provide services that support student retention and success.</a:t>
            </a:r>
          </a:p>
          <a:p>
            <a:pPr marL="822960" marR="440975" lvl="2" indent="-457200">
              <a:spcBef>
                <a:spcPts val="400"/>
              </a:spcBef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The Dean of Student Development is qualified to supervise Counseling, as would any future dean given minimum qualification.</a:t>
            </a:r>
          </a:p>
          <a:p>
            <a:pPr marL="822960" marR="440975" lvl="2" indent="-457200">
              <a:spcBef>
                <a:spcPts val="400"/>
              </a:spcBef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The combined Student Development/Counseling Division is manageable in size to be supervised by one dean.</a:t>
            </a:r>
          </a:p>
          <a:p>
            <a:pPr marL="822960" marR="440975" lvl="2" indent="-457200">
              <a:spcBef>
                <a:spcPts val="400"/>
              </a:spcBef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The Counseling Department Chair assists with scheduling, </a:t>
            </a:r>
            <a:br>
              <a:rPr lang="en-US" sz="2000" dirty="0">
                <a:latin typeface="Cambria"/>
                <a:cs typeface="Cambria"/>
              </a:rPr>
            </a:br>
            <a:r>
              <a:rPr lang="en-US" sz="2000" dirty="0">
                <a:latin typeface="Cambria"/>
                <a:cs typeface="Cambria"/>
              </a:rPr>
              <a:t>Re-employment Preference (REP), counseling in-service, and related counseling and instructional functions. </a:t>
            </a:r>
          </a:p>
          <a:p>
            <a:pPr marL="822960" marR="440975" lvl="2" indent="-457200">
              <a:spcBef>
                <a:spcPts val="400"/>
              </a:spcBef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Several counselors already work in other divisions, cohort programs, </a:t>
            </a: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and Learning Communities </a:t>
            </a:r>
            <a:r>
              <a:rPr lang="en-US" sz="2000" dirty="0">
                <a:latin typeface="Cambria"/>
                <a:cs typeface="Cambria"/>
              </a:rPr>
              <a:t>outside of General Counseling.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02725" y="426141"/>
            <a:ext cx="8536554" cy="11903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710000"/>
                </a:solidFill>
              </a:rPr>
              <a:t>Rationale for Consolidation:  </a:t>
            </a:r>
            <a:br>
              <a:rPr lang="en-US" sz="3000" b="1" dirty="0">
                <a:solidFill>
                  <a:srgbClr val="710000"/>
                </a:solidFill>
              </a:rPr>
            </a:br>
            <a:r>
              <a:rPr lang="en-US" sz="3000" b="1" dirty="0">
                <a:solidFill>
                  <a:srgbClr val="710000"/>
                </a:solidFill>
              </a:rPr>
              <a:t>	               Counseling &amp; Student Development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22225" y="528103"/>
            <a:ext cx="4468128" cy="548640"/>
            <a:chOff x="222225" y="528103"/>
            <a:chExt cx="4468128" cy="54864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78052" y="1069132"/>
              <a:ext cx="4312301" cy="4393"/>
            </a:xfrm>
            <a:prstGeom prst="line">
              <a:avLst/>
            </a:prstGeom>
            <a:ln>
              <a:gradFill flip="none" rotWithShape="1">
                <a:gsLst>
                  <a:gs pos="0">
                    <a:srgbClr val="FFD032"/>
                  </a:gs>
                  <a:gs pos="100000">
                    <a:srgbClr val="FFFFFF"/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222225" y="528103"/>
              <a:ext cx="164592" cy="548640"/>
            </a:xfrm>
            <a:prstGeom prst="rect">
              <a:avLst/>
            </a:prstGeom>
            <a:pattFill prst="pct90">
              <a:fgClr>
                <a:srgbClr val="FFD032"/>
              </a:fgClr>
              <a:bgClr>
                <a:srgbClr val="800000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48041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414" y="502258"/>
            <a:ext cx="7620000" cy="5454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rgbClr val="710000"/>
                </a:solidFill>
              </a:rPr>
              <a:t>Proposed Administrative Reorganization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78052" y="1069132"/>
            <a:ext cx="4312301" cy="4393"/>
          </a:xfrm>
          <a:prstGeom prst="line">
            <a:avLst/>
          </a:prstGeom>
          <a:ln>
            <a:gradFill flip="none" rotWithShape="1">
              <a:gsLst>
                <a:gs pos="0">
                  <a:srgbClr val="FFD032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22225" y="528103"/>
            <a:ext cx="164592" cy="548640"/>
          </a:xfrm>
          <a:prstGeom prst="rect">
            <a:avLst/>
          </a:prstGeom>
          <a:pattFill prst="pct90">
            <a:fgClr>
              <a:srgbClr val="FFD032"/>
            </a:fgClr>
            <a:bgClr>
              <a:srgbClr val="800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86797" y="1791960"/>
            <a:ext cx="8035711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</a:pPr>
            <a:r>
              <a:rPr lang="en-US" sz="4000" b="1" dirty="0">
                <a:latin typeface="Cambria"/>
                <a:cs typeface="Cambria"/>
              </a:rPr>
              <a:t> Option 2: </a:t>
            </a:r>
            <a:br>
              <a:rPr lang="en-US" sz="4000" b="1" dirty="0">
                <a:latin typeface="Cambria"/>
                <a:cs typeface="Cambria"/>
              </a:rPr>
            </a:br>
            <a:br>
              <a:rPr lang="en-US" sz="1400" b="1" dirty="0">
                <a:latin typeface="Cambria"/>
                <a:cs typeface="Cambria"/>
              </a:rPr>
            </a:br>
            <a:r>
              <a:rPr lang="en-US" sz="4000" dirty="0">
                <a:latin typeface="Cambria"/>
                <a:cs typeface="Cambria"/>
              </a:rPr>
              <a:t>Consolidation of Counseling &amp; Disability Support Programs</a:t>
            </a:r>
            <a:br>
              <a:rPr lang="en-US" sz="4000" dirty="0">
                <a:latin typeface="Cambria"/>
                <a:cs typeface="Cambria"/>
              </a:rPr>
            </a:br>
            <a:r>
              <a:rPr lang="en-US" sz="4000" dirty="0">
                <a:latin typeface="Cambria"/>
                <a:cs typeface="Cambria"/>
              </a:rPr>
              <a:t>and Services</a:t>
            </a:r>
          </a:p>
        </p:txBody>
      </p:sp>
    </p:spTree>
    <p:extLst>
      <p:ext uri="{BB962C8B-B14F-4D97-AF65-F5344CB8AC3E}">
        <p14:creationId xmlns:p14="http://schemas.microsoft.com/office/powerpoint/2010/main" val="3692974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542" y="1742580"/>
            <a:ext cx="8183833" cy="4836020"/>
          </a:xfrm>
        </p:spPr>
        <p:txBody>
          <a:bodyPr>
            <a:noAutofit/>
          </a:bodyPr>
          <a:lstStyle/>
          <a:p>
            <a:pPr marL="822960" marR="440975" lvl="2" indent="-457200">
              <a:spcBef>
                <a:spcPts val="400"/>
              </a:spcBef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Both areas have counseling and instructional components.</a:t>
            </a:r>
          </a:p>
          <a:p>
            <a:pPr marL="822960" marR="440975" lvl="2" indent="-457200">
              <a:spcBef>
                <a:spcPts val="400"/>
              </a:spcBef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The Dean of DSPS is qualified to supervise Counseling, as would any future dean given minimum qualifications.</a:t>
            </a:r>
          </a:p>
          <a:p>
            <a:pPr marL="822960" marR="440975" lvl="2" indent="-457200">
              <a:spcBef>
                <a:spcPts val="400"/>
              </a:spcBef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The combined DSPS/General Counseling Division is manageable in size to be supervised by one dean.</a:t>
            </a:r>
          </a:p>
          <a:p>
            <a:pPr marL="822960" marR="440975" lvl="2" indent="-457200">
              <a:spcBef>
                <a:spcPts val="400"/>
              </a:spcBef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The Counseling Department Chair assists with scheduling, </a:t>
            </a:r>
            <a:b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</a:b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Re-employment Preference (REP), counseling in-service, and related counseling and instructional functions. </a:t>
            </a:r>
          </a:p>
          <a:p>
            <a:pPr marL="822960" marR="440975" lvl="2" indent="-457200">
              <a:spcBef>
                <a:spcPts val="400"/>
              </a:spcBef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HTCTU is no longer part of DSPS, which lessens workload for the dean, facilitating consolidation.</a:t>
            </a:r>
          </a:p>
          <a:p>
            <a:pPr marL="822960" marR="440975" lvl="2" indent="-457200">
              <a:spcBef>
                <a:spcPts val="400"/>
              </a:spcBef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Several counselors already work in other divisions, cohort programs, and Learning Communities outside of </a:t>
            </a:r>
            <a:br>
              <a:rPr lang="en-US" sz="2000" dirty="0">
                <a:latin typeface="Cambria"/>
                <a:cs typeface="Cambria"/>
              </a:rPr>
            </a:br>
            <a:r>
              <a:rPr lang="en-US" sz="2000" dirty="0">
                <a:latin typeface="Cambria"/>
                <a:cs typeface="Cambria"/>
              </a:rPr>
              <a:t>General Counseling.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02725" y="426141"/>
            <a:ext cx="8536554" cy="11903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710000"/>
                </a:solidFill>
              </a:rPr>
              <a:t>Rationale for Consolidation:  </a:t>
            </a:r>
            <a:br>
              <a:rPr lang="en-US" sz="3000" b="1" dirty="0">
                <a:solidFill>
                  <a:srgbClr val="710000"/>
                </a:solidFill>
              </a:rPr>
            </a:br>
            <a:r>
              <a:rPr lang="en-US" sz="3000" b="1" dirty="0">
                <a:solidFill>
                  <a:srgbClr val="710000"/>
                </a:solidFill>
              </a:rPr>
              <a:t>	               Counseling and DSPS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22225" y="528103"/>
            <a:ext cx="4468128" cy="548640"/>
            <a:chOff x="222225" y="528103"/>
            <a:chExt cx="4468128" cy="54864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78052" y="1069132"/>
              <a:ext cx="4312301" cy="4393"/>
            </a:xfrm>
            <a:prstGeom prst="line">
              <a:avLst/>
            </a:prstGeom>
            <a:ln>
              <a:gradFill flip="none" rotWithShape="1">
                <a:gsLst>
                  <a:gs pos="0">
                    <a:srgbClr val="FFD032"/>
                  </a:gs>
                  <a:gs pos="100000">
                    <a:srgbClr val="FFFFFF"/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222225" y="528103"/>
              <a:ext cx="164592" cy="548640"/>
            </a:xfrm>
            <a:prstGeom prst="rect">
              <a:avLst/>
            </a:prstGeom>
            <a:pattFill prst="pct90">
              <a:fgClr>
                <a:srgbClr val="FFD032"/>
              </a:fgClr>
              <a:bgClr>
                <a:srgbClr val="800000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37440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748" y="1334003"/>
            <a:ext cx="8894852" cy="4188145"/>
          </a:xfrm>
        </p:spPr>
        <p:txBody>
          <a:bodyPr>
            <a:normAutofit/>
          </a:bodyPr>
          <a:lstStyle/>
          <a:p>
            <a:pPr marL="0" marR="440975" lvl="1" indent="0">
              <a:spcBef>
                <a:spcPts val="400"/>
              </a:spcBef>
              <a:spcAft>
                <a:spcPts val="600"/>
              </a:spcAft>
              <a:buClr>
                <a:srgbClr val="800000"/>
              </a:buClr>
              <a:buSzPct val="90000"/>
              <a:buNone/>
              <a:tabLst>
                <a:tab pos="262792" algn="l"/>
              </a:tabLst>
            </a:pPr>
            <a:r>
              <a:rPr lang="en-US" sz="2200" b="1" dirty="0">
                <a:latin typeface="Cambria"/>
                <a:cs typeface="Cambria"/>
              </a:rPr>
              <a:t>Positions recommended for elimination:</a:t>
            </a:r>
          </a:p>
          <a:p>
            <a:pPr marL="822960" marR="440975" lvl="2" indent="-457200">
              <a:spcBef>
                <a:spcPts val="200"/>
              </a:spcBef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AVPSS = $179,767</a:t>
            </a:r>
          </a:p>
          <a:p>
            <a:pPr marL="822960" marR="440975" lvl="2" indent="-457200">
              <a:spcBef>
                <a:spcPts val="200"/>
              </a:spcBef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Dean of Counseling = $203,050</a:t>
            </a:r>
          </a:p>
          <a:p>
            <a:pPr marL="822960" marR="440975" lvl="2" indent="-457200">
              <a:spcBef>
                <a:spcPts val="200"/>
              </a:spcBef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Total:  $382,817</a:t>
            </a:r>
            <a:br>
              <a:rPr lang="en-US" dirty="0">
                <a:solidFill>
                  <a:srgbClr val="000000"/>
                </a:solidFill>
                <a:latin typeface="Cambria"/>
                <a:cs typeface="Cambria"/>
              </a:rPr>
            </a:br>
            <a:endParaRPr lang="en-US" sz="1000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marR="440975" lvl="1" indent="0">
              <a:spcBef>
                <a:spcPts val="0"/>
              </a:spcBef>
              <a:spcAft>
                <a:spcPts val="600"/>
              </a:spcAft>
              <a:buClr>
                <a:srgbClr val="800000"/>
              </a:buClr>
              <a:buSzPct val="90000"/>
              <a:buNone/>
              <a:tabLst>
                <a:tab pos="262792" algn="l"/>
              </a:tabLst>
            </a:pPr>
            <a:r>
              <a:rPr lang="en-US" sz="2200" b="1" dirty="0">
                <a:latin typeface="Cambria"/>
                <a:cs typeface="Cambria"/>
              </a:rPr>
              <a:t>Positions to be removed from previous recommendations:</a:t>
            </a:r>
          </a:p>
          <a:p>
            <a:pPr marL="822960" marR="440975" lvl="2" indent="-457200">
              <a:spcBef>
                <a:spcPts val="200"/>
              </a:spcBef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Faculty/Counselor in General Counseling = $137,978 </a:t>
            </a:r>
          </a:p>
          <a:p>
            <a:pPr marL="822960" marR="440975" lvl="2" indent="-457200">
              <a:spcBef>
                <a:spcPts val="200"/>
              </a:spcBef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Faculty/Counselor in General Counseling = $136,048</a:t>
            </a:r>
          </a:p>
          <a:p>
            <a:pPr marL="822960" marR="440975" lvl="2" indent="-457200">
              <a:spcBef>
                <a:spcPts val="200"/>
              </a:spcBef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Classified/A &amp; R position = $93,526</a:t>
            </a:r>
            <a:endParaRPr lang="en-US" sz="2200" dirty="0">
              <a:solidFill>
                <a:srgbClr val="00B0F0"/>
              </a:solidFill>
              <a:latin typeface="Cambria"/>
              <a:cs typeface="Cambria"/>
            </a:endParaRPr>
          </a:p>
          <a:p>
            <a:pPr marL="822960" marR="440975" lvl="2" indent="-457200">
              <a:spcBef>
                <a:spcPts val="200"/>
              </a:spcBef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Total eliminated positions:  10 faculty, 11.5 classified, &amp; 2 managers</a:t>
            </a:r>
          </a:p>
          <a:p>
            <a:pPr marL="1371600" marR="440975" lvl="4" indent="-457200">
              <a:spcBef>
                <a:spcPts val="200"/>
              </a:spcBef>
              <a:spcAft>
                <a:spcPts val="200"/>
              </a:spcAft>
              <a:buClr>
                <a:srgbClr val="FFD032"/>
              </a:buClr>
              <a:buSzPct val="110000"/>
              <a:buFont typeface="Wingdings" charset="2"/>
              <a:buChar char="§"/>
              <a:tabLst>
                <a:tab pos="262792" algn="l"/>
              </a:tabLst>
            </a:pP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Total: $367,522 (+ $15,265 towards B budget)</a:t>
            </a:r>
            <a:b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</a:br>
            <a:endParaRPr lang="en-US" sz="1000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08091" y="504807"/>
            <a:ext cx="7910830" cy="5454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dirty="0">
                <a:solidFill>
                  <a:srgbClr val="710000"/>
                </a:solidFill>
              </a:rPr>
              <a:t>Amended SSPBT Recommendation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22225" y="528103"/>
            <a:ext cx="4468128" cy="548640"/>
            <a:chOff x="222225" y="528103"/>
            <a:chExt cx="4468128" cy="54864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78052" y="1069132"/>
              <a:ext cx="4312301" cy="4393"/>
            </a:xfrm>
            <a:prstGeom prst="line">
              <a:avLst/>
            </a:prstGeom>
            <a:ln>
              <a:gradFill flip="none" rotWithShape="1">
                <a:gsLst>
                  <a:gs pos="0">
                    <a:srgbClr val="FFD032"/>
                  </a:gs>
                  <a:gs pos="100000">
                    <a:srgbClr val="FFFFFF"/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222225" y="528103"/>
              <a:ext cx="164592" cy="548640"/>
            </a:xfrm>
            <a:prstGeom prst="rect">
              <a:avLst/>
            </a:prstGeom>
            <a:pattFill prst="pct90">
              <a:fgClr>
                <a:srgbClr val="FFD032"/>
              </a:fgClr>
              <a:bgClr>
                <a:srgbClr val="800000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34848" y="5827236"/>
            <a:ext cx="8222173" cy="615553"/>
          </a:xfrm>
          <a:prstGeom prst="rect">
            <a:avLst/>
          </a:prstGeom>
          <a:noFill/>
          <a:ln>
            <a:solidFill>
              <a:srgbClr val="FFD032"/>
            </a:solidFill>
          </a:ln>
        </p:spPr>
        <p:txBody>
          <a:bodyPr wrap="square" rtlCol="0">
            <a:spAutoFit/>
          </a:bodyPr>
          <a:lstStyle/>
          <a:p>
            <a:br>
              <a:rPr lang="en-US" sz="800" dirty="0">
                <a:latin typeface="+mj-lt"/>
              </a:rPr>
            </a:br>
            <a:r>
              <a:rPr lang="en-US" dirty="0">
                <a:latin typeface="+mj-lt"/>
              </a:rPr>
              <a:t>* All figures presented include salary + benefits and are provided by the District.</a:t>
            </a:r>
            <a:br>
              <a:rPr lang="en-US" dirty="0">
                <a:latin typeface="+mj-lt"/>
              </a:rPr>
            </a:br>
            <a:endParaRPr lang="en-US" sz="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90145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225" y="1270503"/>
            <a:ext cx="8691652" cy="5473197"/>
          </a:xfrm>
        </p:spPr>
        <p:txBody>
          <a:bodyPr>
            <a:normAutofit/>
          </a:bodyPr>
          <a:lstStyle/>
          <a:p>
            <a:pPr marL="0" marR="440975" lvl="1" indent="0">
              <a:spcBef>
                <a:spcPts val="400"/>
              </a:spcBef>
              <a:spcAft>
                <a:spcPts val="600"/>
              </a:spcAft>
              <a:buClr>
                <a:srgbClr val="800000"/>
              </a:buClr>
              <a:buSzPct val="90000"/>
              <a:buNone/>
              <a:tabLst>
                <a:tab pos="262792" algn="l"/>
              </a:tabLst>
            </a:pPr>
            <a:r>
              <a:rPr lang="en-US" sz="2400" b="1" dirty="0">
                <a:latin typeface="Cambria"/>
                <a:cs typeface="Cambria"/>
              </a:rPr>
              <a:t>Option I:  </a:t>
            </a:r>
            <a:br>
              <a:rPr lang="en-US" sz="2100" b="1" dirty="0">
                <a:latin typeface="Cambria"/>
                <a:cs typeface="Cambria"/>
              </a:rPr>
            </a:br>
            <a:r>
              <a:rPr lang="en-US" sz="2100" dirty="0">
                <a:latin typeface="Cambria"/>
                <a:cs typeface="Cambria"/>
              </a:rPr>
              <a:t>Consolidation of Counseling &amp;  Student Development/EOPS</a:t>
            </a:r>
          </a:p>
          <a:p>
            <a:pPr marL="1097280" marR="440975" lvl="3" indent="-457200">
              <a:spcBef>
                <a:spcPts val="200"/>
              </a:spcBef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1 Yes</a:t>
            </a:r>
          </a:p>
          <a:p>
            <a:pPr marL="1097280" marR="440975" lvl="3" indent="-457200">
              <a:spcBef>
                <a:spcPts val="200"/>
              </a:spcBef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4 No</a:t>
            </a:r>
          </a:p>
          <a:p>
            <a:pPr marL="1097280" marR="440975" lvl="3" indent="-457200">
              <a:spcBef>
                <a:spcPts val="200"/>
              </a:spcBef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6 Abstained</a:t>
            </a:r>
            <a:b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</a:br>
            <a:endParaRPr lang="en-US" sz="800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marR="440975" lvl="1" indent="0">
              <a:spcBef>
                <a:spcPts val="0"/>
              </a:spcBef>
              <a:spcAft>
                <a:spcPts val="600"/>
              </a:spcAft>
              <a:buClr>
                <a:srgbClr val="800000"/>
              </a:buClr>
              <a:buSzPct val="90000"/>
              <a:buNone/>
              <a:tabLst>
                <a:tab pos="262792" algn="l"/>
              </a:tabLst>
            </a:pPr>
            <a:r>
              <a:rPr lang="en-US" sz="2400" b="1" dirty="0">
                <a:latin typeface="Cambria"/>
                <a:cs typeface="Cambria"/>
              </a:rPr>
              <a:t>Option II:  </a:t>
            </a:r>
            <a:br>
              <a:rPr lang="en-US" sz="2100" b="1" dirty="0">
                <a:latin typeface="Cambria"/>
                <a:cs typeface="Cambria"/>
              </a:rPr>
            </a:br>
            <a:r>
              <a:rPr lang="en-US" sz="2100" dirty="0">
                <a:latin typeface="Cambria"/>
                <a:cs typeface="Cambria"/>
              </a:rPr>
              <a:t>Consolidation of Counseling &amp; Disability Support Programs &amp; Services</a:t>
            </a:r>
          </a:p>
          <a:p>
            <a:pPr marL="1097280" marR="440975" lvl="3" indent="-457200">
              <a:spcBef>
                <a:spcPts val="200"/>
              </a:spcBef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2 Yes</a:t>
            </a:r>
          </a:p>
          <a:p>
            <a:pPr marL="1097280" marR="440975" lvl="3" indent="-457200">
              <a:spcBef>
                <a:spcPts val="200"/>
              </a:spcBef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3 No</a:t>
            </a:r>
          </a:p>
          <a:p>
            <a:pPr marL="1097280" marR="440975" lvl="3" indent="-457200">
              <a:spcBef>
                <a:spcPts val="200"/>
              </a:spcBef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6 Abstained</a:t>
            </a:r>
          </a:p>
          <a:p>
            <a:pPr marL="0" marR="440975" lvl="1" indent="0">
              <a:spcBef>
                <a:spcPts val="400"/>
              </a:spcBef>
              <a:spcAft>
                <a:spcPts val="600"/>
              </a:spcAft>
              <a:buClr>
                <a:srgbClr val="800000"/>
              </a:buClr>
              <a:buSzPct val="90000"/>
              <a:buNone/>
              <a:tabLst>
                <a:tab pos="262792" algn="l"/>
              </a:tabLst>
            </a:pPr>
            <a:r>
              <a:rPr lang="en-US" sz="2100" b="1" dirty="0">
                <a:latin typeface="Cambria"/>
                <a:cs typeface="Cambria"/>
              </a:rPr>
              <a:t>Summary:</a:t>
            </a:r>
          </a:p>
          <a:p>
            <a:pPr marL="1097280" marR="440975" lvl="3" indent="-457200">
              <a:spcBef>
                <a:spcPts val="200"/>
              </a:spcBef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The determination was that there was no consensus from </a:t>
            </a:r>
            <a:br>
              <a:rPr lang="en-US" sz="2000" dirty="0">
                <a:latin typeface="Cambria"/>
                <a:cs typeface="Cambria"/>
              </a:rPr>
            </a:br>
            <a:r>
              <a:rPr lang="en-US" sz="2000" dirty="0">
                <a:latin typeface="Cambria"/>
                <a:cs typeface="Cambria"/>
              </a:rPr>
              <a:t>the SSPBT committee on the two reorganization proposals </a:t>
            </a:r>
            <a:br>
              <a:rPr lang="en-US" sz="2000" dirty="0">
                <a:latin typeface="Cambria"/>
                <a:cs typeface="Cambria"/>
              </a:rPr>
            </a:br>
            <a:r>
              <a:rPr lang="en-US" sz="2000" dirty="0">
                <a:latin typeface="Cambria"/>
                <a:cs typeface="Cambria"/>
              </a:rPr>
              <a:t>that were presented.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08091" y="504807"/>
            <a:ext cx="7910830" cy="5454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dirty="0">
                <a:solidFill>
                  <a:srgbClr val="710000"/>
                </a:solidFill>
              </a:rPr>
              <a:t>SSPBT Vote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22225" y="528103"/>
            <a:ext cx="4468128" cy="548640"/>
            <a:chOff x="222225" y="528103"/>
            <a:chExt cx="4468128" cy="54864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78052" y="1069132"/>
              <a:ext cx="4312301" cy="4393"/>
            </a:xfrm>
            <a:prstGeom prst="line">
              <a:avLst/>
            </a:prstGeom>
            <a:ln>
              <a:gradFill flip="none" rotWithShape="1">
                <a:gsLst>
                  <a:gs pos="0">
                    <a:srgbClr val="FFD032"/>
                  </a:gs>
                  <a:gs pos="100000">
                    <a:srgbClr val="FFFFFF"/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222225" y="528103"/>
              <a:ext cx="164592" cy="548640"/>
            </a:xfrm>
            <a:prstGeom prst="rect">
              <a:avLst/>
            </a:prstGeom>
            <a:pattFill prst="pct90">
              <a:fgClr>
                <a:srgbClr val="FFD032"/>
              </a:fgClr>
              <a:bgClr>
                <a:srgbClr val="800000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06365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414" y="502258"/>
            <a:ext cx="7620000" cy="5454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710000"/>
                </a:solidFill>
              </a:rPr>
              <a:t>VPSS Recommendation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481997" y="1347460"/>
            <a:ext cx="797620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</a:pPr>
            <a:r>
              <a:rPr lang="en-US" sz="3000" dirty="0">
                <a:latin typeface="Cambria"/>
                <a:cs typeface="Cambria"/>
              </a:rPr>
              <a:t>The VPSS was charged with developing </a:t>
            </a:r>
            <a:r>
              <a:rPr lang="en-US" sz="3000" dirty="0">
                <a:solidFill>
                  <a:srgbClr val="000000"/>
                </a:solidFill>
                <a:latin typeface="Cambria"/>
                <a:cs typeface="Cambria"/>
              </a:rPr>
              <a:t>administrative</a:t>
            </a:r>
            <a:r>
              <a:rPr lang="en-US" sz="3000" dirty="0">
                <a:latin typeface="Cambria"/>
                <a:cs typeface="Cambria"/>
              </a:rPr>
              <a:t> reorganization options for Student Services to address the budget cuts.</a:t>
            </a:r>
          </a:p>
          <a:p>
            <a:pPr marL="0" lvl="1">
              <a:spcAft>
                <a:spcPts val="600"/>
              </a:spcAft>
              <a:buClr>
                <a:srgbClr val="800000"/>
              </a:buClr>
              <a:buSzPct val="90000"/>
            </a:pPr>
            <a:endParaRPr lang="en-US" sz="2800" dirty="0">
              <a:latin typeface="Cambria"/>
              <a:cs typeface="Cambria"/>
            </a:endParaRPr>
          </a:p>
          <a:p>
            <a:pPr lvl="1" indent="-457200"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</a:pPr>
            <a:r>
              <a:rPr lang="en-US" sz="3000" dirty="0">
                <a:latin typeface="+mj-lt"/>
                <a:cs typeface="Cambria"/>
              </a:rPr>
              <a:t>Absent a consensus from SSPBT, the VPSS recommends </a:t>
            </a:r>
            <a:r>
              <a:rPr lang="en-US" sz="3000" b="1" u="sng" dirty="0">
                <a:latin typeface="+mj-lt"/>
                <a:cs typeface="Cambria"/>
              </a:rPr>
              <a:t>Option I</a:t>
            </a:r>
            <a:r>
              <a:rPr lang="en-US" sz="3000" b="1" dirty="0">
                <a:latin typeface="+mj-lt"/>
                <a:cs typeface="Cambria"/>
              </a:rPr>
              <a:t>:</a:t>
            </a:r>
            <a:r>
              <a:rPr lang="en-US" sz="3000" dirty="0">
                <a:latin typeface="+mj-lt"/>
                <a:cs typeface="Cambria"/>
              </a:rPr>
              <a:t> </a:t>
            </a:r>
            <a:r>
              <a:rPr lang="en-US" sz="3000" b="1" dirty="0">
                <a:latin typeface="+mj-lt"/>
                <a:cs typeface="Cambria"/>
              </a:rPr>
              <a:t>Consolidation of Counseling &amp; Student Development/</a:t>
            </a:r>
            <a:br>
              <a:rPr lang="en-US" sz="3000" b="1" dirty="0">
                <a:latin typeface="+mj-lt"/>
                <a:cs typeface="Cambria"/>
              </a:rPr>
            </a:br>
            <a:r>
              <a:rPr lang="en-US" sz="3000" b="1" dirty="0">
                <a:latin typeface="+mj-lt"/>
                <a:cs typeface="Cambria"/>
              </a:rPr>
              <a:t>EOPS </a:t>
            </a:r>
            <a:r>
              <a:rPr lang="en-US" sz="3000" dirty="0">
                <a:latin typeface="+mj-lt"/>
                <a:cs typeface="Cambria"/>
              </a:rPr>
              <a:t>as the most viable option.</a:t>
            </a:r>
            <a:endParaRPr lang="en-US" sz="3000" b="1" dirty="0">
              <a:latin typeface="+mj-lt"/>
              <a:cs typeface="Cambria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78052" y="1069132"/>
            <a:ext cx="4312301" cy="4393"/>
          </a:xfrm>
          <a:prstGeom prst="line">
            <a:avLst/>
          </a:prstGeom>
          <a:ln>
            <a:gradFill flip="none" rotWithShape="1">
              <a:gsLst>
                <a:gs pos="0">
                  <a:srgbClr val="FFD032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22225" y="528103"/>
            <a:ext cx="164592" cy="548640"/>
          </a:xfrm>
          <a:prstGeom prst="rect">
            <a:avLst/>
          </a:prstGeom>
          <a:pattFill prst="pct90">
            <a:fgClr>
              <a:srgbClr val="FFD032"/>
            </a:fgClr>
            <a:bgClr>
              <a:srgbClr val="800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4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414" y="502258"/>
            <a:ext cx="7620000" cy="5454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710000"/>
                </a:solidFill>
              </a:rPr>
              <a:t>Why Option I?</a:t>
            </a:r>
          </a:p>
        </p:txBody>
      </p:sp>
      <p:sp>
        <p:nvSpPr>
          <p:cNvPr id="6" name="Rectangle 5"/>
          <p:cNvSpPr/>
          <p:nvPr/>
        </p:nvSpPr>
        <p:spPr>
          <a:xfrm>
            <a:off x="484314" y="1347460"/>
            <a:ext cx="8062786" cy="4401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</a:pPr>
            <a:r>
              <a:rPr lang="en-US" sz="2400" dirty="0">
                <a:latin typeface="Cambria"/>
                <a:cs typeface="Cambria"/>
              </a:rPr>
              <a:t>In addition to rationale discussed earlier, the combined </a:t>
            </a:r>
            <a:r>
              <a:rPr lang="en-US" sz="2400" b="1" dirty="0">
                <a:latin typeface="Cambria"/>
                <a:cs typeface="Cambria"/>
              </a:rPr>
              <a:t>Counseling &amp; Student Development </a:t>
            </a:r>
            <a:r>
              <a:rPr lang="en-US" sz="2400" dirty="0">
                <a:latin typeface="Cambria"/>
                <a:cs typeface="Cambria"/>
              </a:rPr>
              <a:t>division</a:t>
            </a:r>
            <a:r>
              <a:rPr lang="en-US" sz="2400" b="1" dirty="0">
                <a:latin typeface="Cambria"/>
                <a:cs typeface="Cambria"/>
              </a:rPr>
              <a:t> </a:t>
            </a:r>
            <a:r>
              <a:rPr lang="en-US" sz="2400" dirty="0">
                <a:latin typeface="Cambria"/>
                <a:cs typeface="Cambria"/>
              </a:rPr>
              <a:t>will be manageable in size (49) and will have several key leadership positions that oversee critical operations: </a:t>
            </a:r>
            <a:br>
              <a:rPr lang="en-US" sz="2400" dirty="0">
                <a:latin typeface="Cambria"/>
                <a:cs typeface="Cambria"/>
              </a:rPr>
            </a:br>
            <a:endParaRPr lang="en-US" sz="1000" dirty="0">
              <a:latin typeface="Cambria"/>
              <a:cs typeface="Cambria"/>
            </a:endParaRPr>
          </a:p>
          <a:p>
            <a:pPr marL="1257300" lvl="3" indent="-342900">
              <a:spcAft>
                <a:spcPts val="600"/>
              </a:spcAft>
              <a:buClr>
                <a:srgbClr val="FFD032"/>
              </a:buClr>
              <a:buSzPct val="110000"/>
              <a:buFont typeface="Wingdings" charset="2"/>
              <a:buChar char="§"/>
            </a:pPr>
            <a:r>
              <a:rPr lang="en-US" sz="2400" dirty="0">
                <a:latin typeface="Cambria"/>
                <a:cs typeface="Cambria"/>
              </a:rPr>
              <a:t>Supervisor and Assistant Director for EOPS</a:t>
            </a:r>
          </a:p>
          <a:p>
            <a:pPr marL="1257300" lvl="3" indent="-342900">
              <a:spcAft>
                <a:spcPts val="600"/>
              </a:spcAft>
              <a:buClr>
                <a:srgbClr val="FFD032"/>
              </a:buClr>
              <a:buSzPct val="110000"/>
              <a:buFont typeface="Wingdings" charset="2"/>
              <a:buChar char="§"/>
            </a:pPr>
            <a:r>
              <a:rPr lang="en-US" sz="2400" dirty="0">
                <a:latin typeface="Cambria"/>
                <a:cs typeface="Cambria"/>
              </a:rPr>
              <a:t>Clinic Director in Health Services</a:t>
            </a:r>
          </a:p>
          <a:p>
            <a:pPr marL="1257300" lvl="3" indent="-342900">
              <a:spcAft>
                <a:spcPts val="600"/>
              </a:spcAft>
              <a:buClr>
                <a:srgbClr val="FFD032"/>
              </a:buClr>
              <a:buSzPct val="110000"/>
              <a:buFont typeface="Wingdings" charset="2"/>
              <a:buChar char="§"/>
            </a:pPr>
            <a:r>
              <a:rPr lang="en-US" sz="2400" dirty="0">
                <a:latin typeface="Cambria"/>
                <a:cs typeface="Cambria"/>
              </a:rPr>
              <a:t>Director of Health Education &amp; Wellness</a:t>
            </a:r>
          </a:p>
          <a:p>
            <a:pPr marL="1257300" lvl="3" indent="-342900">
              <a:spcAft>
                <a:spcPts val="600"/>
              </a:spcAft>
              <a:buClr>
                <a:srgbClr val="FFD032"/>
              </a:buClr>
              <a:buSzPct val="110000"/>
              <a:buFont typeface="Wingdings" charset="2"/>
              <a:buChar char="§"/>
            </a:pPr>
            <a:r>
              <a:rPr lang="en-US" sz="2400" dirty="0">
                <a:latin typeface="Cambria"/>
                <a:cs typeface="Cambria"/>
              </a:rPr>
              <a:t>Director for College Life</a:t>
            </a:r>
          </a:p>
          <a:p>
            <a:pPr marL="1257300" lvl="3" indent="-342900">
              <a:spcAft>
                <a:spcPts val="600"/>
              </a:spcAft>
              <a:buClr>
                <a:srgbClr val="FFD032"/>
              </a:buClr>
              <a:buSzPct val="110000"/>
              <a:buFont typeface="Wingdings" charset="2"/>
              <a:buChar char="§"/>
            </a:pPr>
            <a:r>
              <a:rPr lang="en-US" sz="2400" dirty="0">
                <a:latin typeface="Cambria"/>
                <a:cs typeface="Cambria"/>
              </a:rPr>
              <a:t>Director for Psych Services</a:t>
            </a:r>
          </a:p>
          <a:p>
            <a:pPr marL="1257300" lvl="3" indent="-342900">
              <a:spcAft>
                <a:spcPts val="600"/>
              </a:spcAft>
              <a:buClr>
                <a:srgbClr val="FFD032"/>
              </a:buClr>
              <a:buSzPct val="110000"/>
              <a:buFont typeface="Wingdings" charset="2"/>
              <a:buChar char="§"/>
            </a:pPr>
            <a:r>
              <a:rPr lang="en-US" sz="2400" dirty="0">
                <a:latin typeface="Cambria"/>
                <a:cs typeface="Cambria"/>
              </a:rPr>
              <a:t>Department Chair for Counseling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78052" y="1069132"/>
            <a:ext cx="4312301" cy="4393"/>
          </a:xfrm>
          <a:prstGeom prst="line">
            <a:avLst/>
          </a:prstGeom>
          <a:ln>
            <a:gradFill flip="none" rotWithShape="1">
              <a:gsLst>
                <a:gs pos="0">
                  <a:srgbClr val="FFD032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22225" y="528103"/>
            <a:ext cx="164592" cy="548640"/>
          </a:xfrm>
          <a:prstGeom prst="rect">
            <a:avLst/>
          </a:prstGeom>
          <a:pattFill prst="pct90">
            <a:fgClr>
              <a:srgbClr val="FFD032"/>
            </a:fgClr>
            <a:bgClr>
              <a:srgbClr val="800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84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Straight Connector 66"/>
          <p:cNvCxnSpPr/>
          <p:nvPr/>
        </p:nvCxnSpPr>
        <p:spPr>
          <a:xfrm>
            <a:off x="4220634" y="5085809"/>
            <a:ext cx="107696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516255" y="2236685"/>
            <a:ext cx="107696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144395" y="2069890"/>
            <a:ext cx="107696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958590" y="2237318"/>
            <a:ext cx="107696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793105" y="2060576"/>
            <a:ext cx="107696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460396" y="4756784"/>
            <a:ext cx="107696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 Box 58"/>
          <p:cNvSpPr txBox="1"/>
          <p:nvPr/>
        </p:nvSpPr>
        <p:spPr>
          <a:xfrm>
            <a:off x="3273848" y="573409"/>
            <a:ext cx="2448560" cy="7239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ea typeface="ＭＳ 明朝"/>
                <a:cs typeface="Times New Roman"/>
              </a:rPr>
              <a:t>Rob </a:t>
            </a:r>
            <a:r>
              <a:rPr lang="en-US" sz="1400" b="1" dirty="0" err="1">
                <a:effectLst/>
                <a:ea typeface="ＭＳ 明朝"/>
                <a:cs typeface="Times New Roman"/>
              </a:rPr>
              <a:t>Mieso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Vice President, Student Services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Title IX Coordinator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2675255" y="1270850"/>
            <a:ext cx="0" cy="302895"/>
          </a:xfrm>
          <a:prstGeom prst="line">
            <a:avLst/>
          </a:prstGeom>
          <a:ln>
            <a:solidFill>
              <a:srgbClr val="63010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8001000" y="1270850"/>
            <a:ext cx="0" cy="302895"/>
          </a:xfrm>
          <a:prstGeom prst="line">
            <a:avLst/>
          </a:prstGeom>
          <a:ln>
            <a:solidFill>
              <a:srgbClr val="63010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501515" y="1270215"/>
            <a:ext cx="0" cy="302895"/>
          </a:xfrm>
          <a:prstGeom prst="line">
            <a:avLst/>
          </a:prstGeom>
          <a:ln>
            <a:solidFill>
              <a:srgbClr val="63010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321945" y="1442300"/>
            <a:ext cx="8500110" cy="17145"/>
          </a:xfrm>
          <a:prstGeom prst="line">
            <a:avLst/>
          </a:prstGeom>
          <a:ln>
            <a:solidFill>
              <a:srgbClr val="63010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019175" y="1280375"/>
            <a:ext cx="0" cy="302895"/>
          </a:xfrm>
          <a:prstGeom prst="line">
            <a:avLst/>
          </a:prstGeom>
          <a:ln>
            <a:solidFill>
              <a:srgbClr val="63010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3375025" y="4775201"/>
            <a:ext cx="2949575" cy="1"/>
          </a:xfrm>
          <a:prstGeom prst="line">
            <a:avLst/>
          </a:prstGeom>
          <a:ln w="22225">
            <a:solidFill>
              <a:srgbClr val="63010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516255" y="4457486"/>
            <a:ext cx="2862054" cy="0"/>
          </a:xfrm>
          <a:prstGeom prst="line">
            <a:avLst/>
          </a:prstGeom>
          <a:ln w="22225">
            <a:solidFill>
              <a:srgbClr val="71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 Box 57"/>
          <p:cNvSpPr txBox="1"/>
          <p:nvPr/>
        </p:nvSpPr>
        <p:spPr>
          <a:xfrm>
            <a:off x="141393" y="2275844"/>
            <a:ext cx="1943100" cy="1910076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Financial Aid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Gary Valentine, Supervisor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1200" dirty="0">
                <a:effectLst/>
                <a:ea typeface="ＭＳ 明朝"/>
                <a:cs typeface="Times New Roman"/>
              </a:rPr>
              <a:t>CCPG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1200" dirty="0">
                <a:effectLst/>
                <a:ea typeface="ＭＳ 明朝"/>
                <a:cs typeface="Times New Roman"/>
              </a:rPr>
              <a:t>Grants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1200" dirty="0">
                <a:effectLst/>
                <a:ea typeface="ＭＳ 明朝"/>
                <a:cs typeface="Times New Roman"/>
              </a:rPr>
              <a:t>Loans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1200" dirty="0">
                <a:effectLst/>
                <a:ea typeface="ＭＳ 明朝"/>
                <a:cs typeface="Times New Roman"/>
              </a:rPr>
              <a:t>Scholarships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1200" dirty="0">
                <a:effectLst/>
                <a:ea typeface="ＭＳ 明朝"/>
                <a:cs typeface="Times New Roman"/>
              </a:rPr>
              <a:t>CCP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1200" dirty="0">
                <a:effectLst/>
                <a:ea typeface="ＭＳ 明朝"/>
                <a:cs typeface="Times New Roman"/>
              </a:rPr>
              <a:t>Student </a:t>
            </a:r>
            <a:br>
              <a:rPr lang="en-US" sz="1200" dirty="0">
                <a:effectLst/>
                <a:ea typeface="ＭＳ 明朝"/>
                <a:cs typeface="Times New Roman"/>
              </a:rPr>
            </a:br>
            <a:r>
              <a:rPr lang="en-US" sz="1200" dirty="0">
                <a:effectLst/>
                <a:ea typeface="ＭＳ 明朝"/>
                <a:cs typeface="Times New Roman"/>
              </a:rPr>
              <a:t>Employment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       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76" name="Text Box 89"/>
          <p:cNvSpPr txBox="1"/>
          <p:nvPr/>
        </p:nvSpPr>
        <p:spPr>
          <a:xfrm>
            <a:off x="22225" y="1578402"/>
            <a:ext cx="2001520" cy="66738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Lisa Mandy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Director, Financial Aid </a:t>
            </a:r>
            <a:br>
              <a:rPr lang="en-US" sz="1200" dirty="0">
                <a:effectLst/>
                <a:ea typeface="ＭＳ 明朝"/>
                <a:cs typeface="Times New Roman"/>
              </a:rPr>
            </a:br>
            <a:r>
              <a:rPr lang="en-US" sz="1200" dirty="0">
                <a:effectLst/>
                <a:ea typeface="ＭＳ 明朝"/>
                <a:cs typeface="Times New Roman"/>
              </a:rPr>
              <a:t>&amp; Scholarships – </a:t>
            </a:r>
            <a:r>
              <a:rPr lang="en-US" sz="1200" b="1" dirty="0">
                <a:effectLst/>
                <a:ea typeface="ＭＳ 明朝"/>
                <a:cs typeface="Times New Roman"/>
              </a:rPr>
              <a:t>(13)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77" name="Text Box 79"/>
          <p:cNvSpPr txBox="1"/>
          <p:nvPr/>
        </p:nvSpPr>
        <p:spPr>
          <a:xfrm>
            <a:off x="1801922" y="2123864"/>
            <a:ext cx="2266315" cy="180149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DSPS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Marilyn </a:t>
            </a:r>
            <a:r>
              <a:rPr lang="en-US" sz="1200" dirty="0" err="1">
                <a:effectLst/>
                <a:ea typeface="ＭＳ 明朝"/>
                <a:cs typeface="Times New Roman"/>
              </a:rPr>
              <a:t>Booye</a:t>
            </a:r>
            <a:r>
              <a:rPr lang="en-US" sz="1200" dirty="0">
                <a:effectLst/>
                <a:ea typeface="ＭＳ 明朝"/>
                <a:cs typeface="Times New Roman"/>
              </a:rPr>
              <a:t>, </a:t>
            </a:r>
            <a:br>
              <a:rPr lang="en-US" sz="1200" dirty="0">
                <a:effectLst/>
                <a:ea typeface="ＭＳ 明朝"/>
                <a:cs typeface="Times New Roman"/>
              </a:rPr>
            </a:br>
            <a:r>
              <a:rPr lang="en-US" sz="1200" dirty="0">
                <a:effectLst/>
                <a:ea typeface="ＭＳ 明朝"/>
                <a:cs typeface="Times New Roman"/>
              </a:rPr>
              <a:t>Supervisor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b="1" dirty="0">
                <a:effectLst/>
                <a:ea typeface="ＭＳ 明朝"/>
                <a:cs typeface="Times New Roman"/>
              </a:rPr>
              <a:t>DSS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b="1" dirty="0">
                <a:effectLst/>
                <a:ea typeface="ＭＳ 明朝"/>
                <a:cs typeface="Times New Roman"/>
              </a:rPr>
              <a:t>APE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b="1" dirty="0">
                <a:effectLst/>
                <a:ea typeface="ＭＳ 明朝"/>
                <a:cs typeface="Times New Roman"/>
              </a:rPr>
              <a:t>DHHS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Rosemary Jenson, </a:t>
            </a:r>
            <a:br>
              <a:rPr lang="en-US" sz="1200" dirty="0">
                <a:effectLst/>
                <a:ea typeface="ＭＳ 明朝"/>
                <a:cs typeface="Times New Roman"/>
              </a:rPr>
            </a:br>
            <a:r>
              <a:rPr lang="en-US" sz="1200" dirty="0">
                <a:effectLst/>
                <a:ea typeface="ＭＳ 明朝"/>
                <a:cs typeface="Times New Roman"/>
              </a:rPr>
              <a:t>Supervisor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b="1" dirty="0">
                <a:effectLst/>
                <a:ea typeface="ＭＳ 明朝"/>
                <a:cs typeface="Times New Roman"/>
              </a:rPr>
              <a:t>HOPE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78" name="Text Box 91"/>
          <p:cNvSpPr txBox="1"/>
          <p:nvPr/>
        </p:nvSpPr>
        <p:spPr>
          <a:xfrm>
            <a:off x="1755775" y="1613750"/>
            <a:ext cx="1845310" cy="35729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Stacey Shears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Dean, DSPS – </a:t>
            </a:r>
            <a:r>
              <a:rPr lang="en-US" sz="1200" b="1" dirty="0">
                <a:effectLst/>
                <a:ea typeface="ＭＳ 明朝"/>
                <a:cs typeface="Times New Roman"/>
              </a:rPr>
              <a:t>(45)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79" name="Text Box 81"/>
          <p:cNvSpPr txBox="1"/>
          <p:nvPr/>
        </p:nvSpPr>
        <p:spPr>
          <a:xfrm>
            <a:off x="3425825" y="2298490"/>
            <a:ext cx="2225040" cy="2211594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Student Development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Office of College Life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 err="1">
                <a:effectLst/>
                <a:ea typeface="ＭＳ 明朝"/>
                <a:cs typeface="Times New Roman"/>
              </a:rPr>
              <a:t>Hyon</a:t>
            </a:r>
            <a:r>
              <a:rPr lang="en-US" sz="1200" dirty="0">
                <a:effectLst/>
                <a:ea typeface="ＭＳ 明朝"/>
                <a:cs typeface="Times New Roman"/>
              </a:rPr>
              <a:t> Chu Yi Baker, </a:t>
            </a:r>
            <a:r>
              <a:rPr lang="en-US" sz="1200" dirty="0" err="1">
                <a:effectLst/>
                <a:ea typeface="ＭＳ 明朝"/>
                <a:cs typeface="Times New Roman"/>
              </a:rPr>
              <a:t>Coord</a:t>
            </a:r>
            <a:r>
              <a:rPr lang="en-US" sz="1200" dirty="0">
                <a:effectLst/>
                <a:ea typeface="ＭＳ 明朝"/>
                <a:cs typeface="Times New Roman"/>
              </a:rPr>
              <a:t>.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EOPS/CARE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George Robles, Supervisor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Truly Hunter, Asst. Director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Health Services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Clinic Director (open)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Mary Sullivan, HS Educ.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Psych Services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 err="1">
                <a:effectLst/>
                <a:ea typeface="ＭＳ 明朝"/>
                <a:cs typeface="Times New Roman"/>
              </a:rPr>
              <a:t>Siew</a:t>
            </a:r>
            <a:r>
              <a:rPr lang="en-US" sz="1200" dirty="0">
                <a:effectLst/>
                <a:ea typeface="ＭＳ 明朝"/>
                <a:cs typeface="Times New Roman"/>
              </a:rPr>
              <a:t> </a:t>
            </a:r>
            <a:r>
              <a:rPr lang="en-US" sz="1200" dirty="0" err="1">
                <a:effectLst/>
                <a:ea typeface="ＭＳ 明朝"/>
                <a:cs typeface="Times New Roman"/>
              </a:rPr>
              <a:t>Kuek</a:t>
            </a:r>
            <a:r>
              <a:rPr lang="en-US" sz="1200" dirty="0">
                <a:effectLst/>
                <a:ea typeface="ＭＳ 明朝"/>
                <a:cs typeface="Times New Roman"/>
              </a:rPr>
              <a:t>, Director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 </a:t>
            </a:r>
          </a:p>
        </p:txBody>
      </p:sp>
      <p:sp>
        <p:nvSpPr>
          <p:cNvPr id="80" name="Text Box 93"/>
          <p:cNvSpPr txBox="1"/>
          <p:nvPr/>
        </p:nvSpPr>
        <p:spPr>
          <a:xfrm>
            <a:off x="3505835" y="1593430"/>
            <a:ext cx="1971040" cy="59436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Michele </a:t>
            </a:r>
            <a:r>
              <a:rPr lang="en-US" sz="1200" b="1" dirty="0" err="1">
                <a:effectLst/>
                <a:ea typeface="ＭＳ 明朝"/>
                <a:cs typeface="Times New Roman"/>
              </a:rPr>
              <a:t>LeBleu</a:t>
            </a:r>
            <a:r>
              <a:rPr lang="en-US" sz="1200" b="1" dirty="0">
                <a:effectLst/>
                <a:ea typeface="ＭＳ 明朝"/>
                <a:cs typeface="Times New Roman"/>
              </a:rPr>
              <a:t>-Burns</a:t>
            </a:r>
            <a:br>
              <a:rPr lang="en-US" sz="1200" dirty="0">
                <a:effectLst/>
                <a:ea typeface="ＭＳ 明朝"/>
                <a:cs typeface="Times New Roman"/>
              </a:rPr>
            </a:br>
            <a:r>
              <a:rPr lang="en-US" sz="1200" dirty="0">
                <a:effectLst/>
                <a:ea typeface="ＭＳ 明朝"/>
                <a:cs typeface="Times New Roman"/>
              </a:rPr>
              <a:t>Dean, Student Dev. &amp; Counseling – </a:t>
            </a:r>
            <a:r>
              <a:rPr lang="en-US" sz="1200" b="1" dirty="0">
                <a:effectLst/>
                <a:ea typeface="ＭＳ 明朝"/>
                <a:cs typeface="Times New Roman"/>
              </a:rPr>
              <a:t>(</a:t>
            </a:r>
            <a:r>
              <a:rPr lang="en-US" sz="1200" b="1" dirty="0">
                <a:ea typeface="ＭＳ 明朝"/>
                <a:cs typeface="Times New Roman"/>
              </a:rPr>
              <a:t>26</a:t>
            </a:r>
            <a:r>
              <a:rPr lang="en-US" sz="1200" b="1" dirty="0">
                <a:effectLst/>
                <a:ea typeface="ＭＳ 明朝"/>
                <a:cs typeface="Times New Roman"/>
              </a:rPr>
              <a:t>)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81" name="Text Box 80"/>
          <p:cNvSpPr txBox="1"/>
          <p:nvPr/>
        </p:nvSpPr>
        <p:spPr>
          <a:xfrm>
            <a:off x="7081517" y="2232663"/>
            <a:ext cx="2009140" cy="2178682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A &amp; R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Open, Sr. Supervisor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Barry Johnson, </a:t>
            </a:r>
            <a:br>
              <a:rPr lang="en-US" sz="1200" dirty="0">
                <a:effectLst/>
                <a:ea typeface="ＭＳ 明朝"/>
                <a:cs typeface="Times New Roman"/>
              </a:rPr>
            </a:br>
            <a:r>
              <a:rPr lang="en-US" sz="1200" dirty="0">
                <a:effectLst/>
                <a:ea typeface="ＭＳ 明朝"/>
                <a:cs typeface="Times New Roman"/>
              </a:rPr>
              <a:t>Supervisor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Evaluations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Veronica </a:t>
            </a:r>
            <a:r>
              <a:rPr lang="en-US" sz="1200" dirty="0" err="1">
                <a:effectLst/>
                <a:ea typeface="ＭＳ 明朝"/>
                <a:cs typeface="Times New Roman"/>
              </a:rPr>
              <a:t>Aparicio</a:t>
            </a:r>
            <a:r>
              <a:rPr lang="en-US" sz="1200" dirty="0">
                <a:effectLst/>
                <a:ea typeface="ＭＳ 明朝"/>
                <a:cs typeface="Times New Roman"/>
              </a:rPr>
              <a:t>, Coordinator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Assessment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Cassie Wheat, </a:t>
            </a:r>
            <a:br>
              <a:rPr lang="en-US" sz="1200" dirty="0">
                <a:effectLst/>
                <a:ea typeface="ＭＳ 明朝"/>
                <a:cs typeface="Times New Roman"/>
              </a:rPr>
            </a:br>
            <a:r>
              <a:rPr lang="en-US" sz="1200" dirty="0">
                <a:effectLst/>
                <a:ea typeface="ＭＳ 明朝"/>
                <a:cs typeface="Times New Roman"/>
              </a:rPr>
              <a:t>Supervisor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Veterans Services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 </a:t>
            </a:r>
          </a:p>
        </p:txBody>
      </p:sp>
      <p:sp>
        <p:nvSpPr>
          <p:cNvPr id="82" name="Text Box 95"/>
          <p:cNvSpPr txBox="1"/>
          <p:nvPr/>
        </p:nvSpPr>
        <p:spPr>
          <a:xfrm>
            <a:off x="7018020" y="1568665"/>
            <a:ext cx="1971040" cy="61912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Open</a:t>
            </a:r>
            <a:br>
              <a:rPr lang="en-US" sz="1200" dirty="0">
                <a:effectLst/>
                <a:ea typeface="ＭＳ 明朝"/>
                <a:cs typeface="Times New Roman"/>
              </a:rPr>
            </a:br>
            <a:r>
              <a:rPr lang="en-US" sz="1200" dirty="0">
                <a:effectLst/>
                <a:ea typeface="ＭＳ 明朝"/>
                <a:cs typeface="Times New Roman"/>
              </a:rPr>
              <a:t>Dean, Enrollment</a:t>
            </a:r>
            <a:br>
              <a:rPr lang="en-US" sz="1200" dirty="0">
                <a:effectLst/>
                <a:ea typeface="ＭＳ 明朝"/>
                <a:cs typeface="Times New Roman"/>
              </a:rPr>
            </a:br>
            <a:r>
              <a:rPr lang="en-US" sz="1200" dirty="0">
                <a:effectLst/>
                <a:ea typeface="ＭＳ 明朝"/>
                <a:cs typeface="Times New Roman"/>
              </a:rPr>
              <a:t>Services – </a:t>
            </a:r>
            <a:r>
              <a:rPr lang="en-US" sz="1200" b="1" dirty="0">
                <a:effectLst/>
                <a:ea typeface="ＭＳ 明朝"/>
                <a:cs typeface="Times New Roman"/>
              </a:rPr>
              <a:t>(22)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83" name="Text Box 82"/>
          <p:cNvSpPr txBox="1"/>
          <p:nvPr/>
        </p:nvSpPr>
        <p:spPr>
          <a:xfrm>
            <a:off x="756073" y="4808211"/>
            <a:ext cx="2670175" cy="146748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Outreach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Men of Color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Food Pantry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Middle College/College Now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DA College Promise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Erick Aragon, Director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Erika Flores, Program Coordinator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84" name="Text Box 29"/>
          <p:cNvSpPr txBox="1"/>
          <p:nvPr/>
        </p:nvSpPr>
        <p:spPr>
          <a:xfrm>
            <a:off x="477520" y="4462145"/>
            <a:ext cx="2947035" cy="312421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Outreach &amp; Relations w/Schools – (7) 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85" name="Text Box 83"/>
          <p:cNvSpPr txBox="1"/>
          <p:nvPr/>
        </p:nvSpPr>
        <p:spPr>
          <a:xfrm>
            <a:off x="3390266" y="5679783"/>
            <a:ext cx="2947035" cy="283537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Occupational Training Institute – (7)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86" name="Text Box 84"/>
          <p:cNvSpPr txBox="1"/>
          <p:nvPr/>
        </p:nvSpPr>
        <p:spPr>
          <a:xfrm>
            <a:off x="3647440" y="6021428"/>
            <a:ext cx="2235200" cy="349791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Sabrina Stewart, Supervisor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       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>
            <a:off x="4226560" y="1257936"/>
            <a:ext cx="53848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0" name="Picture 89"/>
          <p:cNvPicPr>
            <a:picLocks noChangeAspect="1"/>
          </p:cNvPicPr>
          <p:nvPr/>
        </p:nvPicPr>
        <p:blipFill rotWithShape="1">
          <a:blip r:embed="rId3"/>
          <a:srcRect b="20222"/>
          <a:stretch/>
        </p:blipFill>
        <p:spPr>
          <a:xfrm rot="16200000">
            <a:off x="4285294" y="-4285298"/>
            <a:ext cx="573411" cy="9144000"/>
          </a:xfrm>
          <a:prstGeom prst="rect">
            <a:avLst/>
          </a:prstGeom>
        </p:spPr>
      </p:pic>
      <p:sp>
        <p:nvSpPr>
          <p:cNvPr id="91" name="TextBox 90"/>
          <p:cNvSpPr txBox="1"/>
          <p:nvPr/>
        </p:nvSpPr>
        <p:spPr>
          <a:xfrm>
            <a:off x="993350" y="74990"/>
            <a:ext cx="699694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>
                <a:solidFill>
                  <a:schemeClr val="bg1"/>
                </a:solidFill>
                <a:latin typeface="Cambria"/>
                <a:cs typeface="Cambria"/>
              </a:rPr>
              <a:t>Student Services:  Current Organization Chart 2018-19</a:t>
            </a:r>
          </a:p>
        </p:txBody>
      </p:sp>
      <p:sp>
        <p:nvSpPr>
          <p:cNvPr id="93" name="Rectangle 92"/>
          <p:cNvSpPr/>
          <p:nvPr/>
        </p:nvSpPr>
        <p:spPr>
          <a:xfrm>
            <a:off x="8252459" y="0"/>
            <a:ext cx="640080" cy="557784"/>
          </a:xfrm>
          <a:prstGeom prst="rect">
            <a:avLst/>
          </a:prstGeom>
          <a:pattFill prst="pct90">
            <a:fgClr>
              <a:srgbClr val="FFD032"/>
            </a:fgClr>
            <a:bgClr>
              <a:srgbClr val="800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5" name="Text Box 107"/>
          <p:cNvSpPr txBox="1"/>
          <p:nvPr/>
        </p:nvSpPr>
        <p:spPr>
          <a:xfrm>
            <a:off x="5170071" y="1581574"/>
            <a:ext cx="2316480" cy="54229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Sheila White-Daniels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algn="ctr"/>
            <a:r>
              <a:rPr lang="en-US" sz="1200" dirty="0">
                <a:effectLst/>
                <a:ea typeface="ＭＳ 明朝"/>
                <a:cs typeface="Times New Roman"/>
              </a:rPr>
              <a:t>Dean, Counseling </a:t>
            </a:r>
            <a:r>
              <a:rPr lang="en-US" sz="1200" dirty="0">
                <a:ea typeface="ＭＳ 明朝"/>
                <a:cs typeface="Times New Roman"/>
              </a:rPr>
              <a:t>– </a:t>
            </a:r>
            <a:r>
              <a:rPr lang="en-US" sz="1200" b="1" dirty="0">
                <a:effectLst/>
                <a:ea typeface="ＭＳ 明朝"/>
                <a:cs typeface="Times New Roman"/>
              </a:rPr>
              <a:t>(26)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36" name="Text Box 133"/>
          <p:cNvSpPr txBox="1"/>
          <p:nvPr/>
        </p:nvSpPr>
        <p:spPr>
          <a:xfrm>
            <a:off x="5479951" y="2095289"/>
            <a:ext cx="1737360" cy="148971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Counseling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Patty Burgos, Chair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Transfer Center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Foster Youth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 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7452360" y="2202183"/>
            <a:ext cx="107696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375025" y="1442300"/>
            <a:ext cx="15241" cy="4379380"/>
          </a:xfrm>
          <a:prstGeom prst="line">
            <a:avLst/>
          </a:prstGeom>
          <a:ln w="9525">
            <a:solidFill>
              <a:srgbClr val="63010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324600" y="1257936"/>
            <a:ext cx="0" cy="302895"/>
          </a:xfrm>
          <a:prstGeom prst="line">
            <a:avLst/>
          </a:prstGeom>
          <a:ln>
            <a:solidFill>
              <a:srgbClr val="63010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385608" y="5664931"/>
            <a:ext cx="2659592" cy="4692"/>
          </a:xfrm>
          <a:prstGeom prst="line">
            <a:avLst/>
          </a:prstGeom>
          <a:ln w="22225">
            <a:solidFill>
              <a:srgbClr val="63010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 Box 4"/>
          <p:cNvSpPr txBox="1"/>
          <p:nvPr/>
        </p:nvSpPr>
        <p:spPr>
          <a:xfrm>
            <a:off x="3520864" y="4791455"/>
            <a:ext cx="2691976" cy="294354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International Student Programs – (11)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4230797" y="5971543"/>
            <a:ext cx="107696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 Box 134"/>
          <p:cNvSpPr txBox="1"/>
          <p:nvPr/>
        </p:nvSpPr>
        <p:spPr>
          <a:xfrm>
            <a:off x="3786293" y="5136609"/>
            <a:ext cx="1895475" cy="369567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Joseph Ng, Supervisor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       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19432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Straight Connector 66"/>
          <p:cNvCxnSpPr/>
          <p:nvPr/>
        </p:nvCxnSpPr>
        <p:spPr>
          <a:xfrm>
            <a:off x="3940252" y="6210088"/>
            <a:ext cx="107696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790575" y="2236685"/>
            <a:ext cx="107696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825115" y="2069890"/>
            <a:ext cx="107696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238750" y="2237318"/>
            <a:ext cx="107696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215505" y="2212976"/>
            <a:ext cx="107696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2233582" y="4401184"/>
            <a:ext cx="107696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 Box 58"/>
          <p:cNvSpPr txBox="1"/>
          <p:nvPr/>
        </p:nvSpPr>
        <p:spPr>
          <a:xfrm>
            <a:off x="3279119" y="573409"/>
            <a:ext cx="2448560" cy="7239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ea typeface="ＭＳ 明朝"/>
                <a:cs typeface="Times New Roman"/>
              </a:rPr>
              <a:t>Rob </a:t>
            </a:r>
            <a:r>
              <a:rPr lang="en-US" sz="1400" b="1" dirty="0" err="1">
                <a:effectLst/>
                <a:ea typeface="ＭＳ 明朝"/>
                <a:cs typeface="Times New Roman"/>
              </a:rPr>
              <a:t>Mieso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Vice President, Student Services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Title IX Coordinator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3366135" y="1270850"/>
            <a:ext cx="0" cy="302895"/>
          </a:xfrm>
          <a:prstGeom prst="line">
            <a:avLst/>
          </a:prstGeom>
          <a:ln>
            <a:solidFill>
              <a:srgbClr val="63010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757160" y="1270850"/>
            <a:ext cx="0" cy="302895"/>
          </a:xfrm>
          <a:prstGeom prst="line">
            <a:avLst/>
          </a:prstGeom>
          <a:ln>
            <a:solidFill>
              <a:srgbClr val="63010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771515" y="1280375"/>
            <a:ext cx="0" cy="302895"/>
          </a:xfrm>
          <a:prstGeom prst="line">
            <a:avLst/>
          </a:prstGeom>
          <a:ln>
            <a:solidFill>
              <a:srgbClr val="63010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4490585" y="1256430"/>
            <a:ext cx="10160" cy="4663440"/>
          </a:xfrm>
          <a:prstGeom prst="line">
            <a:avLst/>
          </a:prstGeom>
          <a:ln>
            <a:solidFill>
              <a:srgbClr val="63010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321945" y="1442300"/>
            <a:ext cx="8500110" cy="17145"/>
          </a:xfrm>
          <a:prstGeom prst="line">
            <a:avLst/>
          </a:prstGeom>
          <a:ln>
            <a:solidFill>
              <a:srgbClr val="63010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334135" y="1280375"/>
            <a:ext cx="0" cy="302895"/>
          </a:xfrm>
          <a:prstGeom prst="line">
            <a:avLst/>
          </a:prstGeom>
          <a:ln>
            <a:solidFill>
              <a:srgbClr val="63010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2756900" y="5831206"/>
            <a:ext cx="3110865" cy="635"/>
          </a:xfrm>
          <a:prstGeom prst="line">
            <a:avLst/>
          </a:prstGeom>
          <a:ln>
            <a:solidFill>
              <a:srgbClr val="63010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1354320" y="4081566"/>
            <a:ext cx="3132455" cy="0"/>
          </a:xfrm>
          <a:prstGeom prst="line">
            <a:avLst/>
          </a:prstGeom>
          <a:ln>
            <a:solidFill>
              <a:srgbClr val="71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 Box 57"/>
          <p:cNvSpPr txBox="1"/>
          <p:nvPr/>
        </p:nvSpPr>
        <p:spPr>
          <a:xfrm>
            <a:off x="425873" y="2235204"/>
            <a:ext cx="1943100" cy="21259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Financial Aid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Gary Valentine, Supervisor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1200" dirty="0">
                <a:effectLst/>
                <a:ea typeface="ＭＳ 明朝"/>
                <a:cs typeface="Times New Roman"/>
              </a:rPr>
              <a:t>CCPG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1200" dirty="0">
                <a:effectLst/>
                <a:ea typeface="ＭＳ 明朝"/>
                <a:cs typeface="Times New Roman"/>
              </a:rPr>
              <a:t>Grants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1200" dirty="0">
                <a:effectLst/>
                <a:ea typeface="ＭＳ 明朝"/>
                <a:cs typeface="Times New Roman"/>
              </a:rPr>
              <a:t>Loans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1200" dirty="0">
                <a:effectLst/>
                <a:ea typeface="ＭＳ 明朝"/>
                <a:cs typeface="Times New Roman"/>
              </a:rPr>
              <a:t>Scholarships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1200" dirty="0">
                <a:effectLst/>
                <a:ea typeface="ＭＳ 明朝"/>
                <a:cs typeface="Times New Roman"/>
              </a:rPr>
              <a:t>CCP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1200" dirty="0">
                <a:effectLst/>
                <a:ea typeface="ＭＳ 明朝"/>
                <a:cs typeface="Times New Roman"/>
              </a:rPr>
              <a:t>Student Employment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       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76" name="Text Box 89"/>
          <p:cNvSpPr txBox="1"/>
          <p:nvPr/>
        </p:nvSpPr>
        <p:spPr>
          <a:xfrm>
            <a:off x="337185" y="1608882"/>
            <a:ext cx="2001520" cy="66738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Lisa Mandy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Director, Financial Aid </a:t>
            </a:r>
            <a:br>
              <a:rPr lang="en-US" sz="1200" dirty="0">
                <a:effectLst/>
                <a:ea typeface="ＭＳ 明朝"/>
                <a:cs typeface="Times New Roman"/>
              </a:rPr>
            </a:br>
            <a:r>
              <a:rPr lang="en-US" sz="1200" dirty="0">
                <a:effectLst/>
                <a:ea typeface="ＭＳ 明朝"/>
                <a:cs typeface="Times New Roman"/>
              </a:rPr>
              <a:t>&amp; Scholarships – </a:t>
            </a:r>
            <a:r>
              <a:rPr lang="en-US" sz="1200" b="1" dirty="0">
                <a:effectLst/>
                <a:ea typeface="ＭＳ 明朝"/>
                <a:cs typeface="Times New Roman"/>
              </a:rPr>
              <a:t>(13)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77" name="Text Box 79"/>
          <p:cNvSpPr txBox="1"/>
          <p:nvPr/>
        </p:nvSpPr>
        <p:spPr>
          <a:xfrm>
            <a:off x="2472483" y="2073064"/>
            <a:ext cx="1967438" cy="180149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DSPS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Marilyn </a:t>
            </a:r>
            <a:r>
              <a:rPr lang="en-US" sz="1200" dirty="0" err="1">
                <a:effectLst/>
                <a:ea typeface="ＭＳ 明朝"/>
                <a:cs typeface="Times New Roman"/>
              </a:rPr>
              <a:t>Booye</a:t>
            </a:r>
            <a:r>
              <a:rPr lang="en-US" sz="1200" dirty="0">
                <a:effectLst/>
                <a:ea typeface="ＭＳ 明朝"/>
                <a:cs typeface="Times New Roman"/>
              </a:rPr>
              <a:t>, </a:t>
            </a:r>
            <a:br>
              <a:rPr lang="en-US" sz="1200" dirty="0">
                <a:effectLst/>
                <a:ea typeface="ＭＳ 明朝"/>
                <a:cs typeface="Times New Roman"/>
              </a:rPr>
            </a:br>
            <a:r>
              <a:rPr lang="en-US" sz="1200" dirty="0">
                <a:effectLst/>
                <a:ea typeface="ＭＳ 明朝"/>
                <a:cs typeface="Times New Roman"/>
              </a:rPr>
              <a:t>Supervisor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b="1" dirty="0">
                <a:effectLst/>
                <a:ea typeface="ＭＳ 明朝"/>
                <a:cs typeface="Times New Roman"/>
              </a:rPr>
              <a:t>DSS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b="1" dirty="0">
                <a:effectLst/>
                <a:ea typeface="ＭＳ 明朝"/>
                <a:cs typeface="Times New Roman"/>
              </a:rPr>
              <a:t>APE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b="1" dirty="0">
                <a:effectLst/>
                <a:ea typeface="ＭＳ 明朝"/>
                <a:cs typeface="Times New Roman"/>
              </a:rPr>
              <a:t>DHHS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Rosemary Jenson, </a:t>
            </a:r>
            <a:br>
              <a:rPr lang="en-US" sz="1200" dirty="0">
                <a:effectLst/>
                <a:ea typeface="ＭＳ 明朝"/>
                <a:cs typeface="Times New Roman"/>
              </a:rPr>
            </a:br>
            <a:r>
              <a:rPr lang="en-US" sz="1200" dirty="0">
                <a:effectLst/>
                <a:ea typeface="ＭＳ 明朝"/>
                <a:cs typeface="Times New Roman"/>
              </a:rPr>
              <a:t>Supervisor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b="1" dirty="0">
                <a:effectLst/>
                <a:ea typeface="ＭＳ 明朝"/>
                <a:cs typeface="Times New Roman"/>
              </a:rPr>
              <a:t>HOPE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78" name="Text Box 91"/>
          <p:cNvSpPr txBox="1"/>
          <p:nvPr/>
        </p:nvSpPr>
        <p:spPr>
          <a:xfrm>
            <a:off x="2446655" y="1603590"/>
            <a:ext cx="1845310" cy="4953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Stacey Shears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Dean, DSPS – </a:t>
            </a:r>
            <a:r>
              <a:rPr lang="en-US" sz="1200" b="1" dirty="0">
                <a:effectLst/>
                <a:ea typeface="ＭＳ 明朝"/>
                <a:cs typeface="Times New Roman"/>
              </a:rPr>
              <a:t>(45)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79" name="Text Box 81"/>
          <p:cNvSpPr txBox="1"/>
          <p:nvPr/>
        </p:nvSpPr>
        <p:spPr>
          <a:xfrm>
            <a:off x="4655185" y="2247690"/>
            <a:ext cx="2225040" cy="298471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Student Development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Office of College Life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 err="1">
                <a:effectLst/>
                <a:ea typeface="ＭＳ 明朝"/>
                <a:cs typeface="Times New Roman"/>
              </a:rPr>
              <a:t>Hyon</a:t>
            </a:r>
            <a:r>
              <a:rPr lang="en-US" sz="1200" dirty="0">
                <a:effectLst/>
                <a:ea typeface="ＭＳ 明朝"/>
                <a:cs typeface="Times New Roman"/>
              </a:rPr>
              <a:t> Chu Yi Baker, </a:t>
            </a:r>
            <a:r>
              <a:rPr lang="en-US" sz="1200" dirty="0" err="1">
                <a:effectLst/>
                <a:ea typeface="ＭＳ 明朝"/>
                <a:cs typeface="Times New Roman"/>
              </a:rPr>
              <a:t>Coord</a:t>
            </a:r>
            <a:r>
              <a:rPr lang="en-US" sz="1200" dirty="0">
                <a:effectLst/>
                <a:ea typeface="ＭＳ 明朝"/>
                <a:cs typeface="Times New Roman"/>
              </a:rPr>
              <a:t>.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EOPS/CARE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George Robles, Supervisor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Truly Hunter, Asst. Director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Health Services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Clinic Director (open)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Mary Sullivan, HS Educ.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Psych Services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 err="1">
                <a:effectLst/>
                <a:ea typeface="ＭＳ 明朝"/>
                <a:cs typeface="Times New Roman"/>
              </a:rPr>
              <a:t>Siew</a:t>
            </a:r>
            <a:r>
              <a:rPr lang="en-US" sz="1200" dirty="0">
                <a:effectLst/>
                <a:ea typeface="ＭＳ 明朝"/>
                <a:cs typeface="Times New Roman"/>
              </a:rPr>
              <a:t> </a:t>
            </a:r>
            <a:r>
              <a:rPr lang="en-US" sz="1200" dirty="0" err="1">
                <a:effectLst/>
                <a:ea typeface="ＭＳ 明朝"/>
                <a:cs typeface="Times New Roman"/>
              </a:rPr>
              <a:t>Kuek</a:t>
            </a:r>
            <a:r>
              <a:rPr lang="en-US" sz="1200" dirty="0">
                <a:effectLst/>
                <a:ea typeface="ＭＳ 明朝"/>
                <a:cs typeface="Times New Roman"/>
              </a:rPr>
              <a:t>, Director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General Counseling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Patty Burgos, Chair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Transfer &amp; Career</a:t>
            </a:r>
            <a:r>
              <a:rPr lang="en-US" sz="1200" dirty="0">
                <a:effectLst/>
                <a:ea typeface="ＭＳ 明朝"/>
                <a:cs typeface="Times New Roman"/>
              </a:rPr>
              <a:t> </a:t>
            </a:r>
            <a:r>
              <a:rPr lang="en-US" sz="1200" b="1" dirty="0">
                <a:effectLst/>
                <a:ea typeface="ＭＳ 明朝"/>
                <a:cs typeface="Times New Roman"/>
              </a:rPr>
              <a:t>Services</a:t>
            </a:r>
          </a:p>
          <a:p>
            <a:pPr marL="274320" indent="-274320">
              <a:buFont typeface="Wingdings"/>
              <a:buChar char=""/>
            </a:pPr>
            <a:r>
              <a:rPr lang="en-US" sz="1200" b="1" dirty="0">
                <a:ea typeface="ＭＳ 明朝"/>
                <a:cs typeface="Times New Roman"/>
              </a:rPr>
              <a:t>Foster Youth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 </a:t>
            </a:r>
          </a:p>
        </p:txBody>
      </p:sp>
      <p:sp>
        <p:nvSpPr>
          <p:cNvPr id="80" name="Text Box 93"/>
          <p:cNvSpPr txBox="1"/>
          <p:nvPr/>
        </p:nvSpPr>
        <p:spPr>
          <a:xfrm>
            <a:off x="4785995" y="1593430"/>
            <a:ext cx="1971040" cy="59436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Michele </a:t>
            </a:r>
            <a:r>
              <a:rPr lang="en-US" sz="1200" b="1" dirty="0" err="1">
                <a:effectLst/>
                <a:ea typeface="ＭＳ 明朝"/>
                <a:cs typeface="Times New Roman"/>
              </a:rPr>
              <a:t>LeBleu</a:t>
            </a:r>
            <a:r>
              <a:rPr lang="en-US" sz="1200" b="1" dirty="0">
                <a:effectLst/>
                <a:ea typeface="ＭＳ 明朝"/>
                <a:cs typeface="Times New Roman"/>
              </a:rPr>
              <a:t>-Burns</a:t>
            </a:r>
            <a:br>
              <a:rPr lang="en-US" sz="1200" dirty="0">
                <a:effectLst/>
                <a:ea typeface="ＭＳ 明朝"/>
                <a:cs typeface="Times New Roman"/>
              </a:rPr>
            </a:br>
            <a:r>
              <a:rPr lang="en-US" sz="1200" dirty="0">
                <a:effectLst/>
                <a:ea typeface="ＭＳ 明朝"/>
                <a:cs typeface="Times New Roman"/>
              </a:rPr>
              <a:t>Dean, Student Dev. &amp; Counseling – </a:t>
            </a:r>
            <a:r>
              <a:rPr lang="en-US" sz="1200" b="1" dirty="0">
                <a:effectLst/>
                <a:ea typeface="ＭＳ 明朝"/>
                <a:cs typeface="Times New Roman"/>
              </a:rPr>
              <a:t>(49)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81" name="Text Box 80"/>
          <p:cNvSpPr txBox="1"/>
          <p:nvPr/>
        </p:nvSpPr>
        <p:spPr>
          <a:xfrm>
            <a:off x="6868157" y="2222502"/>
            <a:ext cx="2009140" cy="267652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A &amp; R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Open, Sr. Supervisor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Barry Johnson, </a:t>
            </a:r>
            <a:br>
              <a:rPr lang="en-US" sz="1200" dirty="0">
                <a:effectLst/>
                <a:ea typeface="ＭＳ 明朝"/>
                <a:cs typeface="Times New Roman"/>
              </a:rPr>
            </a:br>
            <a:r>
              <a:rPr lang="en-US" sz="1200" dirty="0">
                <a:effectLst/>
                <a:ea typeface="ＭＳ 明朝"/>
                <a:cs typeface="Times New Roman"/>
              </a:rPr>
              <a:t>Supervisor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Evaluations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Veronica </a:t>
            </a:r>
            <a:r>
              <a:rPr lang="en-US" sz="1200" dirty="0" err="1">
                <a:effectLst/>
                <a:ea typeface="ＭＳ 明朝"/>
                <a:cs typeface="Times New Roman"/>
              </a:rPr>
              <a:t>Aparicio</a:t>
            </a:r>
            <a:r>
              <a:rPr lang="en-US" sz="1200" dirty="0">
                <a:effectLst/>
                <a:ea typeface="ＭＳ 明朝"/>
                <a:cs typeface="Times New Roman"/>
              </a:rPr>
              <a:t>, Coordinator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Assessment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Cassie Wheat, </a:t>
            </a:r>
            <a:br>
              <a:rPr lang="en-US" sz="1200" dirty="0">
                <a:effectLst/>
                <a:ea typeface="ＭＳ 明朝"/>
                <a:cs typeface="Times New Roman"/>
              </a:rPr>
            </a:br>
            <a:r>
              <a:rPr lang="en-US" sz="1200" dirty="0">
                <a:effectLst/>
                <a:ea typeface="ＭＳ 明朝"/>
                <a:cs typeface="Times New Roman"/>
              </a:rPr>
              <a:t>Supervisor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ISP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Joseph Ng, Supervisor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Veterans Services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ＭＳ 明朝"/>
                <a:cs typeface="Times New Roman"/>
              </a:rPr>
              <a:t> </a:t>
            </a:r>
          </a:p>
        </p:txBody>
      </p:sp>
      <p:sp>
        <p:nvSpPr>
          <p:cNvPr id="82" name="Text Box 95"/>
          <p:cNvSpPr txBox="1"/>
          <p:nvPr/>
        </p:nvSpPr>
        <p:spPr>
          <a:xfrm>
            <a:off x="6774180" y="1558505"/>
            <a:ext cx="1971040" cy="61912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Open</a:t>
            </a:r>
            <a:br>
              <a:rPr lang="en-US" sz="1200" dirty="0">
                <a:effectLst/>
                <a:ea typeface="ＭＳ 明朝"/>
                <a:cs typeface="Times New Roman"/>
              </a:rPr>
            </a:br>
            <a:r>
              <a:rPr lang="en-US" sz="1200" dirty="0">
                <a:effectLst/>
                <a:ea typeface="ＭＳ 明朝"/>
                <a:cs typeface="Times New Roman"/>
              </a:rPr>
              <a:t>Dean, Enrollment</a:t>
            </a:r>
            <a:br>
              <a:rPr lang="en-US" sz="1200" dirty="0">
                <a:effectLst/>
                <a:ea typeface="ＭＳ 明朝"/>
                <a:cs typeface="Times New Roman"/>
              </a:rPr>
            </a:br>
            <a:r>
              <a:rPr lang="en-US" sz="1200" dirty="0">
                <a:effectLst/>
                <a:ea typeface="ＭＳ 明朝"/>
                <a:cs typeface="Times New Roman"/>
              </a:rPr>
              <a:t>Services – </a:t>
            </a:r>
            <a:r>
              <a:rPr lang="en-US" sz="1200" b="1" dirty="0">
                <a:effectLst/>
                <a:ea typeface="ＭＳ 明朝"/>
                <a:cs typeface="Times New Roman"/>
              </a:rPr>
              <a:t>(27)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83" name="Text Box 82"/>
          <p:cNvSpPr txBox="1"/>
          <p:nvPr/>
        </p:nvSpPr>
        <p:spPr>
          <a:xfrm>
            <a:off x="1864230" y="4400131"/>
            <a:ext cx="2670175" cy="146748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Outreach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Men of Color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Food Pantry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Middle College/College Now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US" sz="1200" b="1" dirty="0">
                <a:effectLst/>
                <a:ea typeface="ＭＳ 明朝"/>
                <a:cs typeface="Times New Roman"/>
              </a:rPr>
              <a:t>DA College Promise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Erick Aragon, Director</a:t>
            </a:r>
          </a:p>
          <a:p>
            <a:pPr marL="274320" marR="0" lvl="0" indent="-27432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Erika Flores, Program Coordinator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84" name="Text Box 29"/>
          <p:cNvSpPr txBox="1"/>
          <p:nvPr/>
        </p:nvSpPr>
        <p:spPr>
          <a:xfrm>
            <a:off x="1374640" y="4090349"/>
            <a:ext cx="2947035" cy="27083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Outreach &amp; Relations w/Schools – (7) 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85" name="Text Box 83"/>
          <p:cNvSpPr txBox="1"/>
          <p:nvPr/>
        </p:nvSpPr>
        <p:spPr>
          <a:xfrm>
            <a:off x="2977146" y="5903166"/>
            <a:ext cx="2947035" cy="183428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Occupational Training Institute – (7)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sp>
        <p:nvSpPr>
          <p:cNvPr id="86" name="Text Box 84"/>
          <p:cNvSpPr txBox="1"/>
          <p:nvPr/>
        </p:nvSpPr>
        <p:spPr>
          <a:xfrm>
            <a:off x="3274805" y="6222238"/>
            <a:ext cx="2235200" cy="401329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mbria"/>
              <a:buChar char="-"/>
            </a:pPr>
            <a:r>
              <a:rPr lang="en-US" sz="1200" dirty="0">
                <a:effectLst/>
                <a:ea typeface="ＭＳ 明朝"/>
                <a:cs typeface="Times New Roman"/>
              </a:rPr>
              <a:t>Sabrina Stewart, Supervisor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ea typeface="ＭＳ 明朝"/>
                <a:cs typeface="Times New Roman"/>
              </a:rPr>
              <a:t> </a:t>
            </a:r>
            <a:endParaRPr lang="en-US" sz="1200" dirty="0">
              <a:effectLst/>
              <a:ea typeface="ＭＳ 明朝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ＭＳ 明朝"/>
                <a:cs typeface="Times New Roman"/>
              </a:rPr>
              <a:t>       </a:t>
            </a:r>
            <a:endParaRPr lang="en-US" sz="1200" dirty="0">
              <a:effectLst/>
              <a:ea typeface="ＭＳ 明朝"/>
              <a:cs typeface="Times New Roman"/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>
            <a:off x="4227695" y="1256430"/>
            <a:ext cx="53848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0" name="Picture 89"/>
          <p:cNvPicPr>
            <a:picLocks noChangeAspect="1"/>
          </p:cNvPicPr>
          <p:nvPr/>
        </p:nvPicPr>
        <p:blipFill rotWithShape="1">
          <a:blip r:embed="rId3"/>
          <a:srcRect b="20222"/>
          <a:stretch/>
        </p:blipFill>
        <p:spPr>
          <a:xfrm rot="16200000">
            <a:off x="4285294" y="-4285298"/>
            <a:ext cx="573411" cy="9144000"/>
          </a:xfrm>
          <a:prstGeom prst="rect">
            <a:avLst/>
          </a:prstGeom>
        </p:spPr>
      </p:pic>
      <p:sp>
        <p:nvSpPr>
          <p:cNvPr id="91" name="TextBox 90"/>
          <p:cNvSpPr txBox="1"/>
          <p:nvPr/>
        </p:nvSpPr>
        <p:spPr>
          <a:xfrm>
            <a:off x="861652" y="74990"/>
            <a:ext cx="7281673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>
                <a:solidFill>
                  <a:schemeClr val="bg1"/>
                </a:solidFill>
                <a:latin typeface="Cambria"/>
                <a:cs typeface="Cambria"/>
              </a:rPr>
              <a:t>Student Services:  Proposed Organization Chart 2019-20</a:t>
            </a:r>
          </a:p>
        </p:txBody>
      </p:sp>
      <p:sp>
        <p:nvSpPr>
          <p:cNvPr id="93" name="Rectangle 92"/>
          <p:cNvSpPr/>
          <p:nvPr/>
        </p:nvSpPr>
        <p:spPr>
          <a:xfrm>
            <a:off x="8252459" y="0"/>
            <a:ext cx="640080" cy="557784"/>
          </a:xfrm>
          <a:prstGeom prst="rect">
            <a:avLst/>
          </a:prstGeom>
          <a:pattFill prst="pct90">
            <a:fgClr>
              <a:srgbClr val="FFD032"/>
            </a:fgClr>
            <a:bgClr>
              <a:srgbClr val="800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8864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793" y="2324100"/>
            <a:ext cx="7620000" cy="1143000"/>
          </a:xfrm>
        </p:spPr>
        <p:txBody>
          <a:bodyPr/>
          <a:lstStyle/>
          <a:p>
            <a:pPr algn="ctr"/>
            <a:r>
              <a:rPr lang="en-US" sz="5400" b="1" dirty="0">
                <a:solidFill>
                  <a:srgbClr val="710000"/>
                </a:solidFill>
              </a:rPr>
              <a:t>Questions/Comments</a:t>
            </a:r>
          </a:p>
        </p:txBody>
      </p:sp>
    </p:spTree>
    <p:extLst>
      <p:ext uri="{BB962C8B-B14F-4D97-AF65-F5344CB8AC3E}">
        <p14:creationId xmlns:p14="http://schemas.microsoft.com/office/powerpoint/2010/main" val="2028252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98505" y="1300019"/>
            <a:ext cx="8543381" cy="5130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40975" lvl="1" indent="-457200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90000"/>
                  <a:lumOff val="10000"/>
                </a:schemeClr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Student Services is required to make </a:t>
            </a:r>
            <a:r>
              <a:rPr lang="en-US" sz="2000" b="1" dirty="0">
                <a:latin typeface="Cambria"/>
                <a:cs typeface="Cambria"/>
              </a:rPr>
              <a:t>$3.2 million </a:t>
            </a:r>
            <a:r>
              <a:rPr lang="en-US" sz="2000" dirty="0">
                <a:latin typeface="Cambria"/>
                <a:cs typeface="Cambria"/>
              </a:rPr>
              <a:t>in budget cuts </a:t>
            </a:r>
          </a:p>
          <a:p>
            <a:pPr marR="440975" lvl="1" indent="-457200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90000"/>
                  <a:lumOff val="10000"/>
                </a:schemeClr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Budget cuts can come from general funds only (not categorical)</a:t>
            </a:r>
          </a:p>
          <a:p>
            <a:pPr marR="440975" lvl="1" indent="-457200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90000"/>
                  <a:lumOff val="10000"/>
                </a:schemeClr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Initial SSPBT recommendations included elimination of </a:t>
            </a: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24.5 positions; 12 faculty, 12.5 classified, </a:t>
            </a:r>
            <a:r>
              <a:rPr lang="en-US" sz="2000" dirty="0">
                <a:latin typeface="Cambria"/>
                <a:cs typeface="Cambria"/>
              </a:rPr>
              <a:t>but no managers</a:t>
            </a:r>
          </a:p>
          <a:p>
            <a:pPr marR="440975" lvl="1" indent="-457200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90000"/>
                  <a:lumOff val="10000"/>
                </a:schemeClr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We need to make proportional cuts in management positions</a:t>
            </a:r>
          </a:p>
          <a:p>
            <a:pPr marR="440975" lvl="1" indent="-457200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90000"/>
                  <a:lumOff val="10000"/>
                </a:schemeClr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At the June 21, 2018 College Council meeting, the President expressed concern about the deep cuts to front-line counselors </a:t>
            </a:r>
            <a:br>
              <a:rPr lang="en-US" sz="2000" dirty="0">
                <a:latin typeface="Cambria"/>
                <a:cs typeface="Cambria"/>
              </a:rPr>
            </a:br>
            <a:r>
              <a:rPr lang="en-US" sz="2000" dirty="0">
                <a:latin typeface="Cambria"/>
                <a:cs typeface="Cambria"/>
              </a:rPr>
              <a:t>and staff in the SSPBT budget reduction </a:t>
            </a: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recommendation while there were no recommendations regarding reduction in the administration of Student Services</a:t>
            </a:r>
          </a:p>
          <a:p>
            <a:pPr marR="440975" lvl="1" indent="-457200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90000"/>
                  <a:lumOff val="10000"/>
                </a:schemeClr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The </a:t>
            </a: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President accepted </a:t>
            </a:r>
            <a:r>
              <a:rPr lang="en-US" sz="2000" dirty="0">
                <a:latin typeface="Cambria"/>
                <a:cs typeface="Cambria"/>
              </a:rPr>
              <a:t>only 8 of the 10 counselor positions recommended for elimination in General Counseling</a:t>
            </a:r>
          </a:p>
          <a:p>
            <a:pPr marR="440975" lvl="1" indent="-457200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90000"/>
                  <a:lumOff val="10000"/>
                </a:schemeClr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000" dirty="0">
                <a:latin typeface="Cambria"/>
                <a:cs typeface="Cambria"/>
              </a:rPr>
              <a:t>The President directed the VPSS to address the remaining deficit ($274,026) </a:t>
            </a: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through administrative reorganization </a:t>
            </a:r>
          </a:p>
          <a:p>
            <a:pPr marL="780400" marR="440975" lvl="2">
              <a:lnSpc>
                <a:spcPts val="1853"/>
              </a:lnSpc>
              <a:spcBef>
                <a:spcPct val="20000"/>
              </a:spcBef>
              <a:buClr>
                <a:schemeClr val="accent5">
                  <a:lumMod val="90000"/>
                  <a:lumOff val="10000"/>
                </a:schemeClr>
              </a:buClr>
              <a:buSzPct val="90000"/>
              <a:tabLst>
                <a:tab pos="262792" algn="l"/>
              </a:tabLst>
            </a:pPr>
            <a:endParaRPr lang="en-US" sz="1400" dirty="0">
              <a:latin typeface="Georgia"/>
              <a:cs typeface="Georgi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06915" y="499238"/>
            <a:ext cx="7620000" cy="5454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rgbClr val="710000"/>
                </a:solidFill>
              </a:rPr>
              <a:t>Need for Administrative Reorganization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22225" y="528103"/>
            <a:ext cx="4468128" cy="548640"/>
            <a:chOff x="222225" y="528103"/>
            <a:chExt cx="4468128" cy="54864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78052" y="1069132"/>
              <a:ext cx="4312301" cy="4393"/>
            </a:xfrm>
            <a:prstGeom prst="line">
              <a:avLst/>
            </a:prstGeom>
            <a:ln>
              <a:gradFill flip="none" rotWithShape="1">
                <a:gsLst>
                  <a:gs pos="0">
                    <a:srgbClr val="FFD032"/>
                  </a:gs>
                  <a:gs pos="100000">
                    <a:srgbClr val="FFFFFF"/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222225" y="528103"/>
              <a:ext cx="164592" cy="548640"/>
            </a:xfrm>
            <a:prstGeom prst="rect">
              <a:avLst/>
            </a:prstGeom>
            <a:pattFill prst="pct90">
              <a:fgClr>
                <a:srgbClr val="FFD032"/>
              </a:fgClr>
              <a:bgClr>
                <a:srgbClr val="800000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6706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19615" y="499238"/>
            <a:ext cx="7620000" cy="5454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dirty="0">
                <a:solidFill>
                  <a:srgbClr val="710000"/>
                </a:solidFill>
              </a:rPr>
              <a:t>SSPBT Recommendations in 2017-18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22225" y="528103"/>
            <a:ext cx="4468128" cy="548640"/>
            <a:chOff x="222225" y="528103"/>
            <a:chExt cx="4468128" cy="54864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78052" y="1069132"/>
              <a:ext cx="4312301" cy="4393"/>
            </a:xfrm>
            <a:prstGeom prst="line">
              <a:avLst/>
            </a:prstGeom>
            <a:ln>
              <a:gradFill flip="none" rotWithShape="1">
                <a:gsLst>
                  <a:gs pos="0">
                    <a:srgbClr val="FFD032"/>
                  </a:gs>
                  <a:gs pos="100000">
                    <a:srgbClr val="FFFFFF"/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222225" y="528103"/>
              <a:ext cx="164592" cy="548640"/>
            </a:xfrm>
            <a:prstGeom prst="rect">
              <a:avLst/>
            </a:prstGeom>
            <a:pattFill prst="pct90">
              <a:fgClr>
                <a:srgbClr val="FFD032"/>
              </a:fgClr>
              <a:bgClr>
                <a:srgbClr val="800000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r="22965"/>
          <a:stretch/>
        </p:blipFill>
        <p:spPr>
          <a:xfrm>
            <a:off x="425940" y="1435100"/>
            <a:ext cx="7613675" cy="405105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22741" y="5593834"/>
            <a:ext cx="8083059" cy="769441"/>
          </a:xfrm>
          <a:prstGeom prst="rect">
            <a:avLst/>
          </a:prstGeom>
          <a:noFill/>
          <a:ln w="22225">
            <a:solidFill>
              <a:srgbClr val="FFD032"/>
            </a:solidFill>
          </a:ln>
        </p:spPr>
        <p:txBody>
          <a:bodyPr wrap="square" rtlCol="0">
            <a:spAutoFit/>
          </a:bodyPr>
          <a:lstStyle/>
          <a:p>
            <a:br>
              <a:rPr lang="en-US" sz="800" dirty="0">
                <a:latin typeface="+mj-lt"/>
              </a:rPr>
            </a:br>
            <a:r>
              <a:rPr lang="en-US" dirty="0">
                <a:solidFill>
                  <a:srgbClr val="000000"/>
                </a:solidFill>
                <a:latin typeface="+mj-lt"/>
              </a:rPr>
              <a:t>Original </a:t>
            </a:r>
            <a:r>
              <a:rPr lang="en-US" dirty="0">
                <a:latin typeface="+mj-lt"/>
              </a:rPr>
              <a:t>cuts include 24.5 positions: 12 faculty, 12.5 classified, no administrators</a:t>
            </a:r>
          </a:p>
          <a:p>
            <a:r>
              <a:rPr lang="en-US" dirty="0">
                <a:latin typeface="+mj-lt"/>
              </a:rPr>
              <a:t>                                (5 filled faculty positions, 8.5 classified positions)</a:t>
            </a:r>
          </a:p>
        </p:txBody>
      </p:sp>
    </p:spTree>
    <p:extLst>
      <p:ext uri="{BB962C8B-B14F-4D97-AF65-F5344CB8AC3E}">
        <p14:creationId xmlns:p14="http://schemas.microsoft.com/office/powerpoint/2010/main" val="2473853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414" y="502258"/>
            <a:ext cx="7620000" cy="5454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710000"/>
                </a:solidFill>
              </a:rPr>
              <a:t>President’s Directive</a:t>
            </a:r>
          </a:p>
        </p:txBody>
      </p:sp>
      <p:sp>
        <p:nvSpPr>
          <p:cNvPr id="6" name="Rectangle 5"/>
          <p:cNvSpPr/>
          <p:nvPr/>
        </p:nvSpPr>
        <p:spPr>
          <a:xfrm>
            <a:off x="473289" y="1347460"/>
            <a:ext cx="8035711" cy="3395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buClr>
                <a:srgbClr val="800000"/>
              </a:buClr>
              <a:buSzPct val="90000"/>
            </a:pPr>
            <a:r>
              <a:rPr lang="en-US" sz="2600" dirty="0">
                <a:solidFill>
                  <a:srgbClr val="000000"/>
                </a:solidFill>
                <a:latin typeface="Cambria"/>
                <a:cs typeface="Cambria"/>
              </a:rPr>
              <a:t>There was </a:t>
            </a:r>
            <a:r>
              <a:rPr lang="en-US" sz="2600" dirty="0">
                <a:latin typeface="Cambria"/>
                <a:cs typeface="Cambria"/>
              </a:rPr>
              <a:t>concern about level of cuts to front-line </a:t>
            </a:r>
            <a:br>
              <a:rPr lang="en-US" sz="2600" dirty="0">
                <a:latin typeface="Cambria"/>
                <a:cs typeface="Cambria"/>
              </a:rPr>
            </a:br>
            <a:r>
              <a:rPr lang="en-US" sz="2600" dirty="0">
                <a:latin typeface="Cambria"/>
                <a:cs typeface="Cambria"/>
              </a:rPr>
              <a:t>counselors and staff positions, but no reduction </a:t>
            </a:r>
            <a:br>
              <a:rPr lang="en-US" sz="2600" dirty="0">
                <a:latin typeface="Cambria"/>
                <a:cs typeface="Cambria"/>
              </a:rPr>
            </a:br>
            <a:r>
              <a:rPr lang="en-US" sz="2600" dirty="0">
                <a:latin typeface="Cambria"/>
                <a:cs typeface="Cambria"/>
              </a:rPr>
              <a:t>in Student Services Administration.</a:t>
            </a:r>
            <a:br>
              <a:rPr lang="en-US" sz="2600" dirty="0">
                <a:latin typeface="Cambria"/>
                <a:cs typeface="Cambria"/>
              </a:rPr>
            </a:br>
            <a:endParaRPr lang="en-US" sz="1200" dirty="0">
              <a:latin typeface="Cambria"/>
              <a:cs typeface="Cambria"/>
            </a:endParaRPr>
          </a:p>
          <a:p>
            <a:pPr lvl="1" indent="-457200"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</a:pPr>
            <a:r>
              <a:rPr lang="en-US" sz="2600" dirty="0">
                <a:latin typeface="Cambria"/>
                <a:cs typeface="Cambria"/>
              </a:rPr>
              <a:t>Save two counselor positions in General Counseling</a:t>
            </a:r>
            <a:br>
              <a:rPr lang="en-US" sz="2600" dirty="0">
                <a:latin typeface="Cambria"/>
                <a:cs typeface="Cambria"/>
              </a:rPr>
            </a:br>
            <a:endParaRPr lang="en-US" sz="1200" dirty="0">
              <a:latin typeface="Cambria"/>
              <a:cs typeface="Cambria"/>
            </a:endParaRPr>
          </a:p>
          <a:p>
            <a:pPr lvl="1" indent="-457200"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</a:pPr>
            <a:r>
              <a:rPr lang="en-US" sz="2600" dirty="0">
                <a:latin typeface="Cambria"/>
                <a:cs typeface="Cambria"/>
              </a:rPr>
              <a:t>Review </a:t>
            </a:r>
            <a:r>
              <a:rPr lang="en-US" sz="2600" dirty="0">
                <a:solidFill>
                  <a:srgbClr val="000000"/>
                </a:solidFill>
                <a:latin typeface="Cambria"/>
                <a:cs typeface="Cambria"/>
              </a:rPr>
              <a:t>administrative </a:t>
            </a:r>
            <a:r>
              <a:rPr lang="en-US" sz="2600" dirty="0">
                <a:latin typeface="Cambria"/>
                <a:cs typeface="Cambria"/>
              </a:rPr>
              <a:t>reorganization options to:</a:t>
            </a:r>
          </a:p>
          <a:p>
            <a:pPr lvl="3" indent="-457200">
              <a:lnSpc>
                <a:spcPts val="2400"/>
              </a:lnSpc>
              <a:spcAft>
                <a:spcPts val="600"/>
              </a:spcAft>
              <a:buClr>
                <a:srgbClr val="FFD032"/>
              </a:buClr>
              <a:buSzPct val="110000"/>
              <a:buFont typeface="Wingdings" charset="2"/>
              <a:buChar char="§"/>
            </a:pPr>
            <a:r>
              <a:rPr lang="en-US" sz="2400" dirty="0">
                <a:latin typeface="Cambria"/>
                <a:cs typeface="Cambria"/>
              </a:rPr>
              <a:t>Address remaining budget deficit</a:t>
            </a:r>
          </a:p>
          <a:p>
            <a:pPr lvl="3" indent="-457200">
              <a:lnSpc>
                <a:spcPts val="2400"/>
              </a:lnSpc>
              <a:spcAft>
                <a:spcPts val="600"/>
              </a:spcAft>
              <a:buClr>
                <a:srgbClr val="FFD032"/>
              </a:buClr>
              <a:buSzPct val="110000"/>
              <a:buFont typeface="Wingdings" charset="2"/>
              <a:buChar char="§"/>
            </a:pPr>
            <a:r>
              <a:rPr lang="en-US" sz="2400" dirty="0">
                <a:latin typeface="Cambria"/>
                <a:cs typeface="Cambria"/>
              </a:rPr>
              <a:t>Mitigate impact of budget cut on students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78052" y="1069132"/>
            <a:ext cx="4312301" cy="4393"/>
          </a:xfrm>
          <a:prstGeom prst="line">
            <a:avLst/>
          </a:prstGeom>
          <a:ln>
            <a:gradFill flip="none" rotWithShape="1">
              <a:gsLst>
                <a:gs pos="0">
                  <a:srgbClr val="FFD032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22225" y="528103"/>
            <a:ext cx="164592" cy="548640"/>
          </a:xfrm>
          <a:prstGeom prst="rect">
            <a:avLst/>
          </a:prstGeom>
          <a:pattFill prst="pct90">
            <a:fgClr>
              <a:srgbClr val="FFD032"/>
            </a:fgClr>
            <a:bgClr>
              <a:srgbClr val="800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24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7484" y="509160"/>
            <a:ext cx="7620000" cy="545421"/>
          </a:xfrm>
        </p:spPr>
        <p:txBody>
          <a:bodyPr/>
          <a:lstStyle/>
          <a:p>
            <a:r>
              <a:rPr lang="en-US" sz="3400" b="1" dirty="0">
                <a:solidFill>
                  <a:srgbClr val="710000"/>
                </a:solidFill>
              </a:rPr>
              <a:t>Rationale for Proposed Reorganization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564655" y="1334287"/>
            <a:ext cx="817783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440975" lvl="2" indent="-457200">
              <a:lnSpc>
                <a:spcPts val="2200"/>
              </a:lnSpc>
              <a:spcBef>
                <a:spcPts val="400"/>
              </a:spcBef>
              <a:spcAft>
                <a:spcPts val="600"/>
              </a:spcAft>
              <a:buClr>
                <a:schemeClr val="accent5">
                  <a:lumMod val="90000"/>
                  <a:lumOff val="10000"/>
                </a:schemeClr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100" dirty="0">
                <a:solidFill>
                  <a:srgbClr val="000000"/>
                </a:solidFill>
                <a:latin typeface="+mj-lt"/>
                <a:cs typeface="Georgia"/>
              </a:rPr>
              <a:t>Initial SSPBT </a:t>
            </a:r>
            <a:r>
              <a:rPr lang="en-US" sz="2100" dirty="0">
                <a:latin typeface="+mj-lt"/>
                <a:cs typeface="Georgia"/>
              </a:rPr>
              <a:t>budget cuts significantly impact Counseling </a:t>
            </a:r>
            <a:br>
              <a:rPr lang="en-US" sz="2100" dirty="0">
                <a:latin typeface="+mj-lt"/>
                <a:cs typeface="Georgia"/>
              </a:rPr>
            </a:br>
            <a:r>
              <a:rPr lang="en-US" sz="2100" dirty="0">
                <a:latin typeface="+mj-lt"/>
                <a:cs typeface="Georgia"/>
              </a:rPr>
              <a:t>and Admissions and Records</a:t>
            </a:r>
          </a:p>
          <a:p>
            <a:pPr marL="457200" marR="440975" lvl="2" indent="-457200">
              <a:lnSpc>
                <a:spcPts val="2200"/>
              </a:lnSpc>
              <a:spcBef>
                <a:spcPts val="400"/>
              </a:spcBef>
              <a:spcAft>
                <a:spcPts val="600"/>
              </a:spcAft>
              <a:buClr>
                <a:schemeClr val="accent5">
                  <a:lumMod val="90000"/>
                  <a:lumOff val="10000"/>
                </a:schemeClr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100" dirty="0">
                <a:latin typeface="+mj-lt"/>
                <a:cs typeface="Georgia"/>
              </a:rPr>
              <a:t>Budget cuts can come from general funds </a:t>
            </a:r>
            <a:r>
              <a:rPr lang="en-US" sz="2100" dirty="0">
                <a:solidFill>
                  <a:srgbClr val="000000"/>
                </a:solidFill>
                <a:latin typeface="+mj-lt"/>
                <a:cs typeface="Georgia"/>
              </a:rPr>
              <a:t>only; this </a:t>
            </a:r>
            <a:r>
              <a:rPr lang="en-US" sz="2100" dirty="0">
                <a:latin typeface="+mj-lt"/>
                <a:cs typeface="Georgia"/>
              </a:rPr>
              <a:t>disproportionately impacts Counseling and A&amp;R</a:t>
            </a:r>
          </a:p>
          <a:p>
            <a:pPr marL="457200" marR="440975" lvl="2" indent="-457200">
              <a:lnSpc>
                <a:spcPts val="2200"/>
              </a:lnSpc>
              <a:spcBef>
                <a:spcPts val="400"/>
              </a:spcBef>
              <a:spcAft>
                <a:spcPts val="600"/>
              </a:spcAft>
              <a:buClr>
                <a:schemeClr val="accent5">
                  <a:lumMod val="90000"/>
                  <a:lumOff val="10000"/>
                </a:schemeClr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100" dirty="0">
                <a:latin typeface="+mj-lt"/>
                <a:cs typeface="Georgia"/>
              </a:rPr>
              <a:t>Student Services has several categorical/grant-funded programs that could not be part of the budget reduction: EOPS, DSPS, Financial Aid, </a:t>
            </a:r>
            <a:r>
              <a:rPr lang="en-US" sz="2100" dirty="0" err="1">
                <a:latin typeface="+mj-lt"/>
                <a:cs typeface="Georgia"/>
              </a:rPr>
              <a:t>CalWorks</a:t>
            </a:r>
            <a:r>
              <a:rPr lang="en-US" sz="2100" dirty="0">
                <a:latin typeface="+mj-lt"/>
                <a:cs typeface="Georgia"/>
              </a:rPr>
              <a:t>, SEAP (former SSSP)</a:t>
            </a:r>
          </a:p>
          <a:p>
            <a:pPr marL="457200" marR="440975" lvl="2" indent="-457200">
              <a:lnSpc>
                <a:spcPts val="2200"/>
              </a:lnSpc>
              <a:spcBef>
                <a:spcPts val="400"/>
              </a:spcBef>
              <a:spcAft>
                <a:spcPts val="600"/>
              </a:spcAft>
              <a:buClr>
                <a:schemeClr val="accent5">
                  <a:lumMod val="90000"/>
                  <a:lumOff val="10000"/>
                </a:schemeClr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100" dirty="0">
                <a:latin typeface="+mj-lt"/>
                <a:cs typeface="Georgia"/>
              </a:rPr>
              <a:t>Better alignment of services to mitigate impact of budget </a:t>
            </a:r>
            <a:br>
              <a:rPr lang="en-US" sz="2100" dirty="0">
                <a:latin typeface="+mj-lt"/>
                <a:cs typeface="Georgia"/>
              </a:rPr>
            </a:br>
            <a:r>
              <a:rPr lang="en-US" sz="2100" dirty="0">
                <a:latin typeface="+mj-lt"/>
                <a:cs typeface="Georgia"/>
              </a:rPr>
              <a:t>cuts on students and delivery of services</a:t>
            </a:r>
          </a:p>
          <a:p>
            <a:pPr marL="457200" marR="440975" lvl="2" indent="-457200">
              <a:lnSpc>
                <a:spcPts val="2200"/>
              </a:lnSpc>
              <a:spcBef>
                <a:spcPts val="400"/>
              </a:spcBef>
              <a:spcAft>
                <a:spcPts val="600"/>
              </a:spcAft>
              <a:buClr>
                <a:schemeClr val="accent5">
                  <a:lumMod val="90000"/>
                  <a:lumOff val="10000"/>
                </a:schemeClr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100" dirty="0">
                <a:solidFill>
                  <a:srgbClr val="000000"/>
                </a:solidFill>
                <a:latin typeface="+mj-lt"/>
                <a:cs typeface="Georgia"/>
              </a:rPr>
              <a:t>Administrative reorganization </a:t>
            </a:r>
            <a:r>
              <a:rPr lang="en-US" sz="2100" dirty="0">
                <a:latin typeface="+mj-lt"/>
                <a:cs typeface="Georgia"/>
              </a:rPr>
              <a:t>will result in saving: </a:t>
            </a:r>
            <a:br>
              <a:rPr lang="en-US" sz="2100" dirty="0">
                <a:latin typeface="+mj-lt"/>
                <a:cs typeface="Georgia"/>
              </a:rPr>
            </a:br>
            <a:r>
              <a:rPr lang="en-US" sz="2100" dirty="0">
                <a:latin typeface="+mj-lt"/>
                <a:cs typeface="Georgia"/>
              </a:rPr>
              <a:t>2 counselor and 1 classified position in A&amp;R</a:t>
            </a:r>
          </a:p>
          <a:p>
            <a:pPr marL="457200" marR="440975" lvl="2" indent="-457200">
              <a:lnSpc>
                <a:spcPts val="2200"/>
              </a:lnSpc>
              <a:spcBef>
                <a:spcPts val="400"/>
              </a:spcBef>
              <a:spcAft>
                <a:spcPts val="600"/>
              </a:spcAft>
              <a:buClr>
                <a:schemeClr val="accent5">
                  <a:lumMod val="90000"/>
                  <a:lumOff val="10000"/>
                </a:schemeClr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sz="2100" dirty="0">
                <a:latin typeface="+mj-lt"/>
                <a:cs typeface="Georgia"/>
              </a:rPr>
              <a:t>Reorganization will reduce SS management positions </a:t>
            </a:r>
            <a:br>
              <a:rPr lang="en-US" sz="2100" dirty="0">
                <a:latin typeface="+mj-lt"/>
                <a:cs typeface="Georgia"/>
              </a:rPr>
            </a:br>
            <a:r>
              <a:rPr lang="en-US" sz="2100" dirty="0">
                <a:latin typeface="+mj-lt"/>
                <a:cs typeface="Georgia"/>
              </a:rPr>
              <a:t>from 7 to 5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2225" y="528103"/>
            <a:ext cx="4468128" cy="548640"/>
            <a:chOff x="222225" y="528103"/>
            <a:chExt cx="4468128" cy="54864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78052" y="1069132"/>
              <a:ext cx="4312301" cy="4393"/>
            </a:xfrm>
            <a:prstGeom prst="line">
              <a:avLst/>
            </a:prstGeom>
            <a:ln>
              <a:gradFill flip="none" rotWithShape="1">
                <a:gsLst>
                  <a:gs pos="0">
                    <a:srgbClr val="FFD032"/>
                  </a:gs>
                  <a:gs pos="100000">
                    <a:srgbClr val="FFFFFF"/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222225" y="528103"/>
              <a:ext cx="164592" cy="548640"/>
            </a:xfrm>
            <a:prstGeom prst="rect">
              <a:avLst/>
            </a:prstGeom>
            <a:pattFill prst="pct90">
              <a:fgClr>
                <a:srgbClr val="FFD032"/>
              </a:fgClr>
              <a:bgClr>
                <a:srgbClr val="800000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0885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414" y="502258"/>
            <a:ext cx="7620000" cy="5454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dirty="0">
                <a:solidFill>
                  <a:srgbClr val="710000"/>
                </a:solidFill>
              </a:rPr>
              <a:t>Review of SS Administrative Positions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395414" y="1322060"/>
            <a:ext cx="8035711" cy="4226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</a:pPr>
            <a:r>
              <a:rPr lang="en-US" sz="2400" b="1" dirty="0">
                <a:latin typeface="Cambria"/>
                <a:cs typeface="Cambria"/>
              </a:rPr>
              <a:t>Dean of DSPS:</a:t>
            </a:r>
          </a:p>
          <a:p>
            <a:pPr lvl="2" indent="-457200">
              <a:spcAft>
                <a:spcPts val="200"/>
              </a:spcAft>
              <a:buClr>
                <a:srgbClr val="FFD032"/>
              </a:buClr>
              <a:buSzPct val="110000"/>
              <a:buFont typeface="Wingdings" charset="2"/>
              <a:buChar char="§"/>
            </a:pP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Categorically funded, </a:t>
            </a:r>
            <a:r>
              <a:rPr lang="en-US" sz="2000" dirty="0">
                <a:latin typeface="Cambria"/>
                <a:cs typeface="Cambria"/>
              </a:rPr>
              <a:t>mandated services, match requirement, </a:t>
            </a:r>
            <a:br>
              <a:rPr lang="en-US" sz="2000" dirty="0">
                <a:latin typeface="Cambria"/>
                <a:cs typeface="Cambria"/>
              </a:rPr>
            </a:br>
            <a:r>
              <a:rPr lang="en-US" sz="2000" dirty="0">
                <a:latin typeface="Cambria"/>
                <a:cs typeface="Cambria"/>
              </a:rPr>
              <a:t>Title 5 position, state audit, duties cannot be assigned to another manager.</a:t>
            </a:r>
            <a:br>
              <a:rPr lang="en-US" sz="2000" dirty="0">
                <a:latin typeface="Cambria"/>
                <a:cs typeface="Cambria"/>
              </a:rPr>
            </a:br>
            <a:endParaRPr lang="en-US" sz="1000" dirty="0">
              <a:latin typeface="Cambria"/>
              <a:cs typeface="Cambria"/>
            </a:endParaRPr>
          </a:p>
          <a:p>
            <a:pPr lvl="1" indent="-457200"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</a:pPr>
            <a:r>
              <a:rPr lang="en-US" sz="2400" b="1" dirty="0">
                <a:latin typeface="Cambria"/>
                <a:cs typeface="Cambria"/>
              </a:rPr>
              <a:t>Dean of Student Development/EOPS</a:t>
            </a:r>
          </a:p>
          <a:p>
            <a:pPr lvl="2" indent="-457200">
              <a:spcAft>
                <a:spcPts val="200"/>
              </a:spcAft>
              <a:buClr>
                <a:srgbClr val="FFD032"/>
              </a:buClr>
              <a:buSzPct val="110000"/>
              <a:buFont typeface="Wingdings" charset="2"/>
              <a:buChar char="§"/>
            </a:pP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Categorically funded, </a:t>
            </a:r>
            <a:r>
              <a:rPr lang="en-US" sz="2000" dirty="0">
                <a:latin typeface="Cambria"/>
                <a:cs typeface="Cambria"/>
              </a:rPr>
              <a:t>match requirement, Title 5 position, </a:t>
            </a:r>
            <a:br>
              <a:rPr lang="en-US" sz="2000" dirty="0">
                <a:latin typeface="Cambria"/>
                <a:cs typeface="Cambria"/>
              </a:rPr>
            </a:br>
            <a:r>
              <a:rPr lang="en-US" sz="2000" dirty="0">
                <a:latin typeface="Cambria"/>
                <a:cs typeface="Cambria"/>
              </a:rPr>
              <a:t>state audit, duties cannot be assigned to another manager.</a:t>
            </a:r>
          </a:p>
          <a:p>
            <a:pPr lvl="2" indent="-457200">
              <a:spcAft>
                <a:spcPts val="200"/>
              </a:spcAft>
              <a:buClr>
                <a:srgbClr val="FFD032"/>
              </a:buClr>
              <a:buSzPct val="100000"/>
              <a:buFont typeface="Wingdings" charset="2"/>
              <a:buChar char="§"/>
            </a:pPr>
            <a:endParaRPr lang="en-US" sz="1000" dirty="0">
              <a:latin typeface="Cambria"/>
              <a:cs typeface="Cambria"/>
            </a:endParaRPr>
          </a:p>
          <a:p>
            <a:pPr lvl="1" indent="-457200"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</a:pPr>
            <a:r>
              <a:rPr lang="en-US" sz="2400" b="1" dirty="0">
                <a:latin typeface="Cambria"/>
                <a:cs typeface="Cambria"/>
              </a:rPr>
              <a:t>Director of Financial Aid:</a:t>
            </a:r>
          </a:p>
          <a:p>
            <a:pPr lvl="2" indent="-457200">
              <a:spcAft>
                <a:spcPts val="200"/>
              </a:spcAft>
              <a:buClr>
                <a:srgbClr val="FFD032"/>
              </a:buClr>
              <a:buSzPct val="110000"/>
              <a:buFont typeface="Wingdings" charset="2"/>
              <a:buChar char="§"/>
            </a:pP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Categorically funded, </a:t>
            </a:r>
            <a:r>
              <a:rPr lang="en-US" sz="2000" dirty="0">
                <a:latin typeface="Cambria"/>
                <a:cs typeface="Cambria"/>
              </a:rPr>
              <a:t>mandated services, match requirement, </a:t>
            </a:r>
            <a:br>
              <a:rPr lang="en-US" sz="2000" dirty="0">
                <a:latin typeface="Cambria"/>
                <a:cs typeface="Cambria"/>
              </a:rPr>
            </a:br>
            <a:r>
              <a:rPr lang="en-US" sz="2000" dirty="0">
                <a:latin typeface="Cambria"/>
                <a:cs typeface="Cambria"/>
              </a:rPr>
              <a:t>Title 5 services, state audit, duties cannot be assigned to another manager.</a:t>
            </a:r>
          </a:p>
          <a:p>
            <a:pPr lvl="2" indent="-457200">
              <a:spcAft>
                <a:spcPts val="200"/>
              </a:spcAft>
              <a:buClr>
                <a:srgbClr val="FFD032"/>
              </a:buClr>
              <a:buSzPct val="100000"/>
              <a:buFont typeface="Wingdings" charset="2"/>
              <a:buChar char="§"/>
            </a:pPr>
            <a:endParaRPr lang="en-US" sz="500" dirty="0">
              <a:latin typeface="Cambria"/>
              <a:cs typeface="Cambria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78052" y="1069132"/>
            <a:ext cx="4312301" cy="4393"/>
          </a:xfrm>
          <a:prstGeom prst="line">
            <a:avLst/>
          </a:prstGeom>
          <a:ln>
            <a:gradFill flip="none" rotWithShape="1">
              <a:gsLst>
                <a:gs pos="0">
                  <a:srgbClr val="FFD032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22225" y="528103"/>
            <a:ext cx="164592" cy="548640"/>
          </a:xfrm>
          <a:prstGeom prst="rect">
            <a:avLst/>
          </a:prstGeom>
          <a:pattFill prst="pct90">
            <a:fgClr>
              <a:srgbClr val="FFD032"/>
            </a:fgClr>
            <a:bgClr>
              <a:srgbClr val="800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04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414" y="502258"/>
            <a:ext cx="7620000" cy="5454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dirty="0">
                <a:solidFill>
                  <a:srgbClr val="710000"/>
                </a:solidFill>
              </a:rPr>
              <a:t>Review of SS Administrative Positions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406507" y="1252918"/>
            <a:ext cx="8035711" cy="4457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200"/>
              </a:spcAft>
              <a:buClr>
                <a:srgbClr val="800000"/>
              </a:buClr>
              <a:buSzPct val="90000"/>
            </a:pPr>
            <a:endParaRPr lang="en-US" sz="500" b="1" dirty="0">
              <a:latin typeface="Cambria"/>
              <a:cs typeface="Cambria"/>
            </a:endParaRPr>
          </a:p>
          <a:p>
            <a:pPr lvl="1" indent="-457200"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</a:pPr>
            <a:r>
              <a:rPr lang="en-US" sz="2400" b="1" dirty="0">
                <a:latin typeface="Cambria"/>
                <a:cs typeface="Cambria"/>
              </a:rPr>
              <a:t>Dean of Enrollment Services:</a:t>
            </a:r>
          </a:p>
          <a:p>
            <a:pPr lvl="2" indent="-457200">
              <a:spcAft>
                <a:spcPts val="200"/>
              </a:spcAft>
              <a:buClr>
                <a:srgbClr val="FFD032"/>
              </a:buClr>
              <a:buSzPct val="110000"/>
              <a:buFont typeface="Wingdings" charset="2"/>
              <a:buChar char="§"/>
            </a:pPr>
            <a:r>
              <a:rPr lang="en-US" sz="2000" dirty="0">
                <a:latin typeface="Cambria"/>
                <a:cs typeface="Cambria"/>
              </a:rPr>
              <a:t>General fund, no match requirement, CCFS-320 </a:t>
            </a:r>
            <a:br>
              <a:rPr lang="en-US" sz="2000" dirty="0">
                <a:latin typeface="Cambria"/>
                <a:cs typeface="Cambria"/>
              </a:rPr>
            </a:br>
            <a:r>
              <a:rPr lang="en-US" sz="2000" dirty="0">
                <a:latin typeface="Cambria"/>
                <a:cs typeface="Cambria"/>
              </a:rPr>
              <a:t>apportionment reporting, Title 5 mandated services:  </a:t>
            </a:r>
            <a:br>
              <a:rPr lang="en-US" sz="2000" dirty="0">
                <a:latin typeface="Cambria"/>
                <a:cs typeface="Cambria"/>
              </a:rPr>
            </a:br>
            <a:r>
              <a:rPr lang="en-US" sz="2000" dirty="0">
                <a:latin typeface="Cambria"/>
                <a:cs typeface="Cambria"/>
              </a:rPr>
              <a:t>student admissions; student records, grades, transcripts, attendance accounting, state audit, duties cannot be </a:t>
            </a:r>
            <a:br>
              <a:rPr lang="en-US" sz="2000" dirty="0">
                <a:latin typeface="Cambria"/>
                <a:cs typeface="Cambria"/>
              </a:rPr>
            </a:br>
            <a:r>
              <a:rPr lang="en-US" sz="2000" dirty="0">
                <a:latin typeface="Cambria"/>
                <a:cs typeface="Cambria"/>
              </a:rPr>
              <a:t>assigned to another manager.</a:t>
            </a:r>
          </a:p>
          <a:p>
            <a:pPr lvl="2" indent="-457200">
              <a:spcAft>
                <a:spcPts val="200"/>
              </a:spcAft>
              <a:buClr>
                <a:srgbClr val="FFD032"/>
              </a:buClr>
              <a:buSzPct val="100000"/>
              <a:buFont typeface="Wingdings" charset="2"/>
              <a:buChar char="§"/>
            </a:pPr>
            <a:endParaRPr lang="en-US" sz="1000" dirty="0">
              <a:latin typeface="Cambria"/>
              <a:cs typeface="Cambria"/>
            </a:endParaRPr>
          </a:p>
          <a:p>
            <a:pPr lvl="1" indent="-457200"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</a:pPr>
            <a:r>
              <a:rPr lang="en-US" sz="2400" b="1" dirty="0">
                <a:latin typeface="Cambria"/>
                <a:cs typeface="Cambria"/>
              </a:rPr>
              <a:t>Dean of Counseling and Student Success:</a:t>
            </a:r>
          </a:p>
          <a:p>
            <a:pPr lvl="2" indent="-457200">
              <a:spcAft>
                <a:spcPts val="200"/>
              </a:spcAft>
              <a:buClr>
                <a:srgbClr val="FFD032"/>
              </a:buClr>
              <a:buSzPct val="110000"/>
              <a:buFont typeface="Wingdings" charset="2"/>
              <a:buChar char="§"/>
            </a:pPr>
            <a:r>
              <a:rPr lang="en-US" sz="2000" dirty="0">
                <a:latin typeface="Cambria"/>
                <a:cs typeface="Cambria"/>
              </a:rPr>
              <a:t>General fund, no match requirement, duties can be assigned </a:t>
            </a:r>
            <a:br>
              <a:rPr lang="en-US" sz="2000" dirty="0">
                <a:latin typeface="Cambria"/>
                <a:cs typeface="Cambria"/>
              </a:rPr>
            </a:br>
            <a:r>
              <a:rPr lang="en-US" sz="2000" dirty="0">
                <a:latin typeface="Cambria"/>
                <a:cs typeface="Cambria"/>
              </a:rPr>
              <a:t>to another manager.</a:t>
            </a:r>
          </a:p>
          <a:p>
            <a:pPr lvl="2" indent="-457200">
              <a:spcAft>
                <a:spcPts val="200"/>
              </a:spcAft>
              <a:buClr>
                <a:srgbClr val="FFD032"/>
              </a:buClr>
              <a:buSzPct val="100000"/>
              <a:buFont typeface="Wingdings" charset="2"/>
              <a:buChar char="§"/>
            </a:pPr>
            <a:endParaRPr lang="en-US" sz="1000" dirty="0">
              <a:latin typeface="Cambria"/>
              <a:cs typeface="Cambria"/>
            </a:endParaRPr>
          </a:p>
          <a:p>
            <a:pPr lvl="1" indent="-457200"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</a:pPr>
            <a:r>
              <a:rPr lang="en-US" sz="2400" b="1" dirty="0">
                <a:latin typeface="Cambria"/>
                <a:cs typeface="Cambria"/>
              </a:rPr>
              <a:t>AVPSS:</a:t>
            </a:r>
          </a:p>
          <a:p>
            <a:pPr lvl="2" indent="-457200">
              <a:spcAft>
                <a:spcPts val="200"/>
              </a:spcAft>
              <a:buClr>
                <a:srgbClr val="FFD032"/>
              </a:buClr>
              <a:buSzPct val="110000"/>
              <a:buFont typeface="Wingdings" charset="2"/>
              <a:buChar char="§"/>
            </a:pPr>
            <a:r>
              <a:rPr lang="en-US" sz="2000" dirty="0">
                <a:latin typeface="Cambria"/>
                <a:cs typeface="Cambria"/>
              </a:rPr>
              <a:t>Vacant position, duties can be assigned to another manager.</a:t>
            </a:r>
          </a:p>
          <a:p>
            <a:pPr lvl="2" indent="-457200">
              <a:spcAft>
                <a:spcPts val="200"/>
              </a:spcAft>
              <a:buClr>
                <a:srgbClr val="FFD032"/>
              </a:buClr>
              <a:buSzPct val="100000"/>
              <a:buFont typeface="Wingdings" charset="2"/>
              <a:buChar char="§"/>
            </a:pPr>
            <a:endParaRPr lang="en-US" sz="500" dirty="0">
              <a:latin typeface="Cambria"/>
              <a:cs typeface="Cambria"/>
            </a:endParaRPr>
          </a:p>
          <a:p>
            <a:pPr lvl="2" indent="-457200">
              <a:spcAft>
                <a:spcPts val="200"/>
              </a:spcAft>
              <a:buClr>
                <a:srgbClr val="FFD032"/>
              </a:buClr>
              <a:buSzPct val="100000"/>
              <a:buFont typeface="Wingdings" charset="2"/>
              <a:buChar char="§"/>
            </a:pPr>
            <a:endParaRPr lang="en-US" sz="500" dirty="0">
              <a:latin typeface="Cambria"/>
              <a:cs typeface="Cambria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78052" y="1069132"/>
            <a:ext cx="4312301" cy="4393"/>
          </a:xfrm>
          <a:prstGeom prst="line">
            <a:avLst/>
          </a:prstGeom>
          <a:ln>
            <a:gradFill flip="none" rotWithShape="1">
              <a:gsLst>
                <a:gs pos="0">
                  <a:srgbClr val="FFD032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22225" y="528103"/>
            <a:ext cx="164592" cy="548640"/>
          </a:xfrm>
          <a:prstGeom prst="rect">
            <a:avLst/>
          </a:prstGeom>
          <a:pattFill prst="pct90">
            <a:fgClr>
              <a:srgbClr val="FFD032"/>
            </a:fgClr>
            <a:bgClr>
              <a:srgbClr val="800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13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958" y="1327459"/>
            <a:ext cx="7958312" cy="5296239"/>
          </a:xfrm>
        </p:spPr>
        <p:txBody>
          <a:bodyPr>
            <a:normAutofit/>
          </a:bodyPr>
          <a:lstStyle/>
          <a:p>
            <a:pPr marL="11206" marR="440975" indent="0">
              <a:lnSpc>
                <a:spcPts val="1853"/>
              </a:lnSpc>
              <a:spcAft>
                <a:spcPts val="600"/>
              </a:spcAft>
              <a:buNone/>
              <a:tabLst>
                <a:tab pos="262792" algn="l"/>
              </a:tabLst>
            </a:pPr>
            <a:r>
              <a:rPr lang="en-US" sz="2400" b="1" dirty="0">
                <a:latin typeface="Cambria"/>
                <a:cs typeface="Cambria"/>
              </a:rPr>
              <a:t>AVPSS</a:t>
            </a:r>
            <a:endParaRPr lang="en-US" sz="2400" b="1" i="1" dirty="0">
              <a:latin typeface="Cambria"/>
              <a:cs typeface="Cambria"/>
            </a:endParaRPr>
          </a:p>
          <a:p>
            <a:pPr marL="822960" marR="440975" lvl="2" indent="-4572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dirty="0">
                <a:latin typeface="Cambria"/>
                <a:cs typeface="Cambria"/>
              </a:rPr>
              <a:t>Position is currently vacant</a:t>
            </a:r>
          </a:p>
          <a:p>
            <a:pPr marL="822960" marR="440975" lvl="2" indent="-4572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dirty="0">
                <a:latin typeface="Cambria"/>
                <a:cs typeface="Cambria"/>
              </a:rPr>
              <a:t>Areas reporting to this position can be assigned to other managers</a:t>
            </a:r>
          </a:p>
          <a:p>
            <a:pPr marL="822960" marR="440975" lvl="2" indent="-4572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dirty="0">
                <a:latin typeface="Cambria"/>
                <a:cs typeface="Cambria"/>
              </a:rPr>
              <a:t>The Vice President of Student Services can assume oversight for some areas</a:t>
            </a:r>
          </a:p>
          <a:p>
            <a:pPr marL="0" marR="440975" lvl="1" indent="0">
              <a:lnSpc>
                <a:spcPts val="2200"/>
              </a:lnSpc>
              <a:spcBef>
                <a:spcPts val="400"/>
              </a:spcBef>
              <a:spcAft>
                <a:spcPts val="600"/>
              </a:spcAft>
              <a:buClr>
                <a:srgbClr val="800000"/>
              </a:buClr>
              <a:buSzPct val="90000"/>
              <a:buNone/>
              <a:tabLst>
                <a:tab pos="262792" algn="l"/>
              </a:tabLst>
            </a:pPr>
            <a:r>
              <a:rPr lang="en-US" sz="2400" b="1" dirty="0">
                <a:latin typeface="Cambria"/>
                <a:cs typeface="Cambria"/>
              </a:rPr>
              <a:t>Dean of Counseling</a:t>
            </a:r>
          </a:p>
          <a:p>
            <a:pPr marL="822960" marR="440975" lvl="2" indent="-457200">
              <a:lnSpc>
                <a:spcPts val="1800"/>
              </a:lnSpc>
              <a:spcBef>
                <a:spcPts val="200"/>
              </a:spcBef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dirty="0">
                <a:latin typeface="Cambria"/>
                <a:cs typeface="Cambria"/>
              </a:rPr>
              <a:t>General Counseling has steadily declined in size, and will be even smaller with proposed budget cuts and anticipated retirements.</a:t>
            </a:r>
          </a:p>
          <a:p>
            <a:pPr marL="822960" marR="440975" lvl="2" indent="-457200">
              <a:lnSpc>
                <a:spcPts val="1800"/>
              </a:lnSpc>
              <a:spcBef>
                <a:spcPts val="200"/>
              </a:spcBef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dirty="0">
                <a:latin typeface="Cambria"/>
                <a:cs typeface="Cambria"/>
              </a:rPr>
              <a:t>Counseling services have been decentralized and distributed across the campus.</a:t>
            </a:r>
          </a:p>
          <a:p>
            <a:pPr marL="822960" marR="440975" lvl="2" indent="-457200">
              <a:lnSpc>
                <a:spcPts val="1800"/>
              </a:lnSpc>
              <a:spcBef>
                <a:spcPts val="200"/>
              </a:spcBef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  <a:tabLst>
                <a:tab pos="262792" algn="l"/>
              </a:tabLst>
            </a:pPr>
            <a:r>
              <a:rPr lang="en-US" dirty="0">
                <a:latin typeface="Cambria"/>
                <a:cs typeface="Cambria"/>
              </a:rPr>
              <a:t>Over the years, several programs have been moved from Counseling to other areas:</a:t>
            </a:r>
          </a:p>
          <a:p>
            <a:pPr marL="1417320" marR="440975" lvl="3"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>
                <a:srgbClr val="FFD032"/>
              </a:buClr>
              <a:buSzPct val="110000"/>
              <a:buFont typeface="Wingdings" charset="2"/>
              <a:buChar char="§"/>
              <a:tabLst>
                <a:tab pos="262792" algn="l"/>
              </a:tabLst>
            </a:pPr>
            <a:r>
              <a:rPr lang="en-US" sz="1800" dirty="0">
                <a:latin typeface="Cambria"/>
                <a:cs typeface="Cambria"/>
              </a:rPr>
              <a:t>Articulation – moved to Instruction</a:t>
            </a:r>
          </a:p>
          <a:p>
            <a:pPr marL="1417320" marR="440975" lvl="3"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>
                <a:srgbClr val="FFD032"/>
              </a:buClr>
              <a:buSzPct val="110000"/>
              <a:buFont typeface="Wingdings" charset="2"/>
              <a:buChar char="§"/>
              <a:tabLst>
                <a:tab pos="262792" algn="l"/>
              </a:tabLst>
            </a:pPr>
            <a:r>
              <a:rPr lang="en-US" sz="1800" dirty="0">
                <a:latin typeface="Cambria"/>
                <a:cs typeface="Cambria"/>
              </a:rPr>
              <a:t>ISP – moved to AVPSS</a:t>
            </a:r>
          </a:p>
          <a:p>
            <a:pPr marL="1417320" marR="440975" lvl="3"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>
                <a:srgbClr val="FFD032"/>
              </a:buClr>
              <a:buSzPct val="110000"/>
              <a:buFont typeface="Wingdings" charset="2"/>
              <a:buChar char="§"/>
              <a:tabLst>
                <a:tab pos="262792" algn="l"/>
              </a:tabLst>
            </a:pPr>
            <a:r>
              <a:rPr lang="en-US" sz="1800" dirty="0">
                <a:latin typeface="Cambria"/>
                <a:cs typeface="Cambria"/>
              </a:rPr>
              <a:t>SSRS – moved to Instruction</a:t>
            </a:r>
          </a:p>
          <a:p>
            <a:pPr marL="1417320" marR="440975" lvl="3"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>
                <a:srgbClr val="FFD032"/>
              </a:buClr>
              <a:buSzPct val="110000"/>
              <a:buFont typeface="Wingdings" charset="2"/>
              <a:buChar char="§"/>
              <a:tabLst>
                <a:tab pos="262792" algn="l"/>
              </a:tabLst>
            </a:pPr>
            <a:r>
              <a:rPr lang="en-US" sz="1800" dirty="0">
                <a:latin typeface="Cambria"/>
                <a:cs typeface="Cambria"/>
              </a:rPr>
              <a:t>Career Center – eliminated</a:t>
            </a:r>
          </a:p>
          <a:p>
            <a:pPr marL="1417320" marR="440975" lvl="3"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>
                <a:srgbClr val="FFD032"/>
              </a:buClr>
              <a:buSzPct val="110000"/>
              <a:buFont typeface="Wingdings" charset="2"/>
              <a:buChar char="§"/>
              <a:tabLst>
                <a:tab pos="262792" algn="l"/>
              </a:tabLst>
            </a:pPr>
            <a:r>
              <a:rPr lang="en-US" sz="1800" dirty="0">
                <a:latin typeface="Cambria"/>
                <a:cs typeface="Cambria"/>
              </a:rPr>
              <a:t>Assessment – moved to Enrollment Services</a:t>
            </a:r>
          </a:p>
          <a:p>
            <a:pPr marL="1417320" marR="440975" lvl="3"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>
                <a:srgbClr val="FFD032"/>
              </a:buClr>
              <a:buSzPct val="110000"/>
              <a:buFont typeface="Wingdings" charset="2"/>
              <a:buChar char="§"/>
              <a:tabLst>
                <a:tab pos="262792" algn="l"/>
              </a:tabLst>
            </a:pPr>
            <a:r>
              <a:rPr lang="en-US" sz="1800" dirty="0">
                <a:latin typeface="Cambria"/>
                <a:cs typeface="Cambria"/>
              </a:rPr>
              <a:t>Health Services – moved to Student Development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12345" y="503116"/>
            <a:ext cx="8204207" cy="5454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>
                <a:solidFill>
                  <a:srgbClr val="710000"/>
                </a:solidFill>
              </a:rPr>
              <a:t>Rationale for Elimination of Proposed Positions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22225" y="528103"/>
            <a:ext cx="4468128" cy="548640"/>
            <a:chOff x="222225" y="528103"/>
            <a:chExt cx="4468128" cy="54864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78052" y="1069132"/>
              <a:ext cx="4312301" cy="4393"/>
            </a:xfrm>
            <a:prstGeom prst="line">
              <a:avLst/>
            </a:prstGeom>
            <a:ln>
              <a:gradFill flip="none" rotWithShape="1">
                <a:gsLst>
                  <a:gs pos="0">
                    <a:srgbClr val="FFD032"/>
                  </a:gs>
                  <a:gs pos="100000">
                    <a:srgbClr val="FFFFFF"/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222225" y="528103"/>
              <a:ext cx="164592" cy="548640"/>
            </a:xfrm>
            <a:prstGeom prst="rect">
              <a:avLst/>
            </a:prstGeom>
            <a:pattFill prst="pct90">
              <a:fgClr>
                <a:srgbClr val="FFD032"/>
              </a:fgClr>
              <a:bgClr>
                <a:srgbClr val="800000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31311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414" y="502258"/>
            <a:ext cx="7620000" cy="5454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rgbClr val="710000"/>
                </a:solidFill>
              </a:rPr>
              <a:t>Proposed Administrative Reorganization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786797" y="1791960"/>
            <a:ext cx="8035711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spcAft>
                <a:spcPts val="600"/>
              </a:spcAft>
              <a:buClr>
                <a:srgbClr val="800000"/>
              </a:buClr>
              <a:buSzPct val="90000"/>
              <a:buFont typeface="Wingdings" charset="2"/>
              <a:buChar char="u"/>
            </a:pPr>
            <a:r>
              <a:rPr lang="en-US" sz="4000" b="1" dirty="0">
                <a:latin typeface="Cambria"/>
                <a:cs typeface="Cambria"/>
              </a:rPr>
              <a:t> Option I: </a:t>
            </a:r>
            <a:br>
              <a:rPr lang="en-US" sz="4000" b="1" dirty="0">
                <a:latin typeface="Cambria"/>
                <a:cs typeface="Cambria"/>
              </a:rPr>
            </a:br>
            <a:br>
              <a:rPr lang="en-US" sz="1400" b="1" dirty="0">
                <a:latin typeface="Cambria"/>
                <a:cs typeface="Cambria"/>
              </a:rPr>
            </a:br>
            <a:r>
              <a:rPr lang="en-US" sz="4000" dirty="0">
                <a:latin typeface="Cambria"/>
                <a:cs typeface="Cambria"/>
              </a:rPr>
              <a:t>Consolidation of Counseling &amp;  Student Development/EOPS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78052" y="1069132"/>
            <a:ext cx="4312301" cy="4393"/>
          </a:xfrm>
          <a:prstGeom prst="line">
            <a:avLst/>
          </a:prstGeom>
          <a:ln>
            <a:gradFill flip="none" rotWithShape="1">
              <a:gsLst>
                <a:gs pos="0">
                  <a:srgbClr val="FFD032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22225" y="528103"/>
            <a:ext cx="164592" cy="548640"/>
          </a:xfrm>
          <a:prstGeom prst="rect">
            <a:avLst/>
          </a:prstGeom>
          <a:pattFill prst="pct90">
            <a:fgClr>
              <a:srgbClr val="FFD032"/>
            </a:fgClr>
            <a:bgClr>
              <a:srgbClr val="800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98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6796</TotalTime>
  <Words>857</Words>
  <Application>Microsoft Macintosh PowerPoint</Application>
  <PresentationFormat>On-screen Show (4:3)</PresentationFormat>
  <Paragraphs>271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ＭＳ 明朝</vt:lpstr>
      <vt:lpstr>Arial</vt:lpstr>
      <vt:lpstr>Calibri</vt:lpstr>
      <vt:lpstr>Cambria</vt:lpstr>
      <vt:lpstr>Courier New</vt:lpstr>
      <vt:lpstr>Georgia</vt:lpstr>
      <vt:lpstr>Symbol</vt:lpstr>
      <vt:lpstr>Times New Roman</vt:lpstr>
      <vt:lpstr>Wingdings</vt:lpstr>
      <vt:lpstr>Adjacency</vt:lpstr>
      <vt:lpstr>Office Theme</vt:lpstr>
      <vt:lpstr>Student Services </vt:lpstr>
      <vt:lpstr>PowerPoint Presentation</vt:lpstr>
      <vt:lpstr>PowerPoint Presentation</vt:lpstr>
      <vt:lpstr>PowerPoint Presentation</vt:lpstr>
      <vt:lpstr>Rationale for Proposed Reorganization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Questions/Comments</vt:lpstr>
    </vt:vector>
  </TitlesOfParts>
  <Company>FHDA Community College District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Watson</dc:creator>
  <cp:lastModifiedBy>Microsoft Office User</cp:lastModifiedBy>
  <cp:revision>210</cp:revision>
  <cp:lastPrinted>2018-10-25T19:18:02Z</cp:lastPrinted>
  <dcterms:created xsi:type="dcterms:W3CDTF">2018-03-08T15:53:05Z</dcterms:created>
  <dcterms:modified xsi:type="dcterms:W3CDTF">2018-10-25T22:02:51Z</dcterms:modified>
</cp:coreProperties>
</file>