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62" r:id="rId6"/>
    <p:sldId id="261" r:id="rId7"/>
    <p:sldId id="260" r:id="rId8"/>
    <p:sldId id="264" r:id="rId9"/>
    <p:sldId id="265" r:id="rId10"/>
    <p:sldId id="267" r:id="rId11"/>
    <p:sldId id="266"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1" d="100"/>
          <a:sy n="131" d="100"/>
        </p:scale>
        <p:origin x="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0C6D5E-2543-46A2-AE45-EE0106D2C7A9}"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217316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0C6D5E-2543-46A2-AE45-EE0106D2C7A9}"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192124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0C6D5E-2543-46A2-AE45-EE0106D2C7A9}"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20912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0C6D5E-2543-46A2-AE45-EE0106D2C7A9}"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380684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0C6D5E-2543-46A2-AE45-EE0106D2C7A9}"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365552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0C6D5E-2543-46A2-AE45-EE0106D2C7A9}" type="datetimeFigureOut">
              <a:rPr lang="en-US" smtClean="0"/>
              <a:t>11/29/18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293781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0C6D5E-2543-46A2-AE45-EE0106D2C7A9}" type="datetimeFigureOut">
              <a:rPr lang="en-US" smtClean="0"/>
              <a:t>11/29/18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378254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0C6D5E-2543-46A2-AE45-EE0106D2C7A9}" type="datetimeFigureOut">
              <a:rPr lang="en-US" smtClean="0"/>
              <a:t>11/29/18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380590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C6D5E-2543-46A2-AE45-EE0106D2C7A9}" type="datetimeFigureOut">
              <a:rPr lang="en-US" smtClean="0"/>
              <a:t>11/29/18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255518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0C6D5E-2543-46A2-AE45-EE0106D2C7A9}" type="datetimeFigureOut">
              <a:rPr lang="en-US" smtClean="0"/>
              <a:t>11/29/18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333675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0C6D5E-2543-46A2-AE45-EE0106D2C7A9}" type="datetimeFigureOut">
              <a:rPr lang="en-US" smtClean="0"/>
              <a:t>11/29/18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F8D0F-7148-482C-8827-36EBA7244156}" type="slidenum">
              <a:rPr lang="en-US" smtClean="0"/>
              <a:t>‹#›</a:t>
            </a:fld>
            <a:endParaRPr lang="en-US"/>
          </a:p>
        </p:txBody>
      </p:sp>
    </p:spTree>
    <p:extLst>
      <p:ext uri="{BB962C8B-B14F-4D97-AF65-F5344CB8AC3E}">
        <p14:creationId xmlns:p14="http://schemas.microsoft.com/office/powerpoint/2010/main" val="133404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C6D5E-2543-46A2-AE45-EE0106D2C7A9}" type="datetimeFigureOut">
              <a:rPr lang="en-US" smtClean="0"/>
              <a:t>11/29/18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F8D0F-7148-482C-8827-36EBA7244156}" type="slidenum">
              <a:rPr lang="en-US" smtClean="0"/>
              <a:t>‹#›</a:t>
            </a:fld>
            <a:endParaRPr lang="en-US"/>
          </a:p>
        </p:txBody>
      </p:sp>
    </p:spTree>
    <p:extLst>
      <p:ext uri="{BB962C8B-B14F-4D97-AF65-F5344CB8AC3E}">
        <p14:creationId xmlns:p14="http://schemas.microsoft.com/office/powerpoint/2010/main" val="283987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mail.fhda.edu/owa/redir.aspx?C=FDSq2ej-JmBXmXkD8yl0dhEUg93RpuqKS90qzrs76TiaSYqeVD_WCA..&amp;URL=https://www.boarddocs.com/ca/fhda/Board.nsf/goto?open%26id%3d9TVSCC6B5EE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 Anza College</a:t>
            </a:r>
          </a:p>
        </p:txBody>
      </p:sp>
      <p:sp>
        <p:nvSpPr>
          <p:cNvPr id="3" name="Subtitle 2"/>
          <p:cNvSpPr>
            <a:spLocks noGrp="1"/>
          </p:cNvSpPr>
          <p:nvPr>
            <p:ph type="subTitle" idx="1"/>
          </p:nvPr>
        </p:nvSpPr>
        <p:spPr/>
        <p:txBody>
          <a:bodyPr/>
          <a:lstStyle/>
          <a:p>
            <a:r>
              <a:rPr lang="en-US" dirty="0"/>
              <a:t>A brief history of the smoking policy and process</a:t>
            </a:r>
          </a:p>
        </p:txBody>
      </p:sp>
    </p:spTree>
    <p:extLst>
      <p:ext uri="{BB962C8B-B14F-4D97-AF65-F5344CB8AC3E}">
        <p14:creationId xmlns:p14="http://schemas.microsoft.com/office/powerpoint/2010/main" val="406434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18984" y="333633"/>
            <a:ext cx="11046940" cy="2743200"/>
          </a:xfrm>
        </p:spPr>
        <p:txBody>
          <a:bodyPr>
            <a:normAutofit/>
          </a:bodyPr>
          <a:lstStyle/>
          <a:p>
            <a:r>
              <a:rPr lang="en-US" sz="5400" dirty="0">
                <a:latin typeface="+mn-lt"/>
              </a:rPr>
              <a:t>40 California Community Colleges have implemented smoke-free campus policies</a:t>
            </a:r>
            <a:r>
              <a:rPr lang="en-US" dirty="0">
                <a:latin typeface="+mn-lt"/>
              </a:rPr>
              <a:t>.</a:t>
            </a:r>
          </a:p>
        </p:txBody>
      </p:sp>
      <p:sp>
        <p:nvSpPr>
          <p:cNvPr id="8" name="Subtitle 7"/>
          <p:cNvSpPr>
            <a:spLocks noGrp="1"/>
          </p:cNvSpPr>
          <p:nvPr>
            <p:ph type="subTitle" idx="1"/>
          </p:nvPr>
        </p:nvSpPr>
        <p:spPr>
          <a:xfrm>
            <a:off x="160638" y="3253946"/>
            <a:ext cx="11850130" cy="3690550"/>
          </a:xfrm>
        </p:spPr>
        <p:txBody>
          <a:bodyPr>
            <a:normAutofit/>
          </a:bodyPr>
          <a:lstStyle/>
          <a:p>
            <a:r>
              <a:rPr lang="en-US" sz="4800" dirty="0"/>
              <a:t>FHDA needs to proactively protect our students and employees from the dangers of all smoke (tobacco &amp; vaping)</a:t>
            </a:r>
          </a:p>
        </p:txBody>
      </p:sp>
    </p:spTree>
    <p:extLst>
      <p:ext uri="{BB962C8B-B14F-4D97-AF65-F5344CB8AC3E}">
        <p14:creationId xmlns:p14="http://schemas.microsoft.com/office/powerpoint/2010/main" val="58422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8729" y="488692"/>
            <a:ext cx="11007811" cy="2737366"/>
          </a:xfrm>
        </p:spPr>
        <p:txBody>
          <a:bodyPr>
            <a:normAutofit/>
          </a:bodyPr>
          <a:lstStyle/>
          <a:p>
            <a:r>
              <a:rPr lang="en-US" dirty="0"/>
              <a:t>CCC </a:t>
            </a:r>
            <a:r>
              <a:rPr lang="en-US" u="sng" dirty="0"/>
              <a:t>Board of Governors </a:t>
            </a:r>
            <a:r>
              <a:rPr lang="en-US" dirty="0"/>
              <a:t>adopts 100% Smoke and Tobacco-Free Resolution for California Community Colleges (May 2018)</a:t>
            </a:r>
          </a:p>
        </p:txBody>
      </p:sp>
      <p:sp>
        <p:nvSpPr>
          <p:cNvPr id="5" name="Content Placeholder 4"/>
          <p:cNvSpPr>
            <a:spLocks noGrp="1"/>
          </p:cNvSpPr>
          <p:nvPr>
            <p:ph idx="1"/>
          </p:nvPr>
        </p:nvSpPr>
        <p:spPr>
          <a:xfrm>
            <a:off x="525162" y="3226058"/>
            <a:ext cx="10515600" cy="4351338"/>
          </a:xfrm>
        </p:spPr>
        <p:txBody>
          <a:bodyPr/>
          <a:lstStyle/>
          <a:p>
            <a:pPr marL="0" indent="0">
              <a:buNone/>
            </a:pPr>
            <a:r>
              <a:rPr lang="en-US" sz="3600" dirty="0"/>
              <a:t>CCC </a:t>
            </a:r>
            <a:r>
              <a:rPr lang="en-US" sz="3600" u="sng" dirty="0"/>
              <a:t>Chancellor Oakley </a:t>
            </a:r>
            <a:r>
              <a:rPr lang="en-US" sz="3600" dirty="0"/>
              <a:t>urges all 72 California Community College districts to adopt and implement 100% smoke and tobacco-free policies’ to provide tobacco cessation services and referrals on campus and to access CYAN resources and support (July 26, 2018)</a:t>
            </a:r>
          </a:p>
          <a:p>
            <a:endParaRPr lang="en-US" dirty="0"/>
          </a:p>
        </p:txBody>
      </p:sp>
    </p:spTree>
    <p:extLst>
      <p:ext uri="{BB962C8B-B14F-4D97-AF65-F5344CB8AC3E}">
        <p14:creationId xmlns:p14="http://schemas.microsoft.com/office/powerpoint/2010/main" val="2711591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n-lt"/>
              </a:rPr>
              <a:t>Getting compliant -</a:t>
            </a:r>
          </a:p>
        </p:txBody>
      </p:sp>
      <p:sp>
        <p:nvSpPr>
          <p:cNvPr id="5" name="Content Placeholder 4"/>
          <p:cNvSpPr>
            <a:spLocks noGrp="1"/>
          </p:cNvSpPr>
          <p:nvPr>
            <p:ph idx="1"/>
          </p:nvPr>
        </p:nvSpPr>
        <p:spPr/>
        <p:txBody>
          <a:bodyPr/>
          <a:lstStyle/>
          <a:p>
            <a:r>
              <a:rPr lang="en-US" sz="3600" dirty="0"/>
              <a:t>We already have:</a:t>
            </a:r>
          </a:p>
          <a:p>
            <a:pPr lvl="1"/>
            <a:r>
              <a:rPr lang="en-US" sz="3200" dirty="0">
                <a:hlinkClick r:id="rId2"/>
              </a:rPr>
              <a:t>smoking policy</a:t>
            </a:r>
            <a:r>
              <a:rPr lang="en-US" sz="3200" dirty="0"/>
              <a:t>, </a:t>
            </a:r>
          </a:p>
          <a:p>
            <a:pPr lvl="1"/>
            <a:r>
              <a:rPr lang="en-US" sz="3200" dirty="0"/>
              <a:t>smoking cessation services </a:t>
            </a:r>
          </a:p>
          <a:p>
            <a:pPr lvl="1"/>
            <a:r>
              <a:rPr lang="en-US" sz="3200" dirty="0"/>
              <a:t>use CYAN resources </a:t>
            </a:r>
          </a:p>
          <a:p>
            <a:pPr marL="457200" lvl="1" indent="0">
              <a:buNone/>
            </a:pPr>
            <a:r>
              <a:rPr lang="en-US" sz="3200" dirty="0"/>
              <a:t>Next step - updating the current FHDA Board approved smoking policy, removing the designated smoking areas, and publicizing the policy change.  </a:t>
            </a:r>
          </a:p>
          <a:p>
            <a:endParaRPr lang="en-US" dirty="0"/>
          </a:p>
        </p:txBody>
      </p:sp>
    </p:spTree>
    <p:extLst>
      <p:ext uri="{BB962C8B-B14F-4D97-AF65-F5344CB8AC3E}">
        <p14:creationId xmlns:p14="http://schemas.microsoft.com/office/powerpoint/2010/main" val="2261863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FHDA Policy – needs group approval</a:t>
            </a:r>
          </a:p>
        </p:txBody>
      </p:sp>
      <p:sp>
        <p:nvSpPr>
          <p:cNvPr id="3" name="Content Placeholder 2"/>
          <p:cNvSpPr>
            <a:spLocks noGrp="1"/>
          </p:cNvSpPr>
          <p:nvPr>
            <p:ph idx="1"/>
          </p:nvPr>
        </p:nvSpPr>
        <p:spPr/>
        <p:txBody>
          <a:bodyPr/>
          <a:lstStyle/>
          <a:p>
            <a:pPr marL="0" indent="0">
              <a:buNone/>
            </a:pPr>
            <a:r>
              <a:rPr lang="en-US" b="1" u="sng" dirty="0"/>
              <a:t>Provisions</a:t>
            </a:r>
            <a:endParaRPr lang="en-US" dirty="0"/>
          </a:p>
          <a:p>
            <a:pPr marL="0" indent="0">
              <a:buNone/>
            </a:pPr>
            <a:br>
              <a:rPr lang="en-US" dirty="0"/>
            </a:br>
            <a:r>
              <a:rPr lang="en-US" b="1" dirty="0"/>
              <a:t>1.0 </a:t>
            </a:r>
            <a:r>
              <a:rPr lang="en-US" dirty="0"/>
              <a:t>Each college will identify designated smoking areas </a:t>
            </a:r>
            <a:r>
              <a:rPr lang="en-US" dirty="0">
                <a:solidFill>
                  <a:srgbClr val="FF0000"/>
                </a:solidFill>
              </a:rPr>
              <a:t>be 100% tobacco and smoke free</a:t>
            </a:r>
            <a:r>
              <a:rPr lang="en-US" dirty="0"/>
              <a:t>. It will ensure that clear and consistent signage are displayed at all entrances to the campus, as well as other conspicuous locations, to notify the public that smoking is permitted only in the officially designated areas and is otherwise prohibited on the campus grounds or in campus buildings.</a:t>
            </a:r>
          </a:p>
          <a:p>
            <a:endParaRPr lang="en-US" dirty="0"/>
          </a:p>
        </p:txBody>
      </p:sp>
      <p:cxnSp>
        <p:nvCxnSpPr>
          <p:cNvPr id="5" name="Straight Connector 4"/>
          <p:cNvCxnSpPr/>
          <p:nvPr/>
        </p:nvCxnSpPr>
        <p:spPr>
          <a:xfrm>
            <a:off x="3880022" y="2977978"/>
            <a:ext cx="4893275" cy="12357"/>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9354065" y="4114800"/>
            <a:ext cx="1458097" cy="12357"/>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963827" y="4497859"/>
            <a:ext cx="7710616" cy="1235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7443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Progress – for our health!</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908" y="521518"/>
            <a:ext cx="5848607" cy="7564199"/>
          </a:xfrm>
        </p:spPr>
      </p:pic>
    </p:spTree>
    <p:extLst>
      <p:ext uri="{BB962C8B-B14F-4D97-AF65-F5344CB8AC3E}">
        <p14:creationId xmlns:p14="http://schemas.microsoft.com/office/powerpoint/2010/main" val="415673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Smoking policy 2005	began…</a:t>
            </a:r>
          </a:p>
        </p:txBody>
      </p:sp>
      <p:sp>
        <p:nvSpPr>
          <p:cNvPr id="3" name="Content Placeholder 2"/>
          <p:cNvSpPr>
            <a:spLocks noGrp="1"/>
          </p:cNvSpPr>
          <p:nvPr>
            <p:ph idx="1"/>
          </p:nvPr>
        </p:nvSpPr>
        <p:spPr>
          <a:xfrm>
            <a:off x="308919" y="2236573"/>
            <a:ext cx="9811265" cy="4015946"/>
          </a:xfrm>
        </p:spPr>
        <p:txBody>
          <a:bodyPr/>
          <a:lstStyle/>
          <a:p>
            <a:r>
              <a:rPr lang="en-US" dirty="0"/>
              <a:t>FHDA district passed a </a:t>
            </a:r>
            <a:r>
              <a:rPr lang="en-US" b="1" dirty="0"/>
              <a:t>non smoking policy in June 2005</a:t>
            </a:r>
            <a:r>
              <a:rPr lang="en-US" dirty="0"/>
              <a:t>. </a:t>
            </a:r>
          </a:p>
          <a:p>
            <a:r>
              <a:rPr lang="en-US" dirty="0"/>
              <a:t>The Plan:</a:t>
            </a:r>
          </a:p>
          <a:p>
            <a:pPr lvl="1"/>
            <a:r>
              <a:rPr lang="en-US" sz="2800" b="1" dirty="0"/>
              <a:t>Phase 1: enforcement through education </a:t>
            </a:r>
            <a:r>
              <a:rPr lang="en-US" sz="2800" dirty="0"/>
              <a:t>was implemented</a:t>
            </a:r>
          </a:p>
          <a:p>
            <a:pPr lvl="2"/>
            <a:r>
              <a:rPr lang="en-US" sz="2400" dirty="0"/>
              <a:t>Maps, buttons, mini quit kits, enforce-mints and </a:t>
            </a:r>
            <a:r>
              <a:rPr lang="en-US" sz="2400" dirty="0" err="1"/>
              <a:t>compli</a:t>
            </a:r>
            <a:r>
              <a:rPr lang="en-US" sz="2400" dirty="0"/>
              <a:t>-mints were used. Surveys of students &amp; employees smoke exposure &amp; use done.</a:t>
            </a:r>
          </a:p>
          <a:p>
            <a:pPr lvl="1"/>
            <a:r>
              <a:rPr lang="en-US" sz="2800" b="1" dirty="0"/>
              <a:t>Phase 2: smoking moved to</a:t>
            </a:r>
            <a:r>
              <a:rPr lang="en-US" sz="2800" dirty="0"/>
              <a:t> designated parking lots, later adjusted to designated smoking areas.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951" y="-7337"/>
            <a:ext cx="3396049" cy="3396049"/>
          </a:xfrm>
          <a:prstGeom prst="rect">
            <a:avLst/>
          </a:prstGeom>
        </p:spPr>
      </p:pic>
    </p:spTree>
    <p:extLst>
      <p:ext uri="{BB962C8B-B14F-4D97-AF65-F5344CB8AC3E}">
        <p14:creationId xmlns:p14="http://schemas.microsoft.com/office/powerpoint/2010/main" val="241342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Gov</a:t>
            </a:r>
            <a:r>
              <a:rPr lang="en-US" dirty="0"/>
              <a:t> Jerry Brown signed AB795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263" y="1"/>
            <a:ext cx="2021240" cy="1964724"/>
          </a:xfrm>
          <a:prstGeom prst="rect">
            <a:avLst/>
          </a:prstGeom>
        </p:spPr>
      </p:pic>
      <p:sp>
        <p:nvSpPr>
          <p:cNvPr id="3" name="Content Placeholder 2"/>
          <p:cNvSpPr>
            <a:spLocks noGrp="1"/>
          </p:cNvSpPr>
          <p:nvPr>
            <p:ph idx="1"/>
          </p:nvPr>
        </p:nvSpPr>
        <p:spPr>
          <a:xfrm>
            <a:off x="579283" y="1825626"/>
            <a:ext cx="10515600" cy="5168298"/>
          </a:xfrm>
        </p:spPr>
        <p:txBody>
          <a:bodyPr>
            <a:normAutofit/>
          </a:bodyPr>
          <a:lstStyle/>
          <a:p>
            <a:r>
              <a:rPr lang="en-US" dirty="0"/>
              <a:t>Oct 8, 2011, all community colleges, CSUs and UCs impose fines for violating policy. Through extensive work by Naomi </a:t>
            </a:r>
            <a:r>
              <a:rPr lang="en-US" dirty="0" err="1"/>
              <a:t>Kitajima</a:t>
            </a:r>
            <a:r>
              <a:rPr lang="en-US" dirty="0"/>
              <a:t> and the smoking policy committee, current FHDA Board Policy 3217 came to be.</a:t>
            </a:r>
          </a:p>
          <a:p>
            <a:r>
              <a:rPr lang="en-US" dirty="0"/>
              <a:t>Smoking defined – “engaging in an act that generates smoke:”</a:t>
            </a:r>
          </a:p>
          <a:p>
            <a:pPr lvl="1"/>
            <a:r>
              <a:rPr lang="en-US" dirty="0"/>
              <a:t>A lighted </a:t>
            </a:r>
            <a:r>
              <a:rPr lang="en-US" u="sng" dirty="0"/>
              <a:t>pipe</a:t>
            </a:r>
            <a:endParaRPr lang="en-US" dirty="0"/>
          </a:p>
          <a:p>
            <a:pPr lvl="1"/>
            <a:r>
              <a:rPr lang="en-US" dirty="0"/>
              <a:t>a lighted </a:t>
            </a:r>
            <a:r>
              <a:rPr lang="en-US" u="sng" dirty="0"/>
              <a:t>hookah</a:t>
            </a:r>
            <a:r>
              <a:rPr lang="en-US" dirty="0"/>
              <a:t> pipe</a:t>
            </a:r>
          </a:p>
          <a:p>
            <a:pPr lvl="1"/>
            <a:r>
              <a:rPr lang="en-US" dirty="0"/>
              <a:t>an </a:t>
            </a:r>
            <a:r>
              <a:rPr lang="en-US" u="sng" dirty="0"/>
              <a:t>electronic cigarette of any kind</a:t>
            </a:r>
            <a:endParaRPr lang="en-US" dirty="0"/>
          </a:p>
          <a:p>
            <a:pPr lvl="1"/>
            <a:r>
              <a:rPr lang="en-US" dirty="0"/>
              <a:t>a </a:t>
            </a:r>
            <a:r>
              <a:rPr lang="en-US" u="sng" dirty="0"/>
              <a:t>lighted cigar</a:t>
            </a:r>
            <a:endParaRPr lang="en-US" dirty="0"/>
          </a:p>
          <a:p>
            <a:pPr lvl="1"/>
            <a:r>
              <a:rPr lang="en-US" dirty="0"/>
              <a:t>a </a:t>
            </a:r>
            <a:r>
              <a:rPr lang="en-US" u="sng" dirty="0"/>
              <a:t>lighted cigarette </a:t>
            </a:r>
            <a:r>
              <a:rPr lang="en-US" dirty="0"/>
              <a:t>of any kind</a:t>
            </a:r>
          </a:p>
        </p:txBody>
      </p:sp>
    </p:spTree>
    <p:extLst>
      <p:ext uri="{BB962C8B-B14F-4D97-AF65-F5344CB8AC3E}">
        <p14:creationId xmlns:p14="http://schemas.microsoft.com/office/powerpoint/2010/main" val="351203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681" y="229201"/>
            <a:ext cx="9193427" cy="1460500"/>
          </a:xfrm>
        </p:spPr>
        <p:txBody>
          <a:bodyPr>
            <a:normAutofit/>
          </a:bodyPr>
          <a:lstStyle/>
          <a:p>
            <a:r>
              <a:rPr lang="en-US" dirty="0"/>
              <a:t>2007 Tobacco Cessation for students started &amp; the program continues…</a:t>
            </a:r>
          </a:p>
        </p:txBody>
      </p:sp>
      <p:sp>
        <p:nvSpPr>
          <p:cNvPr id="3" name="Content Placeholder 2"/>
          <p:cNvSpPr>
            <a:spLocks noGrp="1"/>
          </p:cNvSpPr>
          <p:nvPr>
            <p:ph sz="half" idx="1"/>
          </p:nvPr>
        </p:nvSpPr>
        <p:spPr>
          <a:xfrm>
            <a:off x="838199" y="1964723"/>
            <a:ext cx="6279293" cy="4212239"/>
          </a:xfrm>
        </p:spPr>
        <p:txBody>
          <a:bodyPr>
            <a:normAutofit/>
          </a:bodyPr>
          <a:lstStyle/>
          <a:p>
            <a:r>
              <a:rPr lang="en-US" sz="3600" dirty="0"/>
              <a:t>Initially Breathe California</a:t>
            </a:r>
            <a:r>
              <a:rPr lang="en-US" sz="3200" dirty="0"/>
              <a:t> </a:t>
            </a:r>
            <a:r>
              <a:rPr lang="en-US" sz="3600" dirty="0"/>
              <a:t>grant funded advertising, signage and free Nicotine Replacement supplies</a:t>
            </a:r>
          </a:p>
          <a:p>
            <a:r>
              <a:rPr lang="en-US" sz="3600" dirty="0"/>
              <a:t>Student Health Services continues Tobacco Cessation program</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0400" y="2210701"/>
            <a:ext cx="5181600" cy="3037489"/>
          </a:xfrm>
        </p:spPr>
      </p:pic>
    </p:spTree>
    <p:extLst>
      <p:ext uri="{BB962C8B-B14F-4D97-AF65-F5344CB8AC3E}">
        <p14:creationId xmlns:p14="http://schemas.microsoft.com/office/powerpoint/2010/main" val="243205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140325" y="-903288"/>
            <a:ext cx="7051675" cy="8823326"/>
          </a:xfrm>
        </p:spPr>
      </p:pic>
      <p:sp>
        <p:nvSpPr>
          <p:cNvPr id="7" name="Rectangle 6"/>
          <p:cNvSpPr/>
          <p:nvPr/>
        </p:nvSpPr>
        <p:spPr>
          <a:xfrm>
            <a:off x="514864" y="313208"/>
            <a:ext cx="6096000" cy="3785652"/>
          </a:xfrm>
          <a:prstGeom prst="rect">
            <a:avLst/>
          </a:prstGeom>
        </p:spPr>
        <p:txBody>
          <a:bodyPr>
            <a:spAutoFit/>
          </a:bodyPr>
          <a:lstStyle/>
          <a:p>
            <a:pPr marL="571500" indent="-571500">
              <a:lnSpc>
                <a:spcPct val="150000"/>
              </a:lnSpc>
              <a:buFont typeface="Arial" panose="020B0604020202020204" pitchFamily="34" charset="0"/>
              <a:buChar char="•"/>
            </a:pPr>
            <a:r>
              <a:rPr lang="en-US" sz="4000" dirty="0"/>
              <a:t>Policies in place</a:t>
            </a:r>
          </a:p>
          <a:p>
            <a:pPr marL="571500" indent="-571500">
              <a:lnSpc>
                <a:spcPct val="150000"/>
              </a:lnSpc>
              <a:buFont typeface="Arial" panose="020B0604020202020204" pitchFamily="34" charset="0"/>
              <a:buChar char="•"/>
            </a:pPr>
            <a:r>
              <a:rPr lang="en-US" sz="4000" dirty="0"/>
              <a:t>Fines defined/enforced </a:t>
            </a:r>
          </a:p>
          <a:p>
            <a:pPr marL="571500" indent="-571500">
              <a:lnSpc>
                <a:spcPct val="150000"/>
              </a:lnSpc>
              <a:buFont typeface="Arial" panose="020B0604020202020204" pitchFamily="34" charset="0"/>
              <a:buChar char="•"/>
            </a:pPr>
            <a:r>
              <a:rPr lang="en-US" sz="4000" dirty="0"/>
              <a:t>Resources for support available</a:t>
            </a:r>
          </a:p>
        </p:txBody>
      </p:sp>
    </p:spTree>
    <p:extLst>
      <p:ext uri="{BB962C8B-B14F-4D97-AF65-F5344CB8AC3E}">
        <p14:creationId xmlns:p14="http://schemas.microsoft.com/office/powerpoint/2010/main" val="221331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62834" y="837470"/>
            <a:ext cx="7062974" cy="5807676"/>
          </a:xfrm>
          <a:prstGeom prst="rect">
            <a:avLst/>
          </a:prstGeom>
        </p:spPr>
      </p:pic>
      <p:sp>
        <p:nvSpPr>
          <p:cNvPr id="2" name="Title 1"/>
          <p:cNvSpPr>
            <a:spLocks noGrp="1"/>
          </p:cNvSpPr>
          <p:nvPr>
            <p:ph type="title"/>
          </p:nvPr>
        </p:nvSpPr>
        <p:spPr>
          <a:xfrm>
            <a:off x="875270" y="256703"/>
            <a:ext cx="10515600" cy="2078725"/>
          </a:xfrm>
        </p:spPr>
        <p:txBody>
          <a:bodyPr>
            <a:normAutofit fontScale="90000"/>
          </a:bodyPr>
          <a:lstStyle/>
          <a:p>
            <a:r>
              <a:rPr lang="en-US" b="1" dirty="0"/>
              <a:t>Stronger recommendations </a:t>
            </a:r>
            <a:br>
              <a:rPr lang="en-US" b="1" dirty="0"/>
            </a:br>
            <a:r>
              <a:rPr lang="en-US" dirty="0"/>
              <a:t>Dec 2012 White paper from ACHA supports Surgeon General.</a:t>
            </a:r>
            <a:br>
              <a:rPr lang="en-US" dirty="0"/>
            </a:br>
            <a:endParaRPr lang="en-US" b="1" dirty="0"/>
          </a:p>
        </p:txBody>
      </p:sp>
      <p:sp>
        <p:nvSpPr>
          <p:cNvPr id="3" name="Content Placeholder 2"/>
          <p:cNvSpPr>
            <a:spLocks noGrp="1"/>
          </p:cNvSpPr>
          <p:nvPr>
            <p:ph idx="1"/>
          </p:nvPr>
        </p:nvSpPr>
        <p:spPr>
          <a:xfrm>
            <a:off x="307890" y="1915298"/>
            <a:ext cx="5622325" cy="5659394"/>
          </a:xfrm>
        </p:spPr>
        <p:txBody>
          <a:bodyPr>
            <a:normAutofit/>
          </a:bodyPr>
          <a:lstStyle/>
          <a:p>
            <a:r>
              <a:rPr lang="en-US" sz="3200" dirty="0"/>
              <a:t>Tobacco use in any form, active and/or passive, is a </a:t>
            </a:r>
            <a:r>
              <a:rPr lang="en-US" sz="3200" u="sng" dirty="0"/>
              <a:t>significant health hazard</a:t>
            </a:r>
            <a:r>
              <a:rPr lang="en-US" sz="3200" dirty="0"/>
              <a:t>. </a:t>
            </a:r>
          </a:p>
          <a:p>
            <a:r>
              <a:rPr lang="en-US" sz="3200" dirty="0"/>
              <a:t>Classified a Class-A carcinogen </a:t>
            </a:r>
          </a:p>
          <a:p>
            <a:pPr lvl="1"/>
            <a:r>
              <a:rPr lang="en-US" sz="2800" dirty="0"/>
              <a:t>most dangerous class of carcinogens</a:t>
            </a:r>
          </a:p>
          <a:p>
            <a:pPr lvl="1"/>
            <a:r>
              <a:rPr lang="en-US" sz="2800" dirty="0"/>
              <a:t>there is no safe level of exposure to environmental tobacco smoke</a:t>
            </a:r>
          </a:p>
          <a:p>
            <a:pPr lvl="1"/>
            <a:r>
              <a:rPr lang="en-US" sz="2800" dirty="0"/>
              <a:t>a toxic air contaminate</a:t>
            </a:r>
          </a:p>
          <a:p>
            <a:pPr lvl="1"/>
            <a:r>
              <a:rPr lang="en-US" sz="2800" dirty="0"/>
              <a:t>Colleges are encouraged to adopt a NO TOBACCO USE policy</a:t>
            </a:r>
          </a:p>
        </p:txBody>
      </p:sp>
    </p:spTree>
    <p:extLst>
      <p:ext uri="{BB962C8B-B14F-4D97-AF65-F5344CB8AC3E}">
        <p14:creationId xmlns:p14="http://schemas.microsoft.com/office/powerpoint/2010/main" val="347033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6659" y="-270152"/>
            <a:ext cx="5679989" cy="7350573"/>
          </a:xfrm>
          <a:prstGeom prst="rect">
            <a:avLst/>
          </a:prstGeom>
        </p:spPr>
      </p:pic>
      <p:sp>
        <p:nvSpPr>
          <p:cNvPr id="12" name="Rectangle 11"/>
          <p:cNvSpPr/>
          <p:nvPr/>
        </p:nvSpPr>
        <p:spPr>
          <a:xfrm>
            <a:off x="796636" y="422239"/>
            <a:ext cx="5530023" cy="5109091"/>
          </a:xfrm>
          <a:prstGeom prst="rect">
            <a:avLst/>
          </a:prstGeom>
        </p:spPr>
        <p:txBody>
          <a:bodyPr wrap="square">
            <a:spAutoFit/>
          </a:bodyPr>
          <a:lstStyle/>
          <a:p>
            <a:r>
              <a:rPr lang="en-US" sz="4400" dirty="0">
                <a:solidFill>
                  <a:prstClr val="black"/>
                </a:solidFill>
                <a:ea typeface="+mj-ea"/>
                <a:cs typeface="+mj-cs"/>
              </a:rPr>
              <a:t>The smoking areas changed from… </a:t>
            </a:r>
          </a:p>
          <a:p>
            <a:pPr marL="571500" indent="-571500">
              <a:buFontTx/>
              <a:buChar char="-"/>
            </a:pPr>
            <a:r>
              <a:rPr lang="en-US" sz="4400" dirty="0">
                <a:solidFill>
                  <a:prstClr val="black"/>
                </a:solidFill>
                <a:ea typeface="+mj-ea"/>
                <a:cs typeface="+mj-cs"/>
              </a:rPr>
              <a:t>parking lots </a:t>
            </a:r>
          </a:p>
          <a:p>
            <a:r>
              <a:rPr lang="en-US" sz="4400" dirty="0">
                <a:solidFill>
                  <a:prstClr val="black"/>
                </a:solidFill>
                <a:ea typeface="+mj-ea"/>
                <a:cs typeface="+mj-cs"/>
              </a:rPr>
              <a:t>to</a:t>
            </a:r>
            <a:r>
              <a:rPr lang="en-US" sz="4000" dirty="0">
                <a:solidFill>
                  <a:prstClr val="black"/>
                </a:solidFill>
                <a:ea typeface="+mj-ea"/>
                <a:cs typeface="+mj-cs"/>
              </a:rPr>
              <a:t> </a:t>
            </a:r>
          </a:p>
          <a:p>
            <a:r>
              <a:rPr lang="en-US" sz="4000" dirty="0">
                <a:solidFill>
                  <a:prstClr val="black"/>
                </a:solidFill>
                <a:ea typeface="+mj-ea"/>
                <a:cs typeface="+mj-cs"/>
              </a:rPr>
              <a:t>-</a:t>
            </a:r>
            <a:r>
              <a:rPr lang="en-US" sz="4400" dirty="0">
                <a:solidFill>
                  <a:prstClr val="black"/>
                </a:solidFill>
                <a:ea typeface="+mj-ea"/>
                <a:cs typeface="+mj-cs"/>
              </a:rPr>
              <a:t>designated areas </a:t>
            </a:r>
          </a:p>
          <a:p>
            <a:pPr lvl="0"/>
            <a:r>
              <a:rPr lang="en-US" sz="4000" dirty="0">
                <a:solidFill>
                  <a:prstClr val="black"/>
                </a:solidFill>
              </a:rPr>
              <a:t>Avoiding the gauntlet of smoke</a:t>
            </a:r>
            <a:endParaRPr lang="en-US" sz="4400" dirty="0">
              <a:solidFill>
                <a:prstClr val="black"/>
              </a:solidFill>
            </a:endParaRPr>
          </a:p>
          <a:p>
            <a:endParaRPr lang="en-US" dirty="0"/>
          </a:p>
        </p:txBody>
      </p:sp>
    </p:spTree>
    <p:extLst>
      <p:ext uri="{BB962C8B-B14F-4D97-AF65-F5344CB8AC3E}">
        <p14:creationId xmlns:p14="http://schemas.microsoft.com/office/powerpoint/2010/main" val="254525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3827" y="580768"/>
            <a:ext cx="9938951" cy="2830341"/>
          </a:xfrm>
        </p:spPr>
        <p:txBody>
          <a:bodyPr>
            <a:normAutofit/>
          </a:bodyPr>
          <a:lstStyle/>
          <a:p>
            <a:r>
              <a:rPr lang="en-US" dirty="0"/>
              <a:t>2016</a:t>
            </a:r>
            <a:br>
              <a:rPr lang="en-US" dirty="0"/>
            </a:br>
            <a:r>
              <a:rPr lang="en-US" dirty="0"/>
              <a:t> USC &amp; CSU </a:t>
            </a:r>
            <a:br>
              <a:rPr lang="en-US" dirty="0"/>
            </a:br>
            <a:r>
              <a:rPr lang="en-US" dirty="0"/>
              <a:t>totally smoke free</a:t>
            </a:r>
          </a:p>
        </p:txBody>
      </p:sp>
      <p:sp>
        <p:nvSpPr>
          <p:cNvPr id="3" name="Subtitle 2"/>
          <p:cNvSpPr>
            <a:spLocks noGrp="1"/>
          </p:cNvSpPr>
          <p:nvPr>
            <p:ph type="subTitle" idx="1"/>
          </p:nvPr>
        </p:nvSpPr>
        <p:spPr>
          <a:xfrm>
            <a:off x="593125" y="3880022"/>
            <a:ext cx="10099589" cy="1340708"/>
          </a:xfrm>
        </p:spPr>
        <p:txBody>
          <a:bodyPr>
            <a:normAutofit/>
          </a:bodyPr>
          <a:lstStyle/>
          <a:p>
            <a:r>
              <a:rPr lang="en-US" sz="3600" dirty="0"/>
              <a:t>Governor did not mandate community colleges smoke free…</a:t>
            </a:r>
          </a:p>
        </p:txBody>
      </p:sp>
    </p:spTree>
    <p:extLst>
      <p:ext uri="{BB962C8B-B14F-4D97-AF65-F5344CB8AC3E}">
        <p14:creationId xmlns:p14="http://schemas.microsoft.com/office/powerpoint/2010/main" val="297097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89534"/>
          </a:xfrm>
        </p:spPr>
        <p:txBody>
          <a:bodyPr/>
          <a:lstStyle/>
          <a:p>
            <a:r>
              <a:rPr lang="en-US" b="1" dirty="0"/>
              <a:t>FHDA got a “C” on their report card (2018)</a:t>
            </a:r>
            <a:endParaRPr lang="en-US" dirty="0"/>
          </a:p>
        </p:txBody>
      </p:sp>
      <p:sp>
        <p:nvSpPr>
          <p:cNvPr id="3" name="Content Placeholder 2"/>
          <p:cNvSpPr>
            <a:spLocks noGrp="1"/>
          </p:cNvSpPr>
          <p:nvPr>
            <p:ph idx="1"/>
          </p:nvPr>
        </p:nvSpPr>
        <p:spPr>
          <a:xfrm>
            <a:off x="603422" y="1853513"/>
            <a:ext cx="10750378" cy="5115697"/>
          </a:xfrm>
        </p:spPr>
        <p:txBody>
          <a:bodyPr>
            <a:noAutofit/>
          </a:bodyPr>
          <a:lstStyle/>
          <a:p>
            <a:r>
              <a:rPr lang="en-US" sz="3600" dirty="0"/>
              <a:t>Tobacco-Free Policy Report card from California Youth Advocacy Network (CYAN)</a:t>
            </a:r>
          </a:p>
          <a:p>
            <a:r>
              <a:rPr lang="en-US" sz="3600" dirty="0"/>
              <a:t>Official district policy is a "designated areas" policy </a:t>
            </a:r>
            <a:r>
              <a:rPr lang="en-US" sz="3200" dirty="0"/>
              <a:t>(ordinarily gets a "D" grade)</a:t>
            </a:r>
            <a:r>
              <a:rPr lang="en-US" sz="3600" dirty="0"/>
              <a:t>, but we restrict designated areas to parking lots which boosted grade to C.</a:t>
            </a:r>
          </a:p>
          <a:p>
            <a:r>
              <a:rPr lang="en-US" sz="3600" dirty="0"/>
              <a:t>To receive an "A+" district would need to adopt a 100% smoke and tobacco-free policy, including e-cigarettes.</a:t>
            </a:r>
          </a:p>
        </p:txBody>
      </p:sp>
    </p:spTree>
    <p:extLst>
      <p:ext uri="{BB962C8B-B14F-4D97-AF65-F5344CB8AC3E}">
        <p14:creationId xmlns:p14="http://schemas.microsoft.com/office/powerpoint/2010/main" val="468759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2468</TotalTime>
  <Words>507</Words>
  <Application>Microsoft Macintosh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De Anza College</vt:lpstr>
      <vt:lpstr>No Smoking policy 2005 began…</vt:lpstr>
      <vt:lpstr>Gov Jerry Brown signed AB795</vt:lpstr>
      <vt:lpstr>2007 Tobacco Cessation for students started &amp; the program continues…</vt:lpstr>
      <vt:lpstr>PowerPoint Presentation</vt:lpstr>
      <vt:lpstr>Stronger recommendations  Dec 2012 White paper from ACHA supports Surgeon General. </vt:lpstr>
      <vt:lpstr>PowerPoint Presentation</vt:lpstr>
      <vt:lpstr>2016  USC &amp; CSU  totally smoke free</vt:lpstr>
      <vt:lpstr>FHDA got a “C” on their report card (2018)</vt:lpstr>
      <vt:lpstr>40 California Community Colleges have implemented smoke-free campus policies.</vt:lpstr>
      <vt:lpstr>CCC Board of Governors adopts 100% Smoke and Tobacco-Free Resolution for California Community Colleges (May 2018)</vt:lpstr>
      <vt:lpstr>Getting compliant -</vt:lpstr>
      <vt:lpstr>New FHDA Policy – needs group approval</vt:lpstr>
      <vt:lpstr>Progress – for our health!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Anza College</dc:title>
  <dc:creator>De Anza Community College</dc:creator>
  <cp:lastModifiedBy>Microsoft Office User</cp:lastModifiedBy>
  <cp:revision>19</cp:revision>
  <dcterms:created xsi:type="dcterms:W3CDTF">2018-10-31T15:46:00Z</dcterms:created>
  <dcterms:modified xsi:type="dcterms:W3CDTF">2018-11-29T22:46:14Z</dcterms:modified>
</cp:coreProperties>
</file>