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kumimoji="0" sz="3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76672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254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254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 snapToObjects="1">
      <p:cViewPr varScale="1">
        <p:scale>
          <a:sx n="84" d="100"/>
          <a:sy n="84" d="100"/>
        </p:scale>
        <p:origin x="14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8" name="Shape 15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698500" y="8657488"/>
            <a:ext cx="11607801" cy="461060"/>
          </a:xfrm>
          <a:prstGeom prst="rect">
            <a:avLst/>
          </a:prstGeom>
        </p:spPr>
        <p:txBody>
          <a:bodyPr anchor="b"/>
          <a:lstStyle>
            <a:lvl1pPr marL="0" indent="0" defTabSz="563541">
              <a:lnSpc>
                <a:spcPct val="100000"/>
              </a:lnSpc>
              <a:spcBef>
                <a:spcPts val="0"/>
              </a:spcBef>
              <a:buSzTx/>
              <a:buNone/>
              <a:defRPr sz="2304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98500" y="1854200"/>
            <a:ext cx="11609057" cy="3302000"/>
          </a:xfrm>
          <a:prstGeom prst="rect">
            <a:avLst/>
          </a:prstGeom>
        </p:spPr>
        <p:txBody>
          <a:bodyPr anchor="b"/>
          <a:lstStyle>
            <a:lvl1pPr>
              <a:defRPr sz="8200" spc="-164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98500" y="5105400"/>
            <a:ext cx="11607800" cy="1456399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  <a:lvl2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2pPr>
            <a:lvl3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3pPr>
            <a:lvl4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4pPr>
            <a:lvl5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53454" y="9220199"/>
            <a:ext cx="297892" cy="28747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698500" y="3568700"/>
            <a:ext cx="11607800" cy="2617788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820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820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820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820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820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698500" y="6209979"/>
            <a:ext cx="11607800" cy="671803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</a:lstStyle>
          <a:p>
            <a:r>
              <a:t>Fact information</a:t>
            </a:r>
          </a:p>
        </p:txBody>
      </p:sp>
      <p:sp>
        <p:nvSpPr>
          <p:cNvPr id="107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698500" y="999066"/>
            <a:ext cx="11607800" cy="521091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7600" b="1" spc="-176"/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7600" b="1" spc="-176"/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7600" b="1" spc="-176"/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7600" b="1" spc="-176"/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7600" b="1" spc="-176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736600" y="3721100"/>
            <a:ext cx="11531600" cy="2324100"/>
          </a:xfrm>
          <a:prstGeom prst="rect">
            <a:avLst/>
          </a:prstGeom>
        </p:spPr>
        <p:txBody>
          <a:bodyPr anchor="ctr"/>
          <a:lstStyle>
            <a:lvl1pPr marL="457200" indent="-342900">
              <a:spcBef>
                <a:spcPts val="0"/>
              </a:spcBef>
              <a:buSzTx/>
              <a:buNone/>
              <a:defRPr sz="6000" spc="-119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457200" indent="-342900">
              <a:spcBef>
                <a:spcPts val="0"/>
              </a:spcBef>
              <a:buSzTx/>
              <a:buNone/>
              <a:defRPr sz="6000" spc="-119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457200" indent="-342900">
              <a:spcBef>
                <a:spcPts val="0"/>
              </a:spcBef>
              <a:buSzTx/>
              <a:buNone/>
              <a:defRPr sz="6000" spc="-119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457200" indent="-342900">
              <a:spcBef>
                <a:spcPts val="0"/>
              </a:spcBef>
              <a:buSzTx/>
              <a:buNone/>
              <a:defRPr sz="6000" spc="-119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457200" indent="-342900">
              <a:spcBef>
                <a:spcPts val="0"/>
              </a:spcBef>
              <a:buSzTx/>
              <a:buNone/>
              <a:defRPr sz="6000" spc="-119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6" name="Attribution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1219200" y="6426200"/>
            <a:ext cx="11049000" cy="461059"/>
          </a:xfrm>
          <a:prstGeom prst="rect">
            <a:avLst/>
          </a:prstGeom>
        </p:spPr>
        <p:txBody>
          <a:bodyPr/>
          <a:lstStyle>
            <a:lvl1pPr marL="0" indent="0" defTabSz="563541">
              <a:lnSpc>
                <a:spcPct val="100000"/>
              </a:lnSpc>
              <a:spcBef>
                <a:spcPts val="0"/>
              </a:spcBef>
              <a:buSzTx/>
              <a:buNone/>
              <a:defRPr sz="2304" b="1"/>
            </a:lvl1pPr>
          </a:lstStyle>
          <a:p>
            <a:r>
              <a:t>Attribution</a:t>
            </a:r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idx="13"/>
          </p:nvPr>
        </p:nvSpPr>
        <p:spPr>
          <a:xfrm>
            <a:off x="-2082800" y="687558"/>
            <a:ext cx="11165190" cy="837389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14"/>
          </p:nvPr>
        </p:nvSpPr>
        <p:spPr>
          <a:xfrm>
            <a:off x="6597650" y="292100"/>
            <a:ext cx="5740400" cy="459232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15"/>
          </p:nvPr>
        </p:nvSpPr>
        <p:spPr>
          <a:xfrm>
            <a:off x="4984750" y="2749550"/>
            <a:ext cx="7937500" cy="92382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886640052_3195x2556.jpeg"/>
          <p:cNvSpPr>
            <a:spLocks noGrp="1"/>
          </p:cNvSpPr>
          <p:nvPr>
            <p:ph type="pic" idx="13"/>
          </p:nvPr>
        </p:nvSpPr>
        <p:spPr>
          <a:xfrm>
            <a:off x="-1016000" y="-1054100"/>
            <a:ext cx="14427200" cy="1154176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53454" y="9220199"/>
            <a:ext cx="297892" cy="2874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643466" y="1794933"/>
            <a:ext cx="11717868" cy="765307"/>
          </a:xfrm>
          <a:prstGeom prst="rect">
            <a:avLst/>
          </a:prstGeom>
        </p:spPr>
        <p:txBody>
          <a:bodyPr lIns="27093" tIns="27093" rIns="27093" bIns="27093"/>
          <a:lstStyle/>
          <a:p>
            <a:r>
              <a:t>Slide Title</a:t>
            </a:r>
          </a:p>
        </p:txBody>
      </p:sp>
      <p:sp>
        <p:nvSpPr>
          <p:cNvPr id="150" name="Slide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643466" y="2484779"/>
            <a:ext cx="11717868" cy="498550"/>
          </a:xfrm>
          <a:prstGeom prst="rect">
            <a:avLst/>
          </a:prstGeom>
        </p:spPr>
        <p:txBody>
          <a:bodyPr lIns="24383" tIns="24383" rIns="24383" bIns="24383"/>
          <a:lstStyle>
            <a:lvl1pPr marL="0" indent="0" defTabSz="457877">
              <a:lnSpc>
                <a:spcPct val="100000"/>
              </a:lnSpc>
              <a:spcBef>
                <a:spcPts val="0"/>
              </a:spcBef>
              <a:buSzTx/>
              <a:buNone/>
              <a:defRPr sz="2964" b="1"/>
            </a:lvl1pPr>
          </a:lstStyle>
          <a:p>
            <a:r>
              <a:t>Slide Subtitle</a:t>
            </a:r>
          </a:p>
        </p:txBody>
      </p:sp>
      <p:sp>
        <p:nvSpPr>
          <p:cNvPr id="1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80889" y="8167800"/>
            <a:ext cx="236357" cy="227720"/>
          </a:xfrm>
          <a:prstGeom prst="rect">
            <a:avLst/>
          </a:prstGeom>
        </p:spPr>
        <p:txBody>
          <a:bodyPr lIns="27093" tIns="27093" rIns="27093" bIns="27093"/>
          <a:lstStyle>
            <a:lvl1pPr defTabSz="415431"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mage"/>
          <p:cNvSpPr>
            <a:spLocks noGrp="1"/>
          </p:cNvSpPr>
          <p:nvPr>
            <p:ph type="pic" idx="13"/>
          </p:nvPr>
        </p:nvSpPr>
        <p:spPr>
          <a:xfrm>
            <a:off x="-376767" y="-915894"/>
            <a:ext cx="17835652" cy="1068219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98500" y="5181600"/>
            <a:ext cx="11607800" cy="3302000"/>
          </a:xfrm>
          <a:prstGeom prst="rect">
            <a:avLst/>
          </a:prstGeom>
        </p:spPr>
        <p:txBody>
          <a:bodyPr anchor="b"/>
          <a:lstStyle>
            <a:lvl1pPr>
              <a:defRPr sz="8200" spc="-164"/>
            </a:lvl1pPr>
          </a:lstStyle>
          <a:p>
            <a:r>
              <a:t>Presentation Title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98500" y="8432800"/>
            <a:ext cx="11607800" cy="689769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  <a:lvl2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2pPr>
            <a:lvl3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3pPr>
            <a:lvl4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4pPr>
            <a:lvl5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4" name="Author and Date"/>
          <p:cNvSpPr txBox="1">
            <a:spLocks noGrp="1"/>
          </p:cNvSpPr>
          <p:nvPr>
            <p:ph type="body" sz="quarter" idx="14" hasCustomPrompt="1"/>
          </p:nvPr>
        </p:nvSpPr>
        <p:spPr>
          <a:xfrm>
            <a:off x="698500" y="571500"/>
            <a:ext cx="11607801" cy="461059"/>
          </a:xfrm>
          <a:prstGeom prst="rect">
            <a:avLst/>
          </a:prstGeom>
        </p:spPr>
        <p:txBody>
          <a:bodyPr/>
          <a:lstStyle>
            <a:lvl1pPr marL="0" indent="0" defTabSz="563541">
              <a:lnSpc>
                <a:spcPct val="100000"/>
              </a:lnSpc>
              <a:spcBef>
                <a:spcPts val="0"/>
              </a:spcBef>
              <a:buSzTx/>
              <a:buNone/>
              <a:defRPr sz="2304" b="1"/>
            </a:lvl1pPr>
          </a:lstStyle>
          <a:p>
            <a:r>
              <a:t>Author and Date</a:t>
            </a: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49999" y="9220199"/>
            <a:ext cx="297893" cy="287479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eg"/>
          <p:cNvSpPr>
            <a:spLocks noGrp="1"/>
          </p:cNvSpPr>
          <p:nvPr>
            <p:ph type="pic" idx="13"/>
          </p:nvPr>
        </p:nvSpPr>
        <p:spPr>
          <a:xfrm>
            <a:off x="5319129" y="495299"/>
            <a:ext cx="7543801" cy="878005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98500" y="5003800"/>
            <a:ext cx="5105400" cy="4044566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  <a:lvl2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2pPr>
            <a:lvl3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3pPr>
            <a:lvl4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4pPr>
            <a:lvl5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4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698500" y="692534"/>
            <a:ext cx="5105400" cy="4387466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698500" y="1412977"/>
            <a:ext cx="11607801" cy="671803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</a:lstStyle>
          <a:p>
            <a:r>
              <a:t>Slide Subtitle</a:t>
            </a:r>
          </a:p>
        </p:txBody>
      </p:sp>
      <p:sp>
        <p:nvSpPr>
          <p:cNvPr id="44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589358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660384004_1290x1720.jpeg"/>
          <p:cNvSpPr>
            <a:spLocks noGrp="1"/>
          </p:cNvSpPr>
          <p:nvPr>
            <p:ph type="pic" idx="13"/>
          </p:nvPr>
        </p:nvSpPr>
        <p:spPr>
          <a:xfrm>
            <a:off x="6172200" y="596900"/>
            <a:ext cx="6448425" cy="8597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1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698500" y="444500"/>
            <a:ext cx="5105400" cy="10160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2" name="Slide Subtitle"/>
          <p:cNvSpPr txBox="1">
            <a:spLocks noGrp="1"/>
          </p:cNvSpPr>
          <p:nvPr>
            <p:ph type="body" sz="quarter" idx="14" hasCustomPrompt="1"/>
          </p:nvPr>
        </p:nvSpPr>
        <p:spPr>
          <a:xfrm>
            <a:off x="698500" y="1412977"/>
            <a:ext cx="5105400" cy="671803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</a:lstStyle>
          <a:p>
            <a:r>
              <a:t>Slide Subtitle</a:t>
            </a:r>
          </a:p>
        </p:txBody>
      </p:sp>
      <p:sp>
        <p:nvSpPr>
          <p:cNvPr id="63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698500" y="3480196"/>
            <a:ext cx="5105400" cy="5593161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698500" y="3225800"/>
            <a:ext cx="11607800" cy="3302000"/>
          </a:xfrm>
          <a:prstGeom prst="rect">
            <a:avLst/>
          </a:prstGeom>
        </p:spPr>
        <p:txBody>
          <a:bodyPr anchor="ctr"/>
          <a:lstStyle>
            <a:lvl1pPr>
              <a:defRPr sz="8200" b="0" spc="-164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698500" y="1412977"/>
            <a:ext cx="11607801" cy="671803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698500" y="444500"/>
            <a:ext cx="11607800" cy="10160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698500" y="1409700"/>
            <a:ext cx="11607801" cy="671802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sz="380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1300"/>
              </a:spcBef>
              <a:buSzTx/>
              <a:buNone/>
              <a:defRPr sz="3800" spc="-38"/>
            </a:lvl1pPr>
            <a:lvl2pPr marL="0" indent="0">
              <a:spcBef>
                <a:spcPts val="1300"/>
              </a:spcBef>
              <a:buSzTx/>
              <a:buNone/>
              <a:defRPr sz="3800" spc="-38"/>
            </a:lvl2pPr>
            <a:lvl3pPr marL="0" indent="0">
              <a:spcBef>
                <a:spcPts val="1300"/>
              </a:spcBef>
              <a:buSzTx/>
              <a:buNone/>
              <a:defRPr sz="3800" spc="-38"/>
            </a:lvl3pPr>
            <a:lvl4pPr marL="0" indent="0">
              <a:spcBef>
                <a:spcPts val="1300"/>
              </a:spcBef>
              <a:buSzTx/>
              <a:buNone/>
              <a:defRPr sz="3800" spc="-38"/>
            </a:lvl4pPr>
            <a:lvl5pPr marL="0" indent="0">
              <a:spcBef>
                <a:spcPts val="1300"/>
              </a:spcBef>
              <a:buSzTx/>
              <a:buNone/>
              <a:defRPr sz="3800" spc="-38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698500" y="2959100"/>
            <a:ext cx="11607800" cy="609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698500" y="440266"/>
            <a:ext cx="11607800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50067" y="9220199"/>
            <a:ext cx="297892" cy="28747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3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ransition spd="med"/>
  <p:txStyles>
    <p:titleStyle>
      <a:lvl1pPr marL="0" marR="0" indent="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1" i="0" u="none" strike="noStrike" cap="none" spc="-119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381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762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143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1524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1905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2286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2667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00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3048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3429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hueOff val="-476017"/>
            <a:lumOff val="-10042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IPBT…"/>
          <p:cNvSpPr txBox="1"/>
          <p:nvPr/>
        </p:nvSpPr>
        <p:spPr>
          <a:xfrm>
            <a:off x="4366793" y="4304357"/>
            <a:ext cx="4271214" cy="32665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ctr">
              <a:defRPr sz="8000" b="1"/>
            </a:pPr>
            <a:r>
              <a:t>IPBT</a:t>
            </a:r>
          </a:p>
          <a:p>
            <a:pPr algn="ctr">
              <a:defRPr sz="4300" b="1">
                <a:solidFill>
                  <a:srgbClr val="5E5E5E"/>
                </a:solidFill>
              </a:defRPr>
            </a:pPr>
            <a:r>
              <a:t>PRESENTATION</a:t>
            </a:r>
          </a:p>
          <a:p>
            <a:pPr algn="ctr">
              <a:defRPr sz="4300" b="1">
                <a:solidFill>
                  <a:srgbClr val="5E5E5E"/>
                </a:solidFill>
              </a:defRPr>
            </a:pPr>
            <a:r>
              <a:t>11.23.2021</a:t>
            </a:r>
          </a:p>
        </p:txBody>
      </p:sp>
      <p:pic>
        <p:nvPicPr>
          <p:cNvPr id="161" name="SSH_Logo_4Color.png" descr="SSH_Logo_4Color.png"/>
          <p:cNvPicPr>
            <a:picLocks noChangeAspect="1"/>
          </p:cNvPicPr>
          <p:nvPr/>
        </p:nvPicPr>
        <p:blipFill>
          <a:blip r:embed="rId2">
            <a:alphaModFix amt="83467"/>
            <a:extLst/>
          </a:blip>
          <a:stretch>
            <a:fillRect/>
          </a:stretch>
        </p:blipFill>
        <p:spPr>
          <a:xfrm>
            <a:off x="4623846" y="583499"/>
            <a:ext cx="3516059" cy="351605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C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ocial Sciences &amp; Humanities"/>
          <p:cNvSpPr txBox="1">
            <a:spLocks noGrp="1"/>
          </p:cNvSpPr>
          <p:nvPr>
            <p:ph type="title"/>
          </p:nvPr>
        </p:nvSpPr>
        <p:spPr>
          <a:xfrm>
            <a:off x="475974" y="784516"/>
            <a:ext cx="11717868" cy="765307"/>
          </a:xfrm>
          <a:prstGeom prst="rect">
            <a:avLst/>
          </a:prstGeom>
        </p:spPr>
        <p:txBody>
          <a:bodyPr/>
          <a:lstStyle>
            <a:lvl1pPr defTabSz="1369804">
              <a:defRPr sz="4740" spc="-94"/>
            </a:lvl1pPr>
          </a:lstStyle>
          <a:p>
            <a:r>
              <a:t>Social Sciences &amp; Humanities </a:t>
            </a:r>
          </a:p>
        </p:txBody>
      </p:sp>
      <p:sp>
        <p:nvSpPr>
          <p:cNvPr id="164" name="DIVISION FACULTY CHART"/>
          <p:cNvSpPr txBox="1">
            <a:spLocks noGrp="1"/>
          </p:cNvSpPr>
          <p:nvPr>
            <p:ph type="body" idx="13"/>
          </p:nvPr>
        </p:nvSpPr>
        <p:spPr>
          <a:xfrm>
            <a:off x="1450266" y="2144476"/>
            <a:ext cx="11717868" cy="49855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defTabSz="516579">
              <a:defRPr sz="2992">
                <a:solidFill>
                  <a:srgbClr val="929292"/>
                </a:solidFill>
              </a:defRPr>
            </a:lvl1pPr>
          </a:lstStyle>
          <a:p>
            <a:r>
              <a:t>DIVISION FACULTY CHART</a:t>
            </a:r>
          </a:p>
        </p:txBody>
      </p:sp>
      <p:sp>
        <p:nvSpPr>
          <p:cNvPr id="165" name="Lamp"/>
          <p:cNvSpPr/>
          <p:nvPr/>
        </p:nvSpPr>
        <p:spPr>
          <a:xfrm>
            <a:off x="507791" y="1807578"/>
            <a:ext cx="1147810" cy="10659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37" h="21600" extrusionOk="0">
                <a:moveTo>
                  <a:pt x="16002" y="0"/>
                </a:moveTo>
                <a:lnTo>
                  <a:pt x="15692" y="171"/>
                </a:lnTo>
                <a:lnTo>
                  <a:pt x="15886" y="578"/>
                </a:lnTo>
                <a:lnTo>
                  <a:pt x="15308" y="898"/>
                </a:lnTo>
                <a:lnTo>
                  <a:pt x="16044" y="3041"/>
                </a:lnTo>
                <a:lnTo>
                  <a:pt x="15405" y="3377"/>
                </a:lnTo>
                <a:lnTo>
                  <a:pt x="14353" y="2744"/>
                </a:lnTo>
                <a:cubicBezTo>
                  <a:pt x="14137" y="2614"/>
                  <a:pt x="13873" y="2784"/>
                  <a:pt x="13877" y="3051"/>
                </a:cubicBezTo>
                <a:lnTo>
                  <a:pt x="13877" y="3091"/>
                </a:lnTo>
                <a:lnTo>
                  <a:pt x="2084" y="5347"/>
                </a:lnTo>
                <a:cubicBezTo>
                  <a:pt x="1994" y="5133"/>
                  <a:pt x="1750" y="5044"/>
                  <a:pt x="1557" y="5163"/>
                </a:cubicBezTo>
                <a:lnTo>
                  <a:pt x="189" y="6011"/>
                </a:lnTo>
                <a:cubicBezTo>
                  <a:pt x="-16" y="6138"/>
                  <a:pt x="-63" y="6434"/>
                  <a:pt x="92" y="6626"/>
                </a:cubicBezTo>
                <a:lnTo>
                  <a:pt x="779" y="7478"/>
                </a:lnTo>
                <a:cubicBezTo>
                  <a:pt x="871" y="7592"/>
                  <a:pt x="1012" y="7637"/>
                  <a:pt x="1144" y="7604"/>
                </a:cubicBezTo>
                <a:lnTo>
                  <a:pt x="7842" y="17569"/>
                </a:lnTo>
                <a:cubicBezTo>
                  <a:pt x="7796" y="17616"/>
                  <a:pt x="7773" y="17684"/>
                  <a:pt x="7782" y="17753"/>
                </a:cubicBezTo>
                <a:cubicBezTo>
                  <a:pt x="7805" y="17919"/>
                  <a:pt x="7846" y="18228"/>
                  <a:pt x="7866" y="18410"/>
                </a:cubicBezTo>
                <a:cubicBezTo>
                  <a:pt x="7867" y="18424"/>
                  <a:pt x="7870" y="18437"/>
                  <a:pt x="7874" y="18450"/>
                </a:cubicBezTo>
                <a:lnTo>
                  <a:pt x="7811" y="18450"/>
                </a:lnTo>
                <a:lnTo>
                  <a:pt x="6110" y="18999"/>
                </a:lnTo>
                <a:lnTo>
                  <a:pt x="4674" y="20383"/>
                </a:lnTo>
                <a:lnTo>
                  <a:pt x="4674" y="21600"/>
                </a:lnTo>
                <a:lnTo>
                  <a:pt x="11853" y="21600"/>
                </a:lnTo>
                <a:lnTo>
                  <a:pt x="11853" y="20383"/>
                </a:lnTo>
                <a:lnTo>
                  <a:pt x="10417" y="18999"/>
                </a:lnTo>
                <a:lnTo>
                  <a:pt x="8936" y="18522"/>
                </a:lnTo>
                <a:lnTo>
                  <a:pt x="9489" y="18094"/>
                </a:lnTo>
                <a:cubicBezTo>
                  <a:pt x="9571" y="18031"/>
                  <a:pt x="9596" y="17911"/>
                  <a:pt x="9547" y="17817"/>
                </a:cubicBezTo>
                <a:lnTo>
                  <a:pt x="9431" y="17599"/>
                </a:lnTo>
                <a:cubicBezTo>
                  <a:pt x="9405" y="17549"/>
                  <a:pt x="9399" y="17490"/>
                  <a:pt x="9414" y="17435"/>
                </a:cubicBezTo>
                <a:lnTo>
                  <a:pt x="9598" y="16747"/>
                </a:lnTo>
                <a:cubicBezTo>
                  <a:pt x="9619" y="16666"/>
                  <a:pt x="9595" y="16579"/>
                  <a:pt x="9535" y="16525"/>
                </a:cubicBezTo>
                <a:lnTo>
                  <a:pt x="9365" y="16373"/>
                </a:lnTo>
                <a:cubicBezTo>
                  <a:pt x="9291" y="16306"/>
                  <a:pt x="9183" y="16306"/>
                  <a:pt x="9110" y="16374"/>
                </a:cubicBezTo>
                <a:lnTo>
                  <a:pt x="8838" y="16630"/>
                </a:lnTo>
                <a:lnTo>
                  <a:pt x="2301" y="6905"/>
                </a:lnTo>
                <a:cubicBezTo>
                  <a:pt x="2345" y="6870"/>
                  <a:pt x="2380" y="6825"/>
                  <a:pt x="2405" y="6775"/>
                </a:cubicBezTo>
                <a:lnTo>
                  <a:pt x="13948" y="4567"/>
                </a:lnTo>
                <a:cubicBezTo>
                  <a:pt x="14038" y="4712"/>
                  <a:pt x="14225" y="4774"/>
                  <a:pt x="14380" y="4673"/>
                </a:cubicBezTo>
                <a:lnTo>
                  <a:pt x="15437" y="3990"/>
                </a:lnTo>
                <a:cubicBezTo>
                  <a:pt x="15522" y="3936"/>
                  <a:pt x="15571" y="3851"/>
                  <a:pt x="15587" y="3759"/>
                </a:cubicBezTo>
                <a:lnTo>
                  <a:pt x="16161" y="3456"/>
                </a:lnTo>
                <a:lnTo>
                  <a:pt x="15784" y="7603"/>
                </a:lnTo>
                <a:lnTo>
                  <a:pt x="21537" y="4414"/>
                </a:lnTo>
                <a:lnTo>
                  <a:pt x="18153" y="2300"/>
                </a:lnTo>
                <a:lnTo>
                  <a:pt x="16771" y="86"/>
                </a:lnTo>
                <a:lnTo>
                  <a:pt x="16194" y="406"/>
                </a:lnTo>
                <a:lnTo>
                  <a:pt x="16002" y="0"/>
                </a:lnTo>
                <a:close/>
                <a:moveTo>
                  <a:pt x="13884" y="3526"/>
                </a:moveTo>
                <a:lnTo>
                  <a:pt x="13892" y="4143"/>
                </a:lnTo>
                <a:lnTo>
                  <a:pt x="2395" y="6342"/>
                </a:lnTo>
                <a:lnTo>
                  <a:pt x="2213" y="5758"/>
                </a:lnTo>
                <a:lnTo>
                  <a:pt x="13884" y="3526"/>
                </a:lnTo>
                <a:close/>
                <a:moveTo>
                  <a:pt x="1958" y="7124"/>
                </a:moveTo>
                <a:lnTo>
                  <a:pt x="8537" y="16914"/>
                </a:lnTo>
                <a:lnTo>
                  <a:pt x="8143" y="17287"/>
                </a:lnTo>
                <a:lnTo>
                  <a:pt x="1503" y="7406"/>
                </a:lnTo>
                <a:lnTo>
                  <a:pt x="1958" y="7124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27093" tIns="27093" rIns="27093" bIns="27093" anchor="ctr"/>
          <a:lstStyle/>
          <a:p>
            <a:pPr algn="ctr" defTabSz="587022">
              <a:lnSpc>
                <a:spcPct val="100000"/>
              </a:lnSpc>
              <a:spcBef>
                <a:spcPts val="0"/>
              </a:spcBef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6" name="Administration of Justice"/>
          <p:cNvSpPr txBox="1"/>
          <p:nvPr/>
        </p:nvSpPr>
        <p:spPr>
          <a:xfrm>
            <a:off x="130170" y="4572281"/>
            <a:ext cx="3156493" cy="389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defRPr sz="2200"/>
            </a:lvl1pPr>
          </a:lstStyle>
          <a:p>
            <a:r>
              <a:t>Administration of Justice</a:t>
            </a:r>
          </a:p>
        </p:txBody>
      </p:sp>
      <p:sp>
        <p:nvSpPr>
          <p:cNvPr id="167" name="Anthropology"/>
          <p:cNvSpPr txBox="1"/>
          <p:nvPr/>
        </p:nvSpPr>
        <p:spPr>
          <a:xfrm>
            <a:off x="1013738" y="5604323"/>
            <a:ext cx="1743567" cy="389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defRPr sz="2200"/>
            </a:lvl1pPr>
          </a:lstStyle>
          <a:p>
            <a:r>
              <a:t>Anthropology</a:t>
            </a:r>
          </a:p>
        </p:txBody>
      </p:sp>
      <p:sp>
        <p:nvSpPr>
          <p:cNvPr id="168" name="Child Development &amp; Education"/>
          <p:cNvSpPr txBox="1"/>
          <p:nvPr/>
        </p:nvSpPr>
        <p:spPr>
          <a:xfrm>
            <a:off x="1414487" y="5090789"/>
            <a:ext cx="4036603" cy="389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defRPr sz="2200"/>
            </a:lvl1pPr>
          </a:lstStyle>
          <a:p>
            <a:r>
              <a:t>Child Development &amp; Education</a:t>
            </a:r>
          </a:p>
        </p:txBody>
      </p:sp>
      <p:sp>
        <p:nvSpPr>
          <p:cNvPr id="169" name="History"/>
          <p:cNvSpPr txBox="1"/>
          <p:nvPr/>
        </p:nvSpPr>
        <p:spPr>
          <a:xfrm>
            <a:off x="5772950" y="5090789"/>
            <a:ext cx="951468" cy="389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defRPr sz="2200"/>
            </a:lvl1pPr>
          </a:lstStyle>
          <a:p>
            <a:r>
              <a:t>History</a:t>
            </a:r>
          </a:p>
        </p:txBody>
      </p:sp>
      <p:sp>
        <p:nvSpPr>
          <p:cNvPr id="170" name="Political Science"/>
          <p:cNvSpPr txBox="1"/>
          <p:nvPr/>
        </p:nvSpPr>
        <p:spPr>
          <a:xfrm>
            <a:off x="10413215" y="5270314"/>
            <a:ext cx="2120757" cy="3892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defRPr sz="2200"/>
            </a:lvl1pPr>
          </a:lstStyle>
          <a:p>
            <a:r>
              <a:t>Political Science</a:t>
            </a:r>
          </a:p>
        </p:txBody>
      </p:sp>
      <p:sp>
        <p:nvSpPr>
          <p:cNvPr id="171" name="Geography"/>
          <p:cNvSpPr txBox="1"/>
          <p:nvPr/>
        </p:nvSpPr>
        <p:spPr>
          <a:xfrm>
            <a:off x="11311250" y="5673377"/>
            <a:ext cx="1453550" cy="389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defRPr sz="2200"/>
            </a:lvl1pPr>
          </a:lstStyle>
          <a:p>
            <a:r>
              <a:t>Geography</a:t>
            </a:r>
          </a:p>
        </p:txBody>
      </p:sp>
      <p:sp>
        <p:nvSpPr>
          <p:cNvPr id="172" name="Psychology"/>
          <p:cNvSpPr txBox="1"/>
          <p:nvPr/>
        </p:nvSpPr>
        <p:spPr>
          <a:xfrm>
            <a:off x="6536559" y="5579374"/>
            <a:ext cx="1593250" cy="389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defRPr sz="2200"/>
            </a:lvl1pPr>
          </a:lstStyle>
          <a:p>
            <a:r>
              <a:t>Psychology </a:t>
            </a:r>
          </a:p>
        </p:txBody>
      </p:sp>
      <p:sp>
        <p:nvSpPr>
          <p:cNvPr id="173" name="Philosophy"/>
          <p:cNvSpPr txBox="1"/>
          <p:nvPr/>
        </p:nvSpPr>
        <p:spPr>
          <a:xfrm>
            <a:off x="8379747" y="5604323"/>
            <a:ext cx="1448520" cy="389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defRPr sz="2200"/>
            </a:lvl1pPr>
          </a:lstStyle>
          <a:p>
            <a:r>
              <a:t>Philosophy</a:t>
            </a:r>
          </a:p>
        </p:txBody>
      </p:sp>
      <p:sp>
        <p:nvSpPr>
          <p:cNvPr id="174" name="Paralegal"/>
          <p:cNvSpPr txBox="1"/>
          <p:nvPr/>
        </p:nvSpPr>
        <p:spPr>
          <a:xfrm>
            <a:off x="7593285" y="4535543"/>
            <a:ext cx="1225560" cy="389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defRPr sz="2200"/>
            </a:lvl1pPr>
          </a:lstStyle>
          <a:p>
            <a:r>
              <a:t>Paralegal</a:t>
            </a:r>
          </a:p>
        </p:txBody>
      </p:sp>
      <p:sp>
        <p:nvSpPr>
          <p:cNvPr id="175" name="Economics"/>
          <p:cNvSpPr txBox="1"/>
          <p:nvPr/>
        </p:nvSpPr>
        <p:spPr>
          <a:xfrm>
            <a:off x="9457258" y="4812094"/>
            <a:ext cx="1453829" cy="3892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defRPr sz="2200"/>
            </a:lvl1pPr>
          </a:lstStyle>
          <a:p>
            <a:r>
              <a:t>Economics</a:t>
            </a:r>
          </a:p>
        </p:txBody>
      </p:sp>
      <p:sp>
        <p:nvSpPr>
          <p:cNvPr id="176" name="Humanities"/>
          <p:cNvSpPr txBox="1"/>
          <p:nvPr/>
        </p:nvSpPr>
        <p:spPr>
          <a:xfrm>
            <a:off x="4974087" y="4572281"/>
            <a:ext cx="1469476" cy="389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defRPr sz="2200"/>
            </a:lvl1pPr>
          </a:lstStyle>
          <a:p>
            <a:r>
              <a:t>Humanities</a:t>
            </a:r>
          </a:p>
        </p:txBody>
      </p:sp>
      <p:sp>
        <p:nvSpPr>
          <p:cNvPr id="177" name="Sociology"/>
          <p:cNvSpPr txBox="1"/>
          <p:nvPr/>
        </p:nvSpPr>
        <p:spPr>
          <a:xfrm>
            <a:off x="3668477" y="5608855"/>
            <a:ext cx="1303232" cy="389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defRPr sz="2200"/>
            </a:lvl1pPr>
          </a:lstStyle>
          <a:p>
            <a:r>
              <a:t>Sociology</a:t>
            </a:r>
          </a:p>
        </p:txBody>
      </p:sp>
      <p:sp>
        <p:nvSpPr>
          <p:cNvPr id="178" name="Line"/>
          <p:cNvSpPr/>
          <p:nvPr/>
        </p:nvSpPr>
        <p:spPr>
          <a:xfrm flipH="1">
            <a:off x="5570586" y="4957013"/>
            <a:ext cx="1" cy="2693076"/>
          </a:xfrm>
          <a:prstGeom prst="line">
            <a:avLst/>
          </a:pr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27093" tIns="27093" rIns="27093" bIns="27093" anchor="ctr"/>
          <a:lstStyle/>
          <a:p>
            <a:pPr>
              <a:defRPr sz="3400"/>
            </a:pPr>
            <a:endParaRPr/>
          </a:p>
        </p:txBody>
      </p:sp>
      <p:sp>
        <p:nvSpPr>
          <p:cNvPr id="179" name="Line"/>
          <p:cNvSpPr/>
          <p:nvPr/>
        </p:nvSpPr>
        <p:spPr>
          <a:xfrm>
            <a:off x="11000509" y="5677909"/>
            <a:ext cx="1" cy="1465865"/>
          </a:xfrm>
          <a:prstGeom prst="line">
            <a:avLst/>
          </a:pr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27093" tIns="27093" rIns="27093" bIns="27093" anchor="ctr"/>
          <a:lstStyle/>
          <a:p>
            <a:pPr>
              <a:defRPr sz="3400"/>
            </a:pPr>
            <a:endParaRPr/>
          </a:p>
        </p:txBody>
      </p:sp>
      <p:sp>
        <p:nvSpPr>
          <p:cNvPr id="180" name="Line"/>
          <p:cNvSpPr/>
          <p:nvPr/>
        </p:nvSpPr>
        <p:spPr>
          <a:xfrm>
            <a:off x="8206065" y="4957013"/>
            <a:ext cx="1" cy="1390287"/>
          </a:xfrm>
          <a:prstGeom prst="line">
            <a:avLst/>
          </a:pr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27093" tIns="27093" rIns="27093" bIns="27093" anchor="ctr"/>
          <a:lstStyle/>
          <a:p>
            <a:pPr>
              <a:defRPr sz="3400"/>
            </a:pPr>
            <a:endParaRPr/>
          </a:p>
        </p:txBody>
      </p:sp>
      <p:sp>
        <p:nvSpPr>
          <p:cNvPr id="181" name="Line"/>
          <p:cNvSpPr/>
          <p:nvPr/>
        </p:nvSpPr>
        <p:spPr>
          <a:xfrm flipH="1">
            <a:off x="613657" y="4956532"/>
            <a:ext cx="1" cy="1390287"/>
          </a:xfrm>
          <a:prstGeom prst="line">
            <a:avLst/>
          </a:pr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27093" tIns="27093" rIns="27093" bIns="27093" anchor="ctr"/>
          <a:lstStyle/>
          <a:p>
            <a:pPr>
              <a:defRPr sz="3400"/>
            </a:pPr>
            <a:endParaRPr/>
          </a:p>
        </p:txBody>
      </p:sp>
      <p:sp>
        <p:nvSpPr>
          <p:cNvPr id="182" name="Line"/>
          <p:cNvSpPr/>
          <p:nvPr/>
        </p:nvSpPr>
        <p:spPr>
          <a:xfrm flipH="1">
            <a:off x="1554775" y="5954077"/>
            <a:ext cx="1" cy="1390287"/>
          </a:xfrm>
          <a:prstGeom prst="line">
            <a:avLst/>
          </a:pr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27093" tIns="27093" rIns="27093" bIns="27093" anchor="ctr"/>
          <a:lstStyle/>
          <a:p>
            <a:pPr>
              <a:defRPr sz="3400"/>
            </a:pPr>
            <a:endParaRPr/>
          </a:p>
        </p:txBody>
      </p:sp>
      <p:sp>
        <p:nvSpPr>
          <p:cNvPr id="183" name="Line"/>
          <p:cNvSpPr/>
          <p:nvPr/>
        </p:nvSpPr>
        <p:spPr>
          <a:xfrm>
            <a:off x="4217894" y="6088121"/>
            <a:ext cx="1" cy="917093"/>
          </a:xfrm>
          <a:prstGeom prst="line">
            <a:avLst/>
          </a:pr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27093" tIns="27093" rIns="27093" bIns="27093" anchor="ctr"/>
          <a:lstStyle/>
          <a:p>
            <a:pPr>
              <a:defRPr sz="3400"/>
            </a:pPr>
            <a:endParaRPr/>
          </a:p>
        </p:txBody>
      </p:sp>
      <p:sp>
        <p:nvSpPr>
          <p:cNvPr id="184" name="Line"/>
          <p:cNvSpPr/>
          <p:nvPr/>
        </p:nvSpPr>
        <p:spPr>
          <a:xfrm>
            <a:off x="3095268" y="5475632"/>
            <a:ext cx="1" cy="917094"/>
          </a:xfrm>
          <a:prstGeom prst="line">
            <a:avLst/>
          </a:pr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27093" tIns="27093" rIns="27093" bIns="27093" anchor="ctr"/>
          <a:lstStyle/>
          <a:p>
            <a:pPr>
              <a:defRPr sz="3400"/>
            </a:pPr>
            <a:endParaRPr/>
          </a:p>
        </p:txBody>
      </p:sp>
      <p:sp>
        <p:nvSpPr>
          <p:cNvPr id="185" name="Line"/>
          <p:cNvSpPr/>
          <p:nvPr/>
        </p:nvSpPr>
        <p:spPr>
          <a:xfrm>
            <a:off x="6214703" y="5577753"/>
            <a:ext cx="1" cy="1065926"/>
          </a:xfrm>
          <a:prstGeom prst="line">
            <a:avLst/>
          </a:pr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27093" tIns="27093" rIns="27093" bIns="27093" anchor="ctr"/>
          <a:lstStyle/>
          <a:p>
            <a:pPr>
              <a:defRPr sz="3400"/>
            </a:pPr>
            <a:endParaRPr/>
          </a:p>
        </p:txBody>
      </p:sp>
      <p:sp>
        <p:nvSpPr>
          <p:cNvPr id="186" name="Line"/>
          <p:cNvSpPr/>
          <p:nvPr/>
        </p:nvSpPr>
        <p:spPr>
          <a:xfrm>
            <a:off x="7222309" y="5952295"/>
            <a:ext cx="1" cy="917093"/>
          </a:xfrm>
          <a:prstGeom prst="line">
            <a:avLst/>
          </a:pr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27093" tIns="27093" rIns="27093" bIns="27093" anchor="ctr"/>
          <a:lstStyle/>
          <a:p>
            <a:pPr>
              <a:defRPr sz="3400"/>
            </a:pPr>
            <a:endParaRPr/>
          </a:p>
        </p:txBody>
      </p:sp>
      <p:sp>
        <p:nvSpPr>
          <p:cNvPr id="187" name="Line"/>
          <p:cNvSpPr/>
          <p:nvPr/>
        </p:nvSpPr>
        <p:spPr>
          <a:xfrm>
            <a:off x="10120741" y="5252090"/>
            <a:ext cx="1" cy="917094"/>
          </a:xfrm>
          <a:prstGeom prst="line">
            <a:avLst/>
          </a:pr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27093" tIns="27093" rIns="27093" bIns="27093" anchor="ctr"/>
          <a:lstStyle/>
          <a:p>
            <a:pPr>
              <a:defRPr sz="3400"/>
            </a:pPr>
            <a:endParaRPr/>
          </a:p>
        </p:txBody>
      </p:sp>
      <p:sp>
        <p:nvSpPr>
          <p:cNvPr id="188" name="Line"/>
          <p:cNvSpPr/>
          <p:nvPr/>
        </p:nvSpPr>
        <p:spPr>
          <a:xfrm>
            <a:off x="9044573" y="5989551"/>
            <a:ext cx="1" cy="917094"/>
          </a:xfrm>
          <a:prstGeom prst="line">
            <a:avLst/>
          </a:pr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27093" tIns="27093" rIns="27093" bIns="27093" anchor="ctr"/>
          <a:lstStyle/>
          <a:p>
            <a:pPr>
              <a:defRPr sz="3400"/>
            </a:pPr>
            <a:endParaRPr/>
          </a:p>
        </p:txBody>
      </p:sp>
      <p:sp>
        <p:nvSpPr>
          <p:cNvPr id="189" name="Line"/>
          <p:cNvSpPr/>
          <p:nvPr/>
        </p:nvSpPr>
        <p:spPr>
          <a:xfrm>
            <a:off x="12068890" y="6134579"/>
            <a:ext cx="1" cy="627038"/>
          </a:xfrm>
          <a:prstGeom prst="line">
            <a:avLst/>
          </a:pr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27093" tIns="27093" rIns="27093" bIns="27093" anchor="ctr"/>
          <a:lstStyle/>
          <a:p>
            <a:pPr>
              <a:defRPr sz="3400"/>
            </a:pPr>
            <a:endParaRPr/>
          </a:p>
        </p:txBody>
      </p:sp>
      <p:sp>
        <p:nvSpPr>
          <p:cNvPr id="190" name="DEAN’S OFFICE"/>
          <p:cNvSpPr txBox="1"/>
          <p:nvPr/>
        </p:nvSpPr>
        <p:spPr>
          <a:xfrm>
            <a:off x="1406519" y="2641952"/>
            <a:ext cx="3377499" cy="5500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defRPr sz="3400"/>
            </a:lvl1pPr>
          </a:lstStyle>
          <a:p>
            <a:r>
              <a:t>DEAN’S OFFICE </a:t>
            </a:r>
          </a:p>
        </p:txBody>
      </p:sp>
      <p:sp>
        <p:nvSpPr>
          <p:cNvPr id="191" name="Elvin T. Ramos…"/>
          <p:cNvSpPr txBox="1"/>
          <p:nvPr/>
        </p:nvSpPr>
        <p:spPr>
          <a:xfrm>
            <a:off x="1478443" y="3185331"/>
            <a:ext cx="1232722" cy="619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/>
          <a:p>
            <a:pPr>
              <a:spcBef>
                <a:spcPts val="0"/>
              </a:spcBef>
              <a:defRPr sz="1400"/>
            </a:pPr>
            <a:r>
              <a:t>Elvin T. Ramos</a:t>
            </a:r>
          </a:p>
          <a:p>
            <a:pPr>
              <a:spcBef>
                <a:spcPts val="0"/>
              </a:spcBef>
              <a:defRPr sz="1400"/>
            </a:pPr>
            <a:r>
              <a:t>Leslie Nguyen</a:t>
            </a:r>
          </a:p>
          <a:p>
            <a:pPr>
              <a:spcBef>
                <a:spcPts val="0"/>
              </a:spcBef>
              <a:defRPr sz="1400" i="1"/>
            </a:pPr>
            <a:r>
              <a:t>Tom Izu, CHC</a:t>
            </a:r>
          </a:p>
        </p:txBody>
      </p:sp>
      <p:sp>
        <p:nvSpPr>
          <p:cNvPr id="192" name="James Suits"/>
          <p:cNvSpPr txBox="1"/>
          <p:nvPr/>
        </p:nvSpPr>
        <p:spPr>
          <a:xfrm>
            <a:off x="213015" y="6346653"/>
            <a:ext cx="1038564" cy="4357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spcBef>
                <a:spcPts val="0"/>
              </a:spcBef>
              <a:defRPr sz="1400"/>
            </a:lvl1pPr>
          </a:lstStyle>
          <a:p>
            <a:r>
              <a:t>James Suits</a:t>
            </a:r>
          </a:p>
        </p:txBody>
      </p:sp>
      <p:sp>
        <p:nvSpPr>
          <p:cNvPr id="193" name="Ameeta Tiwana"/>
          <p:cNvSpPr txBox="1"/>
          <p:nvPr/>
        </p:nvSpPr>
        <p:spPr>
          <a:xfrm>
            <a:off x="1057680" y="7308074"/>
            <a:ext cx="1291752" cy="4357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spcBef>
                <a:spcPts val="0"/>
              </a:spcBef>
              <a:defRPr sz="1400"/>
            </a:lvl1pPr>
          </a:lstStyle>
          <a:p>
            <a:r>
              <a:t>Ameeta Tiwana</a:t>
            </a:r>
          </a:p>
        </p:txBody>
      </p:sp>
      <p:sp>
        <p:nvSpPr>
          <p:cNvPr id="194" name="Li Wei Sun…"/>
          <p:cNvSpPr txBox="1"/>
          <p:nvPr/>
        </p:nvSpPr>
        <p:spPr>
          <a:xfrm>
            <a:off x="2567114" y="6244215"/>
            <a:ext cx="1089060" cy="9859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/>
          <a:p>
            <a:pPr>
              <a:spcBef>
                <a:spcPts val="0"/>
              </a:spcBef>
              <a:defRPr sz="1400"/>
            </a:pPr>
            <a:endParaRPr/>
          </a:p>
          <a:p>
            <a:pPr>
              <a:spcBef>
                <a:spcPts val="0"/>
              </a:spcBef>
              <a:defRPr sz="1400"/>
            </a:pPr>
            <a:r>
              <a:t>Li Wei Sun</a:t>
            </a:r>
          </a:p>
          <a:p>
            <a:pPr>
              <a:spcBef>
                <a:spcPts val="0"/>
              </a:spcBef>
              <a:defRPr sz="1400"/>
            </a:pPr>
            <a:r>
              <a:t>Jayanti Roy</a:t>
            </a:r>
          </a:p>
          <a:p>
            <a:pPr>
              <a:spcBef>
                <a:spcPts val="0"/>
              </a:spcBef>
              <a:defRPr sz="1400"/>
            </a:pPr>
            <a:r>
              <a:t>Nellie Vargas</a:t>
            </a:r>
          </a:p>
        </p:txBody>
      </p:sp>
      <p:sp>
        <p:nvSpPr>
          <p:cNvPr id="195" name="Jennifer Myhre…"/>
          <p:cNvSpPr txBox="1"/>
          <p:nvPr/>
        </p:nvSpPr>
        <p:spPr>
          <a:xfrm>
            <a:off x="3634145" y="7124697"/>
            <a:ext cx="1298331" cy="802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/>
          <a:p>
            <a:pPr>
              <a:spcBef>
                <a:spcPts val="0"/>
              </a:spcBef>
              <a:defRPr sz="1400"/>
            </a:pPr>
            <a:r>
              <a:t>Jennifer Myhre</a:t>
            </a:r>
          </a:p>
          <a:p>
            <a:pPr>
              <a:spcBef>
                <a:spcPts val="0"/>
              </a:spcBef>
              <a:defRPr sz="1400"/>
            </a:pPr>
            <a:r>
              <a:t>Steve Nava</a:t>
            </a:r>
          </a:p>
          <a:p>
            <a:pPr>
              <a:spcBef>
                <a:spcPts val="0"/>
              </a:spcBef>
              <a:defRPr sz="1400"/>
            </a:pPr>
            <a:r>
              <a:t>Maristella Tapia</a:t>
            </a:r>
          </a:p>
        </p:txBody>
      </p:sp>
      <p:sp>
        <p:nvSpPr>
          <p:cNvPr id="196" name="Sal Breiter…"/>
          <p:cNvSpPr txBox="1"/>
          <p:nvPr/>
        </p:nvSpPr>
        <p:spPr>
          <a:xfrm>
            <a:off x="5022961" y="7697338"/>
            <a:ext cx="1173337" cy="8025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/>
          <a:p>
            <a:pPr>
              <a:spcBef>
                <a:spcPts val="0"/>
              </a:spcBef>
              <a:defRPr sz="1400"/>
            </a:pPr>
            <a:r>
              <a:t>Sal Breiter</a:t>
            </a:r>
          </a:p>
          <a:p>
            <a:pPr>
              <a:spcBef>
                <a:spcPts val="0"/>
              </a:spcBef>
              <a:defRPr sz="1400"/>
            </a:pPr>
            <a:r>
              <a:t>Lori Clinchard</a:t>
            </a:r>
          </a:p>
          <a:p>
            <a:pPr>
              <a:spcBef>
                <a:spcPts val="0"/>
              </a:spcBef>
              <a:defRPr sz="1400"/>
            </a:pPr>
            <a:r>
              <a:t>Wendy White</a:t>
            </a:r>
          </a:p>
        </p:txBody>
      </p:sp>
      <p:sp>
        <p:nvSpPr>
          <p:cNvPr id="197" name="Carol Cini"/>
          <p:cNvSpPr txBox="1"/>
          <p:nvPr/>
        </p:nvSpPr>
        <p:spPr>
          <a:xfrm>
            <a:off x="5826748" y="6741379"/>
            <a:ext cx="843873" cy="4357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spcBef>
                <a:spcPts val="0"/>
              </a:spcBef>
              <a:defRPr sz="1400"/>
            </a:lvl1pPr>
          </a:lstStyle>
          <a:p>
            <a:r>
              <a:t>Carol Cini</a:t>
            </a:r>
          </a:p>
        </p:txBody>
      </p:sp>
      <p:sp>
        <p:nvSpPr>
          <p:cNvPr id="198" name="Shannon Hassett…"/>
          <p:cNvSpPr txBox="1"/>
          <p:nvPr/>
        </p:nvSpPr>
        <p:spPr>
          <a:xfrm>
            <a:off x="6686672" y="6927558"/>
            <a:ext cx="1433636" cy="8025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/>
          <a:p>
            <a:pPr>
              <a:spcBef>
                <a:spcPts val="0"/>
              </a:spcBef>
              <a:defRPr sz="1400"/>
            </a:pPr>
            <a:r>
              <a:t>Shannon Hassett</a:t>
            </a:r>
          </a:p>
          <a:p>
            <a:pPr>
              <a:spcBef>
                <a:spcPts val="0"/>
              </a:spcBef>
              <a:defRPr sz="1400"/>
            </a:pPr>
            <a:r>
              <a:t>Mark Healy</a:t>
            </a:r>
          </a:p>
          <a:p>
            <a:pPr>
              <a:spcBef>
                <a:spcPts val="0"/>
              </a:spcBef>
              <a:defRPr sz="1400"/>
            </a:pPr>
            <a:r>
              <a:t>Susan Thomas </a:t>
            </a:r>
          </a:p>
        </p:txBody>
      </p:sp>
      <p:sp>
        <p:nvSpPr>
          <p:cNvPr id="199" name="Ninos Malek…"/>
          <p:cNvSpPr txBox="1"/>
          <p:nvPr/>
        </p:nvSpPr>
        <p:spPr>
          <a:xfrm>
            <a:off x="9617753" y="6145396"/>
            <a:ext cx="1341536" cy="8025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/>
          <a:p>
            <a:pPr>
              <a:spcBef>
                <a:spcPts val="0"/>
              </a:spcBef>
              <a:defRPr sz="1400"/>
            </a:pPr>
            <a:r>
              <a:t>Ninos Malek</a:t>
            </a:r>
          </a:p>
          <a:p>
            <a:pPr>
              <a:spcBef>
                <a:spcPts val="0"/>
              </a:spcBef>
              <a:defRPr sz="1400"/>
            </a:pPr>
            <a:r>
              <a:t>Ravjeet Singh</a:t>
            </a:r>
          </a:p>
          <a:p>
            <a:pPr>
              <a:spcBef>
                <a:spcPts val="0"/>
              </a:spcBef>
              <a:defRPr sz="1400"/>
            </a:pPr>
            <a:r>
              <a:t>Monica Thomas</a:t>
            </a:r>
          </a:p>
        </p:txBody>
      </p:sp>
      <p:sp>
        <p:nvSpPr>
          <p:cNvPr id="200" name="Nicholas Baiamonte…"/>
          <p:cNvSpPr txBox="1"/>
          <p:nvPr/>
        </p:nvSpPr>
        <p:spPr>
          <a:xfrm>
            <a:off x="8459826" y="6889663"/>
            <a:ext cx="1660687" cy="619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/>
          <a:p>
            <a:pPr>
              <a:spcBef>
                <a:spcPts val="0"/>
              </a:spcBef>
              <a:defRPr sz="1400"/>
            </a:pPr>
            <a:r>
              <a:t>Nicholas Baiamonte</a:t>
            </a:r>
          </a:p>
          <a:p>
            <a:pPr>
              <a:spcBef>
                <a:spcPts val="0"/>
              </a:spcBef>
              <a:defRPr sz="1400"/>
            </a:pPr>
            <a:r>
              <a:t>Rich Booher</a:t>
            </a:r>
          </a:p>
        </p:txBody>
      </p:sp>
      <p:sp>
        <p:nvSpPr>
          <p:cNvPr id="201" name="James Nguyen…"/>
          <p:cNvSpPr txBox="1"/>
          <p:nvPr/>
        </p:nvSpPr>
        <p:spPr>
          <a:xfrm>
            <a:off x="10550986" y="7162105"/>
            <a:ext cx="1426524" cy="802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/>
          <a:p>
            <a:pPr>
              <a:spcBef>
                <a:spcPts val="0"/>
              </a:spcBef>
              <a:defRPr sz="1400"/>
            </a:pPr>
            <a:r>
              <a:t>James Nguyen</a:t>
            </a:r>
          </a:p>
          <a:p>
            <a:pPr>
              <a:spcBef>
                <a:spcPts val="0"/>
              </a:spcBef>
              <a:defRPr sz="1400"/>
            </a:pPr>
            <a:r>
              <a:t>Robert Stockwell</a:t>
            </a:r>
          </a:p>
          <a:p>
            <a:pPr>
              <a:spcBef>
                <a:spcPts val="0"/>
              </a:spcBef>
              <a:defRPr sz="1400"/>
            </a:pPr>
            <a:r>
              <a:t>Nicky Yuen</a:t>
            </a:r>
          </a:p>
        </p:txBody>
      </p:sp>
      <p:sp>
        <p:nvSpPr>
          <p:cNvPr id="202" name="Purba Hernandez"/>
          <p:cNvSpPr txBox="1"/>
          <p:nvPr/>
        </p:nvSpPr>
        <p:spPr>
          <a:xfrm>
            <a:off x="11418526" y="6741379"/>
            <a:ext cx="1456217" cy="4357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spcBef>
                <a:spcPts val="0"/>
              </a:spcBef>
              <a:defRPr sz="1400"/>
            </a:lvl1pPr>
          </a:lstStyle>
          <a:p>
            <a:r>
              <a:t>Purba Hernandez</a:t>
            </a:r>
          </a:p>
        </p:txBody>
      </p:sp>
      <p:pic>
        <p:nvPicPr>
          <p:cNvPr id="20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9607" y="495896"/>
            <a:ext cx="1170957" cy="256415"/>
          </a:xfrm>
          <a:prstGeom prst="rect">
            <a:avLst/>
          </a:prstGeom>
          <a:ln w="12700">
            <a:miter lim="400000"/>
          </a:ln>
        </p:spPr>
      </p:pic>
      <p:sp>
        <p:nvSpPr>
          <p:cNvPr id="204" name="24 FULL TIME…"/>
          <p:cNvSpPr txBox="1"/>
          <p:nvPr/>
        </p:nvSpPr>
        <p:spPr>
          <a:xfrm>
            <a:off x="9931203" y="1420863"/>
            <a:ext cx="2070948" cy="1078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/>
          <a:p>
            <a:pPr>
              <a:spcBef>
                <a:spcPts val="0"/>
              </a:spcBef>
              <a:defRPr sz="2400"/>
            </a:pPr>
            <a:r>
              <a:t>24 FULL TIME</a:t>
            </a:r>
          </a:p>
          <a:p>
            <a:pPr>
              <a:spcBef>
                <a:spcPts val="0"/>
              </a:spcBef>
              <a:defRPr sz="2400"/>
            </a:pPr>
            <a:r>
              <a:t>12 CHAIRS</a:t>
            </a:r>
          </a:p>
          <a:p>
            <a:pPr>
              <a:spcBef>
                <a:spcPts val="0"/>
              </a:spcBef>
              <a:defRPr sz="2400"/>
            </a:pPr>
            <a:r>
              <a:t>130 APPX PTF</a:t>
            </a:r>
          </a:p>
        </p:txBody>
      </p:sp>
      <p:sp>
        <p:nvSpPr>
          <p:cNvPr id="205" name="VACANT"/>
          <p:cNvSpPr txBox="1"/>
          <p:nvPr/>
        </p:nvSpPr>
        <p:spPr>
          <a:xfrm>
            <a:off x="7789678" y="6379505"/>
            <a:ext cx="756574" cy="4357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spcBef>
                <a:spcPts val="0"/>
              </a:spcBef>
              <a:defRPr sz="1400"/>
            </a:lvl1pPr>
          </a:lstStyle>
          <a:p>
            <a:r>
              <a:t>VACANT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C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ocial Sciences &amp; Humanities"/>
          <p:cNvSpPr txBox="1">
            <a:spLocks noGrp="1"/>
          </p:cNvSpPr>
          <p:nvPr>
            <p:ph type="title"/>
          </p:nvPr>
        </p:nvSpPr>
        <p:spPr>
          <a:xfrm>
            <a:off x="475974" y="784516"/>
            <a:ext cx="11717868" cy="765307"/>
          </a:xfrm>
          <a:prstGeom prst="rect">
            <a:avLst/>
          </a:prstGeom>
        </p:spPr>
        <p:txBody>
          <a:bodyPr/>
          <a:lstStyle>
            <a:lvl1pPr defTabSz="1369804">
              <a:defRPr sz="4740" spc="-94"/>
            </a:lvl1pPr>
          </a:lstStyle>
          <a:p>
            <a:r>
              <a:t>Social Sciences &amp; Humanities </a:t>
            </a:r>
          </a:p>
        </p:txBody>
      </p:sp>
      <p:sp>
        <p:nvSpPr>
          <p:cNvPr id="208" name="DIVISION FACULTY CHART"/>
          <p:cNvSpPr txBox="1">
            <a:spLocks noGrp="1"/>
          </p:cNvSpPr>
          <p:nvPr>
            <p:ph type="body" idx="13"/>
          </p:nvPr>
        </p:nvSpPr>
        <p:spPr>
          <a:xfrm>
            <a:off x="1450266" y="2144476"/>
            <a:ext cx="11717868" cy="49855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defTabSz="516579">
              <a:defRPr sz="2992">
                <a:solidFill>
                  <a:srgbClr val="929292"/>
                </a:solidFill>
              </a:defRPr>
            </a:lvl1pPr>
          </a:lstStyle>
          <a:p>
            <a:r>
              <a:t>DIVISION FACULTY CHART</a:t>
            </a:r>
          </a:p>
        </p:txBody>
      </p:sp>
      <p:sp>
        <p:nvSpPr>
          <p:cNvPr id="209" name="Lamp"/>
          <p:cNvSpPr/>
          <p:nvPr/>
        </p:nvSpPr>
        <p:spPr>
          <a:xfrm>
            <a:off x="507791" y="1807578"/>
            <a:ext cx="1147810" cy="10659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37" h="21600" extrusionOk="0">
                <a:moveTo>
                  <a:pt x="16002" y="0"/>
                </a:moveTo>
                <a:lnTo>
                  <a:pt x="15692" y="171"/>
                </a:lnTo>
                <a:lnTo>
                  <a:pt x="15886" y="578"/>
                </a:lnTo>
                <a:lnTo>
                  <a:pt x="15308" y="898"/>
                </a:lnTo>
                <a:lnTo>
                  <a:pt x="16044" y="3041"/>
                </a:lnTo>
                <a:lnTo>
                  <a:pt x="15405" y="3377"/>
                </a:lnTo>
                <a:lnTo>
                  <a:pt x="14353" y="2744"/>
                </a:lnTo>
                <a:cubicBezTo>
                  <a:pt x="14137" y="2614"/>
                  <a:pt x="13873" y="2784"/>
                  <a:pt x="13877" y="3051"/>
                </a:cubicBezTo>
                <a:lnTo>
                  <a:pt x="13877" y="3091"/>
                </a:lnTo>
                <a:lnTo>
                  <a:pt x="2084" y="5347"/>
                </a:lnTo>
                <a:cubicBezTo>
                  <a:pt x="1994" y="5133"/>
                  <a:pt x="1750" y="5044"/>
                  <a:pt x="1557" y="5163"/>
                </a:cubicBezTo>
                <a:lnTo>
                  <a:pt x="189" y="6011"/>
                </a:lnTo>
                <a:cubicBezTo>
                  <a:pt x="-16" y="6138"/>
                  <a:pt x="-63" y="6434"/>
                  <a:pt x="92" y="6626"/>
                </a:cubicBezTo>
                <a:lnTo>
                  <a:pt x="779" y="7478"/>
                </a:lnTo>
                <a:cubicBezTo>
                  <a:pt x="871" y="7592"/>
                  <a:pt x="1012" y="7637"/>
                  <a:pt x="1144" y="7604"/>
                </a:cubicBezTo>
                <a:lnTo>
                  <a:pt x="7842" y="17569"/>
                </a:lnTo>
                <a:cubicBezTo>
                  <a:pt x="7796" y="17616"/>
                  <a:pt x="7773" y="17684"/>
                  <a:pt x="7782" y="17753"/>
                </a:cubicBezTo>
                <a:cubicBezTo>
                  <a:pt x="7805" y="17919"/>
                  <a:pt x="7846" y="18228"/>
                  <a:pt x="7866" y="18410"/>
                </a:cubicBezTo>
                <a:cubicBezTo>
                  <a:pt x="7867" y="18424"/>
                  <a:pt x="7870" y="18437"/>
                  <a:pt x="7874" y="18450"/>
                </a:cubicBezTo>
                <a:lnTo>
                  <a:pt x="7811" y="18450"/>
                </a:lnTo>
                <a:lnTo>
                  <a:pt x="6110" y="18999"/>
                </a:lnTo>
                <a:lnTo>
                  <a:pt x="4674" y="20383"/>
                </a:lnTo>
                <a:lnTo>
                  <a:pt x="4674" y="21600"/>
                </a:lnTo>
                <a:lnTo>
                  <a:pt x="11853" y="21600"/>
                </a:lnTo>
                <a:lnTo>
                  <a:pt x="11853" y="20383"/>
                </a:lnTo>
                <a:lnTo>
                  <a:pt x="10417" y="18999"/>
                </a:lnTo>
                <a:lnTo>
                  <a:pt x="8936" y="18522"/>
                </a:lnTo>
                <a:lnTo>
                  <a:pt x="9489" y="18094"/>
                </a:lnTo>
                <a:cubicBezTo>
                  <a:pt x="9571" y="18031"/>
                  <a:pt x="9596" y="17911"/>
                  <a:pt x="9547" y="17817"/>
                </a:cubicBezTo>
                <a:lnTo>
                  <a:pt x="9431" y="17599"/>
                </a:lnTo>
                <a:cubicBezTo>
                  <a:pt x="9405" y="17549"/>
                  <a:pt x="9399" y="17490"/>
                  <a:pt x="9414" y="17435"/>
                </a:cubicBezTo>
                <a:lnTo>
                  <a:pt x="9598" y="16747"/>
                </a:lnTo>
                <a:cubicBezTo>
                  <a:pt x="9619" y="16666"/>
                  <a:pt x="9595" y="16579"/>
                  <a:pt x="9535" y="16525"/>
                </a:cubicBezTo>
                <a:lnTo>
                  <a:pt x="9365" y="16373"/>
                </a:lnTo>
                <a:cubicBezTo>
                  <a:pt x="9291" y="16306"/>
                  <a:pt x="9183" y="16306"/>
                  <a:pt x="9110" y="16374"/>
                </a:cubicBezTo>
                <a:lnTo>
                  <a:pt x="8838" y="16630"/>
                </a:lnTo>
                <a:lnTo>
                  <a:pt x="2301" y="6905"/>
                </a:lnTo>
                <a:cubicBezTo>
                  <a:pt x="2345" y="6870"/>
                  <a:pt x="2380" y="6825"/>
                  <a:pt x="2405" y="6775"/>
                </a:cubicBezTo>
                <a:lnTo>
                  <a:pt x="13948" y="4567"/>
                </a:lnTo>
                <a:cubicBezTo>
                  <a:pt x="14038" y="4712"/>
                  <a:pt x="14225" y="4774"/>
                  <a:pt x="14380" y="4673"/>
                </a:cubicBezTo>
                <a:lnTo>
                  <a:pt x="15437" y="3990"/>
                </a:lnTo>
                <a:cubicBezTo>
                  <a:pt x="15522" y="3936"/>
                  <a:pt x="15571" y="3851"/>
                  <a:pt x="15587" y="3759"/>
                </a:cubicBezTo>
                <a:lnTo>
                  <a:pt x="16161" y="3456"/>
                </a:lnTo>
                <a:lnTo>
                  <a:pt x="15784" y="7603"/>
                </a:lnTo>
                <a:lnTo>
                  <a:pt x="21537" y="4414"/>
                </a:lnTo>
                <a:lnTo>
                  <a:pt x="18153" y="2300"/>
                </a:lnTo>
                <a:lnTo>
                  <a:pt x="16771" y="86"/>
                </a:lnTo>
                <a:lnTo>
                  <a:pt x="16194" y="406"/>
                </a:lnTo>
                <a:lnTo>
                  <a:pt x="16002" y="0"/>
                </a:lnTo>
                <a:close/>
                <a:moveTo>
                  <a:pt x="13884" y="3526"/>
                </a:moveTo>
                <a:lnTo>
                  <a:pt x="13892" y="4143"/>
                </a:lnTo>
                <a:lnTo>
                  <a:pt x="2395" y="6342"/>
                </a:lnTo>
                <a:lnTo>
                  <a:pt x="2213" y="5758"/>
                </a:lnTo>
                <a:lnTo>
                  <a:pt x="13884" y="3526"/>
                </a:lnTo>
                <a:close/>
                <a:moveTo>
                  <a:pt x="1958" y="7124"/>
                </a:moveTo>
                <a:lnTo>
                  <a:pt x="8537" y="16914"/>
                </a:lnTo>
                <a:lnTo>
                  <a:pt x="8143" y="17287"/>
                </a:lnTo>
                <a:lnTo>
                  <a:pt x="1503" y="7406"/>
                </a:lnTo>
                <a:lnTo>
                  <a:pt x="1958" y="7124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27093" tIns="27093" rIns="27093" bIns="27093" anchor="ctr"/>
          <a:lstStyle/>
          <a:p>
            <a:pPr algn="ctr" defTabSz="587022">
              <a:lnSpc>
                <a:spcPct val="100000"/>
              </a:lnSpc>
              <a:spcBef>
                <a:spcPts val="0"/>
              </a:spcBef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10" name="Administration of Justice"/>
          <p:cNvSpPr txBox="1"/>
          <p:nvPr/>
        </p:nvSpPr>
        <p:spPr>
          <a:xfrm>
            <a:off x="130170" y="4572422"/>
            <a:ext cx="3397615" cy="3889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defRPr sz="2200" b="1">
                <a:solidFill>
                  <a:schemeClr val="accent5">
                    <a:lumOff val="-29866"/>
                  </a:schemeClr>
                </a:solidFill>
              </a:defRPr>
            </a:lvl1pPr>
          </a:lstStyle>
          <a:p>
            <a:r>
              <a:t>Administration of Justice</a:t>
            </a:r>
          </a:p>
        </p:txBody>
      </p:sp>
      <p:sp>
        <p:nvSpPr>
          <p:cNvPr id="211" name="Anthropology"/>
          <p:cNvSpPr txBox="1"/>
          <p:nvPr/>
        </p:nvSpPr>
        <p:spPr>
          <a:xfrm>
            <a:off x="1013738" y="5604464"/>
            <a:ext cx="1862312" cy="3889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defRPr sz="2200" b="1">
                <a:solidFill>
                  <a:schemeClr val="accent5">
                    <a:lumOff val="-29866"/>
                  </a:schemeClr>
                </a:solidFill>
              </a:defRPr>
            </a:lvl1pPr>
          </a:lstStyle>
          <a:p>
            <a:r>
              <a:t>Anthropology</a:t>
            </a:r>
          </a:p>
        </p:txBody>
      </p:sp>
      <p:sp>
        <p:nvSpPr>
          <p:cNvPr id="212" name="Child Development &amp; Education"/>
          <p:cNvSpPr txBox="1"/>
          <p:nvPr/>
        </p:nvSpPr>
        <p:spPr>
          <a:xfrm>
            <a:off x="1161658" y="5090929"/>
            <a:ext cx="4288063" cy="3889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defRPr sz="2200" b="1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lvl1pPr>
          </a:lstStyle>
          <a:p>
            <a:r>
              <a:t>Child Development &amp; Education</a:t>
            </a:r>
          </a:p>
        </p:txBody>
      </p:sp>
      <p:sp>
        <p:nvSpPr>
          <p:cNvPr id="213" name="History"/>
          <p:cNvSpPr txBox="1"/>
          <p:nvPr/>
        </p:nvSpPr>
        <p:spPr>
          <a:xfrm>
            <a:off x="5772950" y="5090929"/>
            <a:ext cx="1018804" cy="3889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defRPr sz="2200" b="1">
                <a:solidFill>
                  <a:schemeClr val="accent5">
                    <a:lumOff val="-29866"/>
                  </a:schemeClr>
                </a:solidFill>
              </a:defRPr>
            </a:lvl1pPr>
          </a:lstStyle>
          <a:p>
            <a:r>
              <a:t>History</a:t>
            </a:r>
          </a:p>
        </p:txBody>
      </p:sp>
      <p:sp>
        <p:nvSpPr>
          <p:cNvPr id="214" name="Political Science"/>
          <p:cNvSpPr txBox="1"/>
          <p:nvPr/>
        </p:nvSpPr>
        <p:spPr>
          <a:xfrm>
            <a:off x="10413215" y="5270314"/>
            <a:ext cx="2120757" cy="3892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defRPr sz="2200"/>
            </a:lvl1pPr>
          </a:lstStyle>
          <a:p>
            <a:r>
              <a:t>Political Science</a:t>
            </a:r>
          </a:p>
        </p:txBody>
      </p:sp>
      <p:sp>
        <p:nvSpPr>
          <p:cNvPr id="215" name="Geography"/>
          <p:cNvSpPr txBox="1"/>
          <p:nvPr/>
        </p:nvSpPr>
        <p:spPr>
          <a:xfrm>
            <a:off x="11311250" y="5673518"/>
            <a:ext cx="1531223" cy="3889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defRPr sz="2200" b="1">
                <a:solidFill>
                  <a:schemeClr val="accent5">
                    <a:lumOff val="-29866"/>
                  </a:schemeClr>
                </a:solidFill>
              </a:defRPr>
            </a:lvl1pPr>
          </a:lstStyle>
          <a:p>
            <a:r>
              <a:t>Geography</a:t>
            </a:r>
          </a:p>
        </p:txBody>
      </p:sp>
      <p:sp>
        <p:nvSpPr>
          <p:cNvPr id="216" name="Psychology"/>
          <p:cNvSpPr txBox="1"/>
          <p:nvPr/>
        </p:nvSpPr>
        <p:spPr>
          <a:xfrm>
            <a:off x="6536559" y="5579373"/>
            <a:ext cx="1593250" cy="3892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defRPr sz="2200"/>
            </a:lvl1pPr>
          </a:lstStyle>
          <a:p>
            <a:r>
              <a:t>Psychology </a:t>
            </a:r>
          </a:p>
        </p:txBody>
      </p:sp>
      <p:sp>
        <p:nvSpPr>
          <p:cNvPr id="217" name="Philosophy"/>
          <p:cNvSpPr txBox="1"/>
          <p:nvPr/>
        </p:nvSpPr>
        <p:spPr>
          <a:xfrm>
            <a:off x="8379746" y="5604323"/>
            <a:ext cx="1448521" cy="3892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defRPr sz="2200"/>
            </a:lvl1pPr>
          </a:lstStyle>
          <a:p>
            <a:r>
              <a:t>Philosophy</a:t>
            </a:r>
          </a:p>
        </p:txBody>
      </p:sp>
      <p:sp>
        <p:nvSpPr>
          <p:cNvPr id="218" name="Paralegal"/>
          <p:cNvSpPr txBox="1"/>
          <p:nvPr/>
        </p:nvSpPr>
        <p:spPr>
          <a:xfrm>
            <a:off x="7593286" y="4535684"/>
            <a:ext cx="1318320" cy="3889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defRPr sz="2200" b="1">
                <a:solidFill>
                  <a:schemeClr val="accent5">
                    <a:lumOff val="-29866"/>
                  </a:schemeClr>
                </a:solidFill>
              </a:defRPr>
            </a:lvl1pPr>
          </a:lstStyle>
          <a:p>
            <a:r>
              <a:t>Paralegal</a:t>
            </a:r>
          </a:p>
        </p:txBody>
      </p:sp>
      <p:sp>
        <p:nvSpPr>
          <p:cNvPr id="219" name="Economics"/>
          <p:cNvSpPr txBox="1"/>
          <p:nvPr/>
        </p:nvSpPr>
        <p:spPr>
          <a:xfrm>
            <a:off x="9457258" y="4812094"/>
            <a:ext cx="1453829" cy="3892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defRPr sz="2200"/>
            </a:lvl1pPr>
          </a:lstStyle>
          <a:p>
            <a:r>
              <a:t>Economics</a:t>
            </a:r>
          </a:p>
        </p:txBody>
      </p:sp>
      <p:sp>
        <p:nvSpPr>
          <p:cNvPr id="220" name="Humanities"/>
          <p:cNvSpPr txBox="1"/>
          <p:nvPr/>
        </p:nvSpPr>
        <p:spPr>
          <a:xfrm>
            <a:off x="4974087" y="4572281"/>
            <a:ext cx="1469476" cy="3892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defRPr sz="2200"/>
            </a:lvl1pPr>
          </a:lstStyle>
          <a:p>
            <a:r>
              <a:t>Humanities</a:t>
            </a:r>
          </a:p>
        </p:txBody>
      </p:sp>
      <p:sp>
        <p:nvSpPr>
          <p:cNvPr id="221" name="Sociology"/>
          <p:cNvSpPr txBox="1"/>
          <p:nvPr/>
        </p:nvSpPr>
        <p:spPr>
          <a:xfrm>
            <a:off x="3668477" y="5608855"/>
            <a:ext cx="1303232" cy="389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defRPr sz="2200"/>
            </a:lvl1pPr>
          </a:lstStyle>
          <a:p>
            <a:r>
              <a:t>Sociology</a:t>
            </a:r>
          </a:p>
        </p:txBody>
      </p:sp>
      <p:sp>
        <p:nvSpPr>
          <p:cNvPr id="222" name="Line"/>
          <p:cNvSpPr/>
          <p:nvPr/>
        </p:nvSpPr>
        <p:spPr>
          <a:xfrm flipH="1">
            <a:off x="5570586" y="4957012"/>
            <a:ext cx="1" cy="2693077"/>
          </a:xfrm>
          <a:prstGeom prst="line">
            <a:avLst/>
          </a:pr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27093" tIns="27093" rIns="27093" bIns="27093" anchor="ctr"/>
          <a:lstStyle/>
          <a:p>
            <a:pPr>
              <a:defRPr sz="3400"/>
            </a:pPr>
            <a:endParaRPr/>
          </a:p>
        </p:txBody>
      </p:sp>
      <p:sp>
        <p:nvSpPr>
          <p:cNvPr id="223" name="Line"/>
          <p:cNvSpPr/>
          <p:nvPr/>
        </p:nvSpPr>
        <p:spPr>
          <a:xfrm>
            <a:off x="11000509" y="5677909"/>
            <a:ext cx="1" cy="1465865"/>
          </a:xfrm>
          <a:prstGeom prst="line">
            <a:avLst/>
          </a:pr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27093" tIns="27093" rIns="27093" bIns="27093" anchor="ctr"/>
          <a:lstStyle/>
          <a:p>
            <a:pPr>
              <a:defRPr sz="3400"/>
            </a:pPr>
            <a:endParaRPr/>
          </a:p>
        </p:txBody>
      </p:sp>
      <p:sp>
        <p:nvSpPr>
          <p:cNvPr id="224" name="Line"/>
          <p:cNvSpPr/>
          <p:nvPr/>
        </p:nvSpPr>
        <p:spPr>
          <a:xfrm>
            <a:off x="8206065" y="4957013"/>
            <a:ext cx="1" cy="1390287"/>
          </a:xfrm>
          <a:prstGeom prst="line">
            <a:avLst/>
          </a:pr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27093" tIns="27093" rIns="27093" bIns="27093" anchor="ctr"/>
          <a:lstStyle/>
          <a:p>
            <a:pPr>
              <a:defRPr sz="3400"/>
            </a:pPr>
            <a:endParaRPr/>
          </a:p>
        </p:txBody>
      </p:sp>
      <p:sp>
        <p:nvSpPr>
          <p:cNvPr id="225" name="Line"/>
          <p:cNvSpPr/>
          <p:nvPr/>
        </p:nvSpPr>
        <p:spPr>
          <a:xfrm flipH="1">
            <a:off x="613657" y="4956532"/>
            <a:ext cx="1" cy="1390287"/>
          </a:xfrm>
          <a:prstGeom prst="line">
            <a:avLst/>
          </a:pr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27093" tIns="27093" rIns="27093" bIns="27093" anchor="ctr"/>
          <a:lstStyle/>
          <a:p>
            <a:pPr>
              <a:defRPr sz="3400"/>
            </a:pPr>
            <a:endParaRPr/>
          </a:p>
        </p:txBody>
      </p:sp>
      <p:sp>
        <p:nvSpPr>
          <p:cNvPr id="226" name="Line"/>
          <p:cNvSpPr/>
          <p:nvPr/>
        </p:nvSpPr>
        <p:spPr>
          <a:xfrm flipH="1">
            <a:off x="1554775" y="5954077"/>
            <a:ext cx="1" cy="1390287"/>
          </a:xfrm>
          <a:prstGeom prst="line">
            <a:avLst/>
          </a:pr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27093" tIns="27093" rIns="27093" bIns="27093" anchor="ctr"/>
          <a:lstStyle/>
          <a:p>
            <a:pPr>
              <a:defRPr sz="3400"/>
            </a:pPr>
            <a:endParaRPr/>
          </a:p>
        </p:txBody>
      </p:sp>
      <p:sp>
        <p:nvSpPr>
          <p:cNvPr id="227" name="Line"/>
          <p:cNvSpPr/>
          <p:nvPr/>
        </p:nvSpPr>
        <p:spPr>
          <a:xfrm>
            <a:off x="4217894" y="6088120"/>
            <a:ext cx="1" cy="917094"/>
          </a:xfrm>
          <a:prstGeom prst="line">
            <a:avLst/>
          </a:pr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27093" tIns="27093" rIns="27093" bIns="27093" anchor="ctr"/>
          <a:lstStyle/>
          <a:p>
            <a:pPr>
              <a:defRPr sz="3400"/>
            </a:pPr>
            <a:endParaRPr/>
          </a:p>
        </p:txBody>
      </p:sp>
      <p:sp>
        <p:nvSpPr>
          <p:cNvPr id="228" name="Line"/>
          <p:cNvSpPr/>
          <p:nvPr/>
        </p:nvSpPr>
        <p:spPr>
          <a:xfrm>
            <a:off x="3095268" y="5475632"/>
            <a:ext cx="1" cy="917094"/>
          </a:xfrm>
          <a:prstGeom prst="line">
            <a:avLst/>
          </a:pr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27093" tIns="27093" rIns="27093" bIns="27093" anchor="ctr"/>
          <a:lstStyle/>
          <a:p>
            <a:pPr>
              <a:defRPr sz="3400"/>
            </a:pPr>
            <a:endParaRPr/>
          </a:p>
        </p:txBody>
      </p:sp>
      <p:sp>
        <p:nvSpPr>
          <p:cNvPr id="229" name="Line"/>
          <p:cNvSpPr/>
          <p:nvPr/>
        </p:nvSpPr>
        <p:spPr>
          <a:xfrm>
            <a:off x="6214703" y="5577753"/>
            <a:ext cx="1" cy="1065926"/>
          </a:xfrm>
          <a:prstGeom prst="line">
            <a:avLst/>
          </a:pr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27093" tIns="27093" rIns="27093" bIns="27093" anchor="ctr"/>
          <a:lstStyle/>
          <a:p>
            <a:pPr>
              <a:defRPr sz="3400"/>
            </a:pPr>
            <a:endParaRPr/>
          </a:p>
        </p:txBody>
      </p:sp>
      <p:sp>
        <p:nvSpPr>
          <p:cNvPr id="230" name="Line"/>
          <p:cNvSpPr/>
          <p:nvPr/>
        </p:nvSpPr>
        <p:spPr>
          <a:xfrm>
            <a:off x="7222309" y="5952295"/>
            <a:ext cx="1" cy="917093"/>
          </a:xfrm>
          <a:prstGeom prst="line">
            <a:avLst/>
          </a:pr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27093" tIns="27093" rIns="27093" bIns="27093" anchor="ctr"/>
          <a:lstStyle/>
          <a:p>
            <a:pPr>
              <a:defRPr sz="3400"/>
            </a:pPr>
            <a:endParaRPr/>
          </a:p>
        </p:txBody>
      </p:sp>
      <p:sp>
        <p:nvSpPr>
          <p:cNvPr id="231" name="Line"/>
          <p:cNvSpPr/>
          <p:nvPr/>
        </p:nvSpPr>
        <p:spPr>
          <a:xfrm>
            <a:off x="10120741" y="5252090"/>
            <a:ext cx="1" cy="917094"/>
          </a:xfrm>
          <a:prstGeom prst="line">
            <a:avLst/>
          </a:pr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27093" tIns="27093" rIns="27093" bIns="27093" anchor="ctr"/>
          <a:lstStyle/>
          <a:p>
            <a:pPr>
              <a:defRPr sz="3400"/>
            </a:pPr>
            <a:endParaRPr/>
          </a:p>
        </p:txBody>
      </p:sp>
      <p:sp>
        <p:nvSpPr>
          <p:cNvPr id="232" name="Line"/>
          <p:cNvSpPr/>
          <p:nvPr/>
        </p:nvSpPr>
        <p:spPr>
          <a:xfrm>
            <a:off x="9044573" y="5989551"/>
            <a:ext cx="1" cy="917094"/>
          </a:xfrm>
          <a:prstGeom prst="line">
            <a:avLst/>
          </a:pr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27093" tIns="27093" rIns="27093" bIns="27093" anchor="ctr"/>
          <a:lstStyle/>
          <a:p>
            <a:pPr>
              <a:defRPr sz="3400"/>
            </a:pPr>
            <a:endParaRPr/>
          </a:p>
        </p:txBody>
      </p:sp>
      <p:sp>
        <p:nvSpPr>
          <p:cNvPr id="233" name="Line"/>
          <p:cNvSpPr/>
          <p:nvPr/>
        </p:nvSpPr>
        <p:spPr>
          <a:xfrm>
            <a:off x="12068890" y="6134579"/>
            <a:ext cx="1" cy="627038"/>
          </a:xfrm>
          <a:prstGeom prst="line">
            <a:avLst/>
          </a:pr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27093" tIns="27093" rIns="27093" bIns="27093" anchor="ctr"/>
          <a:lstStyle/>
          <a:p>
            <a:pPr>
              <a:defRPr sz="3400"/>
            </a:pPr>
            <a:endParaRPr/>
          </a:p>
        </p:txBody>
      </p:sp>
      <p:sp>
        <p:nvSpPr>
          <p:cNvPr id="234" name="DEAN’S OFFICE"/>
          <p:cNvSpPr txBox="1"/>
          <p:nvPr/>
        </p:nvSpPr>
        <p:spPr>
          <a:xfrm>
            <a:off x="1406519" y="2641952"/>
            <a:ext cx="3377499" cy="5500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defRPr sz="3400"/>
            </a:lvl1pPr>
          </a:lstStyle>
          <a:p>
            <a:r>
              <a:t>DEAN’S OFFICE </a:t>
            </a:r>
          </a:p>
        </p:txBody>
      </p:sp>
      <p:sp>
        <p:nvSpPr>
          <p:cNvPr id="235" name="Elvin T. Ramos…"/>
          <p:cNvSpPr txBox="1"/>
          <p:nvPr/>
        </p:nvSpPr>
        <p:spPr>
          <a:xfrm>
            <a:off x="1478443" y="3185331"/>
            <a:ext cx="1232722" cy="619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/>
          <a:p>
            <a:pPr>
              <a:spcBef>
                <a:spcPts val="0"/>
              </a:spcBef>
              <a:defRPr sz="1400"/>
            </a:pPr>
            <a:r>
              <a:t>Elvin T. Ramos</a:t>
            </a:r>
          </a:p>
          <a:p>
            <a:pPr>
              <a:spcBef>
                <a:spcPts val="0"/>
              </a:spcBef>
              <a:defRPr sz="1400"/>
            </a:pPr>
            <a:r>
              <a:t>Leslie Nguyen</a:t>
            </a:r>
          </a:p>
          <a:p>
            <a:pPr>
              <a:spcBef>
                <a:spcPts val="0"/>
              </a:spcBef>
              <a:defRPr sz="1400" i="1"/>
            </a:pPr>
            <a:r>
              <a:t>Tom Izu, CHC</a:t>
            </a:r>
          </a:p>
        </p:txBody>
      </p:sp>
      <p:sp>
        <p:nvSpPr>
          <p:cNvPr id="236" name="James Suits"/>
          <p:cNvSpPr txBox="1"/>
          <p:nvPr/>
        </p:nvSpPr>
        <p:spPr>
          <a:xfrm>
            <a:off x="213015" y="6346653"/>
            <a:ext cx="1038564" cy="4357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spcBef>
                <a:spcPts val="0"/>
              </a:spcBef>
              <a:defRPr sz="1400">
                <a:solidFill>
                  <a:schemeClr val="accent5">
                    <a:lumOff val="-29866"/>
                  </a:schemeClr>
                </a:solidFill>
              </a:defRPr>
            </a:lvl1pPr>
          </a:lstStyle>
          <a:p>
            <a:r>
              <a:t>James Suits</a:t>
            </a:r>
          </a:p>
        </p:txBody>
      </p:sp>
      <p:sp>
        <p:nvSpPr>
          <p:cNvPr id="237" name="Ameeta Tiwana"/>
          <p:cNvSpPr txBox="1"/>
          <p:nvPr/>
        </p:nvSpPr>
        <p:spPr>
          <a:xfrm>
            <a:off x="1057680" y="7308074"/>
            <a:ext cx="1291752" cy="4357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spcBef>
                <a:spcPts val="0"/>
              </a:spcBef>
              <a:defRPr sz="1400">
                <a:solidFill>
                  <a:schemeClr val="accent5">
                    <a:lumOff val="-29866"/>
                  </a:schemeClr>
                </a:solidFill>
              </a:defRPr>
            </a:lvl1pPr>
          </a:lstStyle>
          <a:p>
            <a:r>
              <a:t>Ameeta Tiwana</a:t>
            </a:r>
          </a:p>
        </p:txBody>
      </p:sp>
      <p:sp>
        <p:nvSpPr>
          <p:cNvPr id="238" name="Li Wei Sun…"/>
          <p:cNvSpPr txBox="1"/>
          <p:nvPr/>
        </p:nvSpPr>
        <p:spPr>
          <a:xfrm>
            <a:off x="2567114" y="6238491"/>
            <a:ext cx="1089060" cy="9973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/>
          <a:p>
            <a:pPr>
              <a:spcBef>
                <a:spcPts val="0"/>
              </a:spcBef>
              <a:defRPr sz="1400" b="1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defRPr>
            </a:pPr>
            <a:endParaRPr/>
          </a:p>
          <a:p>
            <a:pPr>
              <a:spcBef>
                <a:spcPts val="0"/>
              </a:spcBef>
              <a:defRPr sz="1400">
                <a:solidFill>
                  <a:schemeClr val="accent5">
                    <a:lumOff val="-29866"/>
                  </a:schemeClr>
                </a:solidFill>
              </a:defRPr>
            </a:pPr>
            <a:r>
              <a:t>Li Wei Sun</a:t>
            </a:r>
          </a:p>
          <a:p>
            <a:pPr>
              <a:spcBef>
                <a:spcPts val="0"/>
              </a:spcBef>
              <a:defRPr sz="1400">
                <a:solidFill>
                  <a:schemeClr val="accent5">
                    <a:lumOff val="-29866"/>
                  </a:schemeClr>
                </a:solidFill>
              </a:defRPr>
            </a:pPr>
            <a:r>
              <a:t>Jayanti Roy</a:t>
            </a:r>
          </a:p>
          <a:p>
            <a:pPr>
              <a:spcBef>
                <a:spcPts val="0"/>
              </a:spcBef>
              <a:defRPr sz="1400">
                <a:solidFill>
                  <a:schemeClr val="accent5">
                    <a:lumOff val="-29866"/>
                  </a:schemeClr>
                </a:solidFill>
              </a:defRPr>
            </a:pPr>
            <a:r>
              <a:t>Nellie Vargas</a:t>
            </a:r>
          </a:p>
        </p:txBody>
      </p:sp>
      <p:sp>
        <p:nvSpPr>
          <p:cNvPr id="239" name="Jennifer Myhre…"/>
          <p:cNvSpPr txBox="1"/>
          <p:nvPr/>
        </p:nvSpPr>
        <p:spPr>
          <a:xfrm>
            <a:off x="3634145" y="7124696"/>
            <a:ext cx="1298331" cy="8025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/>
          <a:p>
            <a:pPr>
              <a:spcBef>
                <a:spcPts val="0"/>
              </a:spcBef>
              <a:defRPr sz="1400"/>
            </a:pPr>
            <a:r>
              <a:t>Jennifer Myhre</a:t>
            </a:r>
          </a:p>
          <a:p>
            <a:pPr>
              <a:spcBef>
                <a:spcPts val="0"/>
              </a:spcBef>
              <a:defRPr sz="1400"/>
            </a:pPr>
            <a:r>
              <a:t>Steve Nava</a:t>
            </a:r>
          </a:p>
          <a:p>
            <a:pPr>
              <a:spcBef>
                <a:spcPts val="0"/>
              </a:spcBef>
              <a:defRPr sz="1400"/>
            </a:pPr>
            <a:r>
              <a:t>Maristella Tapia</a:t>
            </a:r>
          </a:p>
        </p:txBody>
      </p:sp>
      <p:sp>
        <p:nvSpPr>
          <p:cNvPr id="240" name="Sal Breiter…"/>
          <p:cNvSpPr txBox="1"/>
          <p:nvPr/>
        </p:nvSpPr>
        <p:spPr>
          <a:xfrm>
            <a:off x="5022961" y="7697338"/>
            <a:ext cx="1173337" cy="8025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/>
          <a:p>
            <a:pPr>
              <a:spcBef>
                <a:spcPts val="0"/>
              </a:spcBef>
              <a:defRPr sz="1400"/>
            </a:pPr>
            <a:r>
              <a:t>Sal Breiter</a:t>
            </a:r>
          </a:p>
          <a:p>
            <a:pPr>
              <a:spcBef>
                <a:spcPts val="0"/>
              </a:spcBef>
              <a:defRPr sz="1400"/>
            </a:pPr>
            <a:r>
              <a:t>Lori Clinchard</a:t>
            </a:r>
          </a:p>
          <a:p>
            <a:pPr>
              <a:spcBef>
                <a:spcPts val="0"/>
              </a:spcBef>
              <a:defRPr sz="1400"/>
            </a:pPr>
            <a:r>
              <a:t>Wendy White</a:t>
            </a:r>
          </a:p>
        </p:txBody>
      </p:sp>
      <p:sp>
        <p:nvSpPr>
          <p:cNvPr id="241" name="Carol Cini"/>
          <p:cNvSpPr txBox="1"/>
          <p:nvPr/>
        </p:nvSpPr>
        <p:spPr>
          <a:xfrm>
            <a:off x="5826747" y="6741379"/>
            <a:ext cx="843874" cy="4357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spcBef>
                <a:spcPts val="0"/>
              </a:spcBef>
              <a:defRPr sz="1400">
                <a:solidFill>
                  <a:schemeClr val="accent5">
                    <a:lumOff val="-29866"/>
                  </a:schemeClr>
                </a:solidFill>
              </a:defRPr>
            </a:lvl1pPr>
          </a:lstStyle>
          <a:p>
            <a:r>
              <a:t>Carol Cini</a:t>
            </a:r>
          </a:p>
        </p:txBody>
      </p:sp>
      <p:sp>
        <p:nvSpPr>
          <p:cNvPr id="242" name="Shannon Hassett…"/>
          <p:cNvSpPr txBox="1"/>
          <p:nvPr/>
        </p:nvSpPr>
        <p:spPr>
          <a:xfrm>
            <a:off x="6686672" y="6927558"/>
            <a:ext cx="1433636" cy="8025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/>
          <a:p>
            <a:pPr>
              <a:spcBef>
                <a:spcPts val="0"/>
              </a:spcBef>
              <a:defRPr sz="1400"/>
            </a:pPr>
            <a:r>
              <a:t>Shannon Hassett</a:t>
            </a:r>
          </a:p>
          <a:p>
            <a:pPr>
              <a:spcBef>
                <a:spcPts val="0"/>
              </a:spcBef>
              <a:defRPr sz="1400"/>
            </a:pPr>
            <a:r>
              <a:t>Mark Healy</a:t>
            </a:r>
          </a:p>
          <a:p>
            <a:pPr>
              <a:spcBef>
                <a:spcPts val="0"/>
              </a:spcBef>
              <a:defRPr sz="1400"/>
            </a:pPr>
            <a:r>
              <a:t>Susan Thomas </a:t>
            </a:r>
          </a:p>
        </p:txBody>
      </p:sp>
      <p:sp>
        <p:nvSpPr>
          <p:cNvPr id="243" name="Ninos Malek…"/>
          <p:cNvSpPr txBox="1"/>
          <p:nvPr/>
        </p:nvSpPr>
        <p:spPr>
          <a:xfrm>
            <a:off x="9617753" y="6145396"/>
            <a:ext cx="1341536" cy="8025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/>
          <a:p>
            <a:pPr>
              <a:spcBef>
                <a:spcPts val="0"/>
              </a:spcBef>
              <a:defRPr sz="1400"/>
            </a:pPr>
            <a:r>
              <a:t>Ninos Malek</a:t>
            </a:r>
          </a:p>
          <a:p>
            <a:pPr>
              <a:spcBef>
                <a:spcPts val="0"/>
              </a:spcBef>
              <a:defRPr sz="1400"/>
            </a:pPr>
            <a:r>
              <a:t>Ravjeet Singh</a:t>
            </a:r>
          </a:p>
          <a:p>
            <a:pPr>
              <a:spcBef>
                <a:spcPts val="0"/>
              </a:spcBef>
              <a:defRPr sz="1400"/>
            </a:pPr>
            <a:r>
              <a:t>Monica Thomas</a:t>
            </a:r>
          </a:p>
        </p:txBody>
      </p:sp>
      <p:sp>
        <p:nvSpPr>
          <p:cNvPr id="244" name="Nicholas Baiamonte…"/>
          <p:cNvSpPr txBox="1"/>
          <p:nvPr/>
        </p:nvSpPr>
        <p:spPr>
          <a:xfrm>
            <a:off x="8459826" y="6889663"/>
            <a:ext cx="1660687" cy="619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/>
          <a:p>
            <a:pPr>
              <a:spcBef>
                <a:spcPts val="0"/>
              </a:spcBef>
              <a:defRPr sz="1400"/>
            </a:pPr>
            <a:r>
              <a:t>Nicholas Baiamonte</a:t>
            </a:r>
          </a:p>
          <a:p>
            <a:pPr>
              <a:spcBef>
                <a:spcPts val="0"/>
              </a:spcBef>
              <a:defRPr sz="1400"/>
            </a:pPr>
            <a:r>
              <a:t>Rich Booher</a:t>
            </a:r>
          </a:p>
        </p:txBody>
      </p:sp>
      <p:sp>
        <p:nvSpPr>
          <p:cNvPr id="245" name="James Nguyen…"/>
          <p:cNvSpPr txBox="1"/>
          <p:nvPr/>
        </p:nvSpPr>
        <p:spPr>
          <a:xfrm>
            <a:off x="10550986" y="7162105"/>
            <a:ext cx="1426524" cy="8025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/>
          <a:p>
            <a:pPr>
              <a:spcBef>
                <a:spcPts val="0"/>
              </a:spcBef>
              <a:defRPr sz="1400"/>
            </a:pPr>
            <a:r>
              <a:t>James Nguyen</a:t>
            </a:r>
          </a:p>
          <a:p>
            <a:pPr>
              <a:spcBef>
                <a:spcPts val="0"/>
              </a:spcBef>
              <a:defRPr sz="1400"/>
            </a:pPr>
            <a:r>
              <a:t>Robert Stockwell</a:t>
            </a:r>
          </a:p>
          <a:p>
            <a:pPr>
              <a:spcBef>
                <a:spcPts val="0"/>
              </a:spcBef>
              <a:defRPr sz="1400"/>
            </a:pPr>
            <a:r>
              <a:t>Nicky Yuen</a:t>
            </a:r>
          </a:p>
        </p:txBody>
      </p:sp>
      <p:sp>
        <p:nvSpPr>
          <p:cNvPr id="246" name="Purba Hernandez"/>
          <p:cNvSpPr txBox="1"/>
          <p:nvPr/>
        </p:nvSpPr>
        <p:spPr>
          <a:xfrm>
            <a:off x="11297754" y="6741379"/>
            <a:ext cx="1456217" cy="4357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spcBef>
                <a:spcPts val="0"/>
              </a:spcBef>
              <a:defRPr sz="1400">
                <a:solidFill>
                  <a:schemeClr val="accent5">
                    <a:lumOff val="-29866"/>
                  </a:schemeClr>
                </a:solidFill>
              </a:defRPr>
            </a:lvl1pPr>
          </a:lstStyle>
          <a:p>
            <a:r>
              <a:t>Purba Hernandez</a:t>
            </a:r>
          </a:p>
        </p:txBody>
      </p:sp>
      <p:pic>
        <p:nvPicPr>
          <p:cNvPr id="24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9607" y="495896"/>
            <a:ext cx="1170957" cy="256415"/>
          </a:xfrm>
          <a:prstGeom prst="rect">
            <a:avLst/>
          </a:prstGeom>
          <a:ln w="12700">
            <a:miter lim="400000"/>
          </a:ln>
        </p:spPr>
      </p:pic>
      <p:sp>
        <p:nvSpPr>
          <p:cNvPr id="248" name="24 FULL TIME…"/>
          <p:cNvSpPr txBox="1"/>
          <p:nvPr/>
        </p:nvSpPr>
        <p:spPr>
          <a:xfrm>
            <a:off x="9931203" y="1420863"/>
            <a:ext cx="2070948" cy="1078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/>
          <a:p>
            <a:pPr>
              <a:spcBef>
                <a:spcPts val="0"/>
              </a:spcBef>
              <a:defRPr sz="2400"/>
            </a:pPr>
            <a:r>
              <a:t>24 FULL TIME</a:t>
            </a:r>
          </a:p>
          <a:p>
            <a:pPr>
              <a:spcBef>
                <a:spcPts val="0"/>
              </a:spcBef>
              <a:defRPr sz="2400"/>
            </a:pPr>
            <a:r>
              <a:t>12 CHAIRS</a:t>
            </a:r>
          </a:p>
          <a:p>
            <a:pPr>
              <a:spcBef>
                <a:spcPts val="0"/>
              </a:spcBef>
              <a:defRPr sz="2400"/>
            </a:pPr>
            <a:r>
              <a:t>130 APPX PTF</a:t>
            </a:r>
          </a:p>
        </p:txBody>
      </p:sp>
      <p:sp>
        <p:nvSpPr>
          <p:cNvPr id="249" name="VACANT"/>
          <p:cNvSpPr txBox="1"/>
          <p:nvPr/>
        </p:nvSpPr>
        <p:spPr>
          <a:xfrm>
            <a:off x="7789678" y="6379505"/>
            <a:ext cx="756574" cy="4357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spcBef>
                <a:spcPts val="0"/>
              </a:spcBef>
              <a:defRPr sz="1400">
                <a:solidFill>
                  <a:schemeClr val="accent5">
                    <a:lumOff val="-29866"/>
                  </a:schemeClr>
                </a:solidFill>
              </a:defRPr>
            </a:lvl1pPr>
          </a:lstStyle>
          <a:p>
            <a:r>
              <a:t>VACANT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C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ocial Sciences &amp; Humanities"/>
          <p:cNvSpPr txBox="1">
            <a:spLocks noGrp="1"/>
          </p:cNvSpPr>
          <p:nvPr>
            <p:ph type="title"/>
          </p:nvPr>
        </p:nvSpPr>
        <p:spPr>
          <a:xfrm>
            <a:off x="475974" y="784516"/>
            <a:ext cx="11717868" cy="765307"/>
          </a:xfrm>
          <a:prstGeom prst="rect">
            <a:avLst/>
          </a:prstGeom>
        </p:spPr>
        <p:txBody>
          <a:bodyPr/>
          <a:lstStyle>
            <a:lvl1pPr defTabSz="1369804">
              <a:defRPr sz="4740" spc="-94"/>
            </a:lvl1pPr>
          </a:lstStyle>
          <a:p>
            <a:r>
              <a:t>Social Sciences &amp; Humanities </a:t>
            </a:r>
          </a:p>
        </p:txBody>
      </p:sp>
      <p:sp>
        <p:nvSpPr>
          <p:cNvPr id="252" name="DIVISION FACULTY CHART"/>
          <p:cNvSpPr txBox="1">
            <a:spLocks noGrp="1"/>
          </p:cNvSpPr>
          <p:nvPr>
            <p:ph type="body" idx="13"/>
          </p:nvPr>
        </p:nvSpPr>
        <p:spPr>
          <a:xfrm>
            <a:off x="1450266" y="2144476"/>
            <a:ext cx="11717868" cy="49855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>
            <a:lvl1pPr defTabSz="516579">
              <a:defRPr sz="2992">
                <a:solidFill>
                  <a:srgbClr val="929292"/>
                </a:solidFill>
              </a:defRPr>
            </a:lvl1pPr>
          </a:lstStyle>
          <a:p>
            <a:r>
              <a:t>DIVISION FACULTY CHART</a:t>
            </a:r>
          </a:p>
        </p:txBody>
      </p:sp>
      <p:sp>
        <p:nvSpPr>
          <p:cNvPr id="253" name="Lamp"/>
          <p:cNvSpPr/>
          <p:nvPr/>
        </p:nvSpPr>
        <p:spPr>
          <a:xfrm>
            <a:off x="507791" y="1807578"/>
            <a:ext cx="1147810" cy="10659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37" h="21600" extrusionOk="0">
                <a:moveTo>
                  <a:pt x="16002" y="0"/>
                </a:moveTo>
                <a:lnTo>
                  <a:pt x="15692" y="171"/>
                </a:lnTo>
                <a:lnTo>
                  <a:pt x="15886" y="578"/>
                </a:lnTo>
                <a:lnTo>
                  <a:pt x="15308" y="898"/>
                </a:lnTo>
                <a:lnTo>
                  <a:pt x="16044" y="3041"/>
                </a:lnTo>
                <a:lnTo>
                  <a:pt x="15405" y="3377"/>
                </a:lnTo>
                <a:lnTo>
                  <a:pt x="14353" y="2744"/>
                </a:lnTo>
                <a:cubicBezTo>
                  <a:pt x="14137" y="2614"/>
                  <a:pt x="13873" y="2784"/>
                  <a:pt x="13877" y="3051"/>
                </a:cubicBezTo>
                <a:lnTo>
                  <a:pt x="13877" y="3091"/>
                </a:lnTo>
                <a:lnTo>
                  <a:pt x="2084" y="5347"/>
                </a:lnTo>
                <a:cubicBezTo>
                  <a:pt x="1994" y="5133"/>
                  <a:pt x="1750" y="5044"/>
                  <a:pt x="1557" y="5163"/>
                </a:cubicBezTo>
                <a:lnTo>
                  <a:pt x="189" y="6011"/>
                </a:lnTo>
                <a:cubicBezTo>
                  <a:pt x="-16" y="6138"/>
                  <a:pt x="-63" y="6434"/>
                  <a:pt x="92" y="6626"/>
                </a:cubicBezTo>
                <a:lnTo>
                  <a:pt x="779" y="7478"/>
                </a:lnTo>
                <a:cubicBezTo>
                  <a:pt x="871" y="7592"/>
                  <a:pt x="1012" y="7637"/>
                  <a:pt x="1144" y="7604"/>
                </a:cubicBezTo>
                <a:lnTo>
                  <a:pt x="7842" y="17569"/>
                </a:lnTo>
                <a:cubicBezTo>
                  <a:pt x="7796" y="17616"/>
                  <a:pt x="7773" y="17684"/>
                  <a:pt x="7782" y="17753"/>
                </a:cubicBezTo>
                <a:cubicBezTo>
                  <a:pt x="7805" y="17919"/>
                  <a:pt x="7846" y="18228"/>
                  <a:pt x="7866" y="18410"/>
                </a:cubicBezTo>
                <a:cubicBezTo>
                  <a:pt x="7867" y="18424"/>
                  <a:pt x="7870" y="18437"/>
                  <a:pt x="7874" y="18450"/>
                </a:cubicBezTo>
                <a:lnTo>
                  <a:pt x="7811" y="18450"/>
                </a:lnTo>
                <a:lnTo>
                  <a:pt x="6110" y="18999"/>
                </a:lnTo>
                <a:lnTo>
                  <a:pt x="4674" y="20383"/>
                </a:lnTo>
                <a:lnTo>
                  <a:pt x="4674" y="21600"/>
                </a:lnTo>
                <a:lnTo>
                  <a:pt x="11853" y="21600"/>
                </a:lnTo>
                <a:lnTo>
                  <a:pt x="11853" y="20383"/>
                </a:lnTo>
                <a:lnTo>
                  <a:pt x="10417" y="18999"/>
                </a:lnTo>
                <a:lnTo>
                  <a:pt x="8936" y="18522"/>
                </a:lnTo>
                <a:lnTo>
                  <a:pt x="9489" y="18094"/>
                </a:lnTo>
                <a:cubicBezTo>
                  <a:pt x="9571" y="18031"/>
                  <a:pt x="9596" y="17911"/>
                  <a:pt x="9547" y="17817"/>
                </a:cubicBezTo>
                <a:lnTo>
                  <a:pt x="9431" y="17599"/>
                </a:lnTo>
                <a:cubicBezTo>
                  <a:pt x="9405" y="17549"/>
                  <a:pt x="9399" y="17490"/>
                  <a:pt x="9414" y="17435"/>
                </a:cubicBezTo>
                <a:lnTo>
                  <a:pt x="9598" y="16747"/>
                </a:lnTo>
                <a:cubicBezTo>
                  <a:pt x="9619" y="16666"/>
                  <a:pt x="9595" y="16579"/>
                  <a:pt x="9535" y="16525"/>
                </a:cubicBezTo>
                <a:lnTo>
                  <a:pt x="9365" y="16373"/>
                </a:lnTo>
                <a:cubicBezTo>
                  <a:pt x="9291" y="16306"/>
                  <a:pt x="9183" y="16306"/>
                  <a:pt x="9110" y="16374"/>
                </a:cubicBezTo>
                <a:lnTo>
                  <a:pt x="8838" y="16630"/>
                </a:lnTo>
                <a:lnTo>
                  <a:pt x="2301" y="6905"/>
                </a:lnTo>
                <a:cubicBezTo>
                  <a:pt x="2345" y="6870"/>
                  <a:pt x="2380" y="6825"/>
                  <a:pt x="2405" y="6775"/>
                </a:cubicBezTo>
                <a:lnTo>
                  <a:pt x="13948" y="4567"/>
                </a:lnTo>
                <a:cubicBezTo>
                  <a:pt x="14038" y="4712"/>
                  <a:pt x="14225" y="4774"/>
                  <a:pt x="14380" y="4673"/>
                </a:cubicBezTo>
                <a:lnTo>
                  <a:pt x="15437" y="3990"/>
                </a:lnTo>
                <a:cubicBezTo>
                  <a:pt x="15522" y="3936"/>
                  <a:pt x="15571" y="3851"/>
                  <a:pt x="15587" y="3759"/>
                </a:cubicBezTo>
                <a:lnTo>
                  <a:pt x="16161" y="3456"/>
                </a:lnTo>
                <a:lnTo>
                  <a:pt x="15784" y="7603"/>
                </a:lnTo>
                <a:lnTo>
                  <a:pt x="21537" y="4414"/>
                </a:lnTo>
                <a:lnTo>
                  <a:pt x="18153" y="2300"/>
                </a:lnTo>
                <a:lnTo>
                  <a:pt x="16771" y="86"/>
                </a:lnTo>
                <a:lnTo>
                  <a:pt x="16194" y="406"/>
                </a:lnTo>
                <a:lnTo>
                  <a:pt x="16002" y="0"/>
                </a:lnTo>
                <a:close/>
                <a:moveTo>
                  <a:pt x="13884" y="3526"/>
                </a:moveTo>
                <a:lnTo>
                  <a:pt x="13892" y="4143"/>
                </a:lnTo>
                <a:lnTo>
                  <a:pt x="2395" y="6342"/>
                </a:lnTo>
                <a:lnTo>
                  <a:pt x="2213" y="5758"/>
                </a:lnTo>
                <a:lnTo>
                  <a:pt x="13884" y="3526"/>
                </a:lnTo>
                <a:close/>
                <a:moveTo>
                  <a:pt x="1958" y="7124"/>
                </a:moveTo>
                <a:lnTo>
                  <a:pt x="8537" y="16914"/>
                </a:lnTo>
                <a:lnTo>
                  <a:pt x="8143" y="17287"/>
                </a:lnTo>
                <a:lnTo>
                  <a:pt x="1503" y="7406"/>
                </a:lnTo>
                <a:lnTo>
                  <a:pt x="1958" y="7124"/>
                </a:ln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27093" tIns="27093" rIns="27093" bIns="27093" anchor="ctr"/>
          <a:lstStyle/>
          <a:p>
            <a:pPr algn="ctr" defTabSz="587022">
              <a:lnSpc>
                <a:spcPct val="100000"/>
              </a:lnSpc>
              <a:spcBef>
                <a:spcPts val="0"/>
              </a:spcBef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54" name="Administration of Justice"/>
          <p:cNvSpPr txBox="1"/>
          <p:nvPr/>
        </p:nvSpPr>
        <p:spPr>
          <a:xfrm>
            <a:off x="130170" y="4572422"/>
            <a:ext cx="3397615" cy="3889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defRPr sz="2200" b="1">
                <a:solidFill>
                  <a:schemeClr val="accent5">
                    <a:lumOff val="-29866"/>
                  </a:schemeClr>
                </a:solidFill>
              </a:defRPr>
            </a:lvl1pPr>
          </a:lstStyle>
          <a:p>
            <a:r>
              <a:t>Administration of Justice</a:t>
            </a:r>
          </a:p>
        </p:txBody>
      </p:sp>
      <p:sp>
        <p:nvSpPr>
          <p:cNvPr id="255" name="Anthropology"/>
          <p:cNvSpPr txBox="1"/>
          <p:nvPr/>
        </p:nvSpPr>
        <p:spPr>
          <a:xfrm>
            <a:off x="2944400" y="5893459"/>
            <a:ext cx="1862312" cy="3889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defRPr sz="2200" b="1">
                <a:solidFill>
                  <a:schemeClr val="accent5">
                    <a:lumOff val="-29866"/>
                  </a:schemeClr>
                </a:solidFill>
              </a:defRPr>
            </a:lvl1pPr>
          </a:lstStyle>
          <a:p>
            <a:r>
              <a:t>Anthropology</a:t>
            </a:r>
          </a:p>
        </p:txBody>
      </p:sp>
      <p:sp>
        <p:nvSpPr>
          <p:cNvPr id="256" name="Child Development &amp; Education"/>
          <p:cNvSpPr txBox="1"/>
          <p:nvPr/>
        </p:nvSpPr>
        <p:spPr>
          <a:xfrm>
            <a:off x="3742346" y="4284179"/>
            <a:ext cx="4288063" cy="3889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defRPr sz="2200" b="1">
                <a:solidFill>
                  <a:schemeClr val="accent5">
                    <a:lumOff val="-29866"/>
                  </a:schemeClr>
                </a:solidFill>
              </a:defRPr>
            </a:lvl1pPr>
          </a:lstStyle>
          <a:p>
            <a:r>
              <a:t>Child Development &amp; Education</a:t>
            </a:r>
          </a:p>
        </p:txBody>
      </p:sp>
      <p:sp>
        <p:nvSpPr>
          <p:cNvPr id="257" name="History"/>
          <p:cNvSpPr txBox="1"/>
          <p:nvPr/>
        </p:nvSpPr>
        <p:spPr>
          <a:xfrm>
            <a:off x="7442324" y="5011419"/>
            <a:ext cx="1018804" cy="3889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defRPr sz="2200" b="1">
                <a:solidFill>
                  <a:schemeClr val="accent5">
                    <a:lumOff val="-29866"/>
                  </a:schemeClr>
                </a:solidFill>
              </a:defRPr>
            </a:lvl1pPr>
          </a:lstStyle>
          <a:p>
            <a:r>
              <a:t>History</a:t>
            </a:r>
          </a:p>
        </p:txBody>
      </p:sp>
      <p:sp>
        <p:nvSpPr>
          <p:cNvPr id="258" name="Geography"/>
          <p:cNvSpPr txBox="1"/>
          <p:nvPr/>
        </p:nvSpPr>
        <p:spPr>
          <a:xfrm>
            <a:off x="10653443" y="5582343"/>
            <a:ext cx="1531223" cy="3889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defRPr sz="2200" b="1">
                <a:solidFill>
                  <a:schemeClr val="accent5">
                    <a:lumOff val="-29866"/>
                  </a:schemeClr>
                </a:solidFill>
              </a:defRPr>
            </a:lvl1pPr>
          </a:lstStyle>
          <a:p>
            <a:r>
              <a:t>Geography</a:t>
            </a:r>
          </a:p>
        </p:txBody>
      </p:sp>
      <p:sp>
        <p:nvSpPr>
          <p:cNvPr id="259" name="Paralegal"/>
          <p:cNvSpPr txBox="1"/>
          <p:nvPr/>
        </p:nvSpPr>
        <p:spPr>
          <a:xfrm>
            <a:off x="8898125" y="4682308"/>
            <a:ext cx="1318321" cy="388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defRPr sz="2200" b="1">
                <a:solidFill>
                  <a:schemeClr val="accent5">
                    <a:lumOff val="-29866"/>
                  </a:schemeClr>
                </a:solidFill>
              </a:defRPr>
            </a:lvl1pPr>
          </a:lstStyle>
          <a:p>
            <a:r>
              <a:t>Paralegal</a:t>
            </a:r>
          </a:p>
        </p:txBody>
      </p:sp>
      <p:sp>
        <p:nvSpPr>
          <p:cNvPr id="260" name="Line"/>
          <p:cNvSpPr/>
          <p:nvPr/>
        </p:nvSpPr>
        <p:spPr>
          <a:xfrm>
            <a:off x="9557285" y="5081691"/>
            <a:ext cx="1" cy="1390287"/>
          </a:xfrm>
          <a:prstGeom prst="line">
            <a:avLst/>
          </a:pr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27093" tIns="27093" rIns="27093" bIns="27093" anchor="ctr"/>
          <a:lstStyle/>
          <a:p>
            <a:pPr>
              <a:defRPr sz="3400"/>
            </a:pPr>
            <a:endParaRPr/>
          </a:p>
        </p:txBody>
      </p:sp>
      <p:sp>
        <p:nvSpPr>
          <p:cNvPr id="261" name="Line"/>
          <p:cNvSpPr/>
          <p:nvPr/>
        </p:nvSpPr>
        <p:spPr>
          <a:xfrm flipH="1">
            <a:off x="1828977" y="5081691"/>
            <a:ext cx="1" cy="1390287"/>
          </a:xfrm>
          <a:prstGeom prst="line">
            <a:avLst/>
          </a:pr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27093" tIns="27093" rIns="27093" bIns="27093" anchor="ctr"/>
          <a:lstStyle/>
          <a:p>
            <a:pPr>
              <a:defRPr sz="3400"/>
            </a:pPr>
            <a:endParaRPr/>
          </a:p>
        </p:txBody>
      </p:sp>
      <p:sp>
        <p:nvSpPr>
          <p:cNvPr id="262" name="Line"/>
          <p:cNvSpPr/>
          <p:nvPr/>
        </p:nvSpPr>
        <p:spPr>
          <a:xfrm>
            <a:off x="3986549" y="6308670"/>
            <a:ext cx="1" cy="1390287"/>
          </a:xfrm>
          <a:prstGeom prst="line">
            <a:avLst/>
          </a:pr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27093" tIns="27093" rIns="27093" bIns="27093" anchor="ctr"/>
          <a:lstStyle/>
          <a:p>
            <a:pPr>
              <a:defRPr sz="3400"/>
            </a:pPr>
            <a:endParaRPr/>
          </a:p>
        </p:txBody>
      </p:sp>
      <p:sp>
        <p:nvSpPr>
          <p:cNvPr id="263" name="Line"/>
          <p:cNvSpPr/>
          <p:nvPr/>
        </p:nvSpPr>
        <p:spPr>
          <a:xfrm>
            <a:off x="5693131" y="4747363"/>
            <a:ext cx="1" cy="917094"/>
          </a:xfrm>
          <a:prstGeom prst="line">
            <a:avLst/>
          </a:pr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27093" tIns="27093" rIns="27093" bIns="27093" anchor="ctr"/>
          <a:lstStyle/>
          <a:p>
            <a:pPr>
              <a:defRPr sz="3400"/>
            </a:pPr>
            <a:endParaRPr/>
          </a:p>
        </p:txBody>
      </p:sp>
      <p:sp>
        <p:nvSpPr>
          <p:cNvPr id="264" name="Line"/>
          <p:cNvSpPr/>
          <p:nvPr/>
        </p:nvSpPr>
        <p:spPr>
          <a:xfrm>
            <a:off x="7896578" y="5554987"/>
            <a:ext cx="1" cy="1065927"/>
          </a:xfrm>
          <a:prstGeom prst="line">
            <a:avLst/>
          </a:pr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27093" tIns="27093" rIns="27093" bIns="27093" anchor="ctr"/>
          <a:lstStyle/>
          <a:p>
            <a:pPr>
              <a:defRPr sz="3400"/>
            </a:pPr>
            <a:endParaRPr/>
          </a:p>
        </p:txBody>
      </p:sp>
      <p:sp>
        <p:nvSpPr>
          <p:cNvPr id="265" name="Line"/>
          <p:cNvSpPr/>
          <p:nvPr/>
        </p:nvSpPr>
        <p:spPr>
          <a:xfrm>
            <a:off x="11419054" y="6065104"/>
            <a:ext cx="1" cy="627038"/>
          </a:xfrm>
          <a:prstGeom prst="line">
            <a:avLst/>
          </a:prstGeom>
          <a:ln w="12700">
            <a:solidFill>
              <a:srgbClr val="000000"/>
            </a:solidFill>
            <a:miter lim="400000"/>
            <a:tailEnd type="triangle"/>
          </a:ln>
        </p:spPr>
        <p:txBody>
          <a:bodyPr lIns="27093" tIns="27093" rIns="27093" bIns="27093" anchor="ctr"/>
          <a:lstStyle/>
          <a:p>
            <a:pPr>
              <a:defRPr sz="3400"/>
            </a:pPr>
            <a:endParaRPr/>
          </a:p>
        </p:txBody>
      </p:sp>
      <p:sp>
        <p:nvSpPr>
          <p:cNvPr id="266" name="DEAN’S OFFICE"/>
          <p:cNvSpPr txBox="1"/>
          <p:nvPr/>
        </p:nvSpPr>
        <p:spPr>
          <a:xfrm>
            <a:off x="1406519" y="2641952"/>
            <a:ext cx="3377499" cy="5500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defRPr sz="3400"/>
            </a:lvl1pPr>
          </a:lstStyle>
          <a:p>
            <a:r>
              <a:t>DEAN’S OFFICE </a:t>
            </a:r>
          </a:p>
        </p:txBody>
      </p:sp>
      <p:sp>
        <p:nvSpPr>
          <p:cNvPr id="267" name="Elvin T. Ramos…"/>
          <p:cNvSpPr txBox="1"/>
          <p:nvPr/>
        </p:nvSpPr>
        <p:spPr>
          <a:xfrm>
            <a:off x="1478443" y="3185331"/>
            <a:ext cx="1232722" cy="619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/>
          <a:p>
            <a:pPr>
              <a:spcBef>
                <a:spcPts val="0"/>
              </a:spcBef>
              <a:defRPr sz="1400"/>
            </a:pPr>
            <a:r>
              <a:t>Elvin T. Ramos</a:t>
            </a:r>
          </a:p>
          <a:p>
            <a:pPr>
              <a:spcBef>
                <a:spcPts val="0"/>
              </a:spcBef>
              <a:defRPr sz="1400"/>
            </a:pPr>
            <a:r>
              <a:t>Leslie Nguyen</a:t>
            </a:r>
          </a:p>
          <a:p>
            <a:pPr>
              <a:spcBef>
                <a:spcPts val="0"/>
              </a:spcBef>
              <a:defRPr sz="1400" i="1"/>
            </a:pPr>
            <a:r>
              <a:t>Tom Izu, CHC</a:t>
            </a:r>
          </a:p>
        </p:txBody>
      </p:sp>
      <p:sp>
        <p:nvSpPr>
          <p:cNvPr id="268" name="James Suits"/>
          <p:cNvSpPr txBox="1"/>
          <p:nvPr/>
        </p:nvSpPr>
        <p:spPr>
          <a:xfrm>
            <a:off x="1309695" y="6592264"/>
            <a:ext cx="1038565" cy="4357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spcBef>
                <a:spcPts val="0"/>
              </a:spcBef>
              <a:defRPr sz="1400">
                <a:solidFill>
                  <a:schemeClr val="accent5">
                    <a:lumOff val="-29866"/>
                  </a:schemeClr>
                </a:solidFill>
              </a:defRPr>
            </a:lvl1pPr>
          </a:lstStyle>
          <a:p>
            <a:r>
              <a:t>James Suits</a:t>
            </a:r>
          </a:p>
        </p:txBody>
      </p:sp>
      <p:sp>
        <p:nvSpPr>
          <p:cNvPr id="269" name="Ameeta Tiwana"/>
          <p:cNvSpPr txBox="1"/>
          <p:nvPr/>
        </p:nvSpPr>
        <p:spPr>
          <a:xfrm>
            <a:off x="3340674" y="7725184"/>
            <a:ext cx="1291752" cy="4357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spcBef>
                <a:spcPts val="0"/>
              </a:spcBef>
              <a:defRPr sz="1400">
                <a:solidFill>
                  <a:schemeClr val="accent5">
                    <a:lumOff val="-29866"/>
                  </a:schemeClr>
                </a:solidFill>
              </a:defRPr>
            </a:lvl1pPr>
          </a:lstStyle>
          <a:p>
            <a:r>
              <a:t>Ameeta Tiwana</a:t>
            </a:r>
          </a:p>
        </p:txBody>
      </p:sp>
      <p:sp>
        <p:nvSpPr>
          <p:cNvPr id="270" name="Li Wei Sun…"/>
          <p:cNvSpPr txBox="1"/>
          <p:nvPr/>
        </p:nvSpPr>
        <p:spPr>
          <a:xfrm>
            <a:off x="5311984" y="5765291"/>
            <a:ext cx="1089060" cy="9859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/>
          <a:p>
            <a:pPr>
              <a:spcBef>
                <a:spcPts val="0"/>
              </a:spcBef>
              <a:defRPr sz="1400">
                <a:solidFill>
                  <a:schemeClr val="accent5">
                    <a:lumOff val="-29866"/>
                  </a:schemeClr>
                </a:solidFill>
              </a:defRPr>
            </a:pPr>
            <a:endParaRPr/>
          </a:p>
          <a:p>
            <a:pPr>
              <a:spcBef>
                <a:spcPts val="0"/>
              </a:spcBef>
              <a:defRPr sz="1400">
                <a:solidFill>
                  <a:schemeClr val="accent5">
                    <a:lumOff val="-29866"/>
                  </a:schemeClr>
                </a:solidFill>
              </a:defRPr>
            </a:pPr>
            <a:r>
              <a:t>Li Wei Sun</a:t>
            </a:r>
          </a:p>
          <a:p>
            <a:pPr>
              <a:spcBef>
                <a:spcPts val="0"/>
              </a:spcBef>
              <a:defRPr sz="1400">
                <a:solidFill>
                  <a:schemeClr val="accent5">
                    <a:lumOff val="-29866"/>
                  </a:schemeClr>
                </a:solidFill>
              </a:defRPr>
            </a:pPr>
            <a:r>
              <a:t>Jayanti Roy</a:t>
            </a:r>
          </a:p>
          <a:p>
            <a:pPr>
              <a:spcBef>
                <a:spcPts val="0"/>
              </a:spcBef>
              <a:defRPr sz="1400">
                <a:solidFill>
                  <a:schemeClr val="accent5">
                    <a:lumOff val="-29866"/>
                  </a:schemeClr>
                </a:solidFill>
              </a:defRPr>
            </a:pPr>
            <a:r>
              <a:t>Nellie Vargas</a:t>
            </a:r>
          </a:p>
        </p:txBody>
      </p:sp>
      <p:sp>
        <p:nvSpPr>
          <p:cNvPr id="271" name="Carol Cini"/>
          <p:cNvSpPr txBox="1"/>
          <p:nvPr/>
        </p:nvSpPr>
        <p:spPr>
          <a:xfrm>
            <a:off x="7529789" y="6785920"/>
            <a:ext cx="843874" cy="4357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spcBef>
                <a:spcPts val="0"/>
              </a:spcBef>
              <a:defRPr sz="1400">
                <a:solidFill>
                  <a:schemeClr val="accent5">
                    <a:lumOff val="-29866"/>
                  </a:schemeClr>
                </a:solidFill>
              </a:defRPr>
            </a:lvl1pPr>
          </a:lstStyle>
          <a:p>
            <a:r>
              <a:t>Carol Cini</a:t>
            </a:r>
          </a:p>
        </p:txBody>
      </p:sp>
      <p:sp>
        <p:nvSpPr>
          <p:cNvPr id="272" name="Purba Hernandez"/>
          <p:cNvSpPr txBox="1"/>
          <p:nvPr/>
        </p:nvSpPr>
        <p:spPr>
          <a:xfrm>
            <a:off x="10740908" y="6785920"/>
            <a:ext cx="1456217" cy="4357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spcBef>
                <a:spcPts val="0"/>
              </a:spcBef>
              <a:defRPr sz="1400">
                <a:solidFill>
                  <a:schemeClr val="accent5">
                    <a:lumOff val="-29866"/>
                  </a:schemeClr>
                </a:solidFill>
              </a:defRPr>
            </a:lvl1pPr>
          </a:lstStyle>
          <a:p>
            <a:r>
              <a:t>Purba Hernandez</a:t>
            </a:r>
          </a:p>
        </p:txBody>
      </p:sp>
      <p:pic>
        <p:nvPicPr>
          <p:cNvPr id="27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9607" y="495896"/>
            <a:ext cx="1170957" cy="256415"/>
          </a:xfrm>
          <a:prstGeom prst="rect">
            <a:avLst/>
          </a:prstGeom>
          <a:ln w="12700">
            <a:miter lim="400000"/>
          </a:ln>
        </p:spPr>
      </p:pic>
      <p:sp>
        <p:nvSpPr>
          <p:cNvPr id="274" name="24 FULL TIME…"/>
          <p:cNvSpPr txBox="1"/>
          <p:nvPr/>
        </p:nvSpPr>
        <p:spPr>
          <a:xfrm>
            <a:off x="9931203" y="1420863"/>
            <a:ext cx="2070948" cy="1078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/>
          <a:p>
            <a:pPr>
              <a:spcBef>
                <a:spcPts val="0"/>
              </a:spcBef>
              <a:defRPr sz="2400"/>
            </a:pPr>
            <a:r>
              <a:t>24 FULL TIME</a:t>
            </a:r>
          </a:p>
          <a:p>
            <a:pPr>
              <a:spcBef>
                <a:spcPts val="0"/>
              </a:spcBef>
              <a:defRPr sz="2400"/>
            </a:pPr>
            <a:r>
              <a:t>12 CHAIRS</a:t>
            </a:r>
          </a:p>
          <a:p>
            <a:pPr>
              <a:spcBef>
                <a:spcPts val="0"/>
              </a:spcBef>
              <a:defRPr sz="2400"/>
            </a:pPr>
            <a:r>
              <a:t>130 APPX PTF</a:t>
            </a:r>
          </a:p>
        </p:txBody>
      </p:sp>
      <p:sp>
        <p:nvSpPr>
          <p:cNvPr id="275" name="VACANT"/>
          <p:cNvSpPr txBox="1"/>
          <p:nvPr/>
        </p:nvSpPr>
        <p:spPr>
          <a:xfrm>
            <a:off x="9178999" y="6592264"/>
            <a:ext cx="756573" cy="4357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7093" tIns="27093" rIns="27093" bIns="27093" anchor="ctr">
            <a:spAutoFit/>
          </a:bodyPr>
          <a:lstStyle>
            <a:lvl1pPr>
              <a:spcBef>
                <a:spcPts val="0"/>
              </a:spcBef>
              <a:defRPr sz="1400">
                <a:solidFill>
                  <a:schemeClr val="accent5">
                    <a:lumOff val="-29866"/>
                  </a:schemeClr>
                </a:solidFill>
              </a:defRPr>
            </a:lvl1pPr>
          </a:lstStyle>
          <a:p>
            <a:r>
              <a:t>VACANT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hueOff val="-476017"/>
            <a:lumOff val="-10042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8" name="Table"/>
          <p:cNvGraphicFramePr/>
          <p:nvPr>
            <p:extLst>
              <p:ext uri="{D42A27DB-BD31-4B8C-83A1-F6EECF244321}">
                <p14:modId xmlns:p14="http://schemas.microsoft.com/office/powerpoint/2010/main" val="2270853076"/>
              </p:ext>
            </p:extLst>
          </p:nvPr>
        </p:nvGraphicFramePr>
        <p:xfrm>
          <a:off x="704849" y="1503678"/>
          <a:ext cx="11714367" cy="6958676"/>
        </p:xfrm>
        <a:graphic>
          <a:graphicData uri="http://schemas.openxmlformats.org/drawingml/2006/table">
            <a:tbl>
              <a:tblPr firstRow="1" firstCol="1">
                <a:tableStyleId>{EEE7283C-3CF3-47DC-8721-378D4A62B228}</a:tableStyleId>
              </a:tblPr>
              <a:tblGrid>
                <a:gridCol w="18055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13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34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34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34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34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734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59561">
                <a:tc>
                  <a:txBody>
                    <a:bodyPr/>
                    <a:lstStyle/>
                    <a:p>
                      <a:pPr>
                        <a:defRPr sz="2200">
                          <a:sym typeface="Helvetica Neue Medium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2200">
                          <a:sym typeface="Helvetica Neue Medium"/>
                        </a:rPr>
                        <a:t>AOJ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2200">
                          <a:sym typeface="Helvetica Neue Medium"/>
                        </a:rPr>
                        <a:t>ANT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2200">
                          <a:sym typeface="Helvetica Neue Medium"/>
                        </a:rPr>
                        <a:t>CDE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2200">
                          <a:sym typeface="Helvetica Neue Medium"/>
                        </a:rPr>
                        <a:t>HIS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2200">
                          <a:sym typeface="Helvetica Neue Medium"/>
                        </a:rPr>
                        <a:t>PAR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2200">
                          <a:sym typeface="Helvetica Neue Medium"/>
                        </a:rPr>
                        <a:t>GEO</a:t>
                      </a:r>
                    </a:p>
                  </a:txBody>
                  <a:tcPr marL="50800" marR="50800" marT="50800" marB="5080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9561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>
                          <a:sym typeface="Helvetica Neue Medium"/>
                        </a:rPr>
                        <a:t>Zero or One Full Timer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blipFill rotWithShape="1">
                      <a:blip r:embed="rId2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>
                    <a:blipFill rotWithShape="1">
                      <a:blip r:embed="rId2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>
                    <a:blipFill rotWithShape="1">
                      <a:blip r:embed="rId2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4D4D4D"/>
                      </a:solidFill>
                      <a:miter lim="400000"/>
                    </a:lnR>
                    <a:blipFill rotWithShape="1">
                      <a:blip r:embed="rId2"/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9561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>
                          <a:sym typeface="Helvetica Neue Medium"/>
                        </a:rPr>
                        <a:t>Needed for Accreditation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4D4D4D"/>
                      </a:solidFill>
                      <a:miter lim="400000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41749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200" dirty="0">
                          <a:sym typeface="Helvetica Neue Medium"/>
                        </a:rPr>
                        <a:t>Need faculty for discipline specialty/sustainability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blipFill rotWithShape="1">
                      <a:blip r:embed="rId2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>
                    <a:blipFill rotWithShape="1">
                      <a:blip r:embed="rId2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>
                    <a:blipFill rotWithShape="1">
                      <a:blip r:embed="rId2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>
                    <a:blipFill rotWithShape="1">
                      <a:blip r:embed="rId2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4D4D4D"/>
                      </a:solidFill>
                      <a:miter lim="400000"/>
                    </a:lnR>
                    <a:blipFill rotWithShape="1">
                      <a:blip r:embed="rId2"/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8393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>
                          <a:sym typeface="Helvetica Neue Medium"/>
                        </a:rPr>
                        <a:t>Stable &amp; Growing Enrollment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>
                    <a:blipFill rotWithShape="1">
                      <a:blip r:embed="rId2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>
                    <a:blipFill rotWithShape="1">
                      <a:blip r:embed="rId2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>
                    <a:blipFill rotWithShape="1">
                      <a:blip r:embed="rId2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>
                    <a:blipFill rotWithShape="1">
                      <a:blip r:embed="rId2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>
                    <a:blipFill rotWithShape="1">
                      <a:blip r:embed="rId2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4D4D4D"/>
                      </a:solidFill>
                      <a:miter lim="400000"/>
                    </a:lnR>
                    <a:blipFill rotWithShape="1">
                      <a:blip r:embed="rId2"/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0729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 dirty="0">
                          <a:sym typeface="Helvetica Neue Medium"/>
                        </a:rPr>
                        <a:t>CTE Program</a:t>
                      </a:r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>
                    <a:blipFill rotWithShape="1">
                      <a:blip r:embed="rId2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>
                    <a:blipFill rotWithShape="1">
                      <a:blip r:embed="rId2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>
                    <a:blipFill rotWithShape="1">
                      <a:blip r:embed="rId2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4D4D4D"/>
                      </a:solidFill>
                      <a:miter lim="400000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59561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300">
                          <a:sym typeface="Helvetica Neue Medium"/>
                        </a:rPr>
                        <a:t>Need faculty for intentional support BIPOC students 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>
                    <a:blipFill rotWithShape="1">
                      <a:blip r:embed="rId2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>
                    <a:blipFill rotWithShape="1">
                      <a:blip r:embed="rId2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>
                    <a:blipFill rotWithShape="1">
                      <a:blip r:embed="rId2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>
                    <a:blipFill rotWithShape="1">
                      <a:blip r:embed="rId2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/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4D4D4D"/>
                      </a:solidFill>
                      <a:miter lim="400000"/>
                    </a:lnR>
                    <a:blipFill rotWithShape="1">
                      <a:blip r:embed="rId2"/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59561">
                <a:tc>
                  <a:txBody>
                    <a:bodyPr/>
                    <a:lstStyle/>
                    <a:p>
                      <a:pPr>
                        <a:defRPr sz="1800"/>
                      </a:pPr>
                      <a:r>
                        <a:rPr sz="1500">
                          <a:sym typeface="Helvetica Neue Medium"/>
                        </a:rPr>
                        <a:t>Lost faculty with no replacement</a:t>
                      </a:r>
                    </a:p>
                  </a:txBody>
                  <a:tcPr marL="50800" marR="50800" marT="50800" marB="50800" anchor="ctr" horzOverflow="overflow">
                    <a:lnB w="12700">
                      <a:solidFill>
                        <a:srgbClr val="4D4D4D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B w="12700">
                      <a:solidFill>
                        <a:srgbClr val="4D4D4D"/>
                      </a:solidFill>
                      <a:miter lim="400000"/>
                    </a:lnB>
                    <a:blipFill rotWithShape="1">
                      <a:blip r:embed="rId2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>
                    <a:lnB w="12700">
                      <a:solidFill>
                        <a:srgbClr val="4D4D4D"/>
                      </a:solidFill>
                      <a:miter lim="400000"/>
                    </a:lnB>
                    <a:blipFill rotWithShape="1">
                      <a:blip r:embed="rId2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>
                    <a:lnB w="12700">
                      <a:solidFill>
                        <a:srgbClr val="4D4D4D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>
                    <a:lnB w="12700">
                      <a:solidFill>
                        <a:srgbClr val="4D4D4D"/>
                      </a:solidFill>
                      <a:miter lim="400000"/>
                    </a:lnB>
                    <a:blipFill rotWithShape="1">
                      <a:blip r:embed="rId2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/>
                    </a:p>
                  </a:txBody>
                  <a:tcPr marL="50800" marR="50800" marT="50800" marB="50800" anchor="ctr" horzOverflow="overflow">
                    <a:lnB w="12700">
                      <a:solidFill>
                        <a:srgbClr val="4D4D4D"/>
                      </a:solidFill>
                      <a:miter lim="400000"/>
                    </a:lnB>
                    <a:blipFill rotWithShape="1">
                      <a:blip r:embed="rId2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>
                        <a:defRPr sz="2200"/>
                      </a:pPr>
                      <a:endParaRPr dirty="0"/>
                    </a:p>
                  </a:txBody>
                  <a:tcPr marL="50800" marR="50800" marT="50800" marB="50800" anchor="ctr" horzOverflow="overflow">
                    <a:lnR w="12700">
                      <a:solidFill>
                        <a:srgbClr val="4D4D4D"/>
                      </a:solidFill>
                      <a:miter lim="400000"/>
                    </a:lnR>
                    <a:lnB w="12700">
                      <a:solidFill>
                        <a:srgbClr val="4D4D4D"/>
                      </a:solidFill>
                      <a:miter lim="400000"/>
                    </a:lnB>
                    <a:blipFill rotWithShape="1">
                      <a:blip r:embed="rId2"/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79" name="Dingbat Check"/>
          <p:cNvSpPr/>
          <p:nvPr/>
        </p:nvSpPr>
        <p:spPr>
          <a:xfrm>
            <a:off x="9158835" y="3213061"/>
            <a:ext cx="1614460" cy="759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80" name="Dingbat Check"/>
          <p:cNvSpPr/>
          <p:nvPr/>
        </p:nvSpPr>
        <p:spPr>
          <a:xfrm>
            <a:off x="5704123" y="3213061"/>
            <a:ext cx="1642535" cy="759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281" name="Dingbat Check"/>
          <p:cNvSpPr/>
          <p:nvPr/>
        </p:nvSpPr>
        <p:spPr>
          <a:xfrm>
            <a:off x="9158835" y="2453858"/>
            <a:ext cx="1448205" cy="759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1733930" rtl="0" fontAlgn="auto" latinLnBrk="0" hangingPunct="0">
          <a:lnSpc>
            <a:spcPct val="90000"/>
          </a:lnSpc>
          <a:spcBef>
            <a:spcPts val="320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1733930" rtl="0" fontAlgn="auto" latinLnBrk="0" hangingPunct="0">
          <a:lnSpc>
            <a:spcPct val="90000"/>
          </a:lnSpc>
          <a:spcBef>
            <a:spcPts val="320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286</Words>
  <Application>Microsoft Macintosh PowerPoint</Application>
  <PresentationFormat>Custom</PresentationFormat>
  <Paragraphs>134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Helvetica Neue</vt:lpstr>
      <vt:lpstr>Helvetica Neue Medium</vt:lpstr>
      <vt:lpstr>21_BasicWhite</vt:lpstr>
      <vt:lpstr>PowerPoint Presentation</vt:lpstr>
      <vt:lpstr>Social Sciences &amp; Humanities </vt:lpstr>
      <vt:lpstr>Social Sciences &amp; Humanities </vt:lpstr>
      <vt:lpstr>Social Sciences &amp; Humanities 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1</cp:revision>
  <dcterms:modified xsi:type="dcterms:W3CDTF">2021-11-24T00:42:23Z</dcterms:modified>
</cp:coreProperties>
</file>