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5"/>
  </p:notesMasterIdLst>
  <p:sldIdLst>
    <p:sldId id="256" r:id="rId4"/>
    <p:sldId id="317" r:id="rId5"/>
    <p:sldId id="318" r:id="rId6"/>
    <p:sldId id="319" r:id="rId7"/>
    <p:sldId id="320" r:id="rId8"/>
    <p:sldId id="324" r:id="rId9"/>
    <p:sldId id="327" r:id="rId10"/>
    <p:sldId id="323" r:id="rId11"/>
    <p:sldId id="321" r:id="rId12"/>
    <p:sldId id="325" r:id="rId13"/>
    <p:sldId id="32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1493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EAB4D-3A70-4420-A6FB-A8DDF98E19D7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FC4E4F-2A17-4A81-AAF8-EABBE8098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39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FC4E4F-2A17-4A81-AAF8-EABBE80984C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54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FC4E4F-2A17-4A81-AAF8-EABBE80984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24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FC4E4F-2A17-4A81-AAF8-EABBE80984C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3258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FC4E4F-2A17-4A81-AAF8-EABBE80984C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57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FC4E4F-2A17-4A81-AAF8-EABBE80984C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872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4D736-0F8F-43B7-BFE8-D0DEF300BB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A5EEAC-CDFA-4A2F-8FA0-AE709F379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30227-45D0-4388-B8A8-7C9BE0542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FABAC-E450-41EE-B2C4-990BC10D3174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EB7FC-A2E8-46DB-8836-C1CFBA0C5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13E65-3ABB-479F-9E75-4D9B172F0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F722-7330-4B53-9ECB-7E8C2AA29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095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40B34-0DC2-4891-B473-91CE52D59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C6DC34-4F18-4614-904E-8A2D08B9A7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19F396-A254-475B-A2CF-E95A3E6CC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FABAC-E450-41EE-B2C4-990BC10D3174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AD114-7E70-4811-9FBE-5B3FD7E50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C88229-863A-40D3-AF79-39FC72FAA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F722-7330-4B53-9ECB-7E8C2AA29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9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1502E9-A90B-458D-AE7A-D2EC397216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96A054-4312-4169-A342-2A10B08DB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BA84E-CC89-47A3-B56A-A08359600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FABAC-E450-41EE-B2C4-990BC10D3174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C4FA6-E1C5-4470-87F5-32B8D6AD2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CA397-BB4B-4150-8DEE-92012313A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F722-7330-4B53-9ECB-7E8C2AA29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95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/>
              <a:pPr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53114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0172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/>
              <a:pPr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84083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/>
              <a:t>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7221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/>
              <a:t>2/7/2022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2261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/>
              <a:t>2/7/2022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8212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/>
              <a:t>2/7/2022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2355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/>
              <a:t>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403363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E0830-A57D-47F6-996A-7EDC25505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82E3E-27A2-4D1F-BD6E-BB6832518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43136-B36A-4AA0-AD2E-F7BA01C07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FABAC-E450-41EE-B2C4-990BC10D3174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630AD4-77B5-4BA6-9E69-2F86BD60B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AF1A91-9D5A-40D5-8FA9-40FDD8EB1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F722-7330-4B53-9ECB-7E8C2AA29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5499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/>
              <a:t>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8408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7312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284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9267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0475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7811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4570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7167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230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638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BC0C4-4B3B-4D3C-B7D9-E7050D36C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CC530F-1839-44BD-AEA4-6E0356BF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D526E-EF70-49DF-9874-1E02EA471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FABAC-E450-41EE-B2C4-990BC10D3174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DB9A1-01AA-419A-8EE0-F67011B94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F13F-49AE-4A92-828C-2A9B964C8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F722-7330-4B53-9ECB-7E8C2AA29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999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3103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1216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1814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29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942BB-4F87-4468-A3FD-0AD029DC3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40EA5-2006-4A52-92EE-B119704511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F854D7-53C9-45DE-B674-EB7C7EDF7A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C076AD-2B1A-4FCE-A1C7-0D92BE57C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FABAC-E450-41EE-B2C4-990BC10D3174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66B61D-3ADA-4A4D-9CEA-700DD5A61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2B884B-F77A-4B7D-AC0D-C5E004347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F722-7330-4B53-9ECB-7E8C2AA29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5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ACB9F-9462-4C78-B8DA-4A5D589BA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7CDC1-A510-4137-84B4-60D5533CF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707135-4B3C-476F-AD79-FDAB3BF4F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2D6947-F05E-44F7-8571-8CD9131540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6F749E-EB7B-45EB-8045-3F4EAACD34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F0DEA4-2898-47C5-8379-6A4D9058B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FABAC-E450-41EE-B2C4-990BC10D3174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A441D8-B372-4410-A847-E0F77F5A5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0111EC-8BD0-469A-ABC5-6A87C64A6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F722-7330-4B53-9ECB-7E8C2AA29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993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EAFDC-EC74-4A24-8840-1FAD5C041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B394D0-571F-4C37-BD77-067AAD342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FABAC-E450-41EE-B2C4-990BC10D3174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0361D8-CE06-4C28-9EE1-5BA9E5B97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0BBC12-BCA9-4179-8B33-8B8062B0C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F722-7330-4B53-9ECB-7E8C2AA29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0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1020D3-740C-4CA0-8C40-CE37362AF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FABAC-E450-41EE-B2C4-990BC10D3174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28B869-781D-41CE-905C-E148D62DD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4F0C9A-5D53-4AE2-9FFA-13404A082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F722-7330-4B53-9ECB-7E8C2AA29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1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BFE4F-2515-4506-9839-8F2D275CF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465FD-5987-4C3B-876C-ED81DF0FF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B8CD81-A29B-41EF-BE7D-59AFBE98F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53D46-C3CC-4561-93D7-5E37C557A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FABAC-E450-41EE-B2C4-990BC10D3174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B0A863-8C47-4DD0-973E-047650B96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CA7838-A7C8-4A14-97C9-C7D480296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F722-7330-4B53-9ECB-7E8C2AA29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42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EAE08-2B04-47ED-976B-9364F2AFE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F80C9E-70A8-44CF-B9E0-1C79F98061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65F23C-9995-4E22-BB0E-A480E3F7EF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BBF887-E243-4162-A6FF-1F388842C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FABAC-E450-41EE-B2C4-990BC10D3174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9D43A8-F9CA-4B92-9052-985293009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03D2A7-F0AD-4A27-9B1D-9828C4374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F722-7330-4B53-9ECB-7E8C2AA29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57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BB206-CCB8-4553-B458-11D62CAE5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F59D7-52C2-4D98-B054-172325CEB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1140B0-0AF7-4958-A892-8C6F95D447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FABAC-E450-41EE-B2C4-990BC10D3174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5B5E9-520B-4D1A-8EDE-B3EBFFDB73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18DFE-D9A3-464C-8F8B-F6E4EEDFD0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F722-7330-4B53-9ECB-7E8C2AA29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545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/>
              <a:pPr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86071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350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C81D0-1DD7-094B-B423-263DD48ED5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1128" y="849086"/>
            <a:ext cx="9780608" cy="4415246"/>
          </a:xfrm>
        </p:spPr>
        <p:txBody>
          <a:bodyPr/>
          <a:lstStyle/>
          <a:p>
            <a:r>
              <a:rPr lang="en-US" sz="3600" b="1" dirty="0"/>
              <a:t>Shared </a:t>
            </a:r>
            <a:br>
              <a:rPr lang="en-US" sz="3600" b="1" dirty="0"/>
            </a:br>
            <a:r>
              <a:rPr lang="en-US" sz="3600" b="1" dirty="0"/>
              <a:t>Governance </a:t>
            </a:r>
            <a:br>
              <a:rPr lang="en-US" sz="3600" b="1" dirty="0"/>
            </a:br>
            <a:r>
              <a:rPr lang="en-US" sz="3600" b="1" dirty="0"/>
              <a:t>Task Force </a:t>
            </a:r>
            <a:br>
              <a:rPr lang="en-US" sz="3600" b="1" dirty="0"/>
            </a:br>
            <a:br>
              <a:rPr lang="en-US" sz="2900" b="1" dirty="0"/>
            </a:br>
            <a:r>
              <a:rPr lang="en-US" sz="2800" dirty="0">
                <a:solidFill>
                  <a:srgbClr val="C00000"/>
                </a:solidFill>
              </a:rPr>
              <a:t>Dialog on Proposal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44704E-3EF9-004C-8896-0BB1E1885E54}"/>
              </a:ext>
            </a:extLst>
          </p:cNvPr>
          <p:cNvSpPr txBox="1"/>
          <p:nvPr/>
        </p:nvSpPr>
        <p:spPr>
          <a:xfrm>
            <a:off x="1740966" y="5822870"/>
            <a:ext cx="8900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Presented By: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Shared Governance Task Force (SGTF)</a:t>
            </a:r>
          </a:p>
        </p:txBody>
      </p:sp>
    </p:spTree>
    <p:extLst>
      <p:ext uri="{BB962C8B-B14F-4D97-AF65-F5344CB8AC3E}">
        <p14:creationId xmlns:p14="http://schemas.microsoft.com/office/powerpoint/2010/main" val="4136487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FB05A-7FB7-4147-8C80-FB5C041A6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700" y="150472"/>
            <a:ext cx="10695006" cy="1226916"/>
          </a:xfrm>
        </p:spPr>
        <p:txBody>
          <a:bodyPr>
            <a:normAutofit fontScale="90000"/>
          </a:bodyPr>
          <a:lstStyle/>
          <a:p>
            <a:r>
              <a:rPr lang="en-US" sz="4800" dirty="0">
                <a:solidFill>
                  <a:srgbClr val="DE9F20"/>
                </a:solidFill>
              </a:rPr>
              <a:t>Cultural Challenges continued:</a:t>
            </a:r>
            <a:br>
              <a:rPr lang="en-US" sz="4400" dirty="0"/>
            </a:b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170B1-3AFE-4D3E-84A4-CB98458A9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106" y="1377387"/>
            <a:ext cx="10515600" cy="472157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2200" dirty="0">
                <a:cs typeface="Calibri"/>
              </a:rPr>
              <a:t>These challenges are embedded in the culture of the College and may not be conducive to change through structural means. Other solutions must be found to address them.</a:t>
            </a:r>
          </a:p>
          <a:p>
            <a:endParaRPr lang="en-US" sz="2200" dirty="0">
              <a:cs typeface="Calibri"/>
            </a:endParaRPr>
          </a:p>
          <a:p>
            <a:r>
              <a:rPr lang="en-US" sz="2200" dirty="0">
                <a:cs typeface="Calibri"/>
              </a:rPr>
              <a:t>Inconsistent support from managers for Classified participation in governance </a:t>
            </a:r>
            <a:endParaRPr lang="en-US" dirty="0"/>
          </a:p>
          <a:p>
            <a:r>
              <a:rPr lang="en-US" sz="2200" dirty="0">
                <a:cs typeface="Calibri"/>
              </a:rPr>
              <a:t>Employees over-committed and overworked; many have no time to participate</a:t>
            </a:r>
          </a:p>
          <a:p>
            <a:r>
              <a:rPr lang="en-US" sz="2200" dirty="0">
                <a:cs typeface="Calibri"/>
              </a:rPr>
              <a:t>Unwillingness by some to relinquish power in decision-making processes </a:t>
            </a:r>
          </a:p>
          <a:p>
            <a:r>
              <a:rPr lang="en-US" sz="2200" dirty="0">
                <a:cs typeface="Calibri"/>
              </a:rPr>
              <a:t>Lip-service to issues without meaningful action or solutions</a:t>
            </a:r>
          </a:p>
          <a:p>
            <a:r>
              <a:rPr lang="en-US" sz="2200" dirty="0">
                <a:cs typeface="Calibri"/>
              </a:rPr>
              <a:t>Some groups ostensibly follow their charges per the Handbook but the reality of how decisions are made is more unilateral</a:t>
            </a:r>
          </a:p>
          <a:p>
            <a:r>
              <a:rPr lang="en-US" sz="2200" dirty="0">
                <a:cs typeface="Calibri"/>
              </a:rPr>
              <a:t>Need to offer training in shared governance in general and training particular to each governance group</a:t>
            </a:r>
          </a:p>
          <a:p>
            <a:pPr marL="0" indent="0">
              <a:buNone/>
            </a:pPr>
            <a:endParaRPr lang="en-US" sz="2200" dirty="0">
              <a:cs typeface="Calibri"/>
            </a:endParaRPr>
          </a:p>
          <a:p>
            <a:pPr marL="0" indent="0">
              <a:buNone/>
            </a:pPr>
            <a:endParaRPr lang="en-US" sz="2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5542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FB05A-7FB7-4147-8C80-FB5C041A6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700" y="150472"/>
            <a:ext cx="10695006" cy="1226916"/>
          </a:xfrm>
        </p:spPr>
        <p:txBody>
          <a:bodyPr>
            <a:normAutofit fontScale="90000"/>
          </a:bodyPr>
          <a:lstStyle/>
          <a:p>
            <a:r>
              <a:rPr lang="en-US" sz="4800" dirty="0">
                <a:solidFill>
                  <a:srgbClr val="DE9F20"/>
                </a:solidFill>
              </a:rPr>
              <a:t>Glossary:</a:t>
            </a:r>
            <a:br>
              <a:rPr lang="en-US" sz="4400" dirty="0"/>
            </a:br>
            <a:r>
              <a:rPr lang="en-US" sz="4400" dirty="0"/>
              <a:t>Types of Governance groups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170B1-3AFE-4D3E-84A4-CB98458A9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106" y="1377388"/>
            <a:ext cx="10515600" cy="5032290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Advisory Committee: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group created to provide direction and/or input in compliance with state and federal regulations or other external mandates. Not part of the governance structure but may bring items to the College Council as information only.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Council: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shared governance group that makes recommendations directly to the College President.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Committee: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participatory governance group as part of the college’s governance structure. It does not make recommendations directly to the President.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Governance Group: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working participatory subgroup of College Council whose charge is to focus on a specific topic (i.e., Technology Committee) appointed by the Co-Chairs of College Council. Voting is advisory.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Senate: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representative body for a single constituent group that addresses a wide variety of issues. Senate makes recommendations to the Board of Trustees.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Team/Work Group: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group that addresses a specific subject/project/issue. Their work recurs each year/quarter/etc. Not necessarily participatory.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Taskforce Group: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advisory group to College Council focused on a short-term, specific task with a specific timeframe (i.e., the New Shared Governance Task Force).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Affinity Groups: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Affinity groups are formed around a shared identity or common goal to build community among members of non-dominant groups and to foster inclusion and awareness in the broader university.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Subgroup: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Committee that reports to Governance Committee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Other necessary committees: Tenure Review Committees, Hiring/Search Committees, Professional Development Leave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Committe</a:t>
            </a:r>
            <a:endParaRPr lang="en-US" dirty="0">
              <a:cs typeface="Calibri"/>
            </a:endParaRPr>
          </a:p>
          <a:p>
            <a:endParaRPr lang="en-US" sz="2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4602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FB05A-7FB7-4147-8C80-FB5C041A6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700" y="150472"/>
            <a:ext cx="10695006" cy="1226916"/>
          </a:xfrm>
        </p:spPr>
        <p:txBody>
          <a:bodyPr>
            <a:normAutofit fontScale="90000"/>
          </a:bodyPr>
          <a:lstStyle/>
          <a:p>
            <a:r>
              <a:rPr lang="en-US" sz="4800" dirty="0">
                <a:solidFill>
                  <a:srgbClr val="DE9F20"/>
                </a:solidFill>
              </a:rPr>
              <a:t>DESIRED OUTCOMES:</a:t>
            </a:r>
            <a:br>
              <a:rPr lang="en-US" sz="4400" dirty="0"/>
            </a:br>
            <a:r>
              <a:rPr lang="en-US" sz="4400" dirty="0"/>
              <a:t>Shared Governance Task Force (SGTF) plan will</a:t>
            </a:r>
            <a:r>
              <a:rPr lang="en-US" sz="4800" dirty="0"/>
              <a:t>…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6B52BA-9649-47E0-B20B-4F76C15FC711}"/>
              </a:ext>
            </a:extLst>
          </p:cNvPr>
          <p:cNvSpPr txBox="1"/>
          <p:nvPr/>
        </p:nvSpPr>
        <p:spPr>
          <a:xfrm>
            <a:off x="1428750" y="1981200"/>
            <a:ext cx="8391525" cy="4621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 siloed planning and resource allocation by having one committee where all is discussed.</a:t>
            </a:r>
          </a:p>
          <a:p>
            <a:pPr marR="0" lvl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Parity in representation where all constituency and affinity groups are included in the decision-making processes in an equitable manner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have access to the same information at the same time and before discussion or decision making begins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737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FB05A-7FB7-4147-8C80-FB5C041A6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700" y="150472"/>
            <a:ext cx="10695006" cy="1226916"/>
          </a:xfrm>
        </p:spPr>
        <p:txBody>
          <a:bodyPr>
            <a:normAutofit fontScale="90000"/>
          </a:bodyPr>
          <a:lstStyle/>
          <a:p>
            <a:r>
              <a:rPr lang="en-US" sz="4800" dirty="0">
                <a:solidFill>
                  <a:srgbClr val="DE9F20"/>
                </a:solidFill>
              </a:rPr>
              <a:t>COMPARISON OF Governance Groups :</a:t>
            </a:r>
            <a:br>
              <a:rPr lang="en-US" sz="4400" dirty="0"/>
            </a:br>
            <a:r>
              <a:rPr lang="en-US" sz="4400" dirty="0"/>
              <a:t>current structure …</a:t>
            </a:r>
            <a:endParaRPr lang="en-US" sz="4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FADD49-94C9-4EEF-BA71-E20EFF79FA95}"/>
              </a:ext>
            </a:extLst>
          </p:cNvPr>
          <p:cNvSpPr txBox="1"/>
          <p:nvPr/>
        </p:nvSpPr>
        <p:spPr>
          <a:xfrm>
            <a:off x="1655240" y="1225689"/>
            <a:ext cx="930592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5255" marR="0">
              <a:spcBef>
                <a:spcPts val="0"/>
              </a:spcBef>
              <a:spcAft>
                <a:spcPts val="0"/>
              </a:spcAft>
              <a:tabLst>
                <a:tab pos="3072130" algn="l"/>
              </a:tabLs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Governance Groups as they appear in the Governance Handbook Table of Contents (19)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92455" lvl="1">
              <a:tabLst>
                <a:tab pos="3072130" algn="l"/>
              </a:tabLst>
            </a:pPr>
            <a:r>
              <a:rPr lang="en-US" dirty="0"/>
              <a:t>Academic Senate</a:t>
            </a:r>
          </a:p>
          <a:p>
            <a:pPr marL="592455" lvl="1">
              <a:tabLst>
                <a:tab pos="3072130" algn="l"/>
              </a:tabLst>
            </a:pPr>
            <a:r>
              <a:rPr lang="en-US" dirty="0"/>
              <a:t>Administrative Management Association</a:t>
            </a:r>
          </a:p>
          <a:p>
            <a:pPr marL="592455" lvl="1">
              <a:tabLst>
                <a:tab pos="3072130" algn="l"/>
              </a:tabLst>
            </a:pPr>
            <a:r>
              <a:rPr lang="en-US" dirty="0"/>
              <a:t>Association of Classified Employees</a:t>
            </a:r>
          </a:p>
          <a:p>
            <a:pPr marL="592455" lvl="1">
              <a:tabLst>
                <a:tab pos="3072130" algn="l"/>
              </a:tabLst>
            </a:pPr>
            <a:r>
              <a:rPr lang="en-US" dirty="0"/>
              <a:t>Campus Center Advisory Board</a:t>
            </a:r>
          </a:p>
          <a:p>
            <a:pPr marL="592455" lvl="1">
              <a:tabLst>
                <a:tab pos="3072130" algn="l"/>
              </a:tabLst>
            </a:pPr>
            <a:r>
              <a:rPr lang="en-US" dirty="0"/>
              <a:t>Campus Facilities</a:t>
            </a:r>
          </a:p>
          <a:p>
            <a:pPr marL="592455" lvl="1">
              <a:tabLst>
                <a:tab pos="3072130" algn="l"/>
              </a:tabLst>
            </a:pPr>
            <a:r>
              <a:rPr lang="en-US" dirty="0"/>
              <a:t>Classified Senate</a:t>
            </a:r>
          </a:p>
          <a:p>
            <a:pPr marL="592455" lvl="1">
              <a:tabLst>
                <a:tab pos="3072130" algn="l"/>
              </a:tabLst>
            </a:pPr>
            <a:r>
              <a:rPr lang="en-US" dirty="0"/>
              <a:t>College Council</a:t>
            </a:r>
          </a:p>
          <a:p>
            <a:pPr marL="592455" lvl="1">
              <a:tabLst>
                <a:tab pos="3072130" algn="l"/>
              </a:tabLst>
            </a:pPr>
            <a:r>
              <a:rPr lang="en-US" dirty="0"/>
              <a:t>College Planning Committee (CPC) </a:t>
            </a:r>
          </a:p>
          <a:p>
            <a:pPr marL="592455" lvl="1">
              <a:tabLst>
                <a:tab pos="3072130" algn="l"/>
              </a:tabLst>
            </a:pPr>
            <a:r>
              <a:rPr lang="en-US" dirty="0"/>
              <a:t>Curriculum Committee</a:t>
            </a:r>
          </a:p>
          <a:p>
            <a:pPr marL="592455" lvl="1">
              <a:tabLst>
                <a:tab pos="3072130" algn="l"/>
              </a:tabLst>
            </a:pPr>
            <a:r>
              <a:rPr lang="en-US" dirty="0"/>
              <a:t>De Anza Student Government (DASG) </a:t>
            </a:r>
          </a:p>
          <a:p>
            <a:pPr marL="592455" lvl="1">
              <a:tabLst>
                <a:tab pos="3072130" algn="l"/>
              </a:tabLst>
            </a:pPr>
            <a:r>
              <a:rPr lang="en-US" dirty="0"/>
              <a:t>Equity Action Council (EAC) </a:t>
            </a:r>
          </a:p>
          <a:p>
            <a:pPr marL="592455" lvl="1">
              <a:tabLst>
                <a:tab pos="3072130" algn="l"/>
              </a:tabLst>
            </a:pPr>
            <a:r>
              <a:rPr lang="en-US" dirty="0"/>
              <a:t>Foothill-De Anza Faculty Association</a:t>
            </a:r>
          </a:p>
          <a:p>
            <a:pPr marL="592455" lvl="1">
              <a:tabLst>
                <a:tab pos="3072130" algn="l"/>
              </a:tabLst>
            </a:pPr>
            <a:r>
              <a:rPr lang="en-US" dirty="0"/>
              <a:t>Administrative Planning and Budget Team</a:t>
            </a:r>
          </a:p>
          <a:p>
            <a:pPr marL="592455" lvl="1">
              <a:tabLst>
                <a:tab pos="3072130" algn="l"/>
              </a:tabLst>
            </a:pPr>
            <a:r>
              <a:rPr lang="en-US" dirty="0"/>
              <a:t>Instructional Planning and Budget Team, IPBT</a:t>
            </a:r>
          </a:p>
          <a:p>
            <a:pPr marL="592455" lvl="1">
              <a:tabLst>
                <a:tab pos="3072130" algn="l"/>
              </a:tabLst>
            </a:pPr>
            <a:r>
              <a:rPr lang="en-US" dirty="0"/>
              <a:t>Multicultural Staff Association of the Foothill-De Anza Community College District (MSA) </a:t>
            </a:r>
          </a:p>
          <a:p>
            <a:pPr marL="592455" lvl="1">
              <a:tabLst>
                <a:tab pos="3072130" algn="l"/>
              </a:tabLst>
            </a:pPr>
            <a:r>
              <a:rPr lang="en-US" dirty="0"/>
              <a:t>Student Learning Outcomes Steering Committee (SLO) </a:t>
            </a:r>
          </a:p>
          <a:p>
            <a:pPr marL="592455" lvl="1">
              <a:tabLst>
                <a:tab pos="3072130" algn="l"/>
              </a:tabLst>
            </a:pPr>
            <a:r>
              <a:rPr lang="en-US" dirty="0"/>
              <a:t>Student Services Planning and Budget Team (SSPBT)</a:t>
            </a:r>
          </a:p>
          <a:p>
            <a:pPr marL="592455" lvl="1">
              <a:tabLst>
                <a:tab pos="3072130" algn="l"/>
              </a:tabLst>
            </a:pPr>
            <a:r>
              <a:rPr lang="en-US" dirty="0"/>
              <a:t>Teamsters Supervisors Unit</a:t>
            </a:r>
          </a:p>
          <a:p>
            <a:pPr marL="592455" lvl="1">
              <a:tabLst>
                <a:tab pos="3072130" algn="l"/>
              </a:tabLst>
            </a:pPr>
            <a:r>
              <a:rPr lang="en-US" dirty="0"/>
              <a:t>Technology Committee</a:t>
            </a:r>
          </a:p>
        </p:txBody>
      </p:sp>
    </p:spTree>
    <p:extLst>
      <p:ext uri="{BB962C8B-B14F-4D97-AF65-F5344CB8AC3E}">
        <p14:creationId xmlns:p14="http://schemas.microsoft.com/office/powerpoint/2010/main" val="2446098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FB05A-7FB7-4147-8C80-FB5C041A6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700" y="150471"/>
            <a:ext cx="10695006" cy="2086101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DE9F20"/>
                </a:solidFill>
              </a:rPr>
              <a:t>Governance groups:</a:t>
            </a:r>
            <a:br>
              <a:rPr lang="en-US" sz="4400" dirty="0"/>
            </a:br>
            <a:r>
              <a:rPr lang="en-US" sz="4400" dirty="0"/>
              <a:t>as District vs senates vs bargaining units</a:t>
            </a:r>
            <a:r>
              <a:rPr lang="en-US" sz="4800" dirty="0"/>
              <a:t>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15581B-544C-4867-969C-03B194DB052A}"/>
              </a:ext>
            </a:extLst>
          </p:cNvPr>
          <p:cNvSpPr txBox="1"/>
          <p:nvPr/>
        </p:nvSpPr>
        <p:spPr>
          <a:xfrm>
            <a:off x="1173892" y="2150076"/>
            <a:ext cx="10280822" cy="4374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District Governance Groups (not under purview of De Anza College or SGTF task) (2)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5255" marR="0">
              <a:spcBef>
                <a:spcPts val="0"/>
              </a:spcBef>
              <a:spcAft>
                <a:spcPts val="0"/>
              </a:spcAft>
              <a:tabLst>
                <a:tab pos="307213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Administrative Management Association</a:t>
            </a:r>
          </a:p>
          <a:p>
            <a:pPr marL="135255" marR="0">
              <a:spcBef>
                <a:spcPts val="0"/>
              </a:spcBef>
              <a:spcAft>
                <a:spcPts val="0"/>
              </a:spcAft>
              <a:tabLst>
                <a:tab pos="3072130" algn="l"/>
              </a:tabLst>
            </a:pPr>
            <a:r>
              <a:rPr lang="en-US" dirty="0">
                <a:latin typeface="Calibri" panose="020F0502020204030204" pitchFamily="34" charset="0"/>
              </a:rPr>
              <a:t>Multicultural Staff Association of the Foothill-De Anza Community College District (MSA)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District Bargaining </a:t>
            </a:r>
            <a:r>
              <a:rPr lang="en-US" sz="1800" i="1" u="sng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Units Groups </a:t>
            </a:r>
            <a:r>
              <a:rPr lang="en-US" sz="18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(not under purview of De Anza College or SGTF task) (3)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5255" marR="0">
              <a:spcBef>
                <a:spcPts val="0"/>
              </a:spcBef>
              <a:spcAft>
                <a:spcPts val="0"/>
              </a:spcAft>
              <a:tabLst>
                <a:tab pos="3072130" algn="l"/>
              </a:tabLst>
            </a:pPr>
            <a:r>
              <a:rPr lang="en-US" sz="1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Association</a:t>
            </a:r>
            <a:r>
              <a:rPr lang="en-US" sz="1800" u="none" strike="noStrike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US" sz="1800" u="none" strike="noStrike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Classified</a:t>
            </a:r>
            <a:r>
              <a:rPr lang="en-US" sz="1800" u="none" strike="noStrike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Employees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5255" marR="0">
              <a:spcBef>
                <a:spcPts val="0"/>
              </a:spcBef>
              <a:spcAft>
                <a:spcPts val="0"/>
              </a:spcAft>
              <a:tabLst>
                <a:tab pos="3072130" algn="l"/>
              </a:tabLst>
            </a:pPr>
            <a:r>
              <a:rPr lang="en-US" sz="1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Foothill-De Anza</a:t>
            </a:r>
            <a:r>
              <a:rPr lang="en-US" sz="1800" u="none" strike="noStrike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Faculty</a:t>
            </a:r>
            <a:r>
              <a:rPr lang="en-US" sz="1800" u="none" strike="noStrike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Association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5255" marR="0">
              <a:spcBef>
                <a:spcPts val="0"/>
              </a:spcBef>
              <a:spcAft>
                <a:spcPts val="0"/>
              </a:spcAft>
              <a:tabLst>
                <a:tab pos="3072130" algn="l"/>
              </a:tabLst>
            </a:pPr>
            <a:r>
              <a:rPr lang="en-US" sz="1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Teamsters</a:t>
            </a:r>
            <a:r>
              <a:rPr lang="en-US" sz="1800" u="none" strike="noStrike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Supervisors</a:t>
            </a:r>
            <a:r>
              <a:rPr lang="en-US" sz="1800" u="none" strike="noStrike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Unit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Senates (AS and DASG are legally mandated (not under purview of De Anza College or SGTF) (3)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5255" marR="0">
              <a:spcBef>
                <a:spcPts val="0"/>
              </a:spcBef>
              <a:spcAft>
                <a:spcPts val="0"/>
              </a:spcAft>
              <a:tabLst>
                <a:tab pos="307213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Academic Senate</a:t>
            </a:r>
          </a:p>
          <a:p>
            <a:pPr marL="135255" marR="0">
              <a:spcBef>
                <a:spcPts val="0"/>
              </a:spcBef>
              <a:spcAft>
                <a:spcPts val="0"/>
              </a:spcAft>
              <a:tabLst>
                <a:tab pos="307213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Classified Senate</a:t>
            </a:r>
          </a:p>
          <a:p>
            <a:pPr marL="135255" marR="0">
              <a:spcBef>
                <a:spcPts val="0"/>
              </a:spcBef>
              <a:spcAft>
                <a:spcPts val="0"/>
              </a:spcAft>
              <a:tabLst>
                <a:tab pos="3072130" algn="l"/>
              </a:tabLst>
            </a:pPr>
            <a:r>
              <a:rPr lang="en-US" sz="1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 Anza</a:t>
            </a:r>
            <a:r>
              <a:rPr lang="en-US" sz="1800" u="none" strike="noStrike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Student</a:t>
            </a:r>
            <a:r>
              <a:rPr lang="en-US" sz="1800" u="none" strike="noStrike" spc="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Government</a:t>
            </a:r>
            <a:r>
              <a:rPr lang="en-US" sz="1800" u="none" strike="noStrike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(DASG)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4266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FB05A-7FB7-4147-8C80-FB5C041A6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700" y="150472"/>
            <a:ext cx="10695006" cy="1226916"/>
          </a:xfrm>
        </p:spPr>
        <p:txBody>
          <a:bodyPr>
            <a:normAutofit fontScale="90000"/>
          </a:bodyPr>
          <a:lstStyle/>
          <a:p>
            <a:r>
              <a:rPr lang="en-US" sz="4800" dirty="0">
                <a:solidFill>
                  <a:srgbClr val="DE9F20"/>
                </a:solidFill>
              </a:rPr>
              <a:t>Governance groups:</a:t>
            </a:r>
            <a:br>
              <a:rPr lang="en-US" sz="4400" dirty="0"/>
            </a:br>
            <a:r>
              <a:rPr lang="en-US" sz="4400" dirty="0"/>
              <a:t>De </a:t>
            </a:r>
            <a:r>
              <a:rPr lang="en-US" sz="4400" dirty="0" err="1"/>
              <a:t>anza</a:t>
            </a:r>
            <a:r>
              <a:rPr lang="en-US" sz="4400" dirty="0"/>
              <a:t> college controlled</a:t>
            </a:r>
            <a:r>
              <a:rPr lang="en-US" sz="4800" dirty="0"/>
              <a:t>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900F1C-3D81-4A2C-90A0-0EEC31D3ACFA}"/>
              </a:ext>
            </a:extLst>
          </p:cNvPr>
          <p:cNvSpPr txBox="1"/>
          <p:nvPr/>
        </p:nvSpPr>
        <p:spPr>
          <a:xfrm>
            <a:off x="1742303" y="1878227"/>
            <a:ext cx="9045146" cy="4964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Anza College Governance Groups (part of SGTF) (10)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5255" marR="0">
              <a:spcBef>
                <a:spcPts val="0"/>
              </a:spcBef>
              <a:spcAft>
                <a:spcPts val="0"/>
              </a:spcAft>
              <a:tabLst>
                <a:tab pos="3072130" algn="l"/>
              </a:tabLs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Budget Committee - </a:t>
            </a:r>
            <a:r>
              <a:rPr lang="en-US" sz="2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NEW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5255" marR="0">
              <a:spcBef>
                <a:spcPts val="0"/>
              </a:spcBef>
              <a:spcAft>
                <a:spcPts val="0"/>
              </a:spcAft>
              <a:tabLst>
                <a:tab pos="3072130" algn="l"/>
              </a:tabLst>
            </a:pPr>
            <a:r>
              <a:rPr lang="en-US" sz="2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Campus</a:t>
            </a:r>
            <a:r>
              <a:rPr lang="en-US" sz="2800" u="none" strike="noStrike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Center</a:t>
            </a:r>
            <a:r>
              <a:rPr lang="en-US" sz="2800" u="none" strike="noStrike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Advisory</a:t>
            </a:r>
            <a:r>
              <a:rPr lang="en-US" sz="2800" u="none" strike="noStrike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Board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5255" marR="0">
              <a:spcBef>
                <a:spcPts val="0"/>
              </a:spcBef>
              <a:spcAft>
                <a:spcPts val="0"/>
              </a:spcAft>
              <a:tabLst>
                <a:tab pos="3072130" algn="l"/>
              </a:tabLst>
            </a:pPr>
            <a:r>
              <a:rPr lang="en-US" sz="2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Campus</a:t>
            </a:r>
            <a:r>
              <a:rPr lang="en-US" sz="2800" u="none" strike="noStrike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Facilities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5255" marR="0">
              <a:spcBef>
                <a:spcPts val="0"/>
              </a:spcBef>
              <a:spcAft>
                <a:spcPts val="0"/>
              </a:spcAft>
              <a:tabLst>
                <a:tab pos="3072130" algn="l"/>
              </a:tabLst>
            </a:pPr>
            <a:r>
              <a:rPr lang="en-US" sz="2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College Council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5255" marR="0">
              <a:spcBef>
                <a:spcPts val="0"/>
              </a:spcBef>
              <a:spcAft>
                <a:spcPts val="0"/>
              </a:spcAft>
              <a:tabLst>
                <a:tab pos="3072130" algn="l"/>
              </a:tabLst>
            </a:pPr>
            <a:r>
              <a:rPr lang="en-US" sz="2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Curriculum</a:t>
            </a:r>
            <a:r>
              <a:rPr lang="en-US" sz="2800" u="none" strike="noStrike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Committee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5255" marR="0">
              <a:spcBef>
                <a:spcPts val="0"/>
              </a:spcBef>
              <a:spcAft>
                <a:spcPts val="0"/>
              </a:spcAft>
              <a:tabLst>
                <a:tab pos="3072130" algn="l"/>
              </a:tabLst>
            </a:pPr>
            <a:r>
              <a:rPr lang="en-US" sz="2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Equity</a:t>
            </a:r>
            <a:r>
              <a:rPr lang="en-US" sz="2800" u="none" strike="noStrike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Action</a:t>
            </a:r>
            <a:r>
              <a:rPr lang="en-US" sz="2800" u="none" strike="noStrike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Council (EAC)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135255" marR="0">
              <a:spcBef>
                <a:spcPts val="0"/>
              </a:spcBef>
              <a:spcAft>
                <a:spcPts val="0"/>
              </a:spcAft>
              <a:tabLst>
                <a:tab pos="3072130" algn="l"/>
              </a:tabLs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Institutional Effectiveness Committee</a:t>
            </a:r>
          </a:p>
          <a:p>
            <a:pPr marL="135255" marR="0">
              <a:spcBef>
                <a:spcPts val="0"/>
              </a:spcBef>
              <a:spcAft>
                <a:spcPts val="0"/>
              </a:spcAft>
              <a:tabLst>
                <a:tab pos="3072130" algn="l"/>
              </a:tabLs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Program Allocation Committee (PAC) </a:t>
            </a:r>
            <a:r>
              <a:rPr lang="en-US" sz="2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NEW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5255" marR="0">
              <a:spcBef>
                <a:spcPts val="0"/>
              </a:spcBef>
              <a:spcAft>
                <a:spcPts val="0"/>
              </a:spcAft>
              <a:tabLst>
                <a:tab pos="3072130" algn="l"/>
              </a:tabLst>
            </a:pPr>
            <a:r>
              <a:rPr lang="en-US" sz="2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Student Learning</a:t>
            </a:r>
            <a:r>
              <a:rPr lang="en-US" sz="2800" u="none" strike="noStrike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Outcomes</a:t>
            </a:r>
            <a:r>
              <a:rPr lang="en-US" sz="2800" u="none" strike="noStrike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Steering</a:t>
            </a:r>
            <a:r>
              <a:rPr lang="en-US" sz="2800" u="none" strike="noStrike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Committee</a:t>
            </a:r>
            <a:r>
              <a:rPr lang="en-US" sz="2800" u="none" strike="noStrike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(SLO)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135255">
              <a:tabLst>
                <a:tab pos="3072130" algn="l"/>
              </a:tabLst>
            </a:pPr>
            <a:r>
              <a:rPr lang="en-US" sz="2800" dirty="0">
                <a:latin typeface="Calibri" panose="020F0502020204030204" pitchFamily="34" charset="0"/>
              </a:rPr>
              <a:t>Technology Committee</a:t>
            </a:r>
          </a:p>
        </p:txBody>
      </p:sp>
    </p:spTree>
    <p:extLst>
      <p:ext uri="{BB962C8B-B14F-4D97-AF65-F5344CB8AC3E}">
        <p14:creationId xmlns:p14="http://schemas.microsoft.com/office/powerpoint/2010/main" val="339637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5137"/>
          </a:xfrm>
        </p:spPr>
        <p:txBody>
          <a:bodyPr>
            <a:normAutofit fontScale="90000"/>
          </a:bodyPr>
          <a:lstStyle/>
          <a:p>
            <a:r>
              <a:rPr lang="en-US" dirty="0">
                <a:cs typeface="Calibri Light"/>
              </a:rPr>
              <a:t>Governance Groups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5147" y="1120891"/>
            <a:ext cx="4544123" cy="82871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What we have now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2CEAF90-50E6-400F-AF03-EE5106AD5357}"/>
              </a:ext>
            </a:extLst>
          </p:cNvPr>
          <p:cNvSpPr/>
          <p:nvPr/>
        </p:nvSpPr>
        <p:spPr>
          <a:xfrm>
            <a:off x="3672268" y="4727128"/>
            <a:ext cx="1305050" cy="6433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Academic Senate</a:t>
            </a:r>
            <a:endParaRPr kumimoji="0" lang="en-US" sz="1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846BE88-C05D-40D7-AD30-BF8A1AAC9BD0}"/>
              </a:ext>
            </a:extLst>
          </p:cNvPr>
          <p:cNvSpPr/>
          <p:nvPr/>
        </p:nvSpPr>
        <p:spPr>
          <a:xfrm>
            <a:off x="8253528" y="2594285"/>
            <a:ext cx="910682" cy="9106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SSPBT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D198260-94DD-4338-9649-0AE01DF302DC}"/>
              </a:ext>
            </a:extLst>
          </p:cNvPr>
          <p:cNvSpPr/>
          <p:nvPr/>
        </p:nvSpPr>
        <p:spPr>
          <a:xfrm>
            <a:off x="8257013" y="1584866"/>
            <a:ext cx="910682" cy="9106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IPBT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6F0416-A57E-497A-B70E-3D6244A75AC4}"/>
              </a:ext>
            </a:extLst>
          </p:cNvPr>
          <p:cNvSpPr/>
          <p:nvPr/>
        </p:nvSpPr>
        <p:spPr>
          <a:xfrm>
            <a:off x="4011134" y="3472647"/>
            <a:ext cx="910682" cy="910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EAC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F73FFD7-6E25-4F08-B5CE-F48FE4127061}"/>
              </a:ext>
            </a:extLst>
          </p:cNvPr>
          <p:cNvSpPr/>
          <p:nvPr/>
        </p:nvSpPr>
        <p:spPr>
          <a:xfrm>
            <a:off x="8254690" y="3599056"/>
            <a:ext cx="910682" cy="9106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APBT</a:t>
            </a:r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0EDFA768-9C2A-47FB-ABDD-803AB0EF0394}"/>
              </a:ext>
            </a:extLst>
          </p:cNvPr>
          <p:cNvSpPr/>
          <p:nvPr/>
        </p:nvSpPr>
        <p:spPr>
          <a:xfrm>
            <a:off x="5939243" y="4854364"/>
            <a:ext cx="1366023" cy="127309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Pres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E7F4ECD-4894-480D-BCC7-C8B966DFD8F1}"/>
              </a:ext>
            </a:extLst>
          </p:cNvPr>
          <p:cNvSpPr/>
          <p:nvPr/>
        </p:nvSpPr>
        <p:spPr>
          <a:xfrm>
            <a:off x="5931805" y="2979177"/>
            <a:ext cx="1371892" cy="12649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College Council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(CPC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subcomm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FDA432F-0C9A-4DBC-AB3C-1FE12895311A}"/>
              </a:ext>
            </a:extLst>
          </p:cNvPr>
          <p:cNvCxnSpPr/>
          <p:nvPr/>
        </p:nvCxnSpPr>
        <p:spPr>
          <a:xfrm flipH="1">
            <a:off x="7265253" y="2317829"/>
            <a:ext cx="962721" cy="576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2783DFB-C75D-4EF3-9FA5-BD958F12152F}"/>
              </a:ext>
            </a:extLst>
          </p:cNvPr>
          <p:cNvCxnSpPr/>
          <p:nvPr/>
        </p:nvCxnSpPr>
        <p:spPr>
          <a:xfrm flipH="1" flipV="1">
            <a:off x="7368673" y="3977985"/>
            <a:ext cx="862785" cy="83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BF53191-73B6-45CE-B382-107F8CD08A0F}"/>
              </a:ext>
            </a:extLst>
          </p:cNvPr>
          <p:cNvCxnSpPr/>
          <p:nvPr/>
        </p:nvCxnSpPr>
        <p:spPr>
          <a:xfrm flipH="1">
            <a:off x="7422698" y="3247382"/>
            <a:ext cx="793661" cy="196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E0E6A84-DEF9-40A4-B9C9-804D34D82928}"/>
              </a:ext>
            </a:extLst>
          </p:cNvPr>
          <p:cNvCxnSpPr/>
          <p:nvPr/>
        </p:nvCxnSpPr>
        <p:spPr>
          <a:xfrm>
            <a:off x="5006368" y="4052155"/>
            <a:ext cx="1070909" cy="9937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2BD7EE3-3C4D-4327-BD68-87C41C9B82E6}"/>
              </a:ext>
            </a:extLst>
          </p:cNvPr>
          <p:cNvCxnSpPr/>
          <p:nvPr/>
        </p:nvCxnSpPr>
        <p:spPr>
          <a:xfrm>
            <a:off x="5026645" y="3963529"/>
            <a:ext cx="831092" cy="17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655A631-31E9-4CAD-80CD-6FF1ACAD157F}"/>
              </a:ext>
            </a:extLst>
          </p:cNvPr>
          <p:cNvCxnSpPr/>
          <p:nvPr/>
        </p:nvCxnSpPr>
        <p:spPr>
          <a:xfrm>
            <a:off x="5042391" y="5085419"/>
            <a:ext cx="878371" cy="33532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8FE3ACB5-6547-4D0A-8A06-CB0F06680033}"/>
              </a:ext>
            </a:extLst>
          </p:cNvPr>
          <p:cNvSpPr/>
          <p:nvPr/>
        </p:nvSpPr>
        <p:spPr>
          <a:xfrm>
            <a:off x="336326" y="936099"/>
            <a:ext cx="1741714" cy="146957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Bargaining / M&amp;C's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FC43D4C-56BF-4844-86CA-C25830E0E53B}"/>
              </a:ext>
            </a:extLst>
          </p:cNvPr>
          <p:cNvCxnSpPr/>
          <p:nvPr/>
        </p:nvCxnSpPr>
        <p:spPr>
          <a:xfrm flipH="1">
            <a:off x="6621712" y="4245380"/>
            <a:ext cx="1814" cy="4789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58551913-0DEA-4A49-847E-182F90178818}"/>
              </a:ext>
            </a:extLst>
          </p:cNvPr>
          <p:cNvSpPr/>
          <p:nvPr/>
        </p:nvSpPr>
        <p:spPr>
          <a:xfrm>
            <a:off x="7909073" y="4734272"/>
            <a:ext cx="1058913" cy="9573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Campus Center AB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5F998AC-6F70-4DBA-8308-1F9DEE725D50}"/>
              </a:ext>
            </a:extLst>
          </p:cNvPr>
          <p:cNvSpPr/>
          <p:nvPr/>
        </p:nvSpPr>
        <p:spPr>
          <a:xfrm>
            <a:off x="9119473" y="4731527"/>
            <a:ext cx="1057170" cy="966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Campus Facilities 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64BE60C-1E17-4C97-871E-EC6CF498DF90}"/>
              </a:ext>
            </a:extLst>
          </p:cNvPr>
          <p:cNvSpPr/>
          <p:nvPr/>
        </p:nvSpPr>
        <p:spPr>
          <a:xfrm>
            <a:off x="1816268" y="4746816"/>
            <a:ext cx="1170213" cy="5080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Curriculum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AD45F2D-6815-4AC2-B042-C901364FF2B1}"/>
              </a:ext>
            </a:extLst>
          </p:cNvPr>
          <p:cNvCxnSpPr/>
          <p:nvPr/>
        </p:nvCxnSpPr>
        <p:spPr>
          <a:xfrm>
            <a:off x="3045445" y="5007737"/>
            <a:ext cx="582099" cy="630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E50F193E-B0AE-4E89-9369-E2A438A2DAB3}"/>
              </a:ext>
            </a:extLst>
          </p:cNvPr>
          <p:cNvSpPr/>
          <p:nvPr/>
        </p:nvSpPr>
        <p:spPr>
          <a:xfrm>
            <a:off x="749658" y="2617895"/>
            <a:ext cx="916214" cy="9162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MSA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F40B285-7C48-4193-BD54-7F510B1B9307}"/>
              </a:ext>
            </a:extLst>
          </p:cNvPr>
          <p:cNvSpPr/>
          <p:nvPr/>
        </p:nvSpPr>
        <p:spPr>
          <a:xfrm>
            <a:off x="10611853" y="3085431"/>
            <a:ext cx="1136314" cy="1122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Program Review / Resource Requests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F58934B-80CF-43F9-9C23-F73B13DB985E}"/>
              </a:ext>
            </a:extLst>
          </p:cNvPr>
          <p:cNvSpPr/>
          <p:nvPr/>
        </p:nvSpPr>
        <p:spPr>
          <a:xfrm>
            <a:off x="4357938" y="2359359"/>
            <a:ext cx="915736" cy="9157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Tech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Comm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AF79770-1C7B-4CAB-9EA6-A5B8130A61F8}"/>
              </a:ext>
            </a:extLst>
          </p:cNvPr>
          <p:cNvCxnSpPr/>
          <p:nvPr/>
        </p:nvCxnSpPr>
        <p:spPr>
          <a:xfrm>
            <a:off x="5309603" y="3170656"/>
            <a:ext cx="486611" cy="3195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421BC76-F486-410F-84BC-1522AFD17BBF}"/>
              </a:ext>
            </a:extLst>
          </p:cNvPr>
          <p:cNvCxnSpPr/>
          <p:nvPr/>
        </p:nvCxnSpPr>
        <p:spPr>
          <a:xfrm flipH="1" flipV="1">
            <a:off x="9287043" y="3077411"/>
            <a:ext cx="1271334" cy="882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EBC80CF-EBBE-43B5-A27F-8E31910F17B1}"/>
              </a:ext>
            </a:extLst>
          </p:cNvPr>
          <p:cNvCxnSpPr/>
          <p:nvPr/>
        </p:nvCxnSpPr>
        <p:spPr>
          <a:xfrm flipH="1">
            <a:off x="9296233" y="3415465"/>
            <a:ext cx="1304756" cy="486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8833A82-7937-40EC-8AE4-5DE53E15197D}"/>
              </a:ext>
            </a:extLst>
          </p:cNvPr>
          <p:cNvCxnSpPr/>
          <p:nvPr/>
        </p:nvCxnSpPr>
        <p:spPr>
          <a:xfrm flipH="1" flipV="1">
            <a:off x="9278687" y="2213477"/>
            <a:ext cx="1331493" cy="763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1349B439-32C3-4DB8-A944-70C2C57CE9F7}"/>
              </a:ext>
            </a:extLst>
          </p:cNvPr>
          <p:cNvSpPr/>
          <p:nvPr/>
        </p:nvSpPr>
        <p:spPr>
          <a:xfrm>
            <a:off x="10672847" y="2290846"/>
            <a:ext cx="1015999" cy="982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SLO Steering Committee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94D2C00-9B66-4E22-A39A-7D5C5E78BDB0}"/>
              </a:ext>
            </a:extLst>
          </p:cNvPr>
          <p:cNvCxnSpPr/>
          <p:nvPr/>
        </p:nvCxnSpPr>
        <p:spPr>
          <a:xfrm flipH="1" flipV="1">
            <a:off x="11075069" y="3668963"/>
            <a:ext cx="14705" cy="5227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3B5327A1-E62B-49B7-9699-0A99CE672B6B}"/>
              </a:ext>
            </a:extLst>
          </p:cNvPr>
          <p:cNvSpPr/>
          <p:nvPr/>
        </p:nvSpPr>
        <p:spPr>
          <a:xfrm>
            <a:off x="237124" y="163598"/>
            <a:ext cx="1945103" cy="348247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B504E5A-5C9B-4200-8863-5CDABD22592F}"/>
              </a:ext>
            </a:extLst>
          </p:cNvPr>
          <p:cNvSpPr txBox="1"/>
          <p:nvPr/>
        </p:nvSpPr>
        <p:spPr>
          <a:xfrm>
            <a:off x="334544" y="474914"/>
            <a:ext cx="171383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District / Unions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2271CCB-AF00-4745-BF9E-78CAE91485D1}"/>
              </a:ext>
            </a:extLst>
          </p:cNvPr>
          <p:cNvSpPr/>
          <p:nvPr/>
        </p:nvSpPr>
        <p:spPr>
          <a:xfrm>
            <a:off x="3666958" y="5444957"/>
            <a:ext cx="1316788" cy="6015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Classified Senate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E3CE4280-6CEB-41CA-B7A7-C383C79872C0}"/>
              </a:ext>
            </a:extLst>
          </p:cNvPr>
          <p:cNvSpPr/>
          <p:nvPr/>
        </p:nvSpPr>
        <p:spPr>
          <a:xfrm>
            <a:off x="3676147" y="6129255"/>
            <a:ext cx="1316790" cy="6082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DASG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6AC2822-755F-4806-A95F-B68C8AD5DBF1}"/>
              </a:ext>
            </a:extLst>
          </p:cNvPr>
          <p:cNvCxnSpPr/>
          <p:nvPr/>
        </p:nvCxnSpPr>
        <p:spPr>
          <a:xfrm flipH="1">
            <a:off x="5087686" y="5951287"/>
            <a:ext cx="970547" cy="52671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31D4CF1-6BB5-4B8B-B2D9-A031A090B1D4}"/>
              </a:ext>
            </a:extLst>
          </p:cNvPr>
          <p:cNvCxnSpPr/>
          <p:nvPr/>
        </p:nvCxnSpPr>
        <p:spPr>
          <a:xfrm flipV="1">
            <a:off x="5078163" y="5698456"/>
            <a:ext cx="1114925" cy="133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C712ECD0-DE39-44A6-9EDC-DA38BC019377}"/>
              </a:ext>
            </a:extLst>
          </p:cNvPr>
          <p:cNvSpPr txBox="1"/>
          <p:nvPr/>
        </p:nvSpPr>
        <p:spPr>
          <a:xfrm>
            <a:off x="298938" y="5310553"/>
            <a:ext cx="2743199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 DA campus gov groups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6 Unions/M&amp;C's (only 4 of which are in Handbook)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MSA = District group just re-forming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BFD2982F-6D69-084B-B650-13C8415DE26A}"/>
              </a:ext>
            </a:extLst>
          </p:cNvPr>
          <p:cNvGrpSpPr/>
          <p:nvPr/>
        </p:nvGrpSpPr>
        <p:grpSpPr>
          <a:xfrm>
            <a:off x="753652" y="1665884"/>
            <a:ext cx="11033038" cy="4783666"/>
            <a:chOff x="2279785" y="570710"/>
            <a:chExt cx="7966546" cy="6434420"/>
          </a:xfrm>
          <a:solidFill>
            <a:srgbClr val="0070C0"/>
          </a:solidFill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B49E2EC6-4A6D-B049-95BF-99DE219206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42303" y="4904805"/>
              <a:ext cx="850376" cy="894556"/>
            </a:xfrm>
            <a:prstGeom prst="straightConnector1">
              <a:avLst/>
            </a:prstGeom>
            <a:grpFill/>
            <a:ln w="19050">
              <a:solidFill>
                <a:srgbClr val="0070C0">
                  <a:alpha val="80000"/>
                </a:srgb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4C92002-707D-5744-B49C-4CF8E050A61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353241" y="5299941"/>
              <a:ext cx="9036" cy="725784"/>
            </a:xfrm>
            <a:prstGeom prst="straightConnector1">
              <a:avLst/>
            </a:prstGeom>
            <a:grpFill/>
            <a:ln w="19050">
              <a:solidFill>
                <a:srgbClr val="0070C0">
                  <a:alpha val="80000"/>
                </a:srgb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FE533EB1-ADC7-324C-900F-94193C84A29D}"/>
                </a:ext>
              </a:extLst>
            </p:cNvPr>
            <p:cNvCxnSpPr>
              <a:cxnSpLocks/>
            </p:cNvCxnSpPr>
            <p:nvPr/>
          </p:nvCxnSpPr>
          <p:spPr>
            <a:xfrm>
              <a:off x="6339506" y="3747209"/>
              <a:ext cx="8004" cy="432659"/>
            </a:xfrm>
            <a:prstGeom prst="straightConnector1">
              <a:avLst/>
            </a:prstGeom>
            <a:grpFill/>
            <a:ln w="22225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57616A3F-6F6A-1E43-B7E5-A0D500382B0C}"/>
                </a:ext>
              </a:extLst>
            </p:cNvPr>
            <p:cNvCxnSpPr>
              <a:cxnSpLocks/>
            </p:cNvCxnSpPr>
            <p:nvPr/>
          </p:nvCxnSpPr>
          <p:spPr>
            <a:xfrm>
              <a:off x="4281448" y="1814715"/>
              <a:ext cx="967028" cy="796443"/>
            </a:xfrm>
            <a:prstGeom prst="straightConnector1">
              <a:avLst/>
            </a:prstGeom>
            <a:grpFill/>
            <a:ln w="15875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79F75656-302D-A24C-8C12-CC3F2DBACF7B}"/>
                </a:ext>
              </a:extLst>
            </p:cNvPr>
            <p:cNvCxnSpPr>
              <a:cxnSpLocks/>
            </p:cNvCxnSpPr>
            <p:nvPr/>
          </p:nvCxnSpPr>
          <p:spPr>
            <a:xfrm>
              <a:off x="6330983" y="1993561"/>
              <a:ext cx="0" cy="536442"/>
            </a:xfrm>
            <a:prstGeom prst="straightConnector1">
              <a:avLst/>
            </a:prstGeom>
            <a:grpFill/>
            <a:ln w="190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9F7FFDA3-202E-274B-96C4-112133D5D5C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353027" y="3437971"/>
              <a:ext cx="1042765" cy="282167"/>
            </a:xfrm>
            <a:prstGeom prst="straightConnector1">
              <a:avLst/>
            </a:prstGeom>
            <a:grpFill/>
            <a:ln w="190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5034159A-EB22-234C-8B28-B395CB77F93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36715" y="3935837"/>
              <a:ext cx="1311089" cy="787004"/>
            </a:xfrm>
            <a:prstGeom prst="straightConnector1">
              <a:avLst/>
            </a:prstGeom>
            <a:grpFill/>
            <a:ln w="190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F48A8571-8312-D948-A418-F83896407D1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319950" y="5027684"/>
              <a:ext cx="619127" cy="593545"/>
            </a:xfrm>
            <a:prstGeom prst="straightConnector1">
              <a:avLst/>
            </a:prstGeom>
            <a:grpFill/>
            <a:ln w="19050">
              <a:solidFill>
                <a:srgbClr val="0070C0">
                  <a:alpha val="80000"/>
                </a:srgb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F59C2105-15B2-2F45-A6C7-471C1D675C60}"/>
                </a:ext>
              </a:extLst>
            </p:cNvPr>
            <p:cNvCxnSpPr>
              <a:cxnSpLocks/>
              <a:stCxn id="18" idx="3"/>
            </p:cNvCxnSpPr>
            <p:nvPr/>
          </p:nvCxnSpPr>
          <p:spPr>
            <a:xfrm>
              <a:off x="4297074" y="2678169"/>
              <a:ext cx="1025584" cy="441269"/>
            </a:xfrm>
            <a:prstGeom prst="straightConnector1">
              <a:avLst/>
            </a:prstGeom>
            <a:grpFill/>
            <a:ln w="15875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AC023737-0987-3049-86D8-C09E129D9FB1}"/>
                </a:ext>
              </a:extLst>
            </p:cNvPr>
            <p:cNvCxnSpPr>
              <a:cxnSpLocks/>
              <a:stCxn id="19" idx="1"/>
            </p:cNvCxnSpPr>
            <p:nvPr/>
          </p:nvCxnSpPr>
          <p:spPr>
            <a:xfrm flipH="1" flipV="1">
              <a:off x="7978608" y="1223369"/>
              <a:ext cx="469844" cy="161813"/>
            </a:xfrm>
            <a:prstGeom prst="straightConnector1">
              <a:avLst/>
            </a:prstGeom>
            <a:grpFill/>
            <a:ln w="15875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Horizontal Scroll 16">
              <a:extLst>
                <a:ext uri="{FF2B5EF4-FFF2-40B4-BE49-F238E27FC236}">
                  <a16:creationId xmlns:a16="http://schemas.microsoft.com/office/drawing/2014/main" id="{21C04472-9801-E04E-9128-5B1208F6FD3A}"/>
                </a:ext>
              </a:extLst>
            </p:cNvPr>
            <p:cNvSpPr/>
            <p:nvPr/>
          </p:nvSpPr>
          <p:spPr>
            <a:xfrm>
              <a:off x="4542303" y="570710"/>
              <a:ext cx="3396774" cy="1519220"/>
            </a:xfrm>
            <a:prstGeom prst="horizontalScroll">
              <a:avLst/>
            </a:prstGeom>
            <a:solidFill>
              <a:srgbClr val="0070C0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246888" rIns="0"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Program Allocation Committee (PAC); </a:t>
              </a:r>
            </a:p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Sub Committees for Instr./SS/Admin</a:t>
              </a:r>
            </a:p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VPs are Ex-Officios</a:t>
              </a:r>
            </a:p>
            <a:p>
              <a:pPr algn="ctr"/>
              <a:endParaRPr lang="en-US" sz="1264" dirty="0"/>
            </a:p>
          </p:txBody>
        </p:sp>
        <p:sp>
          <p:nvSpPr>
            <p:cNvPr id="18" name="Horizontal Scroll 17">
              <a:extLst>
                <a:ext uri="{FF2B5EF4-FFF2-40B4-BE49-F238E27FC236}">
                  <a16:creationId xmlns:a16="http://schemas.microsoft.com/office/drawing/2014/main" id="{B385A3D3-1719-6C48-B141-7C8AEBCECDB5}"/>
                </a:ext>
              </a:extLst>
            </p:cNvPr>
            <p:cNvSpPr/>
            <p:nvPr/>
          </p:nvSpPr>
          <p:spPr>
            <a:xfrm>
              <a:off x="2351391" y="2089930"/>
              <a:ext cx="1945683" cy="1176478"/>
            </a:xfrm>
            <a:prstGeom prst="horizontalScroll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246888" rtlCol="0" anchor="ctr"/>
            <a:lstStyle/>
            <a:p>
              <a:pPr algn="ctr"/>
              <a:r>
                <a:rPr lang="en-US" sz="1680" dirty="0">
                  <a:solidFill>
                    <a:schemeClr val="bg1"/>
                  </a:solidFill>
                </a:rPr>
                <a:t>Technology Committee</a:t>
              </a:r>
            </a:p>
            <a:p>
              <a:pPr algn="ctr"/>
              <a:endParaRPr lang="en-US" sz="1264" dirty="0"/>
            </a:p>
          </p:txBody>
        </p:sp>
        <p:sp>
          <p:nvSpPr>
            <p:cNvPr id="19" name="Horizontal Scroll 18">
              <a:extLst>
                <a:ext uri="{FF2B5EF4-FFF2-40B4-BE49-F238E27FC236}">
                  <a16:creationId xmlns:a16="http://schemas.microsoft.com/office/drawing/2014/main" id="{5876EE66-F622-9444-9255-ED061E80864A}"/>
                </a:ext>
              </a:extLst>
            </p:cNvPr>
            <p:cNvSpPr/>
            <p:nvPr/>
          </p:nvSpPr>
          <p:spPr>
            <a:xfrm>
              <a:off x="8448452" y="676592"/>
              <a:ext cx="1797879" cy="1417181"/>
            </a:xfrm>
            <a:prstGeom prst="horizontalScroll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246888" rtlCol="0" anchor="ctr"/>
            <a:lstStyle/>
            <a:p>
              <a:pPr algn="ctr"/>
              <a:r>
                <a:rPr lang="en-US" sz="1680" dirty="0">
                  <a:solidFill>
                    <a:schemeClr val="bg1"/>
                  </a:solidFill>
                </a:rPr>
                <a:t>Budget Task Force</a:t>
              </a:r>
              <a:endParaRPr lang="en-US" sz="1680" dirty="0"/>
            </a:p>
          </p:txBody>
        </p:sp>
        <p:sp>
          <p:nvSpPr>
            <p:cNvPr id="20" name="Horizontal Scroll 19">
              <a:extLst>
                <a:ext uri="{FF2B5EF4-FFF2-40B4-BE49-F238E27FC236}">
                  <a16:creationId xmlns:a16="http://schemas.microsoft.com/office/drawing/2014/main" id="{91FBAEA9-14A9-8E48-AC23-364644ABE57A}"/>
                </a:ext>
              </a:extLst>
            </p:cNvPr>
            <p:cNvSpPr/>
            <p:nvPr/>
          </p:nvSpPr>
          <p:spPr>
            <a:xfrm>
              <a:off x="8430181" y="3437971"/>
              <a:ext cx="1688946" cy="1135379"/>
            </a:xfrm>
            <a:prstGeom prst="horizontalScroll">
              <a:avLst/>
            </a:prstGeom>
            <a:solidFill>
              <a:srgbClr val="CC0000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246888" rtlCol="0" anchor="ctr"/>
            <a:lstStyle/>
            <a:p>
              <a:pPr algn="ctr"/>
              <a:r>
                <a:rPr lang="en-US" sz="1680" dirty="0">
                  <a:solidFill>
                    <a:schemeClr val="bg1"/>
                  </a:solidFill>
                </a:rPr>
                <a:t>Equity Action</a:t>
              </a:r>
            </a:p>
            <a:p>
              <a:pPr algn="ctr"/>
              <a:r>
                <a:rPr lang="en-US" sz="1680" dirty="0">
                  <a:solidFill>
                    <a:schemeClr val="bg1"/>
                  </a:solidFill>
                </a:rPr>
                <a:t> Council</a:t>
              </a:r>
            </a:p>
            <a:p>
              <a:pPr algn="ctr"/>
              <a:endParaRPr lang="en-US" sz="1264" dirty="0"/>
            </a:p>
          </p:txBody>
        </p:sp>
        <p:sp>
          <p:nvSpPr>
            <p:cNvPr id="21" name="Horizontal Scroll 20">
              <a:extLst>
                <a:ext uri="{FF2B5EF4-FFF2-40B4-BE49-F238E27FC236}">
                  <a16:creationId xmlns:a16="http://schemas.microsoft.com/office/drawing/2014/main" id="{9F5BE6E7-3444-8B49-807D-3BD336A482C6}"/>
                </a:ext>
              </a:extLst>
            </p:cNvPr>
            <p:cNvSpPr/>
            <p:nvPr/>
          </p:nvSpPr>
          <p:spPr>
            <a:xfrm>
              <a:off x="8159707" y="5639355"/>
              <a:ext cx="1728759" cy="1135379"/>
            </a:xfrm>
            <a:prstGeom prst="horizontalScroll">
              <a:avLst/>
            </a:prstGeom>
            <a:solidFill>
              <a:srgbClr val="92D05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329184" rtlCol="0" anchor="ctr"/>
            <a:lstStyle/>
            <a:p>
              <a:pPr algn="ctr" defTabSz="1000126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80" dirty="0">
                  <a:solidFill>
                    <a:schemeClr val="bg1"/>
                  </a:solidFill>
                </a:rPr>
                <a:t>Student Senate (DASG)</a:t>
              </a:r>
            </a:p>
            <a:p>
              <a:pPr algn="ctr"/>
              <a:endParaRPr lang="en-US" sz="1264" dirty="0"/>
            </a:p>
          </p:txBody>
        </p:sp>
        <p:sp>
          <p:nvSpPr>
            <p:cNvPr id="22" name="Horizontal Scroll 21">
              <a:extLst>
                <a:ext uri="{FF2B5EF4-FFF2-40B4-BE49-F238E27FC236}">
                  <a16:creationId xmlns:a16="http://schemas.microsoft.com/office/drawing/2014/main" id="{334A151B-C9BA-4742-A76B-9869FD2390E2}"/>
                </a:ext>
              </a:extLst>
            </p:cNvPr>
            <p:cNvSpPr/>
            <p:nvPr/>
          </p:nvSpPr>
          <p:spPr>
            <a:xfrm>
              <a:off x="3332088" y="5818042"/>
              <a:ext cx="1521833" cy="1135379"/>
            </a:xfrm>
            <a:prstGeom prst="horizontalScroll">
              <a:avLst/>
            </a:prstGeom>
            <a:solidFill>
              <a:srgbClr val="92D05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329184" rtlCol="0" anchor="ctr"/>
            <a:lstStyle/>
            <a:p>
              <a:pPr algn="ctr" defTabSz="1000126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80" dirty="0">
                  <a:solidFill>
                    <a:schemeClr val="bg1"/>
                  </a:solidFill>
                </a:rPr>
                <a:t>Academic Senate</a:t>
              </a:r>
            </a:p>
            <a:p>
              <a:pPr algn="ctr"/>
              <a:endParaRPr lang="en-US" sz="1264" dirty="0"/>
            </a:p>
          </p:txBody>
        </p:sp>
        <p:sp>
          <p:nvSpPr>
            <p:cNvPr id="23" name="Horizontal Scroll 22">
              <a:extLst>
                <a:ext uri="{FF2B5EF4-FFF2-40B4-BE49-F238E27FC236}">
                  <a16:creationId xmlns:a16="http://schemas.microsoft.com/office/drawing/2014/main" id="{F8296CF5-05B7-004E-AC05-88D106A09952}"/>
                </a:ext>
              </a:extLst>
            </p:cNvPr>
            <p:cNvSpPr/>
            <p:nvPr/>
          </p:nvSpPr>
          <p:spPr>
            <a:xfrm>
              <a:off x="5560570" y="5869751"/>
              <a:ext cx="1640019" cy="1135379"/>
            </a:xfrm>
            <a:prstGeom prst="horizontalScroll">
              <a:avLst/>
            </a:prstGeom>
            <a:solidFill>
              <a:srgbClr val="92D05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329184" rtlCol="0" anchor="ctr"/>
            <a:lstStyle/>
            <a:p>
              <a:pPr algn="ctr" defTabSz="1000126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80" dirty="0">
                  <a:solidFill>
                    <a:schemeClr val="bg1"/>
                  </a:solidFill>
                </a:rPr>
                <a:t>Classified Senate</a:t>
              </a:r>
            </a:p>
            <a:p>
              <a:pPr algn="ctr"/>
              <a:endParaRPr lang="en-US" sz="1264" dirty="0"/>
            </a:p>
          </p:txBody>
        </p:sp>
        <p:sp>
          <p:nvSpPr>
            <p:cNvPr id="24" name="Horizontal Scroll 23">
              <a:extLst>
                <a:ext uri="{FF2B5EF4-FFF2-40B4-BE49-F238E27FC236}">
                  <a16:creationId xmlns:a16="http://schemas.microsoft.com/office/drawing/2014/main" id="{5A036D67-A83D-454E-B441-6961F622C7AC}"/>
                </a:ext>
              </a:extLst>
            </p:cNvPr>
            <p:cNvSpPr/>
            <p:nvPr/>
          </p:nvSpPr>
          <p:spPr>
            <a:xfrm>
              <a:off x="2279785" y="4616662"/>
              <a:ext cx="2017289" cy="1135381"/>
            </a:xfrm>
            <a:prstGeom prst="horizontalScroll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246888" rtlCol="0" anchor="ctr"/>
            <a:lstStyle/>
            <a:p>
              <a:pPr algn="ctr" defTabSz="1000126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80" dirty="0">
                  <a:solidFill>
                    <a:schemeClr val="bg1"/>
                  </a:solidFill>
                </a:rPr>
                <a:t>Curriculum Committee</a:t>
              </a:r>
            </a:p>
            <a:p>
              <a:pPr algn="ctr"/>
              <a:endParaRPr lang="en-US" sz="1264" dirty="0"/>
            </a:p>
          </p:txBody>
        </p:sp>
        <p:sp>
          <p:nvSpPr>
            <p:cNvPr id="25" name="Horizontal Scroll 24">
              <a:extLst>
                <a:ext uri="{FF2B5EF4-FFF2-40B4-BE49-F238E27FC236}">
                  <a16:creationId xmlns:a16="http://schemas.microsoft.com/office/drawing/2014/main" id="{2065AD57-94E5-CF43-90DC-3654F74E43F1}"/>
                </a:ext>
              </a:extLst>
            </p:cNvPr>
            <p:cNvSpPr/>
            <p:nvPr/>
          </p:nvSpPr>
          <p:spPr>
            <a:xfrm>
              <a:off x="5357409" y="2174406"/>
              <a:ext cx="1926276" cy="1717898"/>
            </a:xfrm>
            <a:prstGeom prst="horizontalScroll">
              <a:avLst/>
            </a:prstGeom>
            <a:solidFill>
              <a:srgbClr val="C00000"/>
            </a:solidFill>
            <a:ln>
              <a:solidFill>
                <a:srgbClr val="FF2F9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329184" rtlCol="0" anchor="ctr"/>
            <a:lstStyle/>
            <a:p>
              <a:pPr algn="ctr" defTabSz="2600326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400" dirty="0"/>
            </a:p>
            <a:p>
              <a:pPr algn="ctr" defTabSz="2600326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/>
                <a:t>College Council</a:t>
              </a:r>
            </a:p>
            <a:p>
              <a:pPr algn="ctr" defTabSz="2600326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/>
                <a:t>(President now Ex-Officio)</a:t>
              </a:r>
            </a:p>
            <a:p>
              <a:pPr algn="ctr" defTabSz="2600326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400" dirty="0"/>
            </a:p>
            <a:p>
              <a:pPr algn="ctr"/>
              <a:endParaRPr lang="en-US" sz="1264" dirty="0"/>
            </a:p>
          </p:txBody>
        </p:sp>
        <p:sp>
          <p:nvSpPr>
            <p:cNvPr id="26" name="Terminator 25">
              <a:extLst>
                <a:ext uri="{FF2B5EF4-FFF2-40B4-BE49-F238E27FC236}">
                  <a16:creationId xmlns:a16="http://schemas.microsoft.com/office/drawing/2014/main" id="{2ECECF20-B5B7-2B4C-A437-31F6BB4CF4F0}"/>
                </a:ext>
              </a:extLst>
            </p:cNvPr>
            <p:cNvSpPr/>
            <p:nvPr/>
          </p:nvSpPr>
          <p:spPr>
            <a:xfrm>
              <a:off x="5459899" y="4212473"/>
              <a:ext cx="1681129" cy="1020737"/>
            </a:xfrm>
            <a:prstGeom prst="flowChartTerminator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60" dirty="0"/>
                <a:t>President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F5FE0C46-583C-AE41-8D95-08218328167F}"/>
                </a:ext>
              </a:extLst>
            </p:cNvPr>
            <p:cNvCxnSpPr>
              <a:cxnSpLocks/>
            </p:cNvCxnSpPr>
            <p:nvPr/>
          </p:nvCxnSpPr>
          <p:spPr>
            <a:xfrm>
              <a:off x="3522750" y="5241583"/>
              <a:ext cx="480780" cy="723429"/>
            </a:xfrm>
            <a:prstGeom prst="straightConnector1">
              <a:avLst/>
            </a:prstGeom>
            <a:grpFill/>
            <a:ln w="19050">
              <a:solidFill>
                <a:srgbClr val="0070C0">
                  <a:alpha val="80000"/>
                </a:srgb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06996A6-2210-4F4E-BF1E-3235F9CF147F}"/>
              </a:ext>
            </a:extLst>
          </p:cNvPr>
          <p:cNvCxnSpPr>
            <a:cxnSpLocks/>
          </p:cNvCxnSpPr>
          <p:nvPr/>
        </p:nvCxnSpPr>
        <p:spPr>
          <a:xfrm flipH="1">
            <a:off x="6283187" y="1685477"/>
            <a:ext cx="1" cy="273388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A80DCE7-3BA9-1247-A174-734675C57A37}"/>
              </a:ext>
            </a:extLst>
          </p:cNvPr>
          <p:cNvSpPr txBox="1"/>
          <p:nvPr/>
        </p:nvSpPr>
        <p:spPr>
          <a:xfrm>
            <a:off x="4225788" y="834518"/>
            <a:ext cx="4114799" cy="75713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160" dirty="0">
                <a:solidFill>
                  <a:schemeClr val="bg1"/>
                </a:solidFill>
              </a:rPr>
              <a:t>Deans/Dept. Chairs/Program Leads/Faculty/Classified Staff</a:t>
            </a:r>
          </a:p>
        </p:txBody>
      </p:sp>
      <p:sp>
        <p:nvSpPr>
          <p:cNvPr id="36" name="Horizontal Scroll 35">
            <a:extLst>
              <a:ext uri="{FF2B5EF4-FFF2-40B4-BE49-F238E27FC236}">
                <a16:creationId xmlns:a16="http://schemas.microsoft.com/office/drawing/2014/main" id="{50E5CE4E-F5A7-9C47-ADBE-194B01DE310E}"/>
              </a:ext>
            </a:extLst>
          </p:cNvPr>
          <p:cNvSpPr/>
          <p:nvPr/>
        </p:nvSpPr>
        <p:spPr>
          <a:xfrm>
            <a:off x="846482" y="1863009"/>
            <a:ext cx="2676240" cy="976723"/>
          </a:xfrm>
          <a:prstGeom prst="horizontalScroll">
            <a:avLst/>
          </a:prstGeom>
          <a:solidFill>
            <a:srgbClr val="0070C0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46888" rtlCol="0" anchor="ctr"/>
          <a:lstStyle/>
          <a:p>
            <a:pPr algn="ctr"/>
            <a:r>
              <a:rPr lang="en-US" sz="1560" dirty="0">
                <a:solidFill>
                  <a:schemeClr val="bg1"/>
                </a:solidFill>
              </a:rPr>
              <a:t>Institutional Effectiveness Committee</a:t>
            </a:r>
          </a:p>
          <a:p>
            <a:pPr algn="ctr"/>
            <a:endParaRPr lang="en-US" sz="1264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D02056-69BC-694D-B42F-393386D87098}"/>
              </a:ext>
            </a:extLst>
          </p:cNvPr>
          <p:cNvSpPr txBox="1"/>
          <p:nvPr/>
        </p:nvSpPr>
        <p:spPr>
          <a:xfrm>
            <a:off x="846482" y="148773"/>
            <a:ext cx="11345518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+mj-lt"/>
              </a:rPr>
              <a:t>PROPOSED SHARED GOVERNANCE MODEL 2.05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17D6355-70CF-1746-AD6B-5C749B4F7A2D}"/>
              </a:ext>
            </a:extLst>
          </p:cNvPr>
          <p:cNvSpPr txBox="1"/>
          <p:nvPr/>
        </p:nvSpPr>
        <p:spPr>
          <a:xfrm>
            <a:off x="6270171" y="24106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0E0882F-91AC-41BC-894A-14CB62F6C254}"/>
              </a:ext>
            </a:extLst>
          </p:cNvPr>
          <p:cNvCxnSpPr>
            <a:cxnSpLocks/>
          </p:cNvCxnSpPr>
          <p:nvPr/>
        </p:nvCxnSpPr>
        <p:spPr>
          <a:xfrm flipH="1">
            <a:off x="7950196" y="2409213"/>
            <a:ext cx="1372917" cy="985907"/>
          </a:xfrm>
          <a:prstGeom prst="straightConnector1">
            <a:avLst/>
          </a:prstGeom>
          <a:solidFill>
            <a:srgbClr val="0070C0"/>
          </a:solidFill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Horizontal Scroll 18">
            <a:extLst>
              <a:ext uri="{FF2B5EF4-FFF2-40B4-BE49-F238E27FC236}">
                <a16:creationId xmlns:a16="http://schemas.microsoft.com/office/drawing/2014/main" id="{87FAD426-DD2A-4A4D-993B-CB8AB771E786}"/>
              </a:ext>
            </a:extLst>
          </p:cNvPr>
          <p:cNvSpPr/>
          <p:nvPr/>
        </p:nvSpPr>
        <p:spPr>
          <a:xfrm>
            <a:off x="663104" y="3609800"/>
            <a:ext cx="2931960" cy="1129373"/>
          </a:xfrm>
          <a:prstGeom prst="horizontalScroll">
            <a:avLst/>
          </a:prstGeom>
          <a:solidFill>
            <a:srgbClr val="0070C0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46888" rtlCol="0" anchor="ctr"/>
          <a:lstStyle/>
          <a:p>
            <a:pPr algn="ctr"/>
            <a:r>
              <a:rPr lang="en-US" sz="1680" dirty="0">
                <a:solidFill>
                  <a:schemeClr val="bg1"/>
                </a:solidFill>
              </a:rPr>
              <a:t>Campus Facilities Committee 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(includes Campus Center AB)</a:t>
            </a:r>
            <a:endParaRPr lang="en-US" sz="1100" dirty="0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18BB864C-68A6-4320-BFB0-16D4F2018A9F}"/>
              </a:ext>
            </a:extLst>
          </p:cNvPr>
          <p:cNvCxnSpPr>
            <a:cxnSpLocks/>
          </p:cNvCxnSpPr>
          <p:nvPr/>
        </p:nvCxnSpPr>
        <p:spPr>
          <a:xfrm flipV="1">
            <a:off x="3294637" y="3939590"/>
            <a:ext cx="1550509" cy="252582"/>
          </a:xfrm>
          <a:prstGeom prst="straightConnector1">
            <a:avLst/>
          </a:prstGeom>
          <a:solidFill>
            <a:srgbClr val="0070C0"/>
          </a:solidFill>
          <a:ln w="158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381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4B511-D818-9144-814A-456793495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557" y="240286"/>
            <a:ext cx="10576003" cy="983465"/>
          </a:xfrm>
        </p:spPr>
        <p:txBody>
          <a:bodyPr>
            <a:normAutofit fontScale="90000"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Plot Twist!... </a:t>
            </a:r>
            <a:r>
              <a:rPr lang="en-US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PAC Members:</a:t>
            </a:r>
            <a:br>
              <a:rPr lang="en-US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4709D-6174-E44B-A965-6B5A29D17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1170" y="1874517"/>
            <a:ext cx="10318830" cy="4572582"/>
          </a:xfrm>
        </p:spPr>
        <p:txBody>
          <a:bodyPr/>
          <a:lstStyle/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CA6E8E1-9151-1745-9BBE-56C636066F39}"/>
              </a:ext>
            </a:extLst>
          </p:cNvPr>
          <p:cNvGrpSpPr/>
          <p:nvPr/>
        </p:nvGrpSpPr>
        <p:grpSpPr>
          <a:xfrm>
            <a:off x="944510" y="1255351"/>
            <a:ext cx="10948014" cy="5424223"/>
            <a:chOff x="659401" y="667655"/>
            <a:chExt cx="8090371" cy="3833784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76AFABA5-2328-5342-AAE1-ABEAED7C42D4}"/>
                </a:ext>
              </a:extLst>
            </p:cNvPr>
            <p:cNvSpPr/>
            <p:nvPr/>
          </p:nvSpPr>
          <p:spPr>
            <a:xfrm>
              <a:off x="6208556" y="2894087"/>
              <a:ext cx="2541215" cy="1543338"/>
            </a:xfrm>
            <a:custGeom>
              <a:avLst/>
              <a:gdLst>
                <a:gd name="connsiteX0" fmla="*/ 0 w 2676821"/>
                <a:gd name="connsiteY0" fmla="*/ 173397 h 1733973"/>
                <a:gd name="connsiteX1" fmla="*/ 173397 w 2676821"/>
                <a:gd name="connsiteY1" fmla="*/ 0 h 1733973"/>
                <a:gd name="connsiteX2" fmla="*/ 2503424 w 2676821"/>
                <a:gd name="connsiteY2" fmla="*/ 0 h 1733973"/>
                <a:gd name="connsiteX3" fmla="*/ 2676821 w 2676821"/>
                <a:gd name="connsiteY3" fmla="*/ 173397 h 1733973"/>
                <a:gd name="connsiteX4" fmla="*/ 2676821 w 2676821"/>
                <a:gd name="connsiteY4" fmla="*/ 1560576 h 1733973"/>
                <a:gd name="connsiteX5" fmla="*/ 2503424 w 2676821"/>
                <a:gd name="connsiteY5" fmla="*/ 1733973 h 1733973"/>
                <a:gd name="connsiteX6" fmla="*/ 173397 w 2676821"/>
                <a:gd name="connsiteY6" fmla="*/ 1733973 h 1733973"/>
                <a:gd name="connsiteX7" fmla="*/ 0 w 2676821"/>
                <a:gd name="connsiteY7" fmla="*/ 1560576 h 1733973"/>
                <a:gd name="connsiteX8" fmla="*/ 0 w 2676821"/>
                <a:gd name="connsiteY8" fmla="*/ 173397 h 1733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76821" h="1733973">
                  <a:moveTo>
                    <a:pt x="0" y="173397"/>
                  </a:moveTo>
                  <a:cubicBezTo>
                    <a:pt x="0" y="77632"/>
                    <a:pt x="77632" y="0"/>
                    <a:pt x="173397" y="0"/>
                  </a:cubicBezTo>
                  <a:lnTo>
                    <a:pt x="2503424" y="0"/>
                  </a:lnTo>
                  <a:cubicBezTo>
                    <a:pt x="2599189" y="0"/>
                    <a:pt x="2676821" y="77632"/>
                    <a:pt x="2676821" y="173397"/>
                  </a:cubicBezTo>
                  <a:lnTo>
                    <a:pt x="2676821" y="1560576"/>
                  </a:lnTo>
                  <a:cubicBezTo>
                    <a:pt x="2676821" y="1656341"/>
                    <a:pt x="2599189" y="1733973"/>
                    <a:pt x="2503424" y="1733973"/>
                  </a:cubicBezTo>
                  <a:lnTo>
                    <a:pt x="173397" y="1733973"/>
                  </a:lnTo>
                  <a:cubicBezTo>
                    <a:pt x="77632" y="1733973"/>
                    <a:pt x="0" y="1656341"/>
                    <a:pt x="0" y="1560576"/>
                  </a:cubicBezTo>
                  <a:lnTo>
                    <a:pt x="0" y="173397"/>
                  </a:lnTo>
                  <a:close/>
                </a:path>
              </a:pathLst>
            </a:custGeom>
            <a:solidFill>
              <a:schemeClr val="tx1">
                <a:alpha val="9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scene3d>
              <a:camera prst="orthographicFront"/>
              <a:lightRig rig="flat" dir="t"/>
            </a:scene3d>
            <a:sp3d z="-190500"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5760" tIns="365760" rIns="91440" bIns="62858" numCol="1" spcCol="1270" anchor="ctr" anchorCtr="0">
              <a:noAutofit/>
            </a:bodyPr>
            <a:lstStyle/>
            <a:p>
              <a:pPr marL="171450" lvl="1" indent="-171450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600" b="1" dirty="0">
                  <a:solidFill>
                    <a:schemeClr val="bg1"/>
                  </a:solidFill>
                </a:rPr>
                <a:t>Deans/Manager (1 ) tri-chair</a:t>
              </a:r>
            </a:p>
            <a:p>
              <a:pPr marL="171450" lvl="1" indent="-171450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600" b="1" dirty="0">
                  <a:solidFill>
                    <a:schemeClr val="bg1"/>
                  </a:solidFill>
                </a:rPr>
                <a:t>Ex-Officios: </a:t>
              </a:r>
            </a:p>
            <a:p>
              <a:pPr marL="0" lvl="1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600" b="1" dirty="0">
                  <a:solidFill>
                    <a:schemeClr val="bg1"/>
                  </a:solidFill>
                </a:rPr>
                <a:t> (1) VP Administrative Services</a:t>
              </a:r>
            </a:p>
            <a:p>
              <a:pPr marL="0" lvl="1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600" b="1" dirty="0">
                  <a:solidFill>
                    <a:schemeClr val="bg1"/>
                  </a:solidFill>
                </a:rPr>
                <a:t> (1) VP or AVP Instruction</a:t>
              </a:r>
            </a:p>
            <a:p>
              <a:pPr marL="0" lvl="1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600" b="1" dirty="0">
                  <a:solidFill>
                    <a:schemeClr val="bg1"/>
                  </a:solidFill>
                </a:rPr>
                <a:t> (1) Student Services</a:t>
              </a:r>
            </a:p>
            <a:p>
              <a:pPr marL="0" lvl="1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600" b="1" dirty="0">
                  <a:solidFill>
                    <a:schemeClr val="bg1"/>
                  </a:solidFill>
                </a:rPr>
                <a:t> </a:t>
              </a:r>
            </a:p>
            <a:p>
              <a:pPr marL="356616" lvl="2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1050" b="1" dirty="0">
                <a:solidFill>
                  <a:schemeClr val="accent6">
                    <a:lumMod val="50000"/>
                  </a:schemeClr>
                </a:solidFill>
              </a:endParaRPr>
            </a:p>
            <a:p>
              <a:pPr marL="0" lvl="1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105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1781B337-7C46-274B-A238-9E1FD01511A5}"/>
                </a:ext>
              </a:extLst>
            </p:cNvPr>
            <p:cNvSpPr/>
            <p:nvPr/>
          </p:nvSpPr>
          <p:spPr>
            <a:xfrm>
              <a:off x="659401" y="745755"/>
              <a:ext cx="2292484" cy="1302118"/>
            </a:xfrm>
            <a:custGeom>
              <a:avLst/>
              <a:gdLst>
                <a:gd name="connsiteX0" fmla="*/ 0 w 2676821"/>
                <a:gd name="connsiteY0" fmla="*/ 173397 h 1733973"/>
                <a:gd name="connsiteX1" fmla="*/ 173397 w 2676821"/>
                <a:gd name="connsiteY1" fmla="*/ 0 h 1733973"/>
                <a:gd name="connsiteX2" fmla="*/ 2503424 w 2676821"/>
                <a:gd name="connsiteY2" fmla="*/ 0 h 1733973"/>
                <a:gd name="connsiteX3" fmla="*/ 2676821 w 2676821"/>
                <a:gd name="connsiteY3" fmla="*/ 173397 h 1733973"/>
                <a:gd name="connsiteX4" fmla="*/ 2676821 w 2676821"/>
                <a:gd name="connsiteY4" fmla="*/ 1560576 h 1733973"/>
                <a:gd name="connsiteX5" fmla="*/ 2503424 w 2676821"/>
                <a:gd name="connsiteY5" fmla="*/ 1733973 h 1733973"/>
                <a:gd name="connsiteX6" fmla="*/ 173397 w 2676821"/>
                <a:gd name="connsiteY6" fmla="*/ 1733973 h 1733973"/>
                <a:gd name="connsiteX7" fmla="*/ 0 w 2676821"/>
                <a:gd name="connsiteY7" fmla="*/ 1560576 h 1733973"/>
                <a:gd name="connsiteX8" fmla="*/ 0 w 2676821"/>
                <a:gd name="connsiteY8" fmla="*/ 173397 h 1733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76821" h="1733973">
                  <a:moveTo>
                    <a:pt x="0" y="173397"/>
                  </a:moveTo>
                  <a:cubicBezTo>
                    <a:pt x="0" y="77632"/>
                    <a:pt x="77632" y="0"/>
                    <a:pt x="173397" y="0"/>
                  </a:cubicBezTo>
                  <a:lnTo>
                    <a:pt x="2503424" y="0"/>
                  </a:lnTo>
                  <a:cubicBezTo>
                    <a:pt x="2599189" y="0"/>
                    <a:pt x="2676821" y="77632"/>
                    <a:pt x="2676821" y="173397"/>
                  </a:cubicBezTo>
                  <a:lnTo>
                    <a:pt x="2676821" y="1560576"/>
                  </a:lnTo>
                  <a:cubicBezTo>
                    <a:pt x="2676821" y="1656341"/>
                    <a:pt x="2599189" y="1733973"/>
                    <a:pt x="2503424" y="1733973"/>
                  </a:cubicBezTo>
                  <a:lnTo>
                    <a:pt x="173397" y="1733973"/>
                  </a:lnTo>
                  <a:cubicBezTo>
                    <a:pt x="77632" y="1733973"/>
                    <a:pt x="0" y="1656341"/>
                    <a:pt x="0" y="1560576"/>
                  </a:cubicBezTo>
                  <a:lnTo>
                    <a:pt x="0" y="173397"/>
                  </a:lnTo>
                  <a:close/>
                </a:path>
              </a:pathLst>
            </a:custGeom>
            <a:solidFill>
              <a:schemeClr val="tx1">
                <a:alpha val="9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scene3d>
              <a:camera prst="orthographicFront"/>
              <a:lightRig rig="flat" dir="t"/>
            </a:scene3d>
            <a:sp3d z="-190500"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858" tIns="68580" rIns="665142" bIns="62858" numCol="1" spcCol="1270" anchor="t" anchorCtr="0">
              <a:noAutofit/>
            </a:bodyPr>
            <a:lstStyle/>
            <a:p>
              <a:pPr marL="42863" lvl="1" indent="-42863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b="1" dirty="0">
                  <a:solidFill>
                    <a:schemeClr val="bg1"/>
                  </a:solidFill>
                </a:rPr>
                <a:t>Equity Action Council (1)</a:t>
              </a:r>
            </a:p>
            <a:p>
              <a:pPr marL="42863" lvl="1" indent="-42863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b="1" dirty="0">
                  <a:solidFill>
                    <a:schemeClr val="bg1"/>
                  </a:solidFill>
                </a:rPr>
                <a:t>Asian Pacific American Staff Association (1)</a:t>
              </a:r>
            </a:p>
            <a:p>
              <a:pPr marL="42863" lvl="1" indent="-42863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b="1" dirty="0">
                  <a:solidFill>
                    <a:schemeClr val="bg1"/>
                  </a:solidFill>
                </a:rPr>
                <a:t>Black Faculty, Staff and Administrators (1)</a:t>
              </a:r>
            </a:p>
            <a:p>
              <a:pPr marL="42863" lvl="1" indent="-42863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b="1" dirty="0">
                  <a:solidFill>
                    <a:schemeClr val="bg1"/>
                  </a:solidFill>
                </a:rPr>
                <a:t>De Anza Latinx Association Affinity Group (1)</a:t>
              </a:r>
            </a:p>
            <a:p>
              <a:pPr marL="42863" lvl="1" indent="-42863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b="1" i="1" dirty="0">
                  <a:solidFill>
                    <a:schemeClr val="bg1"/>
                  </a:solidFill>
                </a:rPr>
                <a:t>Future Affinity Groups (+1)</a:t>
              </a:r>
            </a:p>
            <a:p>
              <a:pPr marL="42863" lvl="1" indent="-42863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</a:pPr>
              <a:endParaRPr lang="en-US" sz="1050" b="1" dirty="0">
                <a:solidFill>
                  <a:schemeClr val="accent6">
                    <a:lumMod val="50000"/>
                  </a:schemeClr>
                </a:solidFill>
              </a:endParaRPr>
            </a:p>
            <a:p>
              <a:pPr marL="42863" lvl="1" indent="-42863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US" sz="1050" b="1" dirty="0">
                <a:solidFill>
                  <a:schemeClr val="accent6">
                    <a:lumMod val="50000"/>
                  </a:schemeClr>
                </a:solidFill>
              </a:endParaRPr>
            </a:p>
            <a:p>
              <a:pPr marL="42863" lvl="1" indent="-42863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US" sz="675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3E1C4D3B-255C-CA40-9A8D-9BAF14737507}"/>
                </a:ext>
              </a:extLst>
            </p:cNvPr>
            <p:cNvSpPr/>
            <p:nvPr/>
          </p:nvSpPr>
          <p:spPr>
            <a:xfrm>
              <a:off x="659401" y="3255396"/>
              <a:ext cx="2166416" cy="1246043"/>
            </a:xfrm>
            <a:custGeom>
              <a:avLst/>
              <a:gdLst>
                <a:gd name="connsiteX0" fmla="*/ 0 w 2676821"/>
                <a:gd name="connsiteY0" fmla="*/ 173397 h 1733973"/>
                <a:gd name="connsiteX1" fmla="*/ 173397 w 2676821"/>
                <a:gd name="connsiteY1" fmla="*/ 0 h 1733973"/>
                <a:gd name="connsiteX2" fmla="*/ 2503424 w 2676821"/>
                <a:gd name="connsiteY2" fmla="*/ 0 h 1733973"/>
                <a:gd name="connsiteX3" fmla="*/ 2676821 w 2676821"/>
                <a:gd name="connsiteY3" fmla="*/ 173397 h 1733973"/>
                <a:gd name="connsiteX4" fmla="*/ 2676821 w 2676821"/>
                <a:gd name="connsiteY4" fmla="*/ 1560576 h 1733973"/>
                <a:gd name="connsiteX5" fmla="*/ 2503424 w 2676821"/>
                <a:gd name="connsiteY5" fmla="*/ 1733973 h 1733973"/>
                <a:gd name="connsiteX6" fmla="*/ 173397 w 2676821"/>
                <a:gd name="connsiteY6" fmla="*/ 1733973 h 1733973"/>
                <a:gd name="connsiteX7" fmla="*/ 0 w 2676821"/>
                <a:gd name="connsiteY7" fmla="*/ 1560576 h 1733973"/>
                <a:gd name="connsiteX8" fmla="*/ 0 w 2676821"/>
                <a:gd name="connsiteY8" fmla="*/ 173397 h 1733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76821" h="1733973">
                  <a:moveTo>
                    <a:pt x="0" y="173397"/>
                  </a:moveTo>
                  <a:cubicBezTo>
                    <a:pt x="0" y="77632"/>
                    <a:pt x="77632" y="0"/>
                    <a:pt x="173397" y="0"/>
                  </a:cubicBezTo>
                  <a:lnTo>
                    <a:pt x="2503424" y="0"/>
                  </a:lnTo>
                  <a:cubicBezTo>
                    <a:pt x="2599189" y="0"/>
                    <a:pt x="2676821" y="77632"/>
                    <a:pt x="2676821" y="173397"/>
                  </a:cubicBezTo>
                  <a:lnTo>
                    <a:pt x="2676821" y="1560576"/>
                  </a:lnTo>
                  <a:cubicBezTo>
                    <a:pt x="2676821" y="1656341"/>
                    <a:pt x="2599189" y="1733973"/>
                    <a:pt x="2503424" y="1733973"/>
                  </a:cubicBezTo>
                  <a:lnTo>
                    <a:pt x="173397" y="1733973"/>
                  </a:lnTo>
                  <a:cubicBezTo>
                    <a:pt x="77632" y="1733973"/>
                    <a:pt x="0" y="1656341"/>
                    <a:pt x="0" y="1560576"/>
                  </a:cubicBezTo>
                  <a:lnTo>
                    <a:pt x="0" y="173397"/>
                  </a:lnTo>
                  <a:close/>
                </a:path>
              </a:pathLst>
            </a:custGeom>
            <a:solidFill>
              <a:schemeClr val="tx1">
                <a:alpha val="9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scene3d>
              <a:camera prst="orthographicFront"/>
              <a:lightRig rig="flat" dir="t"/>
            </a:scene3d>
            <a:sp3d z="-190500"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2858" rIns="62857" bIns="387977" numCol="1" spcCol="1270" anchor="t" anchorCtr="0">
              <a:noAutofit/>
            </a:bodyPr>
            <a:lstStyle/>
            <a:p>
              <a:pPr marL="42863" lvl="1" indent="-42863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b="1" dirty="0">
                  <a:solidFill>
                    <a:schemeClr val="bg1"/>
                  </a:solidFill>
                </a:rPr>
                <a:t>Association of Classified </a:t>
              </a:r>
            </a:p>
            <a:p>
              <a:pPr marL="0" lvl="1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600" b="1" dirty="0">
                  <a:solidFill>
                    <a:schemeClr val="bg1"/>
                  </a:solidFill>
                </a:rPr>
                <a:t>   Employees (1)</a:t>
              </a:r>
            </a:p>
            <a:p>
              <a:pPr marL="42863" lvl="1" indent="-42863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b="1" dirty="0">
                  <a:solidFill>
                    <a:schemeClr val="bg1"/>
                  </a:solidFill>
                </a:rPr>
                <a:t>California School Employees Association (1)</a:t>
              </a:r>
            </a:p>
            <a:p>
              <a:pPr marL="42863" lvl="1" indent="-42863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b="1" dirty="0">
                  <a:solidFill>
                    <a:schemeClr val="bg1"/>
                  </a:solidFill>
                </a:rPr>
                <a:t>Faculty Association (1)</a:t>
              </a:r>
            </a:p>
            <a:p>
              <a:pPr marL="42863" lvl="1" indent="-42863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b="1" dirty="0">
                  <a:solidFill>
                    <a:schemeClr val="bg1"/>
                  </a:solidFill>
                </a:rPr>
                <a:t>Teamsters (1)</a:t>
              </a: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DA2502DB-FE0B-D746-9074-3749ADC2DE3A}"/>
                </a:ext>
              </a:extLst>
            </p:cNvPr>
            <p:cNvSpPr/>
            <p:nvPr/>
          </p:nvSpPr>
          <p:spPr>
            <a:xfrm>
              <a:off x="6208556" y="667655"/>
              <a:ext cx="2541216" cy="1463004"/>
            </a:xfrm>
            <a:custGeom>
              <a:avLst/>
              <a:gdLst>
                <a:gd name="connsiteX0" fmla="*/ 0 w 2676821"/>
                <a:gd name="connsiteY0" fmla="*/ 173397 h 1733973"/>
                <a:gd name="connsiteX1" fmla="*/ 173397 w 2676821"/>
                <a:gd name="connsiteY1" fmla="*/ 0 h 1733973"/>
                <a:gd name="connsiteX2" fmla="*/ 2503424 w 2676821"/>
                <a:gd name="connsiteY2" fmla="*/ 0 h 1733973"/>
                <a:gd name="connsiteX3" fmla="*/ 2676821 w 2676821"/>
                <a:gd name="connsiteY3" fmla="*/ 173397 h 1733973"/>
                <a:gd name="connsiteX4" fmla="*/ 2676821 w 2676821"/>
                <a:gd name="connsiteY4" fmla="*/ 1560576 h 1733973"/>
                <a:gd name="connsiteX5" fmla="*/ 2503424 w 2676821"/>
                <a:gd name="connsiteY5" fmla="*/ 1733973 h 1733973"/>
                <a:gd name="connsiteX6" fmla="*/ 173397 w 2676821"/>
                <a:gd name="connsiteY6" fmla="*/ 1733973 h 1733973"/>
                <a:gd name="connsiteX7" fmla="*/ 0 w 2676821"/>
                <a:gd name="connsiteY7" fmla="*/ 1560576 h 1733973"/>
                <a:gd name="connsiteX8" fmla="*/ 0 w 2676821"/>
                <a:gd name="connsiteY8" fmla="*/ 173397 h 1733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76821" h="1733973">
                  <a:moveTo>
                    <a:pt x="0" y="173397"/>
                  </a:moveTo>
                  <a:cubicBezTo>
                    <a:pt x="0" y="77632"/>
                    <a:pt x="77632" y="0"/>
                    <a:pt x="173397" y="0"/>
                  </a:cubicBezTo>
                  <a:lnTo>
                    <a:pt x="2503424" y="0"/>
                  </a:lnTo>
                  <a:cubicBezTo>
                    <a:pt x="2599189" y="0"/>
                    <a:pt x="2676821" y="77632"/>
                    <a:pt x="2676821" y="173397"/>
                  </a:cubicBezTo>
                  <a:lnTo>
                    <a:pt x="2676821" y="1560576"/>
                  </a:lnTo>
                  <a:cubicBezTo>
                    <a:pt x="2676821" y="1656341"/>
                    <a:pt x="2599189" y="1733973"/>
                    <a:pt x="2503424" y="1733973"/>
                  </a:cubicBezTo>
                  <a:lnTo>
                    <a:pt x="173397" y="1733973"/>
                  </a:lnTo>
                  <a:cubicBezTo>
                    <a:pt x="77632" y="1733973"/>
                    <a:pt x="0" y="1656341"/>
                    <a:pt x="0" y="1560576"/>
                  </a:cubicBezTo>
                  <a:lnTo>
                    <a:pt x="0" y="173397"/>
                  </a:lnTo>
                  <a:close/>
                </a:path>
              </a:pathLst>
            </a:custGeom>
            <a:solidFill>
              <a:schemeClr val="tx1">
                <a:alpha val="90000"/>
              </a:schemeClr>
            </a:solidFill>
            <a:ln w="9525" cap="rnd" cmpd="dbl">
              <a:solidFill>
                <a:schemeClr val="accent6">
                  <a:lumMod val="50000"/>
                </a:schemeClr>
              </a:solidFill>
              <a:bevel/>
            </a:ln>
            <a:scene3d>
              <a:camera prst="orthographicFront"/>
              <a:lightRig rig="flat" dir="t"/>
            </a:scene3d>
            <a:sp3d z="-190500"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62858" rIns="0" bIns="387977" numCol="1" spcCol="1270" anchor="t" anchorCtr="0">
              <a:noAutofit/>
            </a:bodyPr>
            <a:lstStyle/>
            <a:p>
              <a:pPr marL="42863" lvl="1" indent="-42863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US" sz="1600" b="1" dirty="0">
                <a:solidFill>
                  <a:schemeClr val="bg1"/>
                </a:solidFill>
              </a:endParaRPr>
            </a:p>
            <a:p>
              <a:pPr marL="42863" lvl="1" indent="-42863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US" sz="1600" b="1" dirty="0">
                <a:solidFill>
                  <a:schemeClr val="bg1"/>
                </a:solidFill>
              </a:endParaRPr>
            </a:p>
            <a:p>
              <a:pPr marL="42863" lvl="1" indent="-42863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b="1" dirty="0">
                  <a:solidFill>
                    <a:schemeClr val="bg1"/>
                  </a:solidFill>
                </a:rPr>
                <a:t>Academic Senate (1) tri-chair</a:t>
              </a:r>
            </a:p>
            <a:p>
              <a:pPr marL="42863" lvl="1" indent="-42863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b="1" dirty="0">
                  <a:solidFill>
                    <a:schemeClr val="bg1"/>
                  </a:solidFill>
                </a:rPr>
                <a:t>Classified Senate (1)  tri-chair</a:t>
              </a:r>
            </a:p>
            <a:p>
              <a:pPr marL="42863" lvl="1" indent="-42863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b="1" dirty="0">
                  <a:solidFill>
                    <a:schemeClr val="bg1"/>
                  </a:solidFill>
                </a:rPr>
                <a:t>De Anza Student Government (2)</a:t>
              </a:r>
            </a:p>
            <a:p>
              <a:pPr marL="42863" lvl="1" indent="-42863" defTabSz="300038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US" sz="16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4B165817-A4CC-B74D-AFAC-39561F35DF9E}"/>
                </a:ext>
              </a:extLst>
            </p:cNvPr>
            <p:cNvSpPr/>
            <p:nvPr/>
          </p:nvSpPr>
          <p:spPr>
            <a:xfrm>
              <a:off x="2471825" y="790424"/>
              <a:ext cx="1898903" cy="1686052"/>
            </a:xfrm>
            <a:custGeom>
              <a:avLst/>
              <a:gdLst>
                <a:gd name="connsiteX0" fmla="*/ 0 w 2346282"/>
                <a:gd name="connsiteY0" fmla="*/ 2346282 h 2346282"/>
                <a:gd name="connsiteX1" fmla="*/ 2346282 w 2346282"/>
                <a:gd name="connsiteY1" fmla="*/ 0 h 2346282"/>
                <a:gd name="connsiteX2" fmla="*/ 2346282 w 2346282"/>
                <a:gd name="connsiteY2" fmla="*/ 2346282 h 2346282"/>
                <a:gd name="connsiteX3" fmla="*/ 0 w 2346282"/>
                <a:gd name="connsiteY3" fmla="*/ 2346282 h 2346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46282" h="2346282">
                  <a:moveTo>
                    <a:pt x="0" y="2346282"/>
                  </a:moveTo>
                  <a:cubicBezTo>
                    <a:pt x="0" y="1050466"/>
                    <a:pt x="1050466" y="0"/>
                    <a:pt x="2346282" y="0"/>
                  </a:cubicBezTo>
                  <a:lnTo>
                    <a:pt x="2346282" y="2346282"/>
                  </a:lnTo>
                  <a:lnTo>
                    <a:pt x="0" y="2346282"/>
                  </a:lnTo>
                  <a:close/>
                </a:path>
              </a:pathLst>
            </a:custGeom>
            <a:solidFill>
              <a:srgbClr val="FFFF00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68748" tIns="274320" rIns="274320" bIns="53340" numCol="1" spcCol="1270" anchor="ctr" anchorCtr="0">
              <a:noAutofit/>
            </a:bodyPr>
            <a:lstStyle/>
            <a:p>
              <a:pPr algn="ctr" defTabSz="3333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>
                  <a:solidFill>
                    <a:srgbClr val="FF0000"/>
                  </a:solidFill>
                </a:rPr>
                <a:t>Affinity &amp; Equity</a:t>
              </a: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798FB230-1AE5-DA4A-BC16-71830240D9DF}"/>
                </a:ext>
              </a:extLst>
            </p:cNvPr>
            <p:cNvSpPr/>
            <p:nvPr/>
          </p:nvSpPr>
          <p:spPr>
            <a:xfrm>
              <a:off x="4458437" y="790424"/>
              <a:ext cx="1898903" cy="1686052"/>
            </a:xfrm>
            <a:custGeom>
              <a:avLst/>
              <a:gdLst>
                <a:gd name="connsiteX0" fmla="*/ 0 w 2346282"/>
                <a:gd name="connsiteY0" fmla="*/ 2346282 h 2346282"/>
                <a:gd name="connsiteX1" fmla="*/ 2346282 w 2346282"/>
                <a:gd name="connsiteY1" fmla="*/ 0 h 2346282"/>
                <a:gd name="connsiteX2" fmla="*/ 2346282 w 2346282"/>
                <a:gd name="connsiteY2" fmla="*/ 2346282 h 2346282"/>
                <a:gd name="connsiteX3" fmla="*/ 0 w 2346282"/>
                <a:gd name="connsiteY3" fmla="*/ 2346282 h 2346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46282" h="2346282">
                  <a:moveTo>
                    <a:pt x="0" y="0"/>
                  </a:moveTo>
                  <a:cubicBezTo>
                    <a:pt x="1295816" y="0"/>
                    <a:pt x="2346282" y="1050466"/>
                    <a:pt x="2346282" y="2346282"/>
                  </a:cubicBezTo>
                  <a:lnTo>
                    <a:pt x="0" y="23462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5740" tIns="137160" rIns="480060" bIns="53340" numCol="1" spcCol="1270" anchor="ctr" anchorCtr="0">
              <a:noAutofit/>
            </a:bodyPr>
            <a:lstStyle/>
            <a:p>
              <a:pPr algn="ctr" defTabSz="3333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>
                  <a:solidFill>
                    <a:srgbClr val="FF0000"/>
                  </a:solidFill>
                </a:rPr>
                <a:t>Senates</a:t>
              </a: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B737A10-4606-7E4B-A8DA-D2BD2CE0F021}"/>
                </a:ext>
              </a:extLst>
            </p:cNvPr>
            <p:cNvSpPr/>
            <p:nvPr/>
          </p:nvSpPr>
          <p:spPr>
            <a:xfrm>
              <a:off x="4458438" y="2548270"/>
              <a:ext cx="1898903" cy="1686053"/>
            </a:xfrm>
            <a:custGeom>
              <a:avLst/>
              <a:gdLst>
                <a:gd name="connsiteX0" fmla="*/ 0 w 2346282"/>
                <a:gd name="connsiteY0" fmla="*/ 2346282 h 2346282"/>
                <a:gd name="connsiteX1" fmla="*/ 2346282 w 2346282"/>
                <a:gd name="connsiteY1" fmla="*/ 0 h 2346282"/>
                <a:gd name="connsiteX2" fmla="*/ 2346282 w 2346282"/>
                <a:gd name="connsiteY2" fmla="*/ 2346282 h 2346282"/>
                <a:gd name="connsiteX3" fmla="*/ 0 w 2346282"/>
                <a:gd name="connsiteY3" fmla="*/ 2346282 h 2346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46282" h="2346282">
                  <a:moveTo>
                    <a:pt x="2346282" y="0"/>
                  </a:moveTo>
                  <a:cubicBezTo>
                    <a:pt x="2346282" y="1295816"/>
                    <a:pt x="1295816" y="2346282"/>
                    <a:pt x="0" y="2346282"/>
                  </a:cubicBezTo>
                  <a:lnTo>
                    <a:pt x="0" y="0"/>
                  </a:lnTo>
                  <a:lnTo>
                    <a:pt x="2346282" y="0"/>
                  </a:lnTo>
                  <a:close/>
                </a:path>
              </a:pathLst>
            </a:custGeom>
            <a:solidFill>
              <a:srgbClr val="FFFF00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3340" tIns="480060" rIns="274320" bIns="568748" numCol="1" spcCol="1270" anchor="ctr" anchorCtr="0">
              <a:noAutofit/>
            </a:bodyPr>
            <a:lstStyle/>
            <a:p>
              <a:pPr algn="ctr" defTabSz="3333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>
                  <a:solidFill>
                    <a:srgbClr val="FF0000"/>
                  </a:solidFill>
                </a:rPr>
                <a:t>Administrators</a:t>
              </a: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FCB1BE8-353E-714C-86C9-4F648266EEDD}"/>
                </a:ext>
              </a:extLst>
            </p:cNvPr>
            <p:cNvSpPr/>
            <p:nvPr/>
          </p:nvSpPr>
          <p:spPr>
            <a:xfrm>
              <a:off x="2471825" y="2554353"/>
              <a:ext cx="1898903" cy="1686052"/>
            </a:xfrm>
            <a:custGeom>
              <a:avLst/>
              <a:gdLst>
                <a:gd name="connsiteX0" fmla="*/ 0 w 2346282"/>
                <a:gd name="connsiteY0" fmla="*/ 2346282 h 2346282"/>
                <a:gd name="connsiteX1" fmla="*/ 2346282 w 2346282"/>
                <a:gd name="connsiteY1" fmla="*/ 0 h 2346282"/>
                <a:gd name="connsiteX2" fmla="*/ 2346282 w 2346282"/>
                <a:gd name="connsiteY2" fmla="*/ 2346282 h 2346282"/>
                <a:gd name="connsiteX3" fmla="*/ 0 w 2346282"/>
                <a:gd name="connsiteY3" fmla="*/ 2346282 h 2346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46282" h="2346282">
                  <a:moveTo>
                    <a:pt x="2346282" y="2346282"/>
                  </a:moveTo>
                  <a:cubicBezTo>
                    <a:pt x="1050466" y="2346282"/>
                    <a:pt x="0" y="1295816"/>
                    <a:pt x="0" y="0"/>
                  </a:cubicBezTo>
                  <a:lnTo>
                    <a:pt x="2346282" y="0"/>
                  </a:lnTo>
                  <a:lnTo>
                    <a:pt x="2346282" y="2346282"/>
                  </a:lnTo>
                  <a:close/>
                </a:path>
              </a:pathLst>
            </a:custGeom>
            <a:solidFill>
              <a:srgbClr val="FFFF00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68748" tIns="480060" rIns="342900" bIns="568748" numCol="1" spcCol="1270" anchor="ctr" anchorCtr="0">
              <a:noAutofit/>
            </a:bodyPr>
            <a:lstStyle/>
            <a:p>
              <a:pPr algn="ctr" defTabSz="3333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>
                  <a:solidFill>
                    <a:srgbClr val="FF0000"/>
                  </a:solidFill>
                </a:rPr>
                <a:t>Unions</a:t>
              </a:r>
            </a:p>
          </p:txBody>
        </p:sp>
        <p:sp>
          <p:nvSpPr>
            <p:cNvPr id="13" name="Plaque 12">
              <a:extLst>
                <a:ext uri="{FF2B5EF4-FFF2-40B4-BE49-F238E27FC236}">
                  <a16:creationId xmlns:a16="http://schemas.microsoft.com/office/drawing/2014/main" id="{A86D6E97-A188-1942-B011-5C601F26550E}"/>
                </a:ext>
              </a:extLst>
            </p:cNvPr>
            <p:cNvSpPr/>
            <p:nvPr/>
          </p:nvSpPr>
          <p:spPr>
            <a:xfrm>
              <a:off x="3816125" y="2136217"/>
              <a:ext cx="1277084" cy="821884"/>
            </a:xfrm>
            <a:prstGeom prst="plaqu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Program Allocation Committee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40408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FB05A-7FB7-4147-8C80-FB5C041A6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700" y="150472"/>
            <a:ext cx="10695006" cy="1206988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DE9F20"/>
                </a:solidFill>
              </a:rPr>
              <a:t>Cultural challenges: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E0BFE-40B8-4BAA-80C7-A8C1C4124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200" dirty="0">
                <a:cs typeface="Calibri"/>
              </a:rPr>
              <a:t>Disparate decision-making processes among existing PBTs. Consolidation to the overarching PAC will result in a uniform process</a:t>
            </a:r>
          </a:p>
          <a:p>
            <a:r>
              <a:rPr lang="en-US" sz="2200" dirty="0">
                <a:cs typeface="Calibri"/>
              </a:rPr>
              <a:t>Lack of communication among existing PBTs and other governance bodies. PAC membership should incorporate all organizational groups and constituencies to ensure broad participation, transparency, and holistic decision-making</a:t>
            </a:r>
          </a:p>
          <a:p>
            <a:r>
              <a:rPr lang="en-US" sz="2200" dirty="0">
                <a:ea typeface="+mn-lt"/>
                <a:cs typeface="+mn-lt"/>
              </a:rPr>
              <a:t>Participation. Reduced committees to decrease meeting burdens, offer incentives (PGA, release time)</a:t>
            </a:r>
            <a:endParaRPr lang="en-US" dirty="0"/>
          </a:p>
          <a:p>
            <a:r>
              <a:rPr lang="en-US" sz="2200" dirty="0">
                <a:cs typeface="Calibri"/>
              </a:rPr>
              <a:t>Lack of trust that the decision-making process is being undertaken in good faith. Checks and balances are needed to ensure that power is shared across constituency groups, such as:</a:t>
            </a:r>
          </a:p>
          <a:p>
            <a:pPr lvl="1"/>
            <a:r>
              <a:rPr lang="en-US" sz="1800" dirty="0">
                <a:cs typeface="Calibri"/>
              </a:rPr>
              <a:t>VPs as ex-officio members of PAC; term limits and limits on chairing/participating on multiple bodies</a:t>
            </a:r>
          </a:p>
          <a:p>
            <a:pPr lvl="1"/>
            <a:r>
              <a:rPr lang="en-US" sz="1800" dirty="0">
                <a:cs typeface="Calibri"/>
              </a:rPr>
              <a:t>Written, public rubrics for fund allocation ranking</a:t>
            </a:r>
          </a:p>
          <a:p>
            <a:pPr lvl="1"/>
            <a:r>
              <a:rPr lang="en-US" sz="1800" dirty="0">
                <a:cs typeface="Calibri"/>
              </a:rPr>
              <a:t>Consensus or majority vote needed for passage of recommendations to College Council</a:t>
            </a:r>
          </a:p>
          <a:p>
            <a:pPr indent="0"/>
            <a:endParaRPr lang="en-US" sz="2200" dirty="0">
              <a:cs typeface="Calibri"/>
            </a:endParaRPr>
          </a:p>
          <a:p>
            <a:endParaRPr lang="en-US" sz="2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3251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3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</TotalTime>
  <Words>1179</Words>
  <Application>Microsoft Office PowerPoint</Application>
  <PresentationFormat>Widescreen</PresentationFormat>
  <Paragraphs>163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Calibri Light</vt:lpstr>
      <vt:lpstr>Gill Sans MT</vt:lpstr>
      <vt:lpstr>Impact</vt:lpstr>
      <vt:lpstr>Symbol</vt:lpstr>
      <vt:lpstr>Times New Roman</vt:lpstr>
      <vt:lpstr>Office Theme</vt:lpstr>
      <vt:lpstr>Badge</vt:lpstr>
      <vt:lpstr>1_Office Theme</vt:lpstr>
      <vt:lpstr>Shared  Governance  Task Force   Dialog on Proposal</vt:lpstr>
      <vt:lpstr>DESIRED OUTCOMES: Shared Governance Task Force (SGTF) plan will…</vt:lpstr>
      <vt:lpstr>COMPARISON OF Governance Groups : current structure …</vt:lpstr>
      <vt:lpstr>Governance groups: as District vs senates vs bargaining units…</vt:lpstr>
      <vt:lpstr>Governance groups: De anza college controlled…</vt:lpstr>
      <vt:lpstr>Governance Groups</vt:lpstr>
      <vt:lpstr>PowerPoint Presentation</vt:lpstr>
      <vt:lpstr>Plot Twist!... PAC Members: </vt:lpstr>
      <vt:lpstr>Cultural challenges:</vt:lpstr>
      <vt:lpstr>Cultural Challenges continued: </vt:lpstr>
      <vt:lpstr>Glossary: Types of Governance groups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Pape</dc:creator>
  <cp:lastModifiedBy>Mary Pape</cp:lastModifiedBy>
  <cp:revision>12</cp:revision>
  <dcterms:created xsi:type="dcterms:W3CDTF">2022-02-03T17:51:49Z</dcterms:created>
  <dcterms:modified xsi:type="dcterms:W3CDTF">2022-02-07T18:53:08Z</dcterms:modified>
</cp:coreProperties>
</file>