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77" r:id="rId3"/>
    <p:sldId id="258" r:id="rId4"/>
    <p:sldId id="257" r:id="rId5"/>
    <p:sldId id="260" r:id="rId6"/>
    <p:sldId id="276" r:id="rId7"/>
    <p:sldId id="268" r:id="rId8"/>
    <p:sldId id="275" r:id="rId9"/>
    <p:sldId id="27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idi King" initials="HK" lastIdx="3" clrIdx="0">
    <p:extLst>
      <p:ext uri="{19B8F6BF-5375-455C-9EA6-DF929625EA0E}">
        <p15:presenceInfo xmlns:p15="http://schemas.microsoft.com/office/powerpoint/2012/main" userId="S::10199797@fhda.edu::e910728c-d6a7-4cd8-bc45-59e01fb77f0c" providerId="AD"/>
      </p:ext>
    </p:extLst>
  </p:cmAuthor>
  <p:cmAuthor id="2" name="Mary Pape" initials="MP" lastIdx="1" clrIdx="1">
    <p:extLst>
      <p:ext uri="{19B8F6BF-5375-455C-9EA6-DF929625EA0E}">
        <p15:presenceInfo xmlns:p15="http://schemas.microsoft.com/office/powerpoint/2012/main" userId="S::11248921@fhda.edu::1a872f64-0025-4ee5-82f4-5a177b8335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73A29D-7801-BD67-4C0F-ABBD57031155}" v="1" dt="2021-10-12T23:02:51.502"/>
    <p1510:client id="{B8C646D9-F8E7-EF03-E8F2-DCD5A4EAD4BE}" v="119" dt="2021-10-12T16:29:23.217"/>
    <p1510:client id="{CE7A9A4B-CBE4-1309-7F59-87A77BA3DB43}" v="1" dt="2021-06-04T19:36:11.305"/>
    <p1510:client id="{F93056AC-62FD-D749-9966-6642695081F1}" v="2" dt="2021-03-21T03:02:15.5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ata3.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12" Type="http://schemas.openxmlformats.org/officeDocument/2006/relationships/image" Target="../media/image12.sv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11" Type="http://schemas.openxmlformats.org/officeDocument/2006/relationships/image" Target="../media/image11.pn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rawing3.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12" Type="http://schemas.openxmlformats.org/officeDocument/2006/relationships/image" Target="../media/image12.sv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11" Type="http://schemas.openxmlformats.org/officeDocument/2006/relationships/image" Target="../media/image11.pn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A5E8F2DA-27B8-4464-8293-D464148561BB}" type="doc">
      <dgm:prSet loTypeId="urn:microsoft.com/office/officeart/2005/8/layout/vProcess5" loCatId="process" qsTypeId="urn:microsoft.com/office/officeart/2005/8/quickstyle/simple4" qsCatId="simple" csTypeId="urn:microsoft.com/office/officeart/2005/8/colors/colorful2" csCatId="colorful"/>
      <dgm:spPr/>
      <dgm:t>
        <a:bodyPr/>
        <a:lstStyle/>
        <a:p>
          <a:endParaRPr lang="en-US"/>
        </a:p>
      </dgm:t>
    </dgm:pt>
    <dgm:pt modelId="{22376A02-6E24-47CE-8D77-63212AB1C3EA}">
      <dgm:prSet/>
      <dgm:spPr/>
      <dgm:t>
        <a:bodyPr/>
        <a:lstStyle/>
        <a:p>
          <a:r>
            <a:rPr lang="en-US" b="1">
              <a:solidFill>
                <a:schemeClr val="bg1"/>
              </a:solidFill>
            </a:rPr>
            <a:t>Positions that could have the direct, positive impact on targeted groups would not rise to the top if they also did not include metrics such as seat count or high student need. </a:t>
          </a:r>
        </a:p>
      </dgm:t>
    </dgm:pt>
    <dgm:pt modelId="{C81C8B52-2A42-4C90-89BA-3BD8FE45CC7A}" type="parTrans" cxnId="{B6F14618-6A05-49A7-A506-5A4AAEE56AEA}">
      <dgm:prSet/>
      <dgm:spPr/>
      <dgm:t>
        <a:bodyPr/>
        <a:lstStyle/>
        <a:p>
          <a:endParaRPr lang="en-US"/>
        </a:p>
      </dgm:t>
    </dgm:pt>
    <dgm:pt modelId="{00F9B02C-8578-43D0-933E-63A61B4DEACD}" type="sibTrans" cxnId="{B6F14618-6A05-49A7-A506-5A4AAEE56AEA}">
      <dgm:prSet/>
      <dgm:spPr/>
      <dgm:t>
        <a:bodyPr/>
        <a:lstStyle/>
        <a:p>
          <a:endParaRPr lang="en-US"/>
        </a:p>
      </dgm:t>
    </dgm:pt>
    <dgm:pt modelId="{E6BF2047-3DFE-4AD1-B9D8-C496490EEAA8}">
      <dgm:prSet/>
      <dgm:spPr/>
      <dgm:t>
        <a:bodyPr/>
        <a:lstStyle/>
        <a:p>
          <a:pPr rtl="0"/>
          <a:r>
            <a:rPr lang="en-US" b="1">
              <a:solidFill>
                <a:schemeClr val="bg1"/>
              </a:solidFill>
            </a:rPr>
            <a:t>Our focus on our obligation gaps gets blurry when we rely too heavily on data metrics to drive position prioritization – our prioritization lists have been not been holistic in their ability to analyze both quantitative and qualitative </a:t>
          </a:r>
          <a:r>
            <a:rPr lang="en-US" b="1">
              <a:solidFill>
                <a:schemeClr val="bg1"/>
              </a:solidFill>
              <a:latin typeface="Century Gothic" panose="020B0502020202020204"/>
            </a:rPr>
            <a:t>needs &amp; justifications</a:t>
          </a:r>
          <a:r>
            <a:rPr lang="en-US" b="1">
              <a:solidFill>
                <a:schemeClr val="bg1"/>
              </a:solidFill>
            </a:rPr>
            <a:t>. </a:t>
          </a:r>
        </a:p>
      </dgm:t>
    </dgm:pt>
    <dgm:pt modelId="{53706A2E-CA2E-4FB9-B071-6EB08150445C}" type="parTrans" cxnId="{F2B66B51-8BE1-43B5-B6AC-07AB4B0558CA}">
      <dgm:prSet/>
      <dgm:spPr/>
      <dgm:t>
        <a:bodyPr/>
        <a:lstStyle/>
        <a:p>
          <a:endParaRPr lang="en-US"/>
        </a:p>
      </dgm:t>
    </dgm:pt>
    <dgm:pt modelId="{13D3038B-32C0-4C1B-9A0F-E011624E6AB9}" type="sibTrans" cxnId="{F2B66B51-8BE1-43B5-B6AC-07AB4B0558CA}">
      <dgm:prSet/>
      <dgm:spPr/>
      <dgm:t>
        <a:bodyPr/>
        <a:lstStyle/>
        <a:p>
          <a:endParaRPr lang="en-US"/>
        </a:p>
      </dgm:t>
    </dgm:pt>
    <dgm:pt modelId="{E23D8120-AC0D-42CB-9DCC-07D95AA223FC}">
      <dgm:prSet/>
      <dgm:spPr/>
      <dgm:t>
        <a:bodyPr/>
        <a:lstStyle/>
        <a:p>
          <a:pPr rtl="0"/>
          <a:r>
            <a:rPr lang="en-US" b="1">
              <a:solidFill>
                <a:schemeClr val="bg1"/>
              </a:solidFill>
            </a:rPr>
            <a:t>We need to create a space for all types </a:t>
          </a:r>
          <a:r>
            <a:rPr lang="en-US" b="1">
              <a:solidFill>
                <a:schemeClr val="bg1"/>
              </a:solidFill>
              <a:latin typeface="Century Gothic" panose="020B0502020202020204"/>
            </a:rPr>
            <a:t>of positions</a:t>
          </a:r>
          <a:r>
            <a:rPr lang="en-US" b="1">
              <a:solidFill>
                <a:schemeClr val="bg1"/>
              </a:solidFill>
            </a:rPr>
            <a:t> to be evaluated and prioritized with an equity lens.</a:t>
          </a:r>
        </a:p>
      </dgm:t>
    </dgm:pt>
    <dgm:pt modelId="{8B81CE73-61A4-45D4-B774-EDD41019DC02}" type="parTrans" cxnId="{53B46B09-E3F7-4C44-BCF8-FF38981033D0}">
      <dgm:prSet/>
      <dgm:spPr/>
      <dgm:t>
        <a:bodyPr/>
        <a:lstStyle/>
        <a:p>
          <a:endParaRPr lang="en-US"/>
        </a:p>
      </dgm:t>
    </dgm:pt>
    <dgm:pt modelId="{E99D3470-345F-47C1-9F0E-09FCF3AA2B24}" type="sibTrans" cxnId="{53B46B09-E3F7-4C44-BCF8-FF38981033D0}">
      <dgm:prSet/>
      <dgm:spPr/>
      <dgm:t>
        <a:bodyPr/>
        <a:lstStyle/>
        <a:p>
          <a:endParaRPr lang="en-US"/>
        </a:p>
      </dgm:t>
    </dgm:pt>
    <dgm:pt modelId="{A0B20AEC-2A3A-48BE-B33E-806B1D148DB8}" type="pres">
      <dgm:prSet presAssocID="{A5E8F2DA-27B8-4464-8293-D464148561BB}" presName="outerComposite" presStyleCnt="0">
        <dgm:presLayoutVars>
          <dgm:chMax val="5"/>
          <dgm:dir/>
          <dgm:resizeHandles val="exact"/>
        </dgm:presLayoutVars>
      </dgm:prSet>
      <dgm:spPr/>
    </dgm:pt>
    <dgm:pt modelId="{AD4EB127-BEF6-4062-B3AF-D9E5BB2CC7D6}" type="pres">
      <dgm:prSet presAssocID="{A5E8F2DA-27B8-4464-8293-D464148561BB}" presName="dummyMaxCanvas" presStyleCnt="0">
        <dgm:presLayoutVars/>
      </dgm:prSet>
      <dgm:spPr/>
    </dgm:pt>
    <dgm:pt modelId="{623AC37C-B3BA-4D95-9387-7DE65030C446}" type="pres">
      <dgm:prSet presAssocID="{A5E8F2DA-27B8-4464-8293-D464148561BB}" presName="ThreeNodes_1" presStyleLbl="node1" presStyleIdx="0" presStyleCnt="3">
        <dgm:presLayoutVars>
          <dgm:bulletEnabled val="1"/>
        </dgm:presLayoutVars>
      </dgm:prSet>
      <dgm:spPr/>
    </dgm:pt>
    <dgm:pt modelId="{8760E0CB-4789-434A-9B26-5413AC1A11AE}" type="pres">
      <dgm:prSet presAssocID="{A5E8F2DA-27B8-4464-8293-D464148561BB}" presName="ThreeNodes_2" presStyleLbl="node1" presStyleIdx="1" presStyleCnt="3">
        <dgm:presLayoutVars>
          <dgm:bulletEnabled val="1"/>
        </dgm:presLayoutVars>
      </dgm:prSet>
      <dgm:spPr/>
    </dgm:pt>
    <dgm:pt modelId="{D0149F29-15C0-4FFC-B90B-C32730B43F2F}" type="pres">
      <dgm:prSet presAssocID="{A5E8F2DA-27B8-4464-8293-D464148561BB}" presName="ThreeNodes_3" presStyleLbl="node1" presStyleIdx="2" presStyleCnt="3">
        <dgm:presLayoutVars>
          <dgm:bulletEnabled val="1"/>
        </dgm:presLayoutVars>
      </dgm:prSet>
      <dgm:spPr/>
    </dgm:pt>
    <dgm:pt modelId="{936B0183-E477-4308-B33A-5EF0D0ECCE38}" type="pres">
      <dgm:prSet presAssocID="{A5E8F2DA-27B8-4464-8293-D464148561BB}" presName="ThreeConn_1-2" presStyleLbl="fgAccFollowNode1" presStyleIdx="0" presStyleCnt="2">
        <dgm:presLayoutVars>
          <dgm:bulletEnabled val="1"/>
        </dgm:presLayoutVars>
      </dgm:prSet>
      <dgm:spPr/>
    </dgm:pt>
    <dgm:pt modelId="{E70E23EA-419C-43BB-8D33-E4A5B83440C1}" type="pres">
      <dgm:prSet presAssocID="{A5E8F2DA-27B8-4464-8293-D464148561BB}" presName="ThreeConn_2-3" presStyleLbl="fgAccFollowNode1" presStyleIdx="1" presStyleCnt="2">
        <dgm:presLayoutVars>
          <dgm:bulletEnabled val="1"/>
        </dgm:presLayoutVars>
      </dgm:prSet>
      <dgm:spPr/>
    </dgm:pt>
    <dgm:pt modelId="{537EE674-0B12-4DE4-B7FD-44E9653B2209}" type="pres">
      <dgm:prSet presAssocID="{A5E8F2DA-27B8-4464-8293-D464148561BB}" presName="ThreeNodes_1_text" presStyleLbl="node1" presStyleIdx="2" presStyleCnt="3">
        <dgm:presLayoutVars>
          <dgm:bulletEnabled val="1"/>
        </dgm:presLayoutVars>
      </dgm:prSet>
      <dgm:spPr/>
    </dgm:pt>
    <dgm:pt modelId="{27C1A4B0-DC4A-481D-A0B3-EF50A20696C8}" type="pres">
      <dgm:prSet presAssocID="{A5E8F2DA-27B8-4464-8293-D464148561BB}" presName="ThreeNodes_2_text" presStyleLbl="node1" presStyleIdx="2" presStyleCnt="3">
        <dgm:presLayoutVars>
          <dgm:bulletEnabled val="1"/>
        </dgm:presLayoutVars>
      </dgm:prSet>
      <dgm:spPr/>
    </dgm:pt>
    <dgm:pt modelId="{A6C85FAA-2244-4379-A6F8-4748A0861003}" type="pres">
      <dgm:prSet presAssocID="{A5E8F2DA-27B8-4464-8293-D464148561BB}" presName="ThreeNodes_3_text" presStyleLbl="node1" presStyleIdx="2" presStyleCnt="3">
        <dgm:presLayoutVars>
          <dgm:bulletEnabled val="1"/>
        </dgm:presLayoutVars>
      </dgm:prSet>
      <dgm:spPr/>
    </dgm:pt>
  </dgm:ptLst>
  <dgm:cxnLst>
    <dgm:cxn modelId="{53B46B09-E3F7-4C44-BCF8-FF38981033D0}" srcId="{A5E8F2DA-27B8-4464-8293-D464148561BB}" destId="{E23D8120-AC0D-42CB-9DCC-07D95AA223FC}" srcOrd="2" destOrd="0" parTransId="{8B81CE73-61A4-45D4-B774-EDD41019DC02}" sibTransId="{E99D3470-345F-47C1-9F0E-09FCF3AA2B24}"/>
    <dgm:cxn modelId="{BFFD8613-EFE0-4B13-9738-9D7D7970D402}" type="presOf" srcId="{A5E8F2DA-27B8-4464-8293-D464148561BB}" destId="{A0B20AEC-2A3A-48BE-B33E-806B1D148DB8}" srcOrd="0" destOrd="0" presId="urn:microsoft.com/office/officeart/2005/8/layout/vProcess5"/>
    <dgm:cxn modelId="{B6F14618-6A05-49A7-A506-5A4AAEE56AEA}" srcId="{A5E8F2DA-27B8-4464-8293-D464148561BB}" destId="{22376A02-6E24-47CE-8D77-63212AB1C3EA}" srcOrd="0" destOrd="0" parTransId="{C81C8B52-2A42-4C90-89BA-3BD8FE45CC7A}" sibTransId="{00F9B02C-8578-43D0-933E-63A61B4DEACD}"/>
    <dgm:cxn modelId="{ABB53D1A-F319-4A2C-86AB-29175179BF1E}" type="presOf" srcId="{00F9B02C-8578-43D0-933E-63A61B4DEACD}" destId="{936B0183-E477-4308-B33A-5EF0D0ECCE38}" srcOrd="0" destOrd="0" presId="urn:microsoft.com/office/officeart/2005/8/layout/vProcess5"/>
    <dgm:cxn modelId="{2925C81D-7A66-4EAD-B9C0-D662CEE736DC}" type="presOf" srcId="{E23D8120-AC0D-42CB-9DCC-07D95AA223FC}" destId="{A6C85FAA-2244-4379-A6F8-4748A0861003}" srcOrd="1" destOrd="0" presId="urn:microsoft.com/office/officeart/2005/8/layout/vProcess5"/>
    <dgm:cxn modelId="{F9DDED21-6FC7-4743-92E2-80D625777BBF}" type="presOf" srcId="{E6BF2047-3DFE-4AD1-B9D8-C496490EEAA8}" destId="{8760E0CB-4789-434A-9B26-5413AC1A11AE}" srcOrd="0" destOrd="0" presId="urn:microsoft.com/office/officeart/2005/8/layout/vProcess5"/>
    <dgm:cxn modelId="{5C066826-6BAF-49D3-9D03-E2DB83F50ACE}" type="presOf" srcId="{E23D8120-AC0D-42CB-9DCC-07D95AA223FC}" destId="{D0149F29-15C0-4FFC-B90B-C32730B43F2F}" srcOrd="0" destOrd="0" presId="urn:microsoft.com/office/officeart/2005/8/layout/vProcess5"/>
    <dgm:cxn modelId="{F47D4735-0FE5-41A8-AFB3-27CB5F1D6DFD}" type="presOf" srcId="{13D3038B-32C0-4C1B-9A0F-E011624E6AB9}" destId="{E70E23EA-419C-43BB-8D33-E4A5B83440C1}" srcOrd="0" destOrd="0" presId="urn:microsoft.com/office/officeart/2005/8/layout/vProcess5"/>
    <dgm:cxn modelId="{8EDA413C-C57A-4586-98ED-3EC5294FC6CD}" type="presOf" srcId="{22376A02-6E24-47CE-8D77-63212AB1C3EA}" destId="{537EE674-0B12-4DE4-B7FD-44E9653B2209}" srcOrd="1" destOrd="0" presId="urn:microsoft.com/office/officeart/2005/8/layout/vProcess5"/>
    <dgm:cxn modelId="{2FF8D844-C783-4E19-ABB2-05619E23E998}" type="presOf" srcId="{E6BF2047-3DFE-4AD1-B9D8-C496490EEAA8}" destId="{27C1A4B0-DC4A-481D-A0B3-EF50A20696C8}" srcOrd="1" destOrd="0" presId="urn:microsoft.com/office/officeart/2005/8/layout/vProcess5"/>
    <dgm:cxn modelId="{F2B66B51-8BE1-43B5-B6AC-07AB4B0558CA}" srcId="{A5E8F2DA-27B8-4464-8293-D464148561BB}" destId="{E6BF2047-3DFE-4AD1-B9D8-C496490EEAA8}" srcOrd="1" destOrd="0" parTransId="{53706A2E-CA2E-4FB9-B071-6EB08150445C}" sibTransId="{13D3038B-32C0-4C1B-9A0F-E011624E6AB9}"/>
    <dgm:cxn modelId="{53C90EDE-D9A5-4A49-A215-3775FE7DD568}" type="presOf" srcId="{22376A02-6E24-47CE-8D77-63212AB1C3EA}" destId="{623AC37C-B3BA-4D95-9387-7DE65030C446}" srcOrd="0" destOrd="0" presId="urn:microsoft.com/office/officeart/2005/8/layout/vProcess5"/>
    <dgm:cxn modelId="{9A7B86D0-6D0E-4042-9070-59A388A1402A}" type="presParOf" srcId="{A0B20AEC-2A3A-48BE-B33E-806B1D148DB8}" destId="{AD4EB127-BEF6-4062-B3AF-D9E5BB2CC7D6}" srcOrd="0" destOrd="0" presId="urn:microsoft.com/office/officeart/2005/8/layout/vProcess5"/>
    <dgm:cxn modelId="{BE2DACC9-296F-4FCD-9DE8-4EB40E710B0F}" type="presParOf" srcId="{A0B20AEC-2A3A-48BE-B33E-806B1D148DB8}" destId="{623AC37C-B3BA-4D95-9387-7DE65030C446}" srcOrd="1" destOrd="0" presId="urn:microsoft.com/office/officeart/2005/8/layout/vProcess5"/>
    <dgm:cxn modelId="{8D456BA5-9174-4ACC-AED8-194C0562BF69}" type="presParOf" srcId="{A0B20AEC-2A3A-48BE-B33E-806B1D148DB8}" destId="{8760E0CB-4789-434A-9B26-5413AC1A11AE}" srcOrd="2" destOrd="0" presId="urn:microsoft.com/office/officeart/2005/8/layout/vProcess5"/>
    <dgm:cxn modelId="{C0312A68-96DD-41EA-BFAC-32EFF4F3507C}" type="presParOf" srcId="{A0B20AEC-2A3A-48BE-B33E-806B1D148DB8}" destId="{D0149F29-15C0-4FFC-B90B-C32730B43F2F}" srcOrd="3" destOrd="0" presId="urn:microsoft.com/office/officeart/2005/8/layout/vProcess5"/>
    <dgm:cxn modelId="{F89CCAEE-F792-450C-9EA9-A3BA15C677D4}" type="presParOf" srcId="{A0B20AEC-2A3A-48BE-B33E-806B1D148DB8}" destId="{936B0183-E477-4308-B33A-5EF0D0ECCE38}" srcOrd="4" destOrd="0" presId="urn:microsoft.com/office/officeart/2005/8/layout/vProcess5"/>
    <dgm:cxn modelId="{627DB8B2-BFCD-4537-9BD9-A7683672F3EC}" type="presParOf" srcId="{A0B20AEC-2A3A-48BE-B33E-806B1D148DB8}" destId="{E70E23EA-419C-43BB-8D33-E4A5B83440C1}" srcOrd="5" destOrd="0" presId="urn:microsoft.com/office/officeart/2005/8/layout/vProcess5"/>
    <dgm:cxn modelId="{32CB9449-4300-401C-9A4D-27B0FF03F17A}" type="presParOf" srcId="{A0B20AEC-2A3A-48BE-B33E-806B1D148DB8}" destId="{537EE674-0B12-4DE4-B7FD-44E9653B2209}" srcOrd="6" destOrd="0" presId="urn:microsoft.com/office/officeart/2005/8/layout/vProcess5"/>
    <dgm:cxn modelId="{DAA8F39D-3208-4130-B0A5-1C97B275E12C}" type="presParOf" srcId="{A0B20AEC-2A3A-48BE-B33E-806B1D148DB8}" destId="{27C1A4B0-DC4A-481D-A0B3-EF50A20696C8}" srcOrd="7" destOrd="0" presId="urn:microsoft.com/office/officeart/2005/8/layout/vProcess5"/>
    <dgm:cxn modelId="{EAB78B29-ABCE-48E2-A6F7-213DD9596B1A}" type="presParOf" srcId="{A0B20AEC-2A3A-48BE-B33E-806B1D148DB8}" destId="{A6C85FAA-2244-4379-A6F8-4748A0861003}"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2087A4-DF34-45BB-9E9B-4B4FD1A10D0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3EC9E1A-0A18-4655-BAB0-BA43F5CE88D9}">
      <dgm:prSet/>
      <dgm:spPr/>
      <dgm:t>
        <a:bodyPr/>
        <a:lstStyle/>
        <a:p>
          <a:pPr>
            <a:lnSpc>
              <a:spcPct val="100000"/>
            </a:lnSpc>
          </a:pPr>
          <a:r>
            <a:rPr lang="en-US"/>
            <a:t>Acknowledge and honor the departments that have made strides in closing equity gaps (they should not be negatively impacted by position prioritization process changes). </a:t>
          </a:r>
        </a:p>
      </dgm:t>
    </dgm:pt>
    <dgm:pt modelId="{D4E8010C-44DF-4174-BBCC-8A50AE3742CD}" type="parTrans" cxnId="{4EA19BEE-1D7A-48FD-BDAE-7A05E8543AA4}">
      <dgm:prSet/>
      <dgm:spPr/>
      <dgm:t>
        <a:bodyPr/>
        <a:lstStyle/>
        <a:p>
          <a:endParaRPr lang="en-US"/>
        </a:p>
      </dgm:t>
    </dgm:pt>
    <dgm:pt modelId="{99032C30-733D-4383-BB49-4A41E922C9AA}" type="sibTrans" cxnId="{4EA19BEE-1D7A-48FD-BDAE-7A05E8543AA4}">
      <dgm:prSet/>
      <dgm:spPr/>
      <dgm:t>
        <a:bodyPr/>
        <a:lstStyle/>
        <a:p>
          <a:endParaRPr lang="en-US"/>
        </a:p>
      </dgm:t>
    </dgm:pt>
    <dgm:pt modelId="{B80AB092-4DE0-4776-92CE-D5474B78959F}">
      <dgm:prSet/>
      <dgm:spPr/>
      <dgm:t>
        <a:bodyPr/>
        <a:lstStyle/>
        <a:p>
          <a:pPr>
            <a:lnSpc>
              <a:spcPct val="100000"/>
            </a:lnSpc>
          </a:pPr>
          <a:r>
            <a:rPr lang="en-US"/>
            <a:t>Lift up our positions that are directly serving our</a:t>
          </a:r>
          <a:r>
            <a:rPr lang="en-US">
              <a:latin typeface="Century Gothic" panose="020B0502020202020204"/>
            </a:rPr>
            <a:t> targeted</a:t>
          </a:r>
          <a:r>
            <a:rPr lang="en-US"/>
            <a:t> groups even if they don't have the quantitative data that we've traditionally used for prioritization.</a:t>
          </a:r>
        </a:p>
      </dgm:t>
    </dgm:pt>
    <dgm:pt modelId="{5B13513B-24E3-4485-B2B5-3F8A4FAD7F0E}" type="parTrans" cxnId="{5D2A2CC2-7625-4959-865D-1FB7E0E83516}">
      <dgm:prSet/>
      <dgm:spPr/>
      <dgm:t>
        <a:bodyPr/>
        <a:lstStyle/>
        <a:p>
          <a:endParaRPr lang="en-US"/>
        </a:p>
      </dgm:t>
    </dgm:pt>
    <dgm:pt modelId="{5B332FD2-C62E-4EF3-9022-B5982C6D0FE6}" type="sibTrans" cxnId="{5D2A2CC2-7625-4959-865D-1FB7E0E83516}">
      <dgm:prSet/>
      <dgm:spPr/>
      <dgm:t>
        <a:bodyPr/>
        <a:lstStyle/>
        <a:p>
          <a:endParaRPr lang="en-US"/>
        </a:p>
      </dgm:t>
    </dgm:pt>
    <dgm:pt modelId="{E0ADDF19-21FC-4D62-8546-51EDC8C16BFB}">
      <dgm:prSet/>
      <dgm:spPr/>
      <dgm:t>
        <a:bodyPr/>
        <a:lstStyle/>
        <a:p>
          <a:pPr>
            <a:lnSpc>
              <a:spcPct val="100000"/>
            </a:lnSpc>
          </a:pPr>
          <a:r>
            <a:rPr lang="en-US"/>
            <a:t>Create space/process for new positions the be evaluated</a:t>
          </a:r>
          <a:r>
            <a:rPr lang="en-US">
              <a:latin typeface="Century Gothic" panose="020B0502020202020204"/>
            </a:rPr>
            <a:t>/prioritized.</a:t>
          </a:r>
          <a:endParaRPr lang="en-US"/>
        </a:p>
      </dgm:t>
    </dgm:pt>
    <dgm:pt modelId="{AC8B8DE0-8B21-4CE8-B12C-D58D8A1B59A5}" type="parTrans" cxnId="{C5A21673-3E7B-40E4-9BE6-29BD57B5EB27}">
      <dgm:prSet/>
      <dgm:spPr/>
      <dgm:t>
        <a:bodyPr/>
        <a:lstStyle/>
        <a:p>
          <a:endParaRPr lang="en-US"/>
        </a:p>
      </dgm:t>
    </dgm:pt>
    <dgm:pt modelId="{35B695C6-9931-457E-9613-91490F1FCF1F}" type="sibTrans" cxnId="{C5A21673-3E7B-40E4-9BE6-29BD57B5EB27}">
      <dgm:prSet/>
      <dgm:spPr/>
      <dgm:t>
        <a:bodyPr/>
        <a:lstStyle/>
        <a:p>
          <a:endParaRPr lang="en-US"/>
        </a:p>
      </dgm:t>
    </dgm:pt>
    <dgm:pt modelId="{1015F34F-04A0-4EB8-ACCA-D25895FEB9B7}">
      <dgm:prSet/>
      <dgm:spPr/>
      <dgm:t>
        <a:bodyPr/>
        <a:lstStyle/>
        <a:p>
          <a:pPr rtl="0">
            <a:lnSpc>
              <a:spcPct val="100000"/>
            </a:lnSpc>
          </a:pPr>
          <a:r>
            <a:rPr lang="en-US">
              <a:latin typeface="Century Gothic" panose="020B0502020202020204"/>
            </a:rPr>
            <a:t>Adopt a</a:t>
          </a:r>
          <a:r>
            <a:rPr lang="en-US"/>
            <a:t> more holistic</a:t>
          </a:r>
          <a:r>
            <a:rPr lang="en-US">
              <a:latin typeface="Century Gothic" panose="020B0502020202020204"/>
            </a:rPr>
            <a:t> approach to</a:t>
          </a:r>
          <a:r>
            <a:rPr lang="en-US"/>
            <a:t> our final list of </a:t>
          </a:r>
          <a:r>
            <a:rPr lang="en-US">
              <a:latin typeface="Century Gothic" panose="020B0502020202020204"/>
            </a:rPr>
            <a:t>prioritized positions</a:t>
          </a:r>
          <a:r>
            <a:rPr lang="en-US"/>
            <a:t> by incorporating reflection and discussion before </a:t>
          </a:r>
          <a:r>
            <a:rPr lang="en-US">
              <a:latin typeface="Century Gothic" panose="020B0502020202020204"/>
            </a:rPr>
            <a:t>recommendations are made to College</a:t>
          </a:r>
          <a:r>
            <a:rPr lang="en-US"/>
            <a:t> Council.</a:t>
          </a:r>
        </a:p>
      </dgm:t>
    </dgm:pt>
    <dgm:pt modelId="{C93D6ECF-FF56-444E-97D9-1AF6693007FC}" type="parTrans" cxnId="{31AD1B1C-2F80-4E30-989A-D581A316BFF8}">
      <dgm:prSet/>
      <dgm:spPr/>
      <dgm:t>
        <a:bodyPr/>
        <a:lstStyle/>
        <a:p>
          <a:endParaRPr lang="en-US"/>
        </a:p>
      </dgm:t>
    </dgm:pt>
    <dgm:pt modelId="{8341A098-E94C-47B4-A39F-3811A8A7C852}" type="sibTrans" cxnId="{31AD1B1C-2F80-4E30-989A-D581A316BFF8}">
      <dgm:prSet/>
      <dgm:spPr/>
      <dgm:t>
        <a:bodyPr/>
        <a:lstStyle/>
        <a:p>
          <a:endParaRPr lang="en-US"/>
        </a:p>
      </dgm:t>
    </dgm:pt>
    <dgm:pt modelId="{10CC632A-790A-4A99-ADEB-13802BB2E822}">
      <dgm:prSet/>
      <dgm:spPr/>
      <dgm:t>
        <a:bodyPr/>
        <a:lstStyle/>
        <a:p>
          <a:pPr>
            <a:lnSpc>
              <a:spcPct val="100000"/>
            </a:lnSpc>
          </a:pPr>
          <a:r>
            <a:rPr lang="en-US"/>
            <a:t>Create a process to assess measurable goals to ensure our prioritization practices are positively impacting our target group(s).</a:t>
          </a:r>
        </a:p>
      </dgm:t>
    </dgm:pt>
    <dgm:pt modelId="{3B7ED481-019A-4D28-8234-788C0CE8DEC5}" type="parTrans" cxnId="{0B93825C-98F3-488B-A2B5-15E976358C6D}">
      <dgm:prSet/>
      <dgm:spPr/>
      <dgm:t>
        <a:bodyPr/>
        <a:lstStyle/>
        <a:p>
          <a:endParaRPr lang="en-US"/>
        </a:p>
      </dgm:t>
    </dgm:pt>
    <dgm:pt modelId="{86763E60-67E3-4F2F-B12A-CCFA876219BA}" type="sibTrans" cxnId="{0B93825C-98F3-488B-A2B5-15E976358C6D}">
      <dgm:prSet/>
      <dgm:spPr/>
      <dgm:t>
        <a:bodyPr/>
        <a:lstStyle/>
        <a:p>
          <a:endParaRPr lang="en-US"/>
        </a:p>
      </dgm:t>
    </dgm:pt>
    <dgm:pt modelId="{DE7EAB86-8582-4AD9-B427-44EAE380900D}" type="pres">
      <dgm:prSet presAssocID="{722087A4-DF34-45BB-9E9B-4B4FD1A10D01}" presName="root" presStyleCnt="0">
        <dgm:presLayoutVars>
          <dgm:dir/>
          <dgm:resizeHandles val="exact"/>
        </dgm:presLayoutVars>
      </dgm:prSet>
      <dgm:spPr/>
    </dgm:pt>
    <dgm:pt modelId="{CA63E7B3-610D-4E8F-A56C-7B6BB4AF05E9}" type="pres">
      <dgm:prSet presAssocID="{53EC9E1A-0A18-4655-BAB0-BA43F5CE88D9}" presName="compNode" presStyleCnt="0"/>
      <dgm:spPr/>
    </dgm:pt>
    <dgm:pt modelId="{DF931C05-31B9-4207-8754-BD491BB0A5C3}" type="pres">
      <dgm:prSet presAssocID="{53EC9E1A-0A18-4655-BAB0-BA43F5CE88D9}" presName="bgRect" presStyleLbl="bgShp" presStyleIdx="0" presStyleCnt="5"/>
      <dgm:spPr/>
    </dgm:pt>
    <dgm:pt modelId="{5FEB595A-E8B0-468B-801F-227D8DCC7145}" type="pres">
      <dgm:prSet presAssocID="{53EC9E1A-0A18-4655-BAB0-BA43F5CE88D9}"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Irritant"/>
        </a:ext>
      </dgm:extLst>
    </dgm:pt>
    <dgm:pt modelId="{27A21F6E-031F-49C4-9E0F-5167D582E732}" type="pres">
      <dgm:prSet presAssocID="{53EC9E1A-0A18-4655-BAB0-BA43F5CE88D9}" presName="spaceRect" presStyleCnt="0"/>
      <dgm:spPr/>
    </dgm:pt>
    <dgm:pt modelId="{D605FAB9-3579-4823-8997-729A80D3ABA3}" type="pres">
      <dgm:prSet presAssocID="{53EC9E1A-0A18-4655-BAB0-BA43F5CE88D9}" presName="parTx" presStyleLbl="revTx" presStyleIdx="0" presStyleCnt="5">
        <dgm:presLayoutVars>
          <dgm:chMax val="0"/>
          <dgm:chPref val="0"/>
        </dgm:presLayoutVars>
      </dgm:prSet>
      <dgm:spPr/>
    </dgm:pt>
    <dgm:pt modelId="{0CA49CEF-5517-4BB6-90B2-0066860FF69F}" type="pres">
      <dgm:prSet presAssocID="{99032C30-733D-4383-BB49-4A41E922C9AA}" presName="sibTrans" presStyleCnt="0"/>
      <dgm:spPr/>
    </dgm:pt>
    <dgm:pt modelId="{EE23E96F-EAE0-49D6-A8C7-EE27E2619AF7}" type="pres">
      <dgm:prSet presAssocID="{B80AB092-4DE0-4776-92CE-D5474B78959F}" presName="compNode" presStyleCnt="0"/>
      <dgm:spPr/>
    </dgm:pt>
    <dgm:pt modelId="{2D14484A-0259-4C68-BD77-1D2E955A68BF}" type="pres">
      <dgm:prSet presAssocID="{B80AB092-4DE0-4776-92CE-D5474B78959F}" presName="bgRect" presStyleLbl="bgShp" presStyleIdx="1" presStyleCnt="5"/>
      <dgm:spPr/>
    </dgm:pt>
    <dgm:pt modelId="{9EDEFD59-FD93-4D1B-BB6A-47D2FE057ABE}" type="pres">
      <dgm:prSet presAssocID="{B80AB092-4DE0-4776-92CE-D5474B78959F}"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atistics"/>
        </a:ext>
      </dgm:extLst>
    </dgm:pt>
    <dgm:pt modelId="{47650014-D71C-4925-BECF-5D191BE7D0A5}" type="pres">
      <dgm:prSet presAssocID="{B80AB092-4DE0-4776-92CE-D5474B78959F}" presName="spaceRect" presStyleCnt="0"/>
      <dgm:spPr/>
    </dgm:pt>
    <dgm:pt modelId="{E69CE9B7-01AE-41C8-9502-8DBEDC08469D}" type="pres">
      <dgm:prSet presAssocID="{B80AB092-4DE0-4776-92CE-D5474B78959F}" presName="parTx" presStyleLbl="revTx" presStyleIdx="1" presStyleCnt="5">
        <dgm:presLayoutVars>
          <dgm:chMax val="0"/>
          <dgm:chPref val="0"/>
        </dgm:presLayoutVars>
      </dgm:prSet>
      <dgm:spPr/>
    </dgm:pt>
    <dgm:pt modelId="{F0D3D2BC-A220-4E1C-B27F-5718FC3B33A9}" type="pres">
      <dgm:prSet presAssocID="{5B332FD2-C62E-4EF3-9022-B5982C6D0FE6}" presName="sibTrans" presStyleCnt="0"/>
      <dgm:spPr/>
    </dgm:pt>
    <dgm:pt modelId="{F9B4E5F5-063A-450D-A364-BDC2319C03FC}" type="pres">
      <dgm:prSet presAssocID="{E0ADDF19-21FC-4D62-8546-51EDC8C16BFB}" presName="compNode" presStyleCnt="0"/>
      <dgm:spPr/>
    </dgm:pt>
    <dgm:pt modelId="{DD3C9712-C928-4039-9ACA-6F9216821324}" type="pres">
      <dgm:prSet presAssocID="{E0ADDF19-21FC-4D62-8546-51EDC8C16BFB}" presName="bgRect" presStyleLbl="bgShp" presStyleIdx="2" presStyleCnt="5"/>
      <dgm:spPr/>
    </dgm:pt>
    <dgm:pt modelId="{4115A7E1-8B4F-40DE-8E8B-2C5DB8A6E2B4}" type="pres">
      <dgm:prSet presAssocID="{E0ADDF19-21FC-4D62-8546-51EDC8C16BFB}"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epeat"/>
        </a:ext>
      </dgm:extLst>
    </dgm:pt>
    <dgm:pt modelId="{0ABA5590-1652-41CB-8BF4-81E6BF08227B}" type="pres">
      <dgm:prSet presAssocID="{E0ADDF19-21FC-4D62-8546-51EDC8C16BFB}" presName="spaceRect" presStyleCnt="0"/>
      <dgm:spPr/>
    </dgm:pt>
    <dgm:pt modelId="{60AB7E75-74A8-4B96-9E87-F7EBD73867D6}" type="pres">
      <dgm:prSet presAssocID="{E0ADDF19-21FC-4D62-8546-51EDC8C16BFB}" presName="parTx" presStyleLbl="revTx" presStyleIdx="2" presStyleCnt="5">
        <dgm:presLayoutVars>
          <dgm:chMax val="0"/>
          <dgm:chPref val="0"/>
        </dgm:presLayoutVars>
      </dgm:prSet>
      <dgm:spPr/>
    </dgm:pt>
    <dgm:pt modelId="{93ED0C1C-4770-4357-AC68-AF82CC1E0807}" type="pres">
      <dgm:prSet presAssocID="{35B695C6-9931-457E-9613-91490F1FCF1F}" presName="sibTrans" presStyleCnt="0"/>
      <dgm:spPr/>
    </dgm:pt>
    <dgm:pt modelId="{06A9C334-556B-4C44-BC4D-FE6A8AFDFADC}" type="pres">
      <dgm:prSet presAssocID="{1015F34F-04A0-4EB8-ACCA-D25895FEB9B7}" presName="compNode" presStyleCnt="0"/>
      <dgm:spPr/>
    </dgm:pt>
    <dgm:pt modelId="{A673833C-4B05-40D7-95BA-D5E95EFE69CC}" type="pres">
      <dgm:prSet presAssocID="{1015F34F-04A0-4EB8-ACCA-D25895FEB9B7}" presName="bgRect" presStyleLbl="bgShp" presStyleIdx="3" presStyleCnt="5"/>
      <dgm:spPr/>
    </dgm:pt>
    <dgm:pt modelId="{12D44B59-8B80-4196-9AA1-363935376F8E}" type="pres">
      <dgm:prSet presAssocID="{1015F34F-04A0-4EB8-ACCA-D25895FEB9B7}"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lassroom"/>
        </a:ext>
      </dgm:extLst>
    </dgm:pt>
    <dgm:pt modelId="{8808E530-A360-42C9-BFCD-DE939BA7FAE0}" type="pres">
      <dgm:prSet presAssocID="{1015F34F-04A0-4EB8-ACCA-D25895FEB9B7}" presName="spaceRect" presStyleCnt="0"/>
      <dgm:spPr/>
    </dgm:pt>
    <dgm:pt modelId="{411F64B1-BC2A-4178-A67A-D99D9262D652}" type="pres">
      <dgm:prSet presAssocID="{1015F34F-04A0-4EB8-ACCA-D25895FEB9B7}" presName="parTx" presStyleLbl="revTx" presStyleIdx="3" presStyleCnt="5">
        <dgm:presLayoutVars>
          <dgm:chMax val="0"/>
          <dgm:chPref val="0"/>
        </dgm:presLayoutVars>
      </dgm:prSet>
      <dgm:spPr/>
    </dgm:pt>
    <dgm:pt modelId="{598ED4D8-81EE-4406-9D9B-AFA03ABF163C}" type="pres">
      <dgm:prSet presAssocID="{8341A098-E94C-47B4-A39F-3811A8A7C852}" presName="sibTrans" presStyleCnt="0"/>
      <dgm:spPr/>
    </dgm:pt>
    <dgm:pt modelId="{D54AC531-F2CD-466C-84BB-53BB7F4436B7}" type="pres">
      <dgm:prSet presAssocID="{10CC632A-790A-4A99-ADEB-13802BB2E822}" presName="compNode" presStyleCnt="0"/>
      <dgm:spPr/>
    </dgm:pt>
    <dgm:pt modelId="{9DA009FF-D458-4A55-A8B8-4795049D7E02}" type="pres">
      <dgm:prSet presAssocID="{10CC632A-790A-4A99-ADEB-13802BB2E822}" presName="bgRect" presStyleLbl="bgShp" presStyleIdx="4" presStyleCnt="5"/>
      <dgm:spPr/>
    </dgm:pt>
    <dgm:pt modelId="{E19440C7-5970-4C7B-B4CC-A500A8D65DAF}" type="pres">
      <dgm:prSet presAssocID="{10CC632A-790A-4A99-ADEB-13802BB2E822}"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ullseye"/>
        </a:ext>
      </dgm:extLst>
    </dgm:pt>
    <dgm:pt modelId="{C3D37B0C-8416-4F3B-9673-E6D18B75F176}" type="pres">
      <dgm:prSet presAssocID="{10CC632A-790A-4A99-ADEB-13802BB2E822}" presName="spaceRect" presStyleCnt="0"/>
      <dgm:spPr/>
    </dgm:pt>
    <dgm:pt modelId="{80ECC112-C267-4CC1-85E4-20E9C8752FC2}" type="pres">
      <dgm:prSet presAssocID="{10CC632A-790A-4A99-ADEB-13802BB2E822}" presName="parTx" presStyleLbl="revTx" presStyleIdx="4" presStyleCnt="5">
        <dgm:presLayoutVars>
          <dgm:chMax val="0"/>
          <dgm:chPref val="0"/>
        </dgm:presLayoutVars>
      </dgm:prSet>
      <dgm:spPr/>
    </dgm:pt>
  </dgm:ptLst>
  <dgm:cxnLst>
    <dgm:cxn modelId="{D5613410-3915-450B-877F-E49B006F430A}" type="presOf" srcId="{722087A4-DF34-45BB-9E9B-4B4FD1A10D01}" destId="{DE7EAB86-8582-4AD9-B427-44EAE380900D}" srcOrd="0" destOrd="0" presId="urn:microsoft.com/office/officeart/2018/2/layout/IconVerticalSolidList"/>
    <dgm:cxn modelId="{31AD1B1C-2F80-4E30-989A-D581A316BFF8}" srcId="{722087A4-DF34-45BB-9E9B-4B4FD1A10D01}" destId="{1015F34F-04A0-4EB8-ACCA-D25895FEB9B7}" srcOrd="3" destOrd="0" parTransId="{C93D6ECF-FF56-444E-97D9-1AF6693007FC}" sibTransId="{8341A098-E94C-47B4-A39F-3811A8A7C852}"/>
    <dgm:cxn modelId="{303B4D1E-0E69-46A9-BC33-FB8733CFDCCA}" type="presOf" srcId="{E0ADDF19-21FC-4D62-8546-51EDC8C16BFB}" destId="{60AB7E75-74A8-4B96-9E87-F7EBD73867D6}" srcOrd="0" destOrd="0" presId="urn:microsoft.com/office/officeart/2018/2/layout/IconVerticalSolidList"/>
    <dgm:cxn modelId="{8278215C-6F23-480E-A983-5C653BD4BEDD}" type="presOf" srcId="{1015F34F-04A0-4EB8-ACCA-D25895FEB9B7}" destId="{411F64B1-BC2A-4178-A67A-D99D9262D652}" srcOrd="0" destOrd="0" presId="urn:microsoft.com/office/officeart/2018/2/layout/IconVerticalSolidList"/>
    <dgm:cxn modelId="{0B93825C-98F3-488B-A2B5-15E976358C6D}" srcId="{722087A4-DF34-45BB-9E9B-4B4FD1A10D01}" destId="{10CC632A-790A-4A99-ADEB-13802BB2E822}" srcOrd="4" destOrd="0" parTransId="{3B7ED481-019A-4D28-8234-788C0CE8DEC5}" sibTransId="{86763E60-67E3-4F2F-B12A-CCFA876219BA}"/>
    <dgm:cxn modelId="{C5A21673-3E7B-40E4-9BE6-29BD57B5EB27}" srcId="{722087A4-DF34-45BB-9E9B-4B4FD1A10D01}" destId="{E0ADDF19-21FC-4D62-8546-51EDC8C16BFB}" srcOrd="2" destOrd="0" parTransId="{AC8B8DE0-8B21-4CE8-B12C-D58D8A1B59A5}" sibTransId="{35B695C6-9931-457E-9613-91490F1FCF1F}"/>
    <dgm:cxn modelId="{3A3C1682-7DE3-4A87-ADE8-5A1B4B6244D5}" type="presOf" srcId="{53EC9E1A-0A18-4655-BAB0-BA43F5CE88D9}" destId="{D605FAB9-3579-4823-8997-729A80D3ABA3}" srcOrd="0" destOrd="0" presId="urn:microsoft.com/office/officeart/2018/2/layout/IconVerticalSolidList"/>
    <dgm:cxn modelId="{02797ABC-99DA-425E-B68C-1C0E9CBEB4BC}" type="presOf" srcId="{B80AB092-4DE0-4776-92CE-D5474B78959F}" destId="{E69CE9B7-01AE-41C8-9502-8DBEDC08469D}" srcOrd="0" destOrd="0" presId="urn:microsoft.com/office/officeart/2018/2/layout/IconVerticalSolidList"/>
    <dgm:cxn modelId="{5D2A2CC2-7625-4959-865D-1FB7E0E83516}" srcId="{722087A4-DF34-45BB-9E9B-4B4FD1A10D01}" destId="{B80AB092-4DE0-4776-92CE-D5474B78959F}" srcOrd="1" destOrd="0" parTransId="{5B13513B-24E3-4485-B2B5-3F8A4FAD7F0E}" sibTransId="{5B332FD2-C62E-4EF3-9022-B5982C6D0FE6}"/>
    <dgm:cxn modelId="{4EA19BEE-1D7A-48FD-BDAE-7A05E8543AA4}" srcId="{722087A4-DF34-45BB-9E9B-4B4FD1A10D01}" destId="{53EC9E1A-0A18-4655-BAB0-BA43F5CE88D9}" srcOrd="0" destOrd="0" parTransId="{D4E8010C-44DF-4174-BBCC-8A50AE3742CD}" sibTransId="{99032C30-733D-4383-BB49-4A41E922C9AA}"/>
    <dgm:cxn modelId="{B830B5FC-7009-427B-8687-9BD70B4D4AA8}" type="presOf" srcId="{10CC632A-790A-4A99-ADEB-13802BB2E822}" destId="{80ECC112-C267-4CC1-85E4-20E9C8752FC2}" srcOrd="0" destOrd="0" presId="urn:microsoft.com/office/officeart/2018/2/layout/IconVerticalSolidList"/>
    <dgm:cxn modelId="{D7A26CB9-3B15-4B55-B9C2-FE4E11EAD7CA}" type="presParOf" srcId="{DE7EAB86-8582-4AD9-B427-44EAE380900D}" destId="{CA63E7B3-610D-4E8F-A56C-7B6BB4AF05E9}" srcOrd="0" destOrd="0" presId="urn:microsoft.com/office/officeart/2018/2/layout/IconVerticalSolidList"/>
    <dgm:cxn modelId="{6B08BE66-1822-4600-B506-89C5CE509F01}" type="presParOf" srcId="{CA63E7B3-610D-4E8F-A56C-7B6BB4AF05E9}" destId="{DF931C05-31B9-4207-8754-BD491BB0A5C3}" srcOrd="0" destOrd="0" presId="urn:microsoft.com/office/officeart/2018/2/layout/IconVerticalSolidList"/>
    <dgm:cxn modelId="{DD4E71A7-547D-4DEC-9905-872C79D58221}" type="presParOf" srcId="{CA63E7B3-610D-4E8F-A56C-7B6BB4AF05E9}" destId="{5FEB595A-E8B0-468B-801F-227D8DCC7145}" srcOrd="1" destOrd="0" presId="urn:microsoft.com/office/officeart/2018/2/layout/IconVerticalSolidList"/>
    <dgm:cxn modelId="{0525658B-66A0-4650-9FA0-7BACFD6E57F3}" type="presParOf" srcId="{CA63E7B3-610D-4E8F-A56C-7B6BB4AF05E9}" destId="{27A21F6E-031F-49C4-9E0F-5167D582E732}" srcOrd="2" destOrd="0" presId="urn:microsoft.com/office/officeart/2018/2/layout/IconVerticalSolidList"/>
    <dgm:cxn modelId="{3A872F6D-C9C7-4D19-9153-5EFE59E08AAC}" type="presParOf" srcId="{CA63E7B3-610D-4E8F-A56C-7B6BB4AF05E9}" destId="{D605FAB9-3579-4823-8997-729A80D3ABA3}" srcOrd="3" destOrd="0" presId="urn:microsoft.com/office/officeart/2018/2/layout/IconVerticalSolidList"/>
    <dgm:cxn modelId="{17DF4C5C-DE43-4CEC-985C-15A538105EC5}" type="presParOf" srcId="{DE7EAB86-8582-4AD9-B427-44EAE380900D}" destId="{0CA49CEF-5517-4BB6-90B2-0066860FF69F}" srcOrd="1" destOrd="0" presId="urn:microsoft.com/office/officeart/2018/2/layout/IconVerticalSolidList"/>
    <dgm:cxn modelId="{4FAD8AAB-8267-404D-A675-69CBD35D2EE4}" type="presParOf" srcId="{DE7EAB86-8582-4AD9-B427-44EAE380900D}" destId="{EE23E96F-EAE0-49D6-A8C7-EE27E2619AF7}" srcOrd="2" destOrd="0" presId="urn:microsoft.com/office/officeart/2018/2/layout/IconVerticalSolidList"/>
    <dgm:cxn modelId="{2605253E-FDE5-4289-B7B5-BA566375AA07}" type="presParOf" srcId="{EE23E96F-EAE0-49D6-A8C7-EE27E2619AF7}" destId="{2D14484A-0259-4C68-BD77-1D2E955A68BF}" srcOrd="0" destOrd="0" presId="urn:microsoft.com/office/officeart/2018/2/layout/IconVerticalSolidList"/>
    <dgm:cxn modelId="{CDB3B49D-DC8D-4C6E-83DE-B469DA87C25A}" type="presParOf" srcId="{EE23E96F-EAE0-49D6-A8C7-EE27E2619AF7}" destId="{9EDEFD59-FD93-4D1B-BB6A-47D2FE057ABE}" srcOrd="1" destOrd="0" presId="urn:microsoft.com/office/officeart/2018/2/layout/IconVerticalSolidList"/>
    <dgm:cxn modelId="{59BC40D0-6CE2-4ECA-8A44-369092FC8809}" type="presParOf" srcId="{EE23E96F-EAE0-49D6-A8C7-EE27E2619AF7}" destId="{47650014-D71C-4925-BECF-5D191BE7D0A5}" srcOrd="2" destOrd="0" presId="urn:microsoft.com/office/officeart/2018/2/layout/IconVerticalSolidList"/>
    <dgm:cxn modelId="{665FE901-E927-4111-99CC-950936153DCF}" type="presParOf" srcId="{EE23E96F-EAE0-49D6-A8C7-EE27E2619AF7}" destId="{E69CE9B7-01AE-41C8-9502-8DBEDC08469D}" srcOrd="3" destOrd="0" presId="urn:microsoft.com/office/officeart/2018/2/layout/IconVerticalSolidList"/>
    <dgm:cxn modelId="{A65C38F2-294F-4120-BEC2-6E917634EA7C}" type="presParOf" srcId="{DE7EAB86-8582-4AD9-B427-44EAE380900D}" destId="{F0D3D2BC-A220-4E1C-B27F-5718FC3B33A9}" srcOrd="3" destOrd="0" presId="urn:microsoft.com/office/officeart/2018/2/layout/IconVerticalSolidList"/>
    <dgm:cxn modelId="{ED3ADDA4-295B-42FE-B0D4-3270463A27A8}" type="presParOf" srcId="{DE7EAB86-8582-4AD9-B427-44EAE380900D}" destId="{F9B4E5F5-063A-450D-A364-BDC2319C03FC}" srcOrd="4" destOrd="0" presId="urn:microsoft.com/office/officeart/2018/2/layout/IconVerticalSolidList"/>
    <dgm:cxn modelId="{B572CE41-4E6F-4F4B-BF3C-6BB60628916A}" type="presParOf" srcId="{F9B4E5F5-063A-450D-A364-BDC2319C03FC}" destId="{DD3C9712-C928-4039-9ACA-6F9216821324}" srcOrd="0" destOrd="0" presId="urn:microsoft.com/office/officeart/2018/2/layout/IconVerticalSolidList"/>
    <dgm:cxn modelId="{223E3177-E31D-450D-B96E-517A0BC9528D}" type="presParOf" srcId="{F9B4E5F5-063A-450D-A364-BDC2319C03FC}" destId="{4115A7E1-8B4F-40DE-8E8B-2C5DB8A6E2B4}" srcOrd="1" destOrd="0" presId="urn:microsoft.com/office/officeart/2018/2/layout/IconVerticalSolidList"/>
    <dgm:cxn modelId="{C4624E28-4EEA-4687-B1CB-711E9B08A1D6}" type="presParOf" srcId="{F9B4E5F5-063A-450D-A364-BDC2319C03FC}" destId="{0ABA5590-1652-41CB-8BF4-81E6BF08227B}" srcOrd="2" destOrd="0" presId="urn:microsoft.com/office/officeart/2018/2/layout/IconVerticalSolidList"/>
    <dgm:cxn modelId="{80609BCE-0EBA-41EE-8A63-238442163E60}" type="presParOf" srcId="{F9B4E5F5-063A-450D-A364-BDC2319C03FC}" destId="{60AB7E75-74A8-4B96-9E87-F7EBD73867D6}" srcOrd="3" destOrd="0" presId="urn:microsoft.com/office/officeart/2018/2/layout/IconVerticalSolidList"/>
    <dgm:cxn modelId="{2BA7BE99-C0D4-4161-B41F-69EFC8542D91}" type="presParOf" srcId="{DE7EAB86-8582-4AD9-B427-44EAE380900D}" destId="{93ED0C1C-4770-4357-AC68-AF82CC1E0807}" srcOrd="5" destOrd="0" presId="urn:microsoft.com/office/officeart/2018/2/layout/IconVerticalSolidList"/>
    <dgm:cxn modelId="{CCBBC61E-639A-42C6-91BE-D2F875733703}" type="presParOf" srcId="{DE7EAB86-8582-4AD9-B427-44EAE380900D}" destId="{06A9C334-556B-4C44-BC4D-FE6A8AFDFADC}" srcOrd="6" destOrd="0" presId="urn:microsoft.com/office/officeart/2018/2/layout/IconVerticalSolidList"/>
    <dgm:cxn modelId="{3E4BEDA3-DC13-4E87-97EF-6CBFDB3ED9AE}" type="presParOf" srcId="{06A9C334-556B-4C44-BC4D-FE6A8AFDFADC}" destId="{A673833C-4B05-40D7-95BA-D5E95EFE69CC}" srcOrd="0" destOrd="0" presId="urn:microsoft.com/office/officeart/2018/2/layout/IconVerticalSolidList"/>
    <dgm:cxn modelId="{B5D9A968-CEB6-4DF2-9D2A-86D0C0D6B8E1}" type="presParOf" srcId="{06A9C334-556B-4C44-BC4D-FE6A8AFDFADC}" destId="{12D44B59-8B80-4196-9AA1-363935376F8E}" srcOrd="1" destOrd="0" presId="urn:microsoft.com/office/officeart/2018/2/layout/IconVerticalSolidList"/>
    <dgm:cxn modelId="{32A926AE-6C32-4CC8-8F3D-EBEE70DD51A0}" type="presParOf" srcId="{06A9C334-556B-4C44-BC4D-FE6A8AFDFADC}" destId="{8808E530-A360-42C9-BFCD-DE939BA7FAE0}" srcOrd="2" destOrd="0" presId="urn:microsoft.com/office/officeart/2018/2/layout/IconVerticalSolidList"/>
    <dgm:cxn modelId="{2CC04274-D3EB-4CD9-A7FB-CFBEA5AFB07F}" type="presParOf" srcId="{06A9C334-556B-4C44-BC4D-FE6A8AFDFADC}" destId="{411F64B1-BC2A-4178-A67A-D99D9262D652}" srcOrd="3" destOrd="0" presId="urn:microsoft.com/office/officeart/2018/2/layout/IconVerticalSolidList"/>
    <dgm:cxn modelId="{333186B1-314C-490D-8C36-8FFC7FA16959}" type="presParOf" srcId="{DE7EAB86-8582-4AD9-B427-44EAE380900D}" destId="{598ED4D8-81EE-4406-9D9B-AFA03ABF163C}" srcOrd="7" destOrd="0" presId="urn:microsoft.com/office/officeart/2018/2/layout/IconVerticalSolidList"/>
    <dgm:cxn modelId="{5D16C1AC-5F79-430A-A9BA-2C1A59AA1AE7}" type="presParOf" srcId="{DE7EAB86-8582-4AD9-B427-44EAE380900D}" destId="{D54AC531-F2CD-466C-84BB-53BB7F4436B7}" srcOrd="8" destOrd="0" presId="urn:microsoft.com/office/officeart/2018/2/layout/IconVerticalSolidList"/>
    <dgm:cxn modelId="{8D7E1059-FDBE-4AE1-9BF6-118732DCBECE}" type="presParOf" srcId="{D54AC531-F2CD-466C-84BB-53BB7F4436B7}" destId="{9DA009FF-D458-4A55-A8B8-4795049D7E02}" srcOrd="0" destOrd="0" presId="urn:microsoft.com/office/officeart/2018/2/layout/IconVerticalSolidList"/>
    <dgm:cxn modelId="{58A1857F-2BB4-4588-B528-13A75CA4B417}" type="presParOf" srcId="{D54AC531-F2CD-466C-84BB-53BB7F4436B7}" destId="{E19440C7-5970-4C7B-B4CC-A500A8D65DAF}" srcOrd="1" destOrd="0" presId="urn:microsoft.com/office/officeart/2018/2/layout/IconVerticalSolidList"/>
    <dgm:cxn modelId="{2FE05CB4-3BE9-4534-803B-4C7B2C92912D}" type="presParOf" srcId="{D54AC531-F2CD-466C-84BB-53BB7F4436B7}" destId="{C3D37B0C-8416-4F3B-9673-E6D18B75F176}" srcOrd="2" destOrd="0" presId="urn:microsoft.com/office/officeart/2018/2/layout/IconVerticalSolidList"/>
    <dgm:cxn modelId="{6273491E-AEF0-41A1-AD10-D190C07C436E}" type="presParOf" srcId="{D54AC531-F2CD-466C-84BB-53BB7F4436B7}" destId="{80ECC112-C267-4CC1-85E4-20E9C8752FC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B7F817-BB42-4342-9386-1AF3E78FA7DC}"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DF1FC2B8-908D-432F-9EBE-8FF246CC9489}">
      <dgm:prSet/>
      <dgm:spPr/>
      <dgm:t>
        <a:bodyPr/>
        <a:lstStyle/>
        <a:p>
          <a:r>
            <a:rPr lang="en-US"/>
            <a:t>Revisit qualitative questions, determine if more information is needed. </a:t>
          </a:r>
        </a:p>
      </dgm:t>
    </dgm:pt>
    <dgm:pt modelId="{D72EEE77-C226-4368-8853-2617E8B4CA5B}" type="parTrans" cxnId="{4266E4B3-3BCA-4E11-A65B-2ED1C7B8D212}">
      <dgm:prSet/>
      <dgm:spPr/>
      <dgm:t>
        <a:bodyPr/>
        <a:lstStyle/>
        <a:p>
          <a:endParaRPr lang="en-US"/>
        </a:p>
      </dgm:t>
    </dgm:pt>
    <dgm:pt modelId="{914E4F80-AA36-465C-ABA3-E11A848E3241}" type="sibTrans" cxnId="{4266E4B3-3BCA-4E11-A65B-2ED1C7B8D212}">
      <dgm:prSet/>
      <dgm:spPr/>
      <dgm:t>
        <a:bodyPr/>
        <a:lstStyle/>
        <a:p>
          <a:endParaRPr lang="en-US"/>
        </a:p>
      </dgm:t>
    </dgm:pt>
    <dgm:pt modelId="{6703E348-AE83-4B3D-9D1B-3098CA87C7EA}">
      <dgm:prSet/>
      <dgm:spPr/>
      <dgm:t>
        <a:bodyPr/>
        <a:lstStyle/>
        <a:p>
          <a:r>
            <a:rPr lang="en-US"/>
            <a:t>Members discuss the results.</a:t>
          </a:r>
        </a:p>
      </dgm:t>
    </dgm:pt>
    <dgm:pt modelId="{558C7A57-ACAA-45FE-865F-55859BC641A3}" type="parTrans" cxnId="{9F353E0D-CAFA-4D20-A3A6-64EAB9369A5B}">
      <dgm:prSet/>
      <dgm:spPr/>
      <dgm:t>
        <a:bodyPr/>
        <a:lstStyle/>
        <a:p>
          <a:endParaRPr lang="en-US"/>
        </a:p>
      </dgm:t>
    </dgm:pt>
    <dgm:pt modelId="{D75ED4BC-1531-4C46-83DE-5797556FDE1D}" type="sibTrans" cxnId="{9F353E0D-CAFA-4D20-A3A6-64EAB9369A5B}">
      <dgm:prSet/>
      <dgm:spPr/>
      <dgm:t>
        <a:bodyPr/>
        <a:lstStyle/>
        <a:p>
          <a:endParaRPr lang="en-US"/>
        </a:p>
      </dgm:t>
    </dgm:pt>
    <dgm:pt modelId="{C5CC8FF7-FC08-403D-85E4-E2CC9AC745FC}">
      <dgm:prSet/>
      <dgm:spPr/>
      <dgm:t>
        <a:bodyPr/>
        <a:lstStyle/>
        <a:p>
          <a:r>
            <a:rPr lang="en-US"/>
            <a:t>Evaluate if the rankings meet the IPBT goals for the year. </a:t>
          </a:r>
        </a:p>
      </dgm:t>
    </dgm:pt>
    <dgm:pt modelId="{C87B44C5-F56B-4014-BC2E-FA705CF6F9CC}" type="parTrans" cxnId="{60EBF45C-B038-4300-96CE-1631A8F43A21}">
      <dgm:prSet/>
      <dgm:spPr/>
      <dgm:t>
        <a:bodyPr/>
        <a:lstStyle/>
        <a:p>
          <a:endParaRPr lang="en-US"/>
        </a:p>
      </dgm:t>
    </dgm:pt>
    <dgm:pt modelId="{930505CC-DA75-44F8-92F7-4A49B79A7896}" type="sibTrans" cxnId="{60EBF45C-B038-4300-96CE-1631A8F43A21}">
      <dgm:prSet/>
      <dgm:spPr/>
      <dgm:t>
        <a:bodyPr/>
        <a:lstStyle/>
        <a:p>
          <a:endParaRPr lang="en-US"/>
        </a:p>
      </dgm:t>
    </dgm:pt>
    <dgm:pt modelId="{ECDAD57D-E9A3-4B3E-82A1-27A88413086F}">
      <dgm:prSet/>
      <dgm:spPr/>
      <dgm:t>
        <a:bodyPr/>
        <a:lstStyle/>
        <a:p>
          <a:r>
            <a:rPr lang="en-US"/>
            <a:t>Adjust rankings by vote if necessary. </a:t>
          </a:r>
        </a:p>
      </dgm:t>
    </dgm:pt>
    <dgm:pt modelId="{734A52E8-E224-41AD-A9B4-ABF213A0690B}" type="parTrans" cxnId="{60CE3697-5F14-4B90-96E2-ACEF3440E8B6}">
      <dgm:prSet/>
      <dgm:spPr/>
      <dgm:t>
        <a:bodyPr/>
        <a:lstStyle/>
        <a:p>
          <a:endParaRPr lang="en-US"/>
        </a:p>
      </dgm:t>
    </dgm:pt>
    <dgm:pt modelId="{B9A47B53-2FA2-435A-94F5-0D100E2564D7}" type="sibTrans" cxnId="{60CE3697-5F14-4B90-96E2-ACEF3440E8B6}">
      <dgm:prSet/>
      <dgm:spPr/>
      <dgm:t>
        <a:bodyPr/>
        <a:lstStyle/>
        <a:p>
          <a:endParaRPr lang="en-US"/>
        </a:p>
      </dgm:t>
    </dgm:pt>
    <dgm:pt modelId="{9FC7E45B-DBB1-4FFA-BC44-0E3C48240A2F}">
      <dgm:prSet/>
      <dgm:spPr/>
      <dgm:t>
        <a:bodyPr/>
        <a:lstStyle/>
        <a:p>
          <a:r>
            <a:rPr lang="en-US"/>
            <a:t>Make recommendations for the positions that are not prioritized as to how they can improve. </a:t>
          </a:r>
        </a:p>
      </dgm:t>
    </dgm:pt>
    <dgm:pt modelId="{3D1C8457-57D8-487B-B5A0-7905142D12AF}" type="parTrans" cxnId="{761B32BC-D18F-46C7-9EE2-46105CFA9023}">
      <dgm:prSet/>
      <dgm:spPr/>
      <dgm:t>
        <a:bodyPr/>
        <a:lstStyle/>
        <a:p>
          <a:endParaRPr lang="en-US"/>
        </a:p>
      </dgm:t>
    </dgm:pt>
    <dgm:pt modelId="{811482C1-B65F-48D3-A797-651D1FC19BD8}" type="sibTrans" cxnId="{761B32BC-D18F-46C7-9EE2-46105CFA9023}">
      <dgm:prSet/>
      <dgm:spPr/>
      <dgm:t>
        <a:bodyPr/>
        <a:lstStyle/>
        <a:p>
          <a:endParaRPr lang="en-US"/>
        </a:p>
      </dgm:t>
    </dgm:pt>
    <dgm:pt modelId="{5196B536-1252-4364-AB96-7F3DCCD57AE6}">
      <dgm:prSet/>
      <dgm:spPr/>
      <dgm:t>
        <a:bodyPr/>
        <a:lstStyle/>
        <a:p>
          <a:r>
            <a:rPr lang="en-US"/>
            <a:t>Make determination for how we will handle non-prioritized positions in the next academic year.  Evaluate if departments need to go to viability. </a:t>
          </a:r>
        </a:p>
      </dgm:t>
    </dgm:pt>
    <dgm:pt modelId="{011C6F77-A52F-41CC-968A-EEBD75807173}" type="parTrans" cxnId="{D29F193E-D6B3-4847-8016-676F4FC7E4B8}">
      <dgm:prSet/>
      <dgm:spPr/>
      <dgm:t>
        <a:bodyPr/>
        <a:lstStyle/>
        <a:p>
          <a:endParaRPr lang="en-US"/>
        </a:p>
      </dgm:t>
    </dgm:pt>
    <dgm:pt modelId="{C553E3B0-8ECB-406A-A1AB-4324DEFE73C7}" type="sibTrans" cxnId="{D29F193E-D6B3-4847-8016-676F4FC7E4B8}">
      <dgm:prSet/>
      <dgm:spPr/>
      <dgm:t>
        <a:bodyPr/>
        <a:lstStyle/>
        <a:p>
          <a:endParaRPr lang="en-US"/>
        </a:p>
      </dgm:t>
    </dgm:pt>
    <dgm:pt modelId="{CE419458-2511-4948-8CA4-790A0D1CCE86}" type="pres">
      <dgm:prSet presAssocID="{5BB7F817-BB42-4342-9386-1AF3E78FA7DC}" presName="root" presStyleCnt="0">
        <dgm:presLayoutVars>
          <dgm:dir/>
          <dgm:resizeHandles val="exact"/>
        </dgm:presLayoutVars>
      </dgm:prSet>
      <dgm:spPr/>
    </dgm:pt>
    <dgm:pt modelId="{9231F865-4A83-4ACD-89F9-EE870CC40E71}" type="pres">
      <dgm:prSet presAssocID="{DF1FC2B8-908D-432F-9EBE-8FF246CC9489}" presName="compNode" presStyleCnt="0"/>
      <dgm:spPr/>
    </dgm:pt>
    <dgm:pt modelId="{4F0A5048-73FC-4F3A-8A47-06A9595BE57F}" type="pres">
      <dgm:prSet presAssocID="{DF1FC2B8-908D-432F-9EBE-8FF246CC9489}" presName="bgRect" presStyleLbl="bgShp" presStyleIdx="0" presStyleCnt="6"/>
      <dgm:spPr/>
    </dgm:pt>
    <dgm:pt modelId="{A1CE4A7F-608A-4FA4-AE53-AA548B8FC739}" type="pres">
      <dgm:prSet presAssocID="{DF1FC2B8-908D-432F-9EBE-8FF246CC9489}"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estion mark"/>
        </a:ext>
      </dgm:extLst>
    </dgm:pt>
    <dgm:pt modelId="{A4E7F2F3-7127-43C5-B70B-D7D583553002}" type="pres">
      <dgm:prSet presAssocID="{DF1FC2B8-908D-432F-9EBE-8FF246CC9489}" presName="spaceRect" presStyleCnt="0"/>
      <dgm:spPr/>
    </dgm:pt>
    <dgm:pt modelId="{26A940E3-6869-4EED-B009-A1753A69161E}" type="pres">
      <dgm:prSet presAssocID="{DF1FC2B8-908D-432F-9EBE-8FF246CC9489}" presName="parTx" presStyleLbl="revTx" presStyleIdx="0" presStyleCnt="6">
        <dgm:presLayoutVars>
          <dgm:chMax val="0"/>
          <dgm:chPref val="0"/>
        </dgm:presLayoutVars>
      </dgm:prSet>
      <dgm:spPr/>
    </dgm:pt>
    <dgm:pt modelId="{44A38A9C-F484-4C9E-ACA5-1D4279468771}" type="pres">
      <dgm:prSet presAssocID="{914E4F80-AA36-465C-ABA3-E11A848E3241}" presName="sibTrans" presStyleCnt="0"/>
      <dgm:spPr/>
    </dgm:pt>
    <dgm:pt modelId="{6D6E2A6D-28F9-472C-8FF1-3A57473C2F77}" type="pres">
      <dgm:prSet presAssocID="{6703E348-AE83-4B3D-9D1B-3098CA87C7EA}" presName="compNode" presStyleCnt="0"/>
      <dgm:spPr/>
    </dgm:pt>
    <dgm:pt modelId="{561A1388-9FCB-48B5-9DA4-D8D31D21FA75}" type="pres">
      <dgm:prSet presAssocID="{6703E348-AE83-4B3D-9D1B-3098CA87C7EA}" presName="bgRect" presStyleLbl="bgShp" presStyleIdx="1" presStyleCnt="6"/>
      <dgm:spPr/>
    </dgm:pt>
    <dgm:pt modelId="{7ED3DD80-D4B7-4A29-A9CE-33DAB495E677}" type="pres">
      <dgm:prSet presAssocID="{6703E348-AE83-4B3D-9D1B-3098CA87C7EA}"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a:ext>
      </dgm:extLst>
    </dgm:pt>
    <dgm:pt modelId="{B101D26C-8A10-46C4-990F-DA4516930E7B}" type="pres">
      <dgm:prSet presAssocID="{6703E348-AE83-4B3D-9D1B-3098CA87C7EA}" presName="spaceRect" presStyleCnt="0"/>
      <dgm:spPr/>
    </dgm:pt>
    <dgm:pt modelId="{E9C4C17A-EED7-422F-A593-001ADFD3F0CD}" type="pres">
      <dgm:prSet presAssocID="{6703E348-AE83-4B3D-9D1B-3098CA87C7EA}" presName="parTx" presStyleLbl="revTx" presStyleIdx="1" presStyleCnt="6">
        <dgm:presLayoutVars>
          <dgm:chMax val="0"/>
          <dgm:chPref val="0"/>
        </dgm:presLayoutVars>
      </dgm:prSet>
      <dgm:spPr/>
    </dgm:pt>
    <dgm:pt modelId="{141F4833-3018-4A91-AE05-179D8245277C}" type="pres">
      <dgm:prSet presAssocID="{D75ED4BC-1531-4C46-83DE-5797556FDE1D}" presName="sibTrans" presStyleCnt="0"/>
      <dgm:spPr/>
    </dgm:pt>
    <dgm:pt modelId="{FCDF4F0E-FB23-442F-A4C3-5E01971290F4}" type="pres">
      <dgm:prSet presAssocID="{C5CC8FF7-FC08-403D-85E4-E2CC9AC745FC}" presName="compNode" presStyleCnt="0"/>
      <dgm:spPr/>
    </dgm:pt>
    <dgm:pt modelId="{19F702B0-7CA6-41B8-8531-D6D377B84A69}" type="pres">
      <dgm:prSet presAssocID="{C5CC8FF7-FC08-403D-85E4-E2CC9AC745FC}" presName="bgRect" presStyleLbl="bgShp" presStyleIdx="2" presStyleCnt="6"/>
      <dgm:spPr/>
    </dgm:pt>
    <dgm:pt modelId="{12A823EF-613A-4333-B977-D1B612BC0ADA}" type="pres">
      <dgm:prSet presAssocID="{C5CC8FF7-FC08-403D-85E4-E2CC9AC745FC}"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arget"/>
        </a:ext>
      </dgm:extLst>
    </dgm:pt>
    <dgm:pt modelId="{5BF43451-9236-422B-9947-14E61CF6FC1D}" type="pres">
      <dgm:prSet presAssocID="{C5CC8FF7-FC08-403D-85E4-E2CC9AC745FC}" presName="spaceRect" presStyleCnt="0"/>
      <dgm:spPr/>
    </dgm:pt>
    <dgm:pt modelId="{BAAD154C-8AEA-486B-8D9F-DDD4A918D75C}" type="pres">
      <dgm:prSet presAssocID="{C5CC8FF7-FC08-403D-85E4-E2CC9AC745FC}" presName="parTx" presStyleLbl="revTx" presStyleIdx="2" presStyleCnt="6">
        <dgm:presLayoutVars>
          <dgm:chMax val="0"/>
          <dgm:chPref val="0"/>
        </dgm:presLayoutVars>
      </dgm:prSet>
      <dgm:spPr/>
    </dgm:pt>
    <dgm:pt modelId="{9C06B100-14D2-4A6D-BA38-5B39C2954E19}" type="pres">
      <dgm:prSet presAssocID="{930505CC-DA75-44F8-92F7-4A49B79A7896}" presName="sibTrans" presStyleCnt="0"/>
      <dgm:spPr/>
    </dgm:pt>
    <dgm:pt modelId="{BF68E45A-9890-48E6-A11A-D57CC98A5939}" type="pres">
      <dgm:prSet presAssocID="{ECDAD57D-E9A3-4B3E-82A1-27A88413086F}" presName="compNode" presStyleCnt="0"/>
      <dgm:spPr/>
    </dgm:pt>
    <dgm:pt modelId="{1F68589E-3BF5-4EA2-A0D8-F15D5A9ED063}" type="pres">
      <dgm:prSet presAssocID="{ECDAD57D-E9A3-4B3E-82A1-27A88413086F}" presName="bgRect" presStyleLbl="bgShp" presStyleIdx="3" presStyleCnt="6"/>
      <dgm:spPr/>
    </dgm:pt>
    <dgm:pt modelId="{8C747CB1-135F-4427-B712-F68C9197F497}" type="pres">
      <dgm:prSet presAssocID="{ECDAD57D-E9A3-4B3E-82A1-27A88413086F}"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Gauge"/>
        </a:ext>
      </dgm:extLst>
    </dgm:pt>
    <dgm:pt modelId="{9D0A5F4C-4B28-4207-9AB8-D1B3E0675150}" type="pres">
      <dgm:prSet presAssocID="{ECDAD57D-E9A3-4B3E-82A1-27A88413086F}" presName="spaceRect" presStyleCnt="0"/>
      <dgm:spPr/>
    </dgm:pt>
    <dgm:pt modelId="{22B9234E-6FB5-4E8C-90ED-5F1155B30294}" type="pres">
      <dgm:prSet presAssocID="{ECDAD57D-E9A3-4B3E-82A1-27A88413086F}" presName="parTx" presStyleLbl="revTx" presStyleIdx="3" presStyleCnt="6">
        <dgm:presLayoutVars>
          <dgm:chMax val="0"/>
          <dgm:chPref val="0"/>
        </dgm:presLayoutVars>
      </dgm:prSet>
      <dgm:spPr/>
    </dgm:pt>
    <dgm:pt modelId="{D52BCC39-9F6F-4F02-8BEF-D39251ACD332}" type="pres">
      <dgm:prSet presAssocID="{B9A47B53-2FA2-435A-94F5-0D100E2564D7}" presName="sibTrans" presStyleCnt="0"/>
      <dgm:spPr/>
    </dgm:pt>
    <dgm:pt modelId="{3BDADE71-3D24-45AF-8A04-73148738DDCF}" type="pres">
      <dgm:prSet presAssocID="{9FC7E45B-DBB1-4FFA-BC44-0E3C48240A2F}" presName="compNode" presStyleCnt="0"/>
      <dgm:spPr/>
    </dgm:pt>
    <dgm:pt modelId="{2337E487-E109-4579-BDBF-D4FED49E84E0}" type="pres">
      <dgm:prSet presAssocID="{9FC7E45B-DBB1-4FFA-BC44-0E3C48240A2F}" presName="bgRect" presStyleLbl="bgShp" presStyleIdx="4" presStyleCnt="6"/>
      <dgm:spPr/>
    </dgm:pt>
    <dgm:pt modelId="{3F388EED-6913-42A1-AA00-5C56897F3046}" type="pres">
      <dgm:prSet presAssocID="{9FC7E45B-DBB1-4FFA-BC44-0E3C48240A2F}"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Light Bulb and Gear"/>
        </a:ext>
      </dgm:extLst>
    </dgm:pt>
    <dgm:pt modelId="{FD7EB5BC-1246-4B52-862C-72C26CF5D640}" type="pres">
      <dgm:prSet presAssocID="{9FC7E45B-DBB1-4FFA-BC44-0E3C48240A2F}" presName="spaceRect" presStyleCnt="0"/>
      <dgm:spPr/>
    </dgm:pt>
    <dgm:pt modelId="{73FBB6F0-201C-4FD2-AC0E-C9E147F820F3}" type="pres">
      <dgm:prSet presAssocID="{9FC7E45B-DBB1-4FFA-BC44-0E3C48240A2F}" presName="parTx" presStyleLbl="revTx" presStyleIdx="4" presStyleCnt="6">
        <dgm:presLayoutVars>
          <dgm:chMax val="0"/>
          <dgm:chPref val="0"/>
        </dgm:presLayoutVars>
      </dgm:prSet>
      <dgm:spPr/>
    </dgm:pt>
    <dgm:pt modelId="{B2E46788-8280-4CB0-B37A-8A2B32551E3F}" type="pres">
      <dgm:prSet presAssocID="{811482C1-B65F-48D3-A797-651D1FC19BD8}" presName="sibTrans" presStyleCnt="0"/>
      <dgm:spPr/>
    </dgm:pt>
    <dgm:pt modelId="{A8ED2618-7BA5-4C72-B94B-C55E9FF1BCA8}" type="pres">
      <dgm:prSet presAssocID="{5196B536-1252-4364-AB96-7F3DCCD57AE6}" presName="compNode" presStyleCnt="0"/>
      <dgm:spPr/>
    </dgm:pt>
    <dgm:pt modelId="{286FE1F0-3AD2-4335-B882-81337256482A}" type="pres">
      <dgm:prSet presAssocID="{5196B536-1252-4364-AB96-7F3DCCD57AE6}" presName="bgRect" presStyleLbl="bgShp" presStyleIdx="5" presStyleCnt="6"/>
      <dgm:spPr/>
    </dgm:pt>
    <dgm:pt modelId="{22F25EF4-40D0-4C02-81BD-48437CF15486}" type="pres">
      <dgm:prSet presAssocID="{5196B536-1252-4364-AB96-7F3DCCD57AE6}"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Classroom"/>
        </a:ext>
      </dgm:extLst>
    </dgm:pt>
    <dgm:pt modelId="{56201C9C-FDA8-4B6A-9EF2-09B9987B9DF0}" type="pres">
      <dgm:prSet presAssocID="{5196B536-1252-4364-AB96-7F3DCCD57AE6}" presName="spaceRect" presStyleCnt="0"/>
      <dgm:spPr/>
    </dgm:pt>
    <dgm:pt modelId="{516C2E47-AB55-403B-9638-9A317A8D6DCE}" type="pres">
      <dgm:prSet presAssocID="{5196B536-1252-4364-AB96-7F3DCCD57AE6}" presName="parTx" presStyleLbl="revTx" presStyleIdx="5" presStyleCnt="6">
        <dgm:presLayoutVars>
          <dgm:chMax val="0"/>
          <dgm:chPref val="0"/>
        </dgm:presLayoutVars>
      </dgm:prSet>
      <dgm:spPr/>
    </dgm:pt>
  </dgm:ptLst>
  <dgm:cxnLst>
    <dgm:cxn modelId="{9F353E0D-CAFA-4D20-A3A6-64EAB9369A5B}" srcId="{5BB7F817-BB42-4342-9386-1AF3E78FA7DC}" destId="{6703E348-AE83-4B3D-9D1B-3098CA87C7EA}" srcOrd="1" destOrd="0" parTransId="{558C7A57-ACAA-45FE-865F-55859BC641A3}" sibTransId="{D75ED4BC-1531-4C46-83DE-5797556FDE1D}"/>
    <dgm:cxn modelId="{A43C6013-6F62-4F40-BF53-CDFAD4515254}" type="presOf" srcId="{9FC7E45B-DBB1-4FFA-BC44-0E3C48240A2F}" destId="{73FBB6F0-201C-4FD2-AC0E-C9E147F820F3}" srcOrd="0" destOrd="0" presId="urn:microsoft.com/office/officeart/2018/2/layout/IconVerticalSolidList"/>
    <dgm:cxn modelId="{E0296B30-9BEA-4002-BCF7-0A03C8738CBC}" type="presOf" srcId="{ECDAD57D-E9A3-4B3E-82A1-27A88413086F}" destId="{22B9234E-6FB5-4E8C-90ED-5F1155B30294}" srcOrd="0" destOrd="0" presId="urn:microsoft.com/office/officeart/2018/2/layout/IconVerticalSolidList"/>
    <dgm:cxn modelId="{D29F193E-D6B3-4847-8016-676F4FC7E4B8}" srcId="{5BB7F817-BB42-4342-9386-1AF3E78FA7DC}" destId="{5196B536-1252-4364-AB96-7F3DCCD57AE6}" srcOrd="5" destOrd="0" parTransId="{011C6F77-A52F-41CC-968A-EEBD75807173}" sibTransId="{C553E3B0-8ECB-406A-A1AB-4324DEFE73C7}"/>
    <dgm:cxn modelId="{60EBF45C-B038-4300-96CE-1631A8F43A21}" srcId="{5BB7F817-BB42-4342-9386-1AF3E78FA7DC}" destId="{C5CC8FF7-FC08-403D-85E4-E2CC9AC745FC}" srcOrd="2" destOrd="0" parTransId="{C87B44C5-F56B-4014-BC2E-FA705CF6F9CC}" sibTransId="{930505CC-DA75-44F8-92F7-4A49B79A7896}"/>
    <dgm:cxn modelId="{E3D5F05D-74C0-4F22-8098-C045EF1338A0}" type="presOf" srcId="{DF1FC2B8-908D-432F-9EBE-8FF246CC9489}" destId="{26A940E3-6869-4EED-B009-A1753A69161E}" srcOrd="0" destOrd="0" presId="urn:microsoft.com/office/officeart/2018/2/layout/IconVerticalSolidList"/>
    <dgm:cxn modelId="{F283EC6A-2097-4883-8280-5468ECE02310}" type="presOf" srcId="{6703E348-AE83-4B3D-9D1B-3098CA87C7EA}" destId="{E9C4C17A-EED7-422F-A593-001ADFD3F0CD}" srcOrd="0" destOrd="0" presId="urn:microsoft.com/office/officeart/2018/2/layout/IconVerticalSolidList"/>
    <dgm:cxn modelId="{8643C779-0A48-4B0C-BCDD-9E03C7C3BC6E}" type="presOf" srcId="{C5CC8FF7-FC08-403D-85E4-E2CC9AC745FC}" destId="{BAAD154C-8AEA-486B-8D9F-DDD4A918D75C}" srcOrd="0" destOrd="0" presId="urn:microsoft.com/office/officeart/2018/2/layout/IconVerticalSolidList"/>
    <dgm:cxn modelId="{60CE3697-5F14-4B90-96E2-ACEF3440E8B6}" srcId="{5BB7F817-BB42-4342-9386-1AF3E78FA7DC}" destId="{ECDAD57D-E9A3-4B3E-82A1-27A88413086F}" srcOrd="3" destOrd="0" parTransId="{734A52E8-E224-41AD-A9B4-ABF213A0690B}" sibTransId="{B9A47B53-2FA2-435A-94F5-0D100E2564D7}"/>
    <dgm:cxn modelId="{236B54AE-C12B-4DF1-9453-8171A5992CC0}" type="presOf" srcId="{5196B536-1252-4364-AB96-7F3DCCD57AE6}" destId="{516C2E47-AB55-403B-9638-9A317A8D6DCE}" srcOrd="0" destOrd="0" presId="urn:microsoft.com/office/officeart/2018/2/layout/IconVerticalSolidList"/>
    <dgm:cxn modelId="{4266E4B3-3BCA-4E11-A65B-2ED1C7B8D212}" srcId="{5BB7F817-BB42-4342-9386-1AF3E78FA7DC}" destId="{DF1FC2B8-908D-432F-9EBE-8FF246CC9489}" srcOrd="0" destOrd="0" parTransId="{D72EEE77-C226-4368-8853-2617E8B4CA5B}" sibTransId="{914E4F80-AA36-465C-ABA3-E11A848E3241}"/>
    <dgm:cxn modelId="{761B32BC-D18F-46C7-9EE2-46105CFA9023}" srcId="{5BB7F817-BB42-4342-9386-1AF3E78FA7DC}" destId="{9FC7E45B-DBB1-4FFA-BC44-0E3C48240A2F}" srcOrd="4" destOrd="0" parTransId="{3D1C8457-57D8-487B-B5A0-7905142D12AF}" sibTransId="{811482C1-B65F-48D3-A797-651D1FC19BD8}"/>
    <dgm:cxn modelId="{01220EE2-C676-4D20-AC29-5F1ECE2DD108}" type="presOf" srcId="{5BB7F817-BB42-4342-9386-1AF3E78FA7DC}" destId="{CE419458-2511-4948-8CA4-790A0D1CCE86}" srcOrd="0" destOrd="0" presId="urn:microsoft.com/office/officeart/2018/2/layout/IconVerticalSolidList"/>
    <dgm:cxn modelId="{183C8319-945A-4EAE-906F-39A18657DA51}" type="presParOf" srcId="{CE419458-2511-4948-8CA4-790A0D1CCE86}" destId="{9231F865-4A83-4ACD-89F9-EE870CC40E71}" srcOrd="0" destOrd="0" presId="urn:microsoft.com/office/officeart/2018/2/layout/IconVerticalSolidList"/>
    <dgm:cxn modelId="{A24E0FD3-B734-4725-8878-E5B971F7A3D8}" type="presParOf" srcId="{9231F865-4A83-4ACD-89F9-EE870CC40E71}" destId="{4F0A5048-73FC-4F3A-8A47-06A9595BE57F}" srcOrd="0" destOrd="0" presId="urn:microsoft.com/office/officeart/2018/2/layout/IconVerticalSolidList"/>
    <dgm:cxn modelId="{7DDF24E5-D1EF-491C-8877-BC1F67358C79}" type="presParOf" srcId="{9231F865-4A83-4ACD-89F9-EE870CC40E71}" destId="{A1CE4A7F-608A-4FA4-AE53-AA548B8FC739}" srcOrd="1" destOrd="0" presId="urn:microsoft.com/office/officeart/2018/2/layout/IconVerticalSolidList"/>
    <dgm:cxn modelId="{70E7194F-33F3-46C5-93E4-040294C1690E}" type="presParOf" srcId="{9231F865-4A83-4ACD-89F9-EE870CC40E71}" destId="{A4E7F2F3-7127-43C5-B70B-D7D583553002}" srcOrd="2" destOrd="0" presId="urn:microsoft.com/office/officeart/2018/2/layout/IconVerticalSolidList"/>
    <dgm:cxn modelId="{33D27B10-ED48-4D5B-AC50-413BB5B34CC9}" type="presParOf" srcId="{9231F865-4A83-4ACD-89F9-EE870CC40E71}" destId="{26A940E3-6869-4EED-B009-A1753A69161E}" srcOrd="3" destOrd="0" presId="urn:microsoft.com/office/officeart/2018/2/layout/IconVerticalSolidList"/>
    <dgm:cxn modelId="{299DF036-B177-45FA-8E2E-8E0736B0875B}" type="presParOf" srcId="{CE419458-2511-4948-8CA4-790A0D1CCE86}" destId="{44A38A9C-F484-4C9E-ACA5-1D4279468771}" srcOrd="1" destOrd="0" presId="urn:microsoft.com/office/officeart/2018/2/layout/IconVerticalSolidList"/>
    <dgm:cxn modelId="{CA8868D2-87FB-4133-8EFF-8EC13BF67BDB}" type="presParOf" srcId="{CE419458-2511-4948-8CA4-790A0D1CCE86}" destId="{6D6E2A6D-28F9-472C-8FF1-3A57473C2F77}" srcOrd="2" destOrd="0" presId="urn:microsoft.com/office/officeart/2018/2/layout/IconVerticalSolidList"/>
    <dgm:cxn modelId="{FE6455FB-930E-45BE-A92A-17BD62BC2A80}" type="presParOf" srcId="{6D6E2A6D-28F9-472C-8FF1-3A57473C2F77}" destId="{561A1388-9FCB-48B5-9DA4-D8D31D21FA75}" srcOrd="0" destOrd="0" presId="urn:microsoft.com/office/officeart/2018/2/layout/IconVerticalSolidList"/>
    <dgm:cxn modelId="{C006DA88-01C4-4749-8AE6-AD17F9C62296}" type="presParOf" srcId="{6D6E2A6D-28F9-472C-8FF1-3A57473C2F77}" destId="{7ED3DD80-D4B7-4A29-A9CE-33DAB495E677}" srcOrd="1" destOrd="0" presId="urn:microsoft.com/office/officeart/2018/2/layout/IconVerticalSolidList"/>
    <dgm:cxn modelId="{25590CAC-BCE6-45C7-9F2B-821217F7ABB2}" type="presParOf" srcId="{6D6E2A6D-28F9-472C-8FF1-3A57473C2F77}" destId="{B101D26C-8A10-46C4-990F-DA4516930E7B}" srcOrd="2" destOrd="0" presId="urn:microsoft.com/office/officeart/2018/2/layout/IconVerticalSolidList"/>
    <dgm:cxn modelId="{66EFD58E-34E8-4C6B-A03F-1577A9B68707}" type="presParOf" srcId="{6D6E2A6D-28F9-472C-8FF1-3A57473C2F77}" destId="{E9C4C17A-EED7-422F-A593-001ADFD3F0CD}" srcOrd="3" destOrd="0" presId="urn:microsoft.com/office/officeart/2018/2/layout/IconVerticalSolidList"/>
    <dgm:cxn modelId="{C6FB6AE7-D302-48AE-ADB2-E9B93E118262}" type="presParOf" srcId="{CE419458-2511-4948-8CA4-790A0D1CCE86}" destId="{141F4833-3018-4A91-AE05-179D8245277C}" srcOrd="3" destOrd="0" presId="urn:microsoft.com/office/officeart/2018/2/layout/IconVerticalSolidList"/>
    <dgm:cxn modelId="{14A0597E-6FFF-4C5C-BF16-815913B74BDB}" type="presParOf" srcId="{CE419458-2511-4948-8CA4-790A0D1CCE86}" destId="{FCDF4F0E-FB23-442F-A4C3-5E01971290F4}" srcOrd="4" destOrd="0" presId="urn:microsoft.com/office/officeart/2018/2/layout/IconVerticalSolidList"/>
    <dgm:cxn modelId="{DC8C26FE-18C5-429C-95F1-F64B7549DAC6}" type="presParOf" srcId="{FCDF4F0E-FB23-442F-A4C3-5E01971290F4}" destId="{19F702B0-7CA6-41B8-8531-D6D377B84A69}" srcOrd="0" destOrd="0" presId="urn:microsoft.com/office/officeart/2018/2/layout/IconVerticalSolidList"/>
    <dgm:cxn modelId="{B1F02D71-A27B-44B4-9281-EFD077EA70A0}" type="presParOf" srcId="{FCDF4F0E-FB23-442F-A4C3-5E01971290F4}" destId="{12A823EF-613A-4333-B977-D1B612BC0ADA}" srcOrd="1" destOrd="0" presId="urn:microsoft.com/office/officeart/2018/2/layout/IconVerticalSolidList"/>
    <dgm:cxn modelId="{8F620103-C38C-40CA-86C3-9675D762A277}" type="presParOf" srcId="{FCDF4F0E-FB23-442F-A4C3-5E01971290F4}" destId="{5BF43451-9236-422B-9947-14E61CF6FC1D}" srcOrd="2" destOrd="0" presId="urn:microsoft.com/office/officeart/2018/2/layout/IconVerticalSolidList"/>
    <dgm:cxn modelId="{A7AD90B9-3FE7-41BF-B620-347D17963044}" type="presParOf" srcId="{FCDF4F0E-FB23-442F-A4C3-5E01971290F4}" destId="{BAAD154C-8AEA-486B-8D9F-DDD4A918D75C}" srcOrd="3" destOrd="0" presId="urn:microsoft.com/office/officeart/2018/2/layout/IconVerticalSolidList"/>
    <dgm:cxn modelId="{4CCAF981-564E-4FE0-A443-B838758F5601}" type="presParOf" srcId="{CE419458-2511-4948-8CA4-790A0D1CCE86}" destId="{9C06B100-14D2-4A6D-BA38-5B39C2954E19}" srcOrd="5" destOrd="0" presId="urn:microsoft.com/office/officeart/2018/2/layout/IconVerticalSolidList"/>
    <dgm:cxn modelId="{94FF8261-6A6E-43F6-B2C5-8D31333C2A12}" type="presParOf" srcId="{CE419458-2511-4948-8CA4-790A0D1CCE86}" destId="{BF68E45A-9890-48E6-A11A-D57CC98A5939}" srcOrd="6" destOrd="0" presId="urn:microsoft.com/office/officeart/2018/2/layout/IconVerticalSolidList"/>
    <dgm:cxn modelId="{207BDE4F-2C01-4C15-996A-E6EAFAAF51F4}" type="presParOf" srcId="{BF68E45A-9890-48E6-A11A-D57CC98A5939}" destId="{1F68589E-3BF5-4EA2-A0D8-F15D5A9ED063}" srcOrd="0" destOrd="0" presId="urn:microsoft.com/office/officeart/2018/2/layout/IconVerticalSolidList"/>
    <dgm:cxn modelId="{3CFD3F6C-7D16-407F-B178-04DBB4D57A84}" type="presParOf" srcId="{BF68E45A-9890-48E6-A11A-D57CC98A5939}" destId="{8C747CB1-135F-4427-B712-F68C9197F497}" srcOrd="1" destOrd="0" presId="urn:microsoft.com/office/officeart/2018/2/layout/IconVerticalSolidList"/>
    <dgm:cxn modelId="{0E63E2DD-81BD-433D-8620-DDE8E13F73E8}" type="presParOf" srcId="{BF68E45A-9890-48E6-A11A-D57CC98A5939}" destId="{9D0A5F4C-4B28-4207-9AB8-D1B3E0675150}" srcOrd="2" destOrd="0" presId="urn:microsoft.com/office/officeart/2018/2/layout/IconVerticalSolidList"/>
    <dgm:cxn modelId="{0B666E78-D0F9-4F55-A411-A0026F677AB6}" type="presParOf" srcId="{BF68E45A-9890-48E6-A11A-D57CC98A5939}" destId="{22B9234E-6FB5-4E8C-90ED-5F1155B30294}" srcOrd="3" destOrd="0" presId="urn:microsoft.com/office/officeart/2018/2/layout/IconVerticalSolidList"/>
    <dgm:cxn modelId="{D6EF7D48-446B-4E4C-AE98-080C8BA74553}" type="presParOf" srcId="{CE419458-2511-4948-8CA4-790A0D1CCE86}" destId="{D52BCC39-9F6F-4F02-8BEF-D39251ACD332}" srcOrd="7" destOrd="0" presId="urn:microsoft.com/office/officeart/2018/2/layout/IconVerticalSolidList"/>
    <dgm:cxn modelId="{A3AF03BC-1F39-4E99-93FB-E03630DD5725}" type="presParOf" srcId="{CE419458-2511-4948-8CA4-790A0D1CCE86}" destId="{3BDADE71-3D24-45AF-8A04-73148738DDCF}" srcOrd="8" destOrd="0" presId="urn:microsoft.com/office/officeart/2018/2/layout/IconVerticalSolidList"/>
    <dgm:cxn modelId="{B97ED22F-DDFB-477D-B366-034B3B69CBE6}" type="presParOf" srcId="{3BDADE71-3D24-45AF-8A04-73148738DDCF}" destId="{2337E487-E109-4579-BDBF-D4FED49E84E0}" srcOrd="0" destOrd="0" presId="urn:microsoft.com/office/officeart/2018/2/layout/IconVerticalSolidList"/>
    <dgm:cxn modelId="{C617CF82-929F-4DD8-94FA-1D3EBE80448E}" type="presParOf" srcId="{3BDADE71-3D24-45AF-8A04-73148738DDCF}" destId="{3F388EED-6913-42A1-AA00-5C56897F3046}" srcOrd="1" destOrd="0" presId="urn:microsoft.com/office/officeart/2018/2/layout/IconVerticalSolidList"/>
    <dgm:cxn modelId="{89ADED66-E838-4167-977F-038E1A6BBCFA}" type="presParOf" srcId="{3BDADE71-3D24-45AF-8A04-73148738DDCF}" destId="{FD7EB5BC-1246-4B52-862C-72C26CF5D640}" srcOrd="2" destOrd="0" presId="urn:microsoft.com/office/officeart/2018/2/layout/IconVerticalSolidList"/>
    <dgm:cxn modelId="{9A721664-E6DC-4C97-B575-D54CCF16DBF1}" type="presParOf" srcId="{3BDADE71-3D24-45AF-8A04-73148738DDCF}" destId="{73FBB6F0-201C-4FD2-AC0E-C9E147F820F3}" srcOrd="3" destOrd="0" presId="urn:microsoft.com/office/officeart/2018/2/layout/IconVerticalSolidList"/>
    <dgm:cxn modelId="{AAC316B9-9880-4526-B32A-551792513FDD}" type="presParOf" srcId="{CE419458-2511-4948-8CA4-790A0D1CCE86}" destId="{B2E46788-8280-4CB0-B37A-8A2B32551E3F}" srcOrd="9" destOrd="0" presId="urn:microsoft.com/office/officeart/2018/2/layout/IconVerticalSolidList"/>
    <dgm:cxn modelId="{79CB6DD5-2878-4996-B3F3-AFF2B1C89C65}" type="presParOf" srcId="{CE419458-2511-4948-8CA4-790A0D1CCE86}" destId="{A8ED2618-7BA5-4C72-B94B-C55E9FF1BCA8}" srcOrd="10" destOrd="0" presId="urn:microsoft.com/office/officeart/2018/2/layout/IconVerticalSolidList"/>
    <dgm:cxn modelId="{C2B3D7DD-3761-43B1-B34F-CDCFA6C4C30A}" type="presParOf" srcId="{A8ED2618-7BA5-4C72-B94B-C55E9FF1BCA8}" destId="{286FE1F0-3AD2-4335-B882-81337256482A}" srcOrd="0" destOrd="0" presId="urn:microsoft.com/office/officeart/2018/2/layout/IconVerticalSolidList"/>
    <dgm:cxn modelId="{52FAFE40-71FB-4D80-B067-A22F47B22A82}" type="presParOf" srcId="{A8ED2618-7BA5-4C72-B94B-C55E9FF1BCA8}" destId="{22F25EF4-40D0-4C02-81BD-48437CF15486}" srcOrd="1" destOrd="0" presId="urn:microsoft.com/office/officeart/2018/2/layout/IconVerticalSolidList"/>
    <dgm:cxn modelId="{AAA8180B-9F8B-4172-AF55-19249D9D0FCE}" type="presParOf" srcId="{A8ED2618-7BA5-4C72-B94B-C55E9FF1BCA8}" destId="{56201C9C-FDA8-4B6A-9EF2-09B9987B9DF0}" srcOrd="2" destOrd="0" presId="urn:microsoft.com/office/officeart/2018/2/layout/IconVerticalSolidList"/>
    <dgm:cxn modelId="{0C995CC6-812D-40F5-ACBD-D40C4A72FE97}" type="presParOf" srcId="{A8ED2618-7BA5-4C72-B94B-C55E9FF1BCA8}" destId="{516C2E47-AB55-403B-9638-9A317A8D6DC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3AC37C-B3BA-4D95-9387-7DE65030C446}">
      <dsp:nvSpPr>
        <dsp:cNvPr id="0" name=""/>
        <dsp:cNvSpPr/>
      </dsp:nvSpPr>
      <dsp:spPr>
        <a:xfrm>
          <a:off x="0" y="0"/>
          <a:ext cx="4869092" cy="1470897"/>
        </a:xfrm>
        <a:prstGeom prst="roundRect">
          <a:avLst>
            <a:gd name="adj" fmla="val 10000"/>
          </a:avLst>
        </a:prstGeom>
        <a:blipFill rotWithShape="1">
          <a:blip xmlns:r="http://schemas.openxmlformats.org/officeDocument/2006/relationships" r:embed="rId1">
            <a:duotone>
              <a:schemeClr val="accent2">
                <a:hueOff val="0"/>
                <a:satOff val="0"/>
                <a:lumOff val="0"/>
                <a:alphaOff val="0"/>
                <a:tint val="98000"/>
                <a:lumMod val="102000"/>
              </a:schemeClr>
              <a:schemeClr val="accent2">
                <a:hueOff val="0"/>
                <a:satOff val="0"/>
                <a:lumOff val="0"/>
                <a:alphaOff val="0"/>
                <a:shade val="98000"/>
                <a:lumMod val="98000"/>
              </a:schemeClr>
            </a:duotone>
          </a:blip>
          <a:tile tx="0" ty="0" sx="100000" sy="100000" flip="none" algn="tl"/>
        </a:blip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1" kern="1200">
              <a:solidFill>
                <a:schemeClr val="bg1"/>
              </a:solidFill>
            </a:rPr>
            <a:t>Positions that could have the direct, positive impact on targeted groups would not rise to the top if they also did not include metrics such as seat count or high student need. </a:t>
          </a:r>
        </a:p>
      </dsp:txBody>
      <dsp:txXfrm>
        <a:off x="43081" y="43081"/>
        <a:ext cx="3281880" cy="1384735"/>
      </dsp:txXfrm>
    </dsp:sp>
    <dsp:sp modelId="{8760E0CB-4789-434A-9B26-5413AC1A11AE}">
      <dsp:nvSpPr>
        <dsp:cNvPr id="0" name=""/>
        <dsp:cNvSpPr/>
      </dsp:nvSpPr>
      <dsp:spPr>
        <a:xfrm>
          <a:off x="429625" y="1716046"/>
          <a:ext cx="4869092" cy="1470897"/>
        </a:xfrm>
        <a:prstGeom prst="roundRect">
          <a:avLst>
            <a:gd name="adj" fmla="val 10000"/>
          </a:avLst>
        </a:prstGeom>
        <a:blipFill rotWithShape="1">
          <a:blip xmlns:r="http://schemas.openxmlformats.org/officeDocument/2006/relationships" r:embed="rId1">
            <a:duotone>
              <a:schemeClr val="accent2">
                <a:hueOff val="-1939188"/>
                <a:satOff val="-4386"/>
                <a:lumOff val="-2843"/>
                <a:alphaOff val="0"/>
                <a:tint val="98000"/>
                <a:lumMod val="102000"/>
              </a:schemeClr>
              <a:schemeClr val="accent2">
                <a:hueOff val="-1939188"/>
                <a:satOff val="-4386"/>
                <a:lumOff val="-2843"/>
                <a:alphaOff val="0"/>
                <a:shade val="98000"/>
                <a:lumMod val="98000"/>
              </a:schemeClr>
            </a:duotone>
          </a:blip>
          <a:tile tx="0" ty="0" sx="100000" sy="100000" flip="none" algn="tl"/>
        </a:blip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rtl="0">
            <a:lnSpc>
              <a:spcPct val="90000"/>
            </a:lnSpc>
            <a:spcBef>
              <a:spcPct val="0"/>
            </a:spcBef>
            <a:spcAft>
              <a:spcPct val="35000"/>
            </a:spcAft>
            <a:buNone/>
          </a:pPr>
          <a:r>
            <a:rPr lang="en-US" sz="1300" b="1" kern="1200">
              <a:solidFill>
                <a:schemeClr val="bg1"/>
              </a:solidFill>
            </a:rPr>
            <a:t>Our focus on our obligation gaps gets blurry when we rely too heavily on data metrics to drive position prioritization – our prioritization lists have been not been holistic in their ability to analyze both quantitative and qualitative </a:t>
          </a:r>
          <a:r>
            <a:rPr lang="en-US" sz="1300" b="1" kern="1200">
              <a:solidFill>
                <a:schemeClr val="bg1"/>
              </a:solidFill>
              <a:latin typeface="Century Gothic" panose="020B0502020202020204"/>
            </a:rPr>
            <a:t>needs &amp; justifications</a:t>
          </a:r>
          <a:r>
            <a:rPr lang="en-US" sz="1300" b="1" kern="1200">
              <a:solidFill>
                <a:schemeClr val="bg1"/>
              </a:solidFill>
            </a:rPr>
            <a:t>. </a:t>
          </a:r>
        </a:p>
      </dsp:txBody>
      <dsp:txXfrm>
        <a:off x="472706" y="1759127"/>
        <a:ext cx="3397221" cy="1384735"/>
      </dsp:txXfrm>
    </dsp:sp>
    <dsp:sp modelId="{D0149F29-15C0-4FFC-B90B-C32730B43F2F}">
      <dsp:nvSpPr>
        <dsp:cNvPr id="0" name=""/>
        <dsp:cNvSpPr/>
      </dsp:nvSpPr>
      <dsp:spPr>
        <a:xfrm>
          <a:off x="859251" y="3432093"/>
          <a:ext cx="4869092" cy="1470897"/>
        </a:xfrm>
        <a:prstGeom prst="roundRect">
          <a:avLst>
            <a:gd name="adj" fmla="val 10000"/>
          </a:avLst>
        </a:prstGeom>
        <a:blipFill rotWithShape="1">
          <a:blip xmlns:r="http://schemas.openxmlformats.org/officeDocument/2006/relationships" r:embed="rId1">
            <a:duotone>
              <a:schemeClr val="accent2">
                <a:hueOff val="-3878375"/>
                <a:satOff val="-8771"/>
                <a:lumOff val="-5686"/>
                <a:alphaOff val="0"/>
                <a:tint val="98000"/>
                <a:lumMod val="102000"/>
              </a:schemeClr>
              <a:schemeClr val="accent2">
                <a:hueOff val="-3878375"/>
                <a:satOff val="-8771"/>
                <a:lumOff val="-5686"/>
                <a:alphaOff val="0"/>
                <a:shade val="98000"/>
                <a:lumMod val="98000"/>
              </a:schemeClr>
            </a:duotone>
          </a:blip>
          <a:tile tx="0" ty="0" sx="100000" sy="100000" flip="none" algn="tl"/>
        </a:blip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rtl="0">
            <a:lnSpc>
              <a:spcPct val="90000"/>
            </a:lnSpc>
            <a:spcBef>
              <a:spcPct val="0"/>
            </a:spcBef>
            <a:spcAft>
              <a:spcPct val="35000"/>
            </a:spcAft>
            <a:buNone/>
          </a:pPr>
          <a:r>
            <a:rPr lang="en-US" sz="1300" b="1" kern="1200">
              <a:solidFill>
                <a:schemeClr val="bg1"/>
              </a:solidFill>
            </a:rPr>
            <a:t>We need to create a space for all types </a:t>
          </a:r>
          <a:r>
            <a:rPr lang="en-US" sz="1300" b="1" kern="1200">
              <a:solidFill>
                <a:schemeClr val="bg1"/>
              </a:solidFill>
              <a:latin typeface="Century Gothic" panose="020B0502020202020204"/>
            </a:rPr>
            <a:t>of positions</a:t>
          </a:r>
          <a:r>
            <a:rPr lang="en-US" sz="1300" b="1" kern="1200">
              <a:solidFill>
                <a:schemeClr val="bg1"/>
              </a:solidFill>
            </a:rPr>
            <a:t> to be evaluated and prioritized with an equity lens.</a:t>
          </a:r>
        </a:p>
      </dsp:txBody>
      <dsp:txXfrm>
        <a:off x="902332" y="3475174"/>
        <a:ext cx="3397221" cy="1384735"/>
      </dsp:txXfrm>
    </dsp:sp>
    <dsp:sp modelId="{936B0183-E477-4308-B33A-5EF0D0ECCE38}">
      <dsp:nvSpPr>
        <dsp:cNvPr id="0" name=""/>
        <dsp:cNvSpPr/>
      </dsp:nvSpPr>
      <dsp:spPr>
        <a:xfrm>
          <a:off x="3913009" y="1115430"/>
          <a:ext cx="956083" cy="956083"/>
        </a:xfrm>
        <a:prstGeom prst="downArrow">
          <a:avLst>
            <a:gd name="adj1" fmla="val 55000"/>
            <a:gd name="adj2" fmla="val 45000"/>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128128" y="1115430"/>
        <a:ext cx="525845" cy="719452"/>
      </dsp:txXfrm>
    </dsp:sp>
    <dsp:sp modelId="{E70E23EA-419C-43BB-8D33-E4A5B83440C1}">
      <dsp:nvSpPr>
        <dsp:cNvPr id="0" name=""/>
        <dsp:cNvSpPr/>
      </dsp:nvSpPr>
      <dsp:spPr>
        <a:xfrm>
          <a:off x="4342635" y="2821670"/>
          <a:ext cx="956083" cy="956083"/>
        </a:xfrm>
        <a:prstGeom prst="downArrow">
          <a:avLst>
            <a:gd name="adj1" fmla="val 55000"/>
            <a:gd name="adj2" fmla="val 45000"/>
          </a:avLst>
        </a:prstGeom>
        <a:solidFill>
          <a:schemeClr val="accent2">
            <a:tint val="40000"/>
            <a:alpha val="90000"/>
            <a:hueOff val="-3237223"/>
            <a:satOff val="-11531"/>
            <a:lumOff val="-1390"/>
            <a:alphaOff val="0"/>
          </a:schemeClr>
        </a:solidFill>
        <a:ln w="9525" cap="rnd" cmpd="sng" algn="ctr">
          <a:solidFill>
            <a:schemeClr val="accent2">
              <a:tint val="40000"/>
              <a:alpha val="90000"/>
              <a:hueOff val="-3237223"/>
              <a:satOff val="-11531"/>
              <a:lumOff val="-139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557754" y="2821670"/>
        <a:ext cx="525845" cy="7194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931C05-31B9-4207-8754-BD491BB0A5C3}">
      <dsp:nvSpPr>
        <dsp:cNvPr id="0" name=""/>
        <dsp:cNvSpPr/>
      </dsp:nvSpPr>
      <dsp:spPr>
        <a:xfrm>
          <a:off x="0" y="5061"/>
          <a:ext cx="6520579" cy="107800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FEB595A-E8B0-468B-801F-227D8DCC7145}">
      <dsp:nvSpPr>
        <dsp:cNvPr id="0" name=""/>
        <dsp:cNvSpPr/>
      </dsp:nvSpPr>
      <dsp:spPr>
        <a:xfrm>
          <a:off x="326096" y="247611"/>
          <a:ext cx="592901" cy="59290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605FAB9-3579-4823-8997-729A80D3ABA3}">
      <dsp:nvSpPr>
        <dsp:cNvPr id="0" name=""/>
        <dsp:cNvSpPr/>
      </dsp:nvSpPr>
      <dsp:spPr>
        <a:xfrm>
          <a:off x="1245094" y="5061"/>
          <a:ext cx="5275484" cy="10780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089" tIns="114089" rIns="114089" bIns="114089" numCol="1" spcCol="1270" anchor="ctr" anchorCtr="0">
          <a:noAutofit/>
        </a:bodyPr>
        <a:lstStyle/>
        <a:p>
          <a:pPr marL="0" lvl="0" indent="0" algn="l" defTabSz="622300">
            <a:lnSpc>
              <a:spcPct val="100000"/>
            </a:lnSpc>
            <a:spcBef>
              <a:spcPct val="0"/>
            </a:spcBef>
            <a:spcAft>
              <a:spcPct val="35000"/>
            </a:spcAft>
            <a:buNone/>
          </a:pPr>
          <a:r>
            <a:rPr lang="en-US" sz="1400" kern="1200"/>
            <a:t>Acknowledge and honor the departments that have made strides in closing equity gaps (they should not be negatively impacted by position prioritization process changes). </a:t>
          </a:r>
        </a:p>
      </dsp:txBody>
      <dsp:txXfrm>
        <a:off x="1245094" y="5061"/>
        <a:ext cx="5275484" cy="1078003"/>
      </dsp:txXfrm>
    </dsp:sp>
    <dsp:sp modelId="{2D14484A-0259-4C68-BD77-1D2E955A68BF}">
      <dsp:nvSpPr>
        <dsp:cNvPr id="0" name=""/>
        <dsp:cNvSpPr/>
      </dsp:nvSpPr>
      <dsp:spPr>
        <a:xfrm>
          <a:off x="0" y="1352565"/>
          <a:ext cx="6520579" cy="107800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DEFD59-FD93-4D1B-BB6A-47D2FE057ABE}">
      <dsp:nvSpPr>
        <dsp:cNvPr id="0" name=""/>
        <dsp:cNvSpPr/>
      </dsp:nvSpPr>
      <dsp:spPr>
        <a:xfrm>
          <a:off x="326096" y="1595116"/>
          <a:ext cx="592901" cy="59290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69CE9B7-01AE-41C8-9502-8DBEDC08469D}">
      <dsp:nvSpPr>
        <dsp:cNvPr id="0" name=""/>
        <dsp:cNvSpPr/>
      </dsp:nvSpPr>
      <dsp:spPr>
        <a:xfrm>
          <a:off x="1245094" y="1352565"/>
          <a:ext cx="5275484" cy="10780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089" tIns="114089" rIns="114089" bIns="114089" numCol="1" spcCol="1270" anchor="ctr" anchorCtr="0">
          <a:noAutofit/>
        </a:bodyPr>
        <a:lstStyle/>
        <a:p>
          <a:pPr marL="0" lvl="0" indent="0" algn="l" defTabSz="622300">
            <a:lnSpc>
              <a:spcPct val="100000"/>
            </a:lnSpc>
            <a:spcBef>
              <a:spcPct val="0"/>
            </a:spcBef>
            <a:spcAft>
              <a:spcPct val="35000"/>
            </a:spcAft>
            <a:buNone/>
          </a:pPr>
          <a:r>
            <a:rPr lang="en-US" sz="1400" kern="1200"/>
            <a:t>Lift up our positions that are directly serving our</a:t>
          </a:r>
          <a:r>
            <a:rPr lang="en-US" sz="1400" kern="1200">
              <a:latin typeface="Century Gothic" panose="020B0502020202020204"/>
            </a:rPr>
            <a:t> targeted</a:t>
          </a:r>
          <a:r>
            <a:rPr lang="en-US" sz="1400" kern="1200"/>
            <a:t> groups even if they don't have the quantitative data that we've traditionally used for prioritization.</a:t>
          </a:r>
        </a:p>
      </dsp:txBody>
      <dsp:txXfrm>
        <a:off x="1245094" y="1352565"/>
        <a:ext cx="5275484" cy="1078003"/>
      </dsp:txXfrm>
    </dsp:sp>
    <dsp:sp modelId="{DD3C9712-C928-4039-9ACA-6F9216821324}">
      <dsp:nvSpPr>
        <dsp:cNvPr id="0" name=""/>
        <dsp:cNvSpPr/>
      </dsp:nvSpPr>
      <dsp:spPr>
        <a:xfrm>
          <a:off x="0" y="2700069"/>
          <a:ext cx="6520579" cy="107800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15A7E1-8B4F-40DE-8E8B-2C5DB8A6E2B4}">
      <dsp:nvSpPr>
        <dsp:cNvPr id="0" name=""/>
        <dsp:cNvSpPr/>
      </dsp:nvSpPr>
      <dsp:spPr>
        <a:xfrm>
          <a:off x="326096" y="2942620"/>
          <a:ext cx="592901" cy="59290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0AB7E75-74A8-4B96-9E87-F7EBD73867D6}">
      <dsp:nvSpPr>
        <dsp:cNvPr id="0" name=""/>
        <dsp:cNvSpPr/>
      </dsp:nvSpPr>
      <dsp:spPr>
        <a:xfrm>
          <a:off x="1245094" y="2700069"/>
          <a:ext cx="5275484" cy="10780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089" tIns="114089" rIns="114089" bIns="114089" numCol="1" spcCol="1270" anchor="ctr" anchorCtr="0">
          <a:noAutofit/>
        </a:bodyPr>
        <a:lstStyle/>
        <a:p>
          <a:pPr marL="0" lvl="0" indent="0" algn="l" defTabSz="622300">
            <a:lnSpc>
              <a:spcPct val="100000"/>
            </a:lnSpc>
            <a:spcBef>
              <a:spcPct val="0"/>
            </a:spcBef>
            <a:spcAft>
              <a:spcPct val="35000"/>
            </a:spcAft>
            <a:buNone/>
          </a:pPr>
          <a:r>
            <a:rPr lang="en-US" sz="1400" kern="1200"/>
            <a:t>Create space/process for new positions the be evaluated</a:t>
          </a:r>
          <a:r>
            <a:rPr lang="en-US" sz="1400" kern="1200">
              <a:latin typeface="Century Gothic" panose="020B0502020202020204"/>
            </a:rPr>
            <a:t>/prioritized.</a:t>
          </a:r>
          <a:endParaRPr lang="en-US" sz="1400" kern="1200"/>
        </a:p>
      </dsp:txBody>
      <dsp:txXfrm>
        <a:off x="1245094" y="2700069"/>
        <a:ext cx="5275484" cy="1078003"/>
      </dsp:txXfrm>
    </dsp:sp>
    <dsp:sp modelId="{A673833C-4B05-40D7-95BA-D5E95EFE69CC}">
      <dsp:nvSpPr>
        <dsp:cNvPr id="0" name=""/>
        <dsp:cNvSpPr/>
      </dsp:nvSpPr>
      <dsp:spPr>
        <a:xfrm>
          <a:off x="0" y="4047574"/>
          <a:ext cx="6520579" cy="107800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D44B59-8B80-4196-9AA1-363935376F8E}">
      <dsp:nvSpPr>
        <dsp:cNvPr id="0" name=""/>
        <dsp:cNvSpPr/>
      </dsp:nvSpPr>
      <dsp:spPr>
        <a:xfrm>
          <a:off x="326096" y="4290124"/>
          <a:ext cx="592901" cy="59290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11F64B1-BC2A-4178-A67A-D99D9262D652}">
      <dsp:nvSpPr>
        <dsp:cNvPr id="0" name=""/>
        <dsp:cNvSpPr/>
      </dsp:nvSpPr>
      <dsp:spPr>
        <a:xfrm>
          <a:off x="1245094" y="4047574"/>
          <a:ext cx="5275484" cy="10780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089" tIns="114089" rIns="114089" bIns="114089" numCol="1" spcCol="1270" anchor="ctr" anchorCtr="0">
          <a:noAutofit/>
        </a:bodyPr>
        <a:lstStyle/>
        <a:p>
          <a:pPr marL="0" lvl="0" indent="0" algn="l" defTabSz="622300" rtl="0">
            <a:lnSpc>
              <a:spcPct val="100000"/>
            </a:lnSpc>
            <a:spcBef>
              <a:spcPct val="0"/>
            </a:spcBef>
            <a:spcAft>
              <a:spcPct val="35000"/>
            </a:spcAft>
            <a:buNone/>
          </a:pPr>
          <a:r>
            <a:rPr lang="en-US" sz="1400" kern="1200">
              <a:latin typeface="Century Gothic" panose="020B0502020202020204"/>
            </a:rPr>
            <a:t>Adopt a</a:t>
          </a:r>
          <a:r>
            <a:rPr lang="en-US" sz="1400" kern="1200"/>
            <a:t> more holistic</a:t>
          </a:r>
          <a:r>
            <a:rPr lang="en-US" sz="1400" kern="1200">
              <a:latin typeface="Century Gothic" panose="020B0502020202020204"/>
            </a:rPr>
            <a:t> approach to</a:t>
          </a:r>
          <a:r>
            <a:rPr lang="en-US" sz="1400" kern="1200"/>
            <a:t> our final list of </a:t>
          </a:r>
          <a:r>
            <a:rPr lang="en-US" sz="1400" kern="1200">
              <a:latin typeface="Century Gothic" panose="020B0502020202020204"/>
            </a:rPr>
            <a:t>prioritized positions</a:t>
          </a:r>
          <a:r>
            <a:rPr lang="en-US" sz="1400" kern="1200"/>
            <a:t> by incorporating reflection and discussion before </a:t>
          </a:r>
          <a:r>
            <a:rPr lang="en-US" sz="1400" kern="1200">
              <a:latin typeface="Century Gothic" panose="020B0502020202020204"/>
            </a:rPr>
            <a:t>recommendations are made to College</a:t>
          </a:r>
          <a:r>
            <a:rPr lang="en-US" sz="1400" kern="1200"/>
            <a:t> Council.</a:t>
          </a:r>
        </a:p>
      </dsp:txBody>
      <dsp:txXfrm>
        <a:off x="1245094" y="4047574"/>
        <a:ext cx="5275484" cy="1078003"/>
      </dsp:txXfrm>
    </dsp:sp>
    <dsp:sp modelId="{9DA009FF-D458-4A55-A8B8-4795049D7E02}">
      <dsp:nvSpPr>
        <dsp:cNvPr id="0" name=""/>
        <dsp:cNvSpPr/>
      </dsp:nvSpPr>
      <dsp:spPr>
        <a:xfrm>
          <a:off x="0" y="5395078"/>
          <a:ext cx="6520579" cy="1078003"/>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9440C7-5970-4C7B-B4CC-A500A8D65DAF}">
      <dsp:nvSpPr>
        <dsp:cNvPr id="0" name=""/>
        <dsp:cNvSpPr/>
      </dsp:nvSpPr>
      <dsp:spPr>
        <a:xfrm>
          <a:off x="326096" y="5637629"/>
          <a:ext cx="592901" cy="59290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0ECC112-C267-4CC1-85E4-20E9C8752FC2}">
      <dsp:nvSpPr>
        <dsp:cNvPr id="0" name=""/>
        <dsp:cNvSpPr/>
      </dsp:nvSpPr>
      <dsp:spPr>
        <a:xfrm>
          <a:off x="1245094" y="5395078"/>
          <a:ext cx="5275484" cy="10780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089" tIns="114089" rIns="114089" bIns="114089" numCol="1" spcCol="1270" anchor="ctr" anchorCtr="0">
          <a:noAutofit/>
        </a:bodyPr>
        <a:lstStyle/>
        <a:p>
          <a:pPr marL="0" lvl="0" indent="0" algn="l" defTabSz="622300">
            <a:lnSpc>
              <a:spcPct val="100000"/>
            </a:lnSpc>
            <a:spcBef>
              <a:spcPct val="0"/>
            </a:spcBef>
            <a:spcAft>
              <a:spcPct val="35000"/>
            </a:spcAft>
            <a:buNone/>
          </a:pPr>
          <a:r>
            <a:rPr lang="en-US" sz="1400" kern="1200"/>
            <a:t>Create a process to assess measurable goals to ensure our prioritization practices are positively impacting our target group(s).</a:t>
          </a:r>
        </a:p>
      </dsp:txBody>
      <dsp:txXfrm>
        <a:off x="1245094" y="5395078"/>
        <a:ext cx="5275484" cy="10780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0A5048-73FC-4F3A-8A47-06A9595BE57F}">
      <dsp:nvSpPr>
        <dsp:cNvPr id="0" name=""/>
        <dsp:cNvSpPr/>
      </dsp:nvSpPr>
      <dsp:spPr>
        <a:xfrm>
          <a:off x="0" y="4258"/>
          <a:ext cx="5816600" cy="70080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CE4A7F-608A-4FA4-AE53-AA548B8FC739}">
      <dsp:nvSpPr>
        <dsp:cNvPr id="0" name=""/>
        <dsp:cNvSpPr/>
      </dsp:nvSpPr>
      <dsp:spPr>
        <a:xfrm>
          <a:off x="211992" y="161939"/>
          <a:ext cx="385818" cy="38544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6A940E3-6869-4EED-B009-A1753A69161E}">
      <dsp:nvSpPr>
        <dsp:cNvPr id="0" name=""/>
        <dsp:cNvSpPr/>
      </dsp:nvSpPr>
      <dsp:spPr>
        <a:xfrm>
          <a:off x="809803" y="4258"/>
          <a:ext cx="4994324" cy="722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486" tIns="76486" rIns="76486" bIns="76486" numCol="1" spcCol="1270" anchor="ctr" anchorCtr="0">
          <a:noAutofit/>
        </a:bodyPr>
        <a:lstStyle/>
        <a:p>
          <a:pPr marL="0" lvl="0" indent="0" algn="l" defTabSz="622300">
            <a:lnSpc>
              <a:spcPct val="90000"/>
            </a:lnSpc>
            <a:spcBef>
              <a:spcPct val="0"/>
            </a:spcBef>
            <a:spcAft>
              <a:spcPct val="35000"/>
            </a:spcAft>
            <a:buNone/>
          </a:pPr>
          <a:r>
            <a:rPr lang="en-US" sz="1400" kern="1200"/>
            <a:t>Revisit qualitative questions, determine if more information is needed. </a:t>
          </a:r>
        </a:p>
      </dsp:txBody>
      <dsp:txXfrm>
        <a:off x="809803" y="4258"/>
        <a:ext cx="4994324" cy="722702"/>
      </dsp:txXfrm>
    </dsp:sp>
    <dsp:sp modelId="{561A1388-9FCB-48B5-9DA4-D8D31D21FA75}">
      <dsp:nvSpPr>
        <dsp:cNvPr id="0" name=""/>
        <dsp:cNvSpPr/>
      </dsp:nvSpPr>
      <dsp:spPr>
        <a:xfrm>
          <a:off x="0" y="907637"/>
          <a:ext cx="5816600" cy="70080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D3DD80-D4B7-4A29-A9CE-33DAB495E677}">
      <dsp:nvSpPr>
        <dsp:cNvPr id="0" name=""/>
        <dsp:cNvSpPr/>
      </dsp:nvSpPr>
      <dsp:spPr>
        <a:xfrm>
          <a:off x="211992" y="1065317"/>
          <a:ext cx="385818" cy="38544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9C4C17A-EED7-422F-A593-001ADFD3F0CD}">
      <dsp:nvSpPr>
        <dsp:cNvPr id="0" name=""/>
        <dsp:cNvSpPr/>
      </dsp:nvSpPr>
      <dsp:spPr>
        <a:xfrm>
          <a:off x="809803" y="907637"/>
          <a:ext cx="4994324" cy="722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486" tIns="76486" rIns="76486" bIns="76486" numCol="1" spcCol="1270" anchor="ctr" anchorCtr="0">
          <a:noAutofit/>
        </a:bodyPr>
        <a:lstStyle/>
        <a:p>
          <a:pPr marL="0" lvl="0" indent="0" algn="l" defTabSz="622300">
            <a:lnSpc>
              <a:spcPct val="90000"/>
            </a:lnSpc>
            <a:spcBef>
              <a:spcPct val="0"/>
            </a:spcBef>
            <a:spcAft>
              <a:spcPct val="35000"/>
            </a:spcAft>
            <a:buNone/>
          </a:pPr>
          <a:r>
            <a:rPr lang="en-US" sz="1400" kern="1200"/>
            <a:t>Members discuss the results.</a:t>
          </a:r>
        </a:p>
      </dsp:txBody>
      <dsp:txXfrm>
        <a:off x="809803" y="907637"/>
        <a:ext cx="4994324" cy="722702"/>
      </dsp:txXfrm>
    </dsp:sp>
    <dsp:sp modelId="{19F702B0-7CA6-41B8-8531-D6D377B84A69}">
      <dsp:nvSpPr>
        <dsp:cNvPr id="0" name=""/>
        <dsp:cNvSpPr/>
      </dsp:nvSpPr>
      <dsp:spPr>
        <a:xfrm>
          <a:off x="0" y="1811015"/>
          <a:ext cx="5816600" cy="70080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A823EF-613A-4333-B977-D1B612BC0ADA}">
      <dsp:nvSpPr>
        <dsp:cNvPr id="0" name=""/>
        <dsp:cNvSpPr/>
      </dsp:nvSpPr>
      <dsp:spPr>
        <a:xfrm>
          <a:off x="211992" y="1968696"/>
          <a:ext cx="385818" cy="38544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AAD154C-8AEA-486B-8D9F-DDD4A918D75C}">
      <dsp:nvSpPr>
        <dsp:cNvPr id="0" name=""/>
        <dsp:cNvSpPr/>
      </dsp:nvSpPr>
      <dsp:spPr>
        <a:xfrm>
          <a:off x="809803" y="1811015"/>
          <a:ext cx="4994324" cy="722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486" tIns="76486" rIns="76486" bIns="76486" numCol="1" spcCol="1270" anchor="ctr" anchorCtr="0">
          <a:noAutofit/>
        </a:bodyPr>
        <a:lstStyle/>
        <a:p>
          <a:pPr marL="0" lvl="0" indent="0" algn="l" defTabSz="622300">
            <a:lnSpc>
              <a:spcPct val="90000"/>
            </a:lnSpc>
            <a:spcBef>
              <a:spcPct val="0"/>
            </a:spcBef>
            <a:spcAft>
              <a:spcPct val="35000"/>
            </a:spcAft>
            <a:buNone/>
          </a:pPr>
          <a:r>
            <a:rPr lang="en-US" sz="1400" kern="1200"/>
            <a:t>Evaluate if the rankings meet the IPBT goals for the year. </a:t>
          </a:r>
        </a:p>
      </dsp:txBody>
      <dsp:txXfrm>
        <a:off x="809803" y="1811015"/>
        <a:ext cx="4994324" cy="722702"/>
      </dsp:txXfrm>
    </dsp:sp>
    <dsp:sp modelId="{1F68589E-3BF5-4EA2-A0D8-F15D5A9ED063}">
      <dsp:nvSpPr>
        <dsp:cNvPr id="0" name=""/>
        <dsp:cNvSpPr/>
      </dsp:nvSpPr>
      <dsp:spPr>
        <a:xfrm>
          <a:off x="0" y="2714394"/>
          <a:ext cx="5816600" cy="700802"/>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747CB1-135F-4427-B712-F68C9197F497}">
      <dsp:nvSpPr>
        <dsp:cNvPr id="0" name=""/>
        <dsp:cNvSpPr/>
      </dsp:nvSpPr>
      <dsp:spPr>
        <a:xfrm>
          <a:off x="211992" y="2872074"/>
          <a:ext cx="385818" cy="38544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2B9234E-6FB5-4E8C-90ED-5F1155B30294}">
      <dsp:nvSpPr>
        <dsp:cNvPr id="0" name=""/>
        <dsp:cNvSpPr/>
      </dsp:nvSpPr>
      <dsp:spPr>
        <a:xfrm>
          <a:off x="809803" y="2714394"/>
          <a:ext cx="4994324" cy="722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486" tIns="76486" rIns="76486" bIns="76486" numCol="1" spcCol="1270" anchor="ctr" anchorCtr="0">
          <a:noAutofit/>
        </a:bodyPr>
        <a:lstStyle/>
        <a:p>
          <a:pPr marL="0" lvl="0" indent="0" algn="l" defTabSz="622300">
            <a:lnSpc>
              <a:spcPct val="90000"/>
            </a:lnSpc>
            <a:spcBef>
              <a:spcPct val="0"/>
            </a:spcBef>
            <a:spcAft>
              <a:spcPct val="35000"/>
            </a:spcAft>
            <a:buNone/>
          </a:pPr>
          <a:r>
            <a:rPr lang="en-US" sz="1400" kern="1200"/>
            <a:t>Adjust rankings by vote if necessary. </a:t>
          </a:r>
        </a:p>
      </dsp:txBody>
      <dsp:txXfrm>
        <a:off x="809803" y="2714394"/>
        <a:ext cx="4994324" cy="722702"/>
      </dsp:txXfrm>
    </dsp:sp>
    <dsp:sp modelId="{2337E487-E109-4579-BDBF-D4FED49E84E0}">
      <dsp:nvSpPr>
        <dsp:cNvPr id="0" name=""/>
        <dsp:cNvSpPr/>
      </dsp:nvSpPr>
      <dsp:spPr>
        <a:xfrm>
          <a:off x="0" y="3617772"/>
          <a:ext cx="5816600" cy="700802"/>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388EED-6913-42A1-AA00-5C56897F3046}">
      <dsp:nvSpPr>
        <dsp:cNvPr id="0" name=""/>
        <dsp:cNvSpPr/>
      </dsp:nvSpPr>
      <dsp:spPr>
        <a:xfrm>
          <a:off x="211992" y="3775453"/>
          <a:ext cx="385818" cy="38544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3FBB6F0-201C-4FD2-AC0E-C9E147F820F3}">
      <dsp:nvSpPr>
        <dsp:cNvPr id="0" name=""/>
        <dsp:cNvSpPr/>
      </dsp:nvSpPr>
      <dsp:spPr>
        <a:xfrm>
          <a:off x="809803" y="3617772"/>
          <a:ext cx="4994324" cy="722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486" tIns="76486" rIns="76486" bIns="76486" numCol="1" spcCol="1270" anchor="ctr" anchorCtr="0">
          <a:noAutofit/>
        </a:bodyPr>
        <a:lstStyle/>
        <a:p>
          <a:pPr marL="0" lvl="0" indent="0" algn="l" defTabSz="622300">
            <a:lnSpc>
              <a:spcPct val="90000"/>
            </a:lnSpc>
            <a:spcBef>
              <a:spcPct val="0"/>
            </a:spcBef>
            <a:spcAft>
              <a:spcPct val="35000"/>
            </a:spcAft>
            <a:buNone/>
          </a:pPr>
          <a:r>
            <a:rPr lang="en-US" sz="1400" kern="1200"/>
            <a:t>Make recommendations for the positions that are not prioritized as to how they can improve. </a:t>
          </a:r>
        </a:p>
      </dsp:txBody>
      <dsp:txXfrm>
        <a:off x="809803" y="3617772"/>
        <a:ext cx="4994324" cy="722702"/>
      </dsp:txXfrm>
    </dsp:sp>
    <dsp:sp modelId="{286FE1F0-3AD2-4335-B882-81337256482A}">
      <dsp:nvSpPr>
        <dsp:cNvPr id="0" name=""/>
        <dsp:cNvSpPr/>
      </dsp:nvSpPr>
      <dsp:spPr>
        <a:xfrm>
          <a:off x="0" y="4521151"/>
          <a:ext cx="5816600" cy="70080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2F25EF4-40D0-4C02-81BD-48437CF15486}">
      <dsp:nvSpPr>
        <dsp:cNvPr id="0" name=""/>
        <dsp:cNvSpPr/>
      </dsp:nvSpPr>
      <dsp:spPr>
        <a:xfrm>
          <a:off x="212200" y="4678832"/>
          <a:ext cx="385818" cy="38544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16C2E47-AB55-403B-9638-9A317A8D6DCE}">
      <dsp:nvSpPr>
        <dsp:cNvPr id="0" name=""/>
        <dsp:cNvSpPr/>
      </dsp:nvSpPr>
      <dsp:spPr>
        <a:xfrm>
          <a:off x="810218" y="4521151"/>
          <a:ext cx="4981062" cy="722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486" tIns="76486" rIns="76486" bIns="76486" numCol="1" spcCol="1270" anchor="ctr" anchorCtr="0">
          <a:noAutofit/>
        </a:bodyPr>
        <a:lstStyle/>
        <a:p>
          <a:pPr marL="0" lvl="0" indent="0" algn="l" defTabSz="622300">
            <a:lnSpc>
              <a:spcPct val="90000"/>
            </a:lnSpc>
            <a:spcBef>
              <a:spcPct val="0"/>
            </a:spcBef>
            <a:spcAft>
              <a:spcPct val="35000"/>
            </a:spcAft>
            <a:buNone/>
          </a:pPr>
          <a:r>
            <a:rPr lang="en-US" sz="1400" kern="1200"/>
            <a:t>Make determination for how we will handle non-prioritized positions in the next academic year.  Evaluate if departments need to go to viability. </a:t>
          </a:r>
        </a:p>
      </dsp:txBody>
      <dsp:txXfrm>
        <a:off x="810218" y="4521151"/>
        <a:ext cx="4981062" cy="72270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76A3FEF-9FB1-C541-801C-F5EB81A8A74D}" type="datetimeFigureOut">
              <a:rPr lang="en-US" smtClean="0"/>
              <a:t>10/15/2021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0C4F5-1234-3948-A8CF-8B60442FC80E}" type="slidenum">
              <a:rPr lang="en-US" smtClean="0"/>
              <a:t>‹#›</a:t>
            </a:fld>
            <a:endParaRPr lang="en-US"/>
          </a:p>
        </p:txBody>
      </p:sp>
    </p:spTree>
    <p:extLst>
      <p:ext uri="{BB962C8B-B14F-4D97-AF65-F5344CB8AC3E}">
        <p14:creationId xmlns:p14="http://schemas.microsoft.com/office/powerpoint/2010/main" val="1720128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6A3FEF-9FB1-C541-801C-F5EB81A8A74D}" type="datetimeFigureOut">
              <a:rPr lang="en-US" smtClean="0"/>
              <a:t>10/15/2021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E0C4F5-1234-3948-A8CF-8B60442FC80E}" type="slidenum">
              <a:rPr lang="en-US" smtClean="0"/>
              <a:t>‹#›</a:t>
            </a:fld>
            <a:endParaRPr lang="en-US"/>
          </a:p>
        </p:txBody>
      </p:sp>
    </p:spTree>
    <p:extLst>
      <p:ext uri="{BB962C8B-B14F-4D97-AF65-F5344CB8AC3E}">
        <p14:creationId xmlns:p14="http://schemas.microsoft.com/office/powerpoint/2010/main" val="516004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A76A3FEF-9FB1-C541-801C-F5EB81A8A74D}" type="datetimeFigureOut">
              <a:rPr lang="en-US" smtClean="0"/>
              <a:t>10/15/2021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0C4F5-1234-3948-A8CF-8B60442FC80E}" type="slidenum">
              <a:rPr lang="en-US" smtClean="0"/>
              <a:t>‹#›</a:t>
            </a:fld>
            <a:endParaRPr lang="en-US"/>
          </a:p>
        </p:txBody>
      </p:sp>
    </p:spTree>
    <p:extLst>
      <p:ext uri="{BB962C8B-B14F-4D97-AF65-F5344CB8AC3E}">
        <p14:creationId xmlns:p14="http://schemas.microsoft.com/office/powerpoint/2010/main" val="469962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A76A3FEF-9FB1-C541-801C-F5EB81A8A74D}" type="datetimeFigureOut">
              <a:rPr lang="en-US" smtClean="0"/>
              <a:t>10/15/2021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E0C4F5-1234-3948-A8CF-8B60442FC80E}" type="slidenum">
              <a:rPr lang="en-US" smtClean="0"/>
              <a:t>‹#›</a:t>
            </a:fld>
            <a:endParaRPr lang="en-US"/>
          </a:p>
        </p:txBody>
      </p:sp>
    </p:spTree>
    <p:extLst>
      <p:ext uri="{BB962C8B-B14F-4D97-AF65-F5344CB8AC3E}">
        <p14:creationId xmlns:p14="http://schemas.microsoft.com/office/powerpoint/2010/main" val="23705267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6A3FEF-9FB1-C541-801C-F5EB81A8A74D}" type="datetimeFigureOut">
              <a:rPr lang="en-US" smtClean="0"/>
              <a:t>10/15/2021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0C4F5-1234-3948-A8CF-8B60442FC80E}" type="slidenum">
              <a:rPr lang="en-US" smtClean="0"/>
              <a:t>‹#›</a:t>
            </a:fld>
            <a:endParaRPr lang="en-US"/>
          </a:p>
        </p:txBody>
      </p:sp>
    </p:spTree>
    <p:extLst>
      <p:ext uri="{BB962C8B-B14F-4D97-AF65-F5344CB8AC3E}">
        <p14:creationId xmlns:p14="http://schemas.microsoft.com/office/powerpoint/2010/main" val="3034271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6A3FEF-9FB1-C541-801C-F5EB81A8A74D}" type="datetimeFigureOut">
              <a:rPr lang="en-US" smtClean="0"/>
              <a:t>10/15/2021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0C4F5-1234-3948-A8CF-8B60442FC80E}" type="slidenum">
              <a:rPr lang="en-US" smtClean="0"/>
              <a:t>‹#›</a:t>
            </a:fld>
            <a:endParaRPr lang="en-US"/>
          </a:p>
        </p:txBody>
      </p:sp>
    </p:spTree>
    <p:extLst>
      <p:ext uri="{BB962C8B-B14F-4D97-AF65-F5344CB8AC3E}">
        <p14:creationId xmlns:p14="http://schemas.microsoft.com/office/powerpoint/2010/main" val="630684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6A3FEF-9FB1-C541-801C-F5EB81A8A74D}" type="datetimeFigureOut">
              <a:rPr lang="en-US" smtClean="0"/>
              <a:t>10/15/2021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0C4F5-1234-3948-A8CF-8B60442FC80E}" type="slidenum">
              <a:rPr lang="en-US" smtClean="0"/>
              <a:t>‹#›</a:t>
            </a:fld>
            <a:endParaRPr lang="en-US"/>
          </a:p>
        </p:txBody>
      </p:sp>
    </p:spTree>
    <p:extLst>
      <p:ext uri="{BB962C8B-B14F-4D97-AF65-F5344CB8AC3E}">
        <p14:creationId xmlns:p14="http://schemas.microsoft.com/office/powerpoint/2010/main" val="3658847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6A3FEF-9FB1-C541-801C-F5EB81A8A74D}" type="datetimeFigureOut">
              <a:rPr lang="en-US" smtClean="0"/>
              <a:t>10/15/2021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0C4F5-1234-3948-A8CF-8B60442FC80E}" type="slidenum">
              <a:rPr lang="en-US" smtClean="0"/>
              <a:t>‹#›</a:t>
            </a:fld>
            <a:endParaRPr lang="en-US"/>
          </a:p>
        </p:txBody>
      </p:sp>
    </p:spTree>
    <p:extLst>
      <p:ext uri="{BB962C8B-B14F-4D97-AF65-F5344CB8AC3E}">
        <p14:creationId xmlns:p14="http://schemas.microsoft.com/office/powerpoint/2010/main" val="3885456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76A3FEF-9FB1-C541-801C-F5EB81A8A74D}" type="datetimeFigureOut">
              <a:rPr lang="en-US" smtClean="0"/>
              <a:t>10/15/2021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E0C4F5-1234-3948-A8CF-8B60442FC80E}" type="slidenum">
              <a:rPr lang="en-US" smtClean="0"/>
              <a:t>‹#›</a:t>
            </a:fld>
            <a:endParaRPr lang="en-US"/>
          </a:p>
        </p:txBody>
      </p:sp>
    </p:spTree>
    <p:extLst>
      <p:ext uri="{BB962C8B-B14F-4D97-AF65-F5344CB8AC3E}">
        <p14:creationId xmlns:p14="http://schemas.microsoft.com/office/powerpoint/2010/main" val="3351860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76A3FEF-9FB1-C541-801C-F5EB81A8A74D}" type="datetimeFigureOut">
              <a:rPr lang="en-US" smtClean="0"/>
              <a:t>10/15/2021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E0C4F5-1234-3948-A8CF-8B60442FC80E}" type="slidenum">
              <a:rPr lang="en-US" smtClean="0"/>
              <a:t>‹#›</a:t>
            </a:fld>
            <a:endParaRPr lang="en-US"/>
          </a:p>
        </p:txBody>
      </p:sp>
    </p:spTree>
    <p:extLst>
      <p:ext uri="{BB962C8B-B14F-4D97-AF65-F5344CB8AC3E}">
        <p14:creationId xmlns:p14="http://schemas.microsoft.com/office/powerpoint/2010/main" val="163464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76A3FEF-9FB1-C541-801C-F5EB81A8A74D}" type="datetimeFigureOut">
              <a:rPr lang="en-US" smtClean="0"/>
              <a:t>10/15/2021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E0C4F5-1234-3948-A8CF-8B60442FC80E}" type="slidenum">
              <a:rPr lang="en-US" smtClean="0"/>
              <a:t>‹#›</a:t>
            </a:fld>
            <a:endParaRPr lang="en-US"/>
          </a:p>
        </p:txBody>
      </p:sp>
    </p:spTree>
    <p:extLst>
      <p:ext uri="{BB962C8B-B14F-4D97-AF65-F5344CB8AC3E}">
        <p14:creationId xmlns:p14="http://schemas.microsoft.com/office/powerpoint/2010/main" val="951735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6A3FEF-9FB1-C541-801C-F5EB81A8A74D}" type="datetimeFigureOut">
              <a:rPr lang="en-US" smtClean="0"/>
              <a:t>10/15/2021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E0C4F5-1234-3948-A8CF-8B60442FC80E}" type="slidenum">
              <a:rPr lang="en-US" smtClean="0"/>
              <a:t>‹#›</a:t>
            </a:fld>
            <a:endParaRPr lang="en-US"/>
          </a:p>
        </p:txBody>
      </p:sp>
    </p:spTree>
    <p:extLst>
      <p:ext uri="{BB962C8B-B14F-4D97-AF65-F5344CB8AC3E}">
        <p14:creationId xmlns:p14="http://schemas.microsoft.com/office/powerpoint/2010/main" val="2947799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6A3FEF-9FB1-C541-801C-F5EB81A8A74D}" type="datetimeFigureOut">
              <a:rPr lang="en-US" smtClean="0"/>
              <a:t>10/15/2021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E0C4F5-1234-3948-A8CF-8B60442FC80E}" type="slidenum">
              <a:rPr lang="en-US" smtClean="0"/>
              <a:t>‹#›</a:t>
            </a:fld>
            <a:endParaRPr lang="en-US"/>
          </a:p>
        </p:txBody>
      </p:sp>
    </p:spTree>
    <p:extLst>
      <p:ext uri="{BB962C8B-B14F-4D97-AF65-F5344CB8AC3E}">
        <p14:creationId xmlns:p14="http://schemas.microsoft.com/office/powerpoint/2010/main" val="932751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A76A3FEF-9FB1-C541-801C-F5EB81A8A74D}" type="datetimeFigureOut">
              <a:rPr lang="en-US" smtClean="0"/>
              <a:t>10/15/2021</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CCE0C4F5-1234-3948-A8CF-8B60442FC80E}" type="slidenum">
              <a:rPr lang="en-US" smtClean="0"/>
              <a:t>‹#›</a:t>
            </a:fld>
            <a:endParaRPr lang="en-US"/>
          </a:p>
        </p:txBody>
      </p:sp>
    </p:spTree>
    <p:extLst>
      <p:ext uri="{BB962C8B-B14F-4D97-AF65-F5344CB8AC3E}">
        <p14:creationId xmlns:p14="http://schemas.microsoft.com/office/powerpoint/2010/main" val="152042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A76A3FEF-9FB1-C541-801C-F5EB81A8A74D}" type="datetimeFigureOut">
              <a:rPr lang="en-US" smtClean="0"/>
              <a:t>10/15/2021</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CCE0C4F5-1234-3948-A8CF-8B60442FC80E}" type="slidenum">
              <a:rPr lang="en-US" smtClean="0"/>
              <a:t>‹#›</a:t>
            </a:fld>
            <a:endParaRPr lang="en-US"/>
          </a:p>
        </p:txBody>
      </p:sp>
    </p:spTree>
    <p:extLst>
      <p:ext uri="{BB962C8B-B14F-4D97-AF65-F5344CB8AC3E}">
        <p14:creationId xmlns:p14="http://schemas.microsoft.com/office/powerpoint/2010/main" val="26329700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foothilldeanza-my.sharepoint.com/:x:/g/personal/10199797_fhda_edu/ETvNxDcV0EFDokIOLquVZksBjr07Ct2DSRzQGwIcncMaoA?e=dWg60O"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D1309-C4B8-AD4C-BD81-CD8510733CE7}"/>
              </a:ext>
            </a:extLst>
          </p:cNvPr>
          <p:cNvSpPr>
            <a:spLocks noGrp="1"/>
          </p:cNvSpPr>
          <p:nvPr>
            <p:ph type="ctrTitle"/>
          </p:nvPr>
        </p:nvSpPr>
        <p:spPr/>
        <p:txBody>
          <a:bodyPr/>
          <a:lstStyle/>
          <a:p>
            <a:r>
              <a:rPr lang="en-US"/>
              <a:t>Position Prioritization Considerations and Procedures</a:t>
            </a:r>
          </a:p>
        </p:txBody>
      </p:sp>
      <p:sp>
        <p:nvSpPr>
          <p:cNvPr id="6" name="Subtitle 5">
            <a:extLst>
              <a:ext uri="{FF2B5EF4-FFF2-40B4-BE49-F238E27FC236}">
                <a16:creationId xmlns:a16="http://schemas.microsoft.com/office/drawing/2014/main" id="{E3A5E075-00D8-479A-AFCF-1689F80667E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41122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D1309-C4B8-AD4C-BD81-CD8510733CE7}"/>
              </a:ext>
            </a:extLst>
          </p:cNvPr>
          <p:cNvSpPr>
            <a:spLocks noGrp="1"/>
          </p:cNvSpPr>
          <p:nvPr>
            <p:ph type="title"/>
          </p:nvPr>
        </p:nvSpPr>
        <p:spPr/>
        <p:txBody>
          <a:bodyPr/>
          <a:lstStyle/>
          <a:p>
            <a:r>
              <a:rPr lang="en-US"/>
              <a:t>IPBT Purview </a:t>
            </a:r>
            <a:br>
              <a:rPr lang="en-US"/>
            </a:br>
            <a:endParaRPr lang="en-US" sz="2800"/>
          </a:p>
        </p:txBody>
      </p:sp>
      <p:sp>
        <p:nvSpPr>
          <p:cNvPr id="3" name="Subtitle 2">
            <a:extLst>
              <a:ext uri="{FF2B5EF4-FFF2-40B4-BE49-F238E27FC236}">
                <a16:creationId xmlns:a16="http://schemas.microsoft.com/office/drawing/2014/main" id="{B50A241C-4656-0F40-8A93-807FB8A3A293}"/>
              </a:ext>
            </a:extLst>
          </p:cNvPr>
          <p:cNvSpPr>
            <a:spLocks noGrp="1"/>
          </p:cNvSpPr>
          <p:nvPr>
            <p:ph type="body" idx="1"/>
          </p:nvPr>
        </p:nvSpPr>
        <p:spPr/>
        <p:txBody>
          <a:bodyPr/>
          <a:lstStyle/>
          <a:p>
            <a:r>
              <a:rPr lang="en-US"/>
              <a:t>Areas Where We Have Oversight:</a:t>
            </a:r>
          </a:p>
        </p:txBody>
      </p:sp>
      <p:sp>
        <p:nvSpPr>
          <p:cNvPr id="4" name="Content Placeholder 3">
            <a:extLst>
              <a:ext uri="{FF2B5EF4-FFF2-40B4-BE49-F238E27FC236}">
                <a16:creationId xmlns:a16="http://schemas.microsoft.com/office/drawing/2014/main" id="{C31B8F0D-F3FF-45CC-9897-9F80C555E626}"/>
              </a:ext>
            </a:extLst>
          </p:cNvPr>
          <p:cNvSpPr>
            <a:spLocks noGrp="1"/>
          </p:cNvSpPr>
          <p:nvPr>
            <p:ph sz="half" idx="2"/>
          </p:nvPr>
        </p:nvSpPr>
        <p:spPr/>
        <p:txBody>
          <a:bodyPr/>
          <a:lstStyle/>
          <a:p>
            <a:r>
              <a:rPr lang="en-US"/>
              <a:t>Instructional Position Prioritization</a:t>
            </a:r>
          </a:p>
          <a:p>
            <a:r>
              <a:rPr lang="en-US"/>
              <a:t>Recommendations for some specific Instructional Equipment/Spending</a:t>
            </a:r>
          </a:p>
          <a:p>
            <a:r>
              <a:rPr lang="en-US"/>
              <a:t>Program Review</a:t>
            </a:r>
          </a:p>
          <a:p>
            <a:r>
              <a:rPr lang="en-US"/>
              <a:t>Program Viability</a:t>
            </a:r>
          </a:p>
          <a:p>
            <a:endParaRPr lang="en-US"/>
          </a:p>
        </p:txBody>
      </p:sp>
      <p:sp>
        <p:nvSpPr>
          <p:cNvPr id="5" name="Text Placeholder 4">
            <a:extLst>
              <a:ext uri="{FF2B5EF4-FFF2-40B4-BE49-F238E27FC236}">
                <a16:creationId xmlns:a16="http://schemas.microsoft.com/office/drawing/2014/main" id="{EEB6753E-99D7-4878-8A41-85E47125A286}"/>
              </a:ext>
            </a:extLst>
          </p:cNvPr>
          <p:cNvSpPr>
            <a:spLocks noGrp="1"/>
          </p:cNvSpPr>
          <p:nvPr>
            <p:ph type="body" sz="quarter" idx="3"/>
          </p:nvPr>
        </p:nvSpPr>
        <p:spPr/>
        <p:txBody>
          <a:bodyPr/>
          <a:lstStyle/>
          <a:p>
            <a:r>
              <a:rPr lang="en-US"/>
              <a:t>Where We Don't Have Oversight:</a:t>
            </a:r>
          </a:p>
        </p:txBody>
      </p:sp>
      <p:sp>
        <p:nvSpPr>
          <p:cNvPr id="6" name="Content Placeholder 5">
            <a:extLst>
              <a:ext uri="{FF2B5EF4-FFF2-40B4-BE49-F238E27FC236}">
                <a16:creationId xmlns:a16="http://schemas.microsoft.com/office/drawing/2014/main" id="{B6AE49B0-9C9E-4B55-9732-1E2DF504BE06}"/>
              </a:ext>
            </a:extLst>
          </p:cNvPr>
          <p:cNvSpPr>
            <a:spLocks noGrp="1"/>
          </p:cNvSpPr>
          <p:nvPr>
            <p:ph sz="quarter" idx="4"/>
          </p:nvPr>
        </p:nvSpPr>
        <p:spPr/>
        <p:txBody>
          <a:bodyPr/>
          <a:lstStyle/>
          <a:p>
            <a:r>
              <a:rPr lang="en-US"/>
              <a:t>Prioritization for positions that go through SSPBT or APBT (This may include some faculty positions). </a:t>
            </a:r>
          </a:p>
          <a:p>
            <a:r>
              <a:rPr lang="en-US"/>
              <a:t>Hiring practices and procedures</a:t>
            </a:r>
          </a:p>
          <a:p>
            <a:r>
              <a:rPr lang="en-US"/>
              <a:t>Enrollment management (though this peripherally could factor into position prioritization)</a:t>
            </a:r>
          </a:p>
          <a:p>
            <a:endParaRPr lang="en-US"/>
          </a:p>
        </p:txBody>
      </p:sp>
      <p:pic>
        <p:nvPicPr>
          <p:cNvPr id="8" name="Picture 8" descr="A picture containing text, vector graphics&#10;&#10;Description automatically generated">
            <a:extLst>
              <a:ext uri="{FF2B5EF4-FFF2-40B4-BE49-F238E27FC236}">
                <a16:creationId xmlns:a16="http://schemas.microsoft.com/office/drawing/2014/main" id="{4CBFA891-9176-4960-9321-074A5557DB51}"/>
              </a:ext>
            </a:extLst>
          </p:cNvPr>
          <p:cNvPicPr>
            <a:picLocks noChangeAspect="1"/>
          </p:cNvPicPr>
          <p:nvPr/>
        </p:nvPicPr>
        <p:blipFill>
          <a:blip r:embed="rId2"/>
          <a:stretch>
            <a:fillRect/>
          </a:stretch>
        </p:blipFill>
        <p:spPr>
          <a:xfrm>
            <a:off x="1827361" y="5393208"/>
            <a:ext cx="1456427" cy="1463093"/>
          </a:xfrm>
          <a:prstGeom prst="rect">
            <a:avLst/>
          </a:prstGeom>
        </p:spPr>
      </p:pic>
      <p:pic>
        <p:nvPicPr>
          <p:cNvPr id="9" name="Picture 9" descr="A picture containing text&#10;&#10;Description automatically generated">
            <a:extLst>
              <a:ext uri="{FF2B5EF4-FFF2-40B4-BE49-F238E27FC236}">
                <a16:creationId xmlns:a16="http://schemas.microsoft.com/office/drawing/2014/main" id="{EC3B8CE4-E9D2-4CCE-B4BD-6FEF58A80B57}"/>
              </a:ext>
            </a:extLst>
          </p:cNvPr>
          <p:cNvPicPr>
            <a:picLocks noChangeAspect="1"/>
          </p:cNvPicPr>
          <p:nvPr/>
        </p:nvPicPr>
        <p:blipFill>
          <a:blip r:embed="rId3"/>
          <a:stretch>
            <a:fillRect/>
          </a:stretch>
        </p:blipFill>
        <p:spPr>
          <a:xfrm>
            <a:off x="8980152" y="5583501"/>
            <a:ext cx="1273006" cy="1273006"/>
          </a:xfrm>
          <a:prstGeom prst="rect">
            <a:avLst/>
          </a:prstGeom>
        </p:spPr>
      </p:pic>
    </p:spTree>
    <p:extLst>
      <p:ext uri="{BB962C8B-B14F-4D97-AF65-F5344CB8AC3E}">
        <p14:creationId xmlns:p14="http://schemas.microsoft.com/office/powerpoint/2010/main" val="574001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E4C0F-1D1A-2D49-8EE1-B012FBE6835A}"/>
              </a:ext>
            </a:extLst>
          </p:cNvPr>
          <p:cNvSpPr>
            <a:spLocks noGrp="1"/>
          </p:cNvSpPr>
          <p:nvPr>
            <p:ph type="title"/>
          </p:nvPr>
        </p:nvSpPr>
        <p:spPr>
          <a:xfrm>
            <a:off x="755848" y="876538"/>
            <a:ext cx="10571998" cy="970450"/>
          </a:xfrm>
        </p:spPr>
        <p:txBody>
          <a:bodyPr/>
          <a:lstStyle/>
          <a:p>
            <a:r>
              <a:rPr lang="en-US"/>
              <a:t>It's important we all understand how positions get to the prioritization part of the process...</a:t>
            </a:r>
          </a:p>
        </p:txBody>
      </p:sp>
      <p:sp>
        <p:nvSpPr>
          <p:cNvPr id="6" name="Rectangle 5">
            <a:extLst>
              <a:ext uri="{FF2B5EF4-FFF2-40B4-BE49-F238E27FC236}">
                <a16:creationId xmlns:a16="http://schemas.microsoft.com/office/drawing/2014/main" id="{C9B417B9-022B-5642-AF38-8E40D7C74B32}"/>
              </a:ext>
            </a:extLst>
          </p:cNvPr>
          <p:cNvSpPr/>
          <p:nvPr/>
        </p:nvSpPr>
        <p:spPr>
          <a:xfrm>
            <a:off x="2985157" y="2498542"/>
            <a:ext cx="2433943" cy="9704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Is this position required for accreditation of a program or to fulfill any legal obligations?</a:t>
            </a:r>
          </a:p>
        </p:txBody>
      </p:sp>
      <p:sp>
        <p:nvSpPr>
          <p:cNvPr id="7" name="Rectangle 6">
            <a:extLst>
              <a:ext uri="{FF2B5EF4-FFF2-40B4-BE49-F238E27FC236}">
                <a16:creationId xmlns:a16="http://schemas.microsoft.com/office/drawing/2014/main" id="{CD5D359B-F2E3-514F-95C0-70A711EBE7DC}"/>
              </a:ext>
            </a:extLst>
          </p:cNvPr>
          <p:cNvSpPr/>
          <p:nvPr/>
        </p:nvSpPr>
        <p:spPr>
          <a:xfrm>
            <a:off x="2951864" y="4549895"/>
            <a:ext cx="2433943" cy="5195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How is this position funded? </a:t>
            </a:r>
          </a:p>
        </p:txBody>
      </p:sp>
      <p:sp>
        <p:nvSpPr>
          <p:cNvPr id="8" name="Rectangle 7">
            <a:extLst>
              <a:ext uri="{FF2B5EF4-FFF2-40B4-BE49-F238E27FC236}">
                <a16:creationId xmlns:a16="http://schemas.microsoft.com/office/drawing/2014/main" id="{65D87818-5D43-4348-87B4-149CAC4647C2}"/>
              </a:ext>
            </a:extLst>
          </p:cNvPr>
          <p:cNvSpPr/>
          <p:nvPr/>
        </p:nvSpPr>
        <p:spPr>
          <a:xfrm>
            <a:off x="2951864" y="5454619"/>
            <a:ext cx="1196460" cy="6221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Restricted Funds</a:t>
            </a:r>
          </a:p>
        </p:txBody>
      </p:sp>
      <p:sp>
        <p:nvSpPr>
          <p:cNvPr id="9" name="Rectangle 8">
            <a:extLst>
              <a:ext uri="{FF2B5EF4-FFF2-40B4-BE49-F238E27FC236}">
                <a16:creationId xmlns:a16="http://schemas.microsoft.com/office/drawing/2014/main" id="{CC02A547-0348-6843-B87A-696B7B1AEA92}"/>
              </a:ext>
            </a:extLst>
          </p:cNvPr>
          <p:cNvSpPr/>
          <p:nvPr/>
        </p:nvSpPr>
        <p:spPr>
          <a:xfrm>
            <a:off x="4233457" y="5454618"/>
            <a:ext cx="1150679" cy="6221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General Funds</a:t>
            </a:r>
          </a:p>
        </p:txBody>
      </p:sp>
      <p:sp>
        <p:nvSpPr>
          <p:cNvPr id="10" name="Rectangle 9">
            <a:extLst>
              <a:ext uri="{FF2B5EF4-FFF2-40B4-BE49-F238E27FC236}">
                <a16:creationId xmlns:a16="http://schemas.microsoft.com/office/drawing/2014/main" id="{26421796-5853-5A47-A1F3-B1E961760941}"/>
              </a:ext>
            </a:extLst>
          </p:cNvPr>
          <p:cNvSpPr/>
          <p:nvPr/>
        </p:nvSpPr>
        <p:spPr>
          <a:xfrm>
            <a:off x="6631439" y="2480660"/>
            <a:ext cx="2542801" cy="9375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Is this position required for a program to continue?</a:t>
            </a:r>
          </a:p>
        </p:txBody>
      </p:sp>
      <p:sp>
        <p:nvSpPr>
          <p:cNvPr id="12" name="Rectangle 11">
            <a:extLst>
              <a:ext uri="{FF2B5EF4-FFF2-40B4-BE49-F238E27FC236}">
                <a16:creationId xmlns:a16="http://schemas.microsoft.com/office/drawing/2014/main" id="{293A901D-B01C-C74F-B504-D297E9D387EB}"/>
              </a:ext>
            </a:extLst>
          </p:cNvPr>
          <p:cNvSpPr/>
          <p:nvPr/>
        </p:nvSpPr>
        <p:spPr>
          <a:xfrm>
            <a:off x="6595317" y="4483881"/>
            <a:ext cx="2542801" cy="5606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IPBT Votes to prioritize this position/give it allocation.</a:t>
            </a:r>
          </a:p>
        </p:txBody>
      </p:sp>
      <p:sp>
        <p:nvSpPr>
          <p:cNvPr id="15" name="Rectangle 14">
            <a:extLst>
              <a:ext uri="{FF2B5EF4-FFF2-40B4-BE49-F238E27FC236}">
                <a16:creationId xmlns:a16="http://schemas.microsoft.com/office/drawing/2014/main" id="{764A0CB0-6188-7041-90C3-19BC3A5B7B6D}"/>
              </a:ext>
            </a:extLst>
          </p:cNvPr>
          <p:cNvSpPr/>
          <p:nvPr/>
        </p:nvSpPr>
        <p:spPr>
          <a:xfrm>
            <a:off x="105644" y="2483792"/>
            <a:ext cx="1819887" cy="9704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Does the position need to go through IPBT?</a:t>
            </a:r>
          </a:p>
        </p:txBody>
      </p:sp>
      <p:sp>
        <p:nvSpPr>
          <p:cNvPr id="16" name="Rectangle 15">
            <a:extLst>
              <a:ext uri="{FF2B5EF4-FFF2-40B4-BE49-F238E27FC236}">
                <a16:creationId xmlns:a16="http://schemas.microsoft.com/office/drawing/2014/main" id="{20D64ADD-4970-324A-B7BD-6ECA3CC2504B}"/>
              </a:ext>
            </a:extLst>
          </p:cNvPr>
          <p:cNvSpPr/>
          <p:nvPr/>
        </p:nvSpPr>
        <p:spPr>
          <a:xfrm>
            <a:off x="10421662" y="2748931"/>
            <a:ext cx="1688226" cy="24169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400"/>
              <a:t>CONTINUE TO PRIORITIZATION FLOW</a:t>
            </a:r>
          </a:p>
        </p:txBody>
      </p:sp>
      <p:sp>
        <p:nvSpPr>
          <p:cNvPr id="26" name="Down Arrow 25">
            <a:extLst>
              <a:ext uri="{FF2B5EF4-FFF2-40B4-BE49-F238E27FC236}">
                <a16:creationId xmlns:a16="http://schemas.microsoft.com/office/drawing/2014/main" id="{41312D8D-86B8-D542-A371-DA80E593F593}"/>
              </a:ext>
            </a:extLst>
          </p:cNvPr>
          <p:cNvSpPr/>
          <p:nvPr/>
        </p:nvSpPr>
        <p:spPr>
          <a:xfrm>
            <a:off x="488935" y="3573870"/>
            <a:ext cx="1053304" cy="849949"/>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a:t>No</a:t>
            </a:r>
          </a:p>
        </p:txBody>
      </p:sp>
      <p:sp>
        <p:nvSpPr>
          <p:cNvPr id="27" name="Rectangle 26">
            <a:extLst>
              <a:ext uri="{FF2B5EF4-FFF2-40B4-BE49-F238E27FC236}">
                <a16:creationId xmlns:a16="http://schemas.microsoft.com/office/drawing/2014/main" id="{DE5048EE-E94C-EA41-98DD-9B336C586500}"/>
              </a:ext>
            </a:extLst>
          </p:cNvPr>
          <p:cNvSpPr/>
          <p:nvPr/>
        </p:nvSpPr>
        <p:spPr>
          <a:xfrm>
            <a:off x="341899" y="4547316"/>
            <a:ext cx="1347375" cy="11019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400"/>
              <a:t>IPBT is informed of positions prioritized in other PBTs</a:t>
            </a:r>
          </a:p>
        </p:txBody>
      </p:sp>
      <p:sp>
        <p:nvSpPr>
          <p:cNvPr id="28" name="Down Arrow 27">
            <a:extLst>
              <a:ext uri="{FF2B5EF4-FFF2-40B4-BE49-F238E27FC236}">
                <a16:creationId xmlns:a16="http://schemas.microsoft.com/office/drawing/2014/main" id="{944C4D95-664D-DA4D-A89B-1F3C69421A93}"/>
              </a:ext>
            </a:extLst>
          </p:cNvPr>
          <p:cNvSpPr/>
          <p:nvPr/>
        </p:nvSpPr>
        <p:spPr>
          <a:xfrm rot="16200000">
            <a:off x="5371492" y="5340696"/>
            <a:ext cx="1053304" cy="849949"/>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vert="vert" rtlCol="0" anchor="ctr"/>
          <a:lstStyle/>
          <a:p>
            <a:pPr algn="ctr"/>
            <a:r>
              <a:rPr lang="en-US" sz="1600"/>
              <a:t>Yes</a:t>
            </a:r>
          </a:p>
        </p:txBody>
      </p:sp>
      <p:cxnSp>
        <p:nvCxnSpPr>
          <p:cNvPr id="30" name="Straight Connector 29">
            <a:extLst>
              <a:ext uri="{FF2B5EF4-FFF2-40B4-BE49-F238E27FC236}">
                <a16:creationId xmlns:a16="http://schemas.microsoft.com/office/drawing/2014/main" id="{F6620BCD-52CB-7D4E-8564-5D7E743F34C7}"/>
              </a:ext>
            </a:extLst>
          </p:cNvPr>
          <p:cNvCxnSpPr>
            <a:cxnSpLocks/>
          </p:cNvCxnSpPr>
          <p:nvPr/>
        </p:nvCxnSpPr>
        <p:spPr>
          <a:xfrm>
            <a:off x="3573721" y="6006557"/>
            <a:ext cx="0" cy="252375"/>
          </a:xfrm>
          <a:prstGeom prst="line">
            <a:avLst/>
          </a:prstGeom>
        </p:spPr>
        <p:style>
          <a:lnRef idx="1">
            <a:schemeClr val="accent1"/>
          </a:lnRef>
          <a:fillRef idx="0">
            <a:schemeClr val="accent1"/>
          </a:fillRef>
          <a:effectRef idx="0">
            <a:schemeClr val="accent1"/>
          </a:effectRef>
          <a:fontRef idx="minor">
            <a:schemeClr val="tx1"/>
          </a:fontRef>
        </p:style>
      </p:cxnSp>
      <p:sp>
        <p:nvSpPr>
          <p:cNvPr id="31" name="Oval 30">
            <a:extLst>
              <a:ext uri="{FF2B5EF4-FFF2-40B4-BE49-F238E27FC236}">
                <a16:creationId xmlns:a16="http://schemas.microsoft.com/office/drawing/2014/main" id="{2D7D6123-891A-9A4A-8C64-E2AEBB107CD1}"/>
              </a:ext>
            </a:extLst>
          </p:cNvPr>
          <p:cNvSpPr/>
          <p:nvPr/>
        </p:nvSpPr>
        <p:spPr>
          <a:xfrm>
            <a:off x="702645" y="5770837"/>
            <a:ext cx="625881" cy="62588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800" b="1"/>
              <a:t>STOP</a:t>
            </a:r>
          </a:p>
        </p:txBody>
      </p:sp>
      <p:sp>
        <p:nvSpPr>
          <p:cNvPr id="33" name="Down Arrow 32">
            <a:extLst>
              <a:ext uri="{FF2B5EF4-FFF2-40B4-BE49-F238E27FC236}">
                <a16:creationId xmlns:a16="http://schemas.microsoft.com/office/drawing/2014/main" id="{36E53BB9-FAC4-174F-A2BA-E0096510D382}"/>
              </a:ext>
            </a:extLst>
          </p:cNvPr>
          <p:cNvSpPr/>
          <p:nvPr/>
        </p:nvSpPr>
        <p:spPr>
          <a:xfrm>
            <a:off x="3720650" y="3573870"/>
            <a:ext cx="1053304" cy="849949"/>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a:t>Yes</a:t>
            </a:r>
          </a:p>
        </p:txBody>
      </p:sp>
      <p:cxnSp>
        <p:nvCxnSpPr>
          <p:cNvPr id="35" name="Straight Arrow Connector 34">
            <a:extLst>
              <a:ext uri="{FF2B5EF4-FFF2-40B4-BE49-F238E27FC236}">
                <a16:creationId xmlns:a16="http://schemas.microsoft.com/office/drawing/2014/main" id="{3CD7504C-1DDC-0648-8320-478C064FF9B8}"/>
              </a:ext>
            </a:extLst>
          </p:cNvPr>
          <p:cNvCxnSpPr/>
          <p:nvPr/>
        </p:nvCxnSpPr>
        <p:spPr>
          <a:xfrm flipH="1">
            <a:off x="3550094" y="5069462"/>
            <a:ext cx="170556" cy="3417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9B12EB39-761D-554E-8A86-B802ACBC76CA}"/>
              </a:ext>
            </a:extLst>
          </p:cNvPr>
          <p:cNvCxnSpPr>
            <a:cxnSpLocks/>
          </p:cNvCxnSpPr>
          <p:nvPr/>
        </p:nvCxnSpPr>
        <p:spPr>
          <a:xfrm>
            <a:off x="4647156" y="5028672"/>
            <a:ext cx="161640" cy="3825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Oval 38">
            <a:extLst>
              <a:ext uri="{FF2B5EF4-FFF2-40B4-BE49-F238E27FC236}">
                <a16:creationId xmlns:a16="http://schemas.microsoft.com/office/drawing/2014/main" id="{51F3CE83-CB4B-6447-839D-A97FE15442DD}"/>
              </a:ext>
            </a:extLst>
          </p:cNvPr>
          <p:cNvSpPr/>
          <p:nvPr/>
        </p:nvSpPr>
        <p:spPr>
          <a:xfrm>
            <a:off x="3252067" y="6182015"/>
            <a:ext cx="625881" cy="62588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800" b="1"/>
              <a:t>STOP</a:t>
            </a:r>
          </a:p>
        </p:txBody>
      </p:sp>
      <p:cxnSp>
        <p:nvCxnSpPr>
          <p:cNvPr id="40" name="Straight Connector 39">
            <a:extLst>
              <a:ext uri="{FF2B5EF4-FFF2-40B4-BE49-F238E27FC236}">
                <a16:creationId xmlns:a16="http://schemas.microsoft.com/office/drawing/2014/main" id="{A6485EB1-4500-9642-A7BB-6A25F435DA60}"/>
              </a:ext>
            </a:extLst>
          </p:cNvPr>
          <p:cNvCxnSpPr>
            <a:cxnSpLocks/>
          </p:cNvCxnSpPr>
          <p:nvPr/>
        </p:nvCxnSpPr>
        <p:spPr>
          <a:xfrm>
            <a:off x="1015585" y="5513296"/>
            <a:ext cx="0" cy="252375"/>
          </a:xfrm>
          <a:prstGeom prst="line">
            <a:avLst/>
          </a:prstGeom>
        </p:spPr>
        <p:style>
          <a:lnRef idx="1">
            <a:schemeClr val="accent1"/>
          </a:lnRef>
          <a:fillRef idx="0">
            <a:schemeClr val="accent1"/>
          </a:fillRef>
          <a:effectRef idx="0">
            <a:schemeClr val="accent1"/>
          </a:effectRef>
          <a:fontRef idx="minor">
            <a:schemeClr val="tx1"/>
          </a:fontRef>
        </p:style>
      </p:cxnSp>
      <p:sp>
        <p:nvSpPr>
          <p:cNvPr id="41" name="Down Arrow 40">
            <a:extLst>
              <a:ext uri="{FF2B5EF4-FFF2-40B4-BE49-F238E27FC236}">
                <a16:creationId xmlns:a16="http://schemas.microsoft.com/office/drawing/2014/main" id="{770DFD4F-40D9-AC4C-8C60-C89763C32081}"/>
              </a:ext>
            </a:extLst>
          </p:cNvPr>
          <p:cNvSpPr/>
          <p:nvPr/>
        </p:nvSpPr>
        <p:spPr>
          <a:xfrm rot="16200000">
            <a:off x="5413577" y="2558792"/>
            <a:ext cx="1053304" cy="849949"/>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vert="vert" rtlCol="0" anchor="ctr"/>
          <a:lstStyle/>
          <a:p>
            <a:pPr algn="ctr"/>
            <a:r>
              <a:rPr lang="en-US" sz="1600"/>
              <a:t>No</a:t>
            </a:r>
          </a:p>
        </p:txBody>
      </p:sp>
      <p:cxnSp>
        <p:nvCxnSpPr>
          <p:cNvPr id="49" name="Straight Connector 48">
            <a:extLst>
              <a:ext uri="{FF2B5EF4-FFF2-40B4-BE49-F238E27FC236}">
                <a16:creationId xmlns:a16="http://schemas.microsoft.com/office/drawing/2014/main" id="{70A7753A-82D9-C849-9BB1-9659216816F7}"/>
              </a:ext>
            </a:extLst>
          </p:cNvPr>
          <p:cNvCxnSpPr>
            <a:cxnSpLocks/>
          </p:cNvCxnSpPr>
          <p:nvPr/>
        </p:nvCxnSpPr>
        <p:spPr>
          <a:xfrm flipV="1">
            <a:off x="6321415" y="3256768"/>
            <a:ext cx="0" cy="2508906"/>
          </a:xfrm>
          <a:prstGeom prst="line">
            <a:avLst/>
          </a:prstGeom>
        </p:spPr>
        <p:style>
          <a:lnRef idx="1">
            <a:schemeClr val="accent4"/>
          </a:lnRef>
          <a:fillRef idx="0">
            <a:schemeClr val="accent4"/>
          </a:fillRef>
          <a:effectRef idx="0">
            <a:schemeClr val="accent4"/>
          </a:effectRef>
          <a:fontRef idx="minor">
            <a:schemeClr val="tx1"/>
          </a:fontRef>
        </p:style>
      </p:cxnSp>
      <p:sp>
        <p:nvSpPr>
          <p:cNvPr id="56" name="Triangle 55">
            <a:extLst>
              <a:ext uri="{FF2B5EF4-FFF2-40B4-BE49-F238E27FC236}">
                <a16:creationId xmlns:a16="http://schemas.microsoft.com/office/drawing/2014/main" id="{F619067C-0CB5-0E41-9BA7-C5E37A324A1C}"/>
              </a:ext>
            </a:extLst>
          </p:cNvPr>
          <p:cNvSpPr/>
          <p:nvPr/>
        </p:nvSpPr>
        <p:spPr>
          <a:xfrm rot="5400000">
            <a:off x="6299627" y="3221346"/>
            <a:ext cx="329893" cy="287588"/>
          </a:xfrm>
          <a:prstGeom prst="triangl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57" name="Down Arrow 56">
            <a:extLst>
              <a:ext uri="{FF2B5EF4-FFF2-40B4-BE49-F238E27FC236}">
                <a16:creationId xmlns:a16="http://schemas.microsoft.com/office/drawing/2014/main" id="{06D891C1-D2E8-A34E-A826-822A715FFA17}"/>
              </a:ext>
            </a:extLst>
          </p:cNvPr>
          <p:cNvSpPr/>
          <p:nvPr/>
        </p:nvSpPr>
        <p:spPr>
          <a:xfrm rot="16200000">
            <a:off x="1937377" y="2558792"/>
            <a:ext cx="1053304" cy="849949"/>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vert="vert" rtlCol="0" anchor="ctr"/>
          <a:lstStyle/>
          <a:p>
            <a:pPr algn="ctr"/>
            <a:r>
              <a:rPr lang="en-US" sz="1600"/>
              <a:t>Yes</a:t>
            </a:r>
          </a:p>
        </p:txBody>
      </p:sp>
      <p:sp>
        <p:nvSpPr>
          <p:cNvPr id="58" name="Down Arrow 57">
            <a:extLst>
              <a:ext uri="{FF2B5EF4-FFF2-40B4-BE49-F238E27FC236}">
                <a16:creationId xmlns:a16="http://schemas.microsoft.com/office/drawing/2014/main" id="{2C12C7B7-D9AA-094F-A604-EA8439ADF472}"/>
              </a:ext>
            </a:extLst>
          </p:cNvPr>
          <p:cNvSpPr/>
          <p:nvPr/>
        </p:nvSpPr>
        <p:spPr>
          <a:xfrm>
            <a:off x="7376187" y="3532423"/>
            <a:ext cx="1053304" cy="849949"/>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a:t>Yes</a:t>
            </a:r>
          </a:p>
        </p:txBody>
      </p:sp>
      <p:sp>
        <p:nvSpPr>
          <p:cNvPr id="60" name="Oval 59">
            <a:extLst>
              <a:ext uri="{FF2B5EF4-FFF2-40B4-BE49-F238E27FC236}">
                <a16:creationId xmlns:a16="http://schemas.microsoft.com/office/drawing/2014/main" id="{2AEDC79B-19CD-9846-AD51-2F1352C686D8}"/>
              </a:ext>
            </a:extLst>
          </p:cNvPr>
          <p:cNvSpPr/>
          <p:nvPr/>
        </p:nvSpPr>
        <p:spPr>
          <a:xfrm>
            <a:off x="7596685" y="6167081"/>
            <a:ext cx="625881" cy="62588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800" b="1"/>
              <a:t>STOP</a:t>
            </a:r>
          </a:p>
        </p:txBody>
      </p:sp>
      <p:cxnSp>
        <p:nvCxnSpPr>
          <p:cNvPr id="61" name="Straight Connector 60">
            <a:extLst>
              <a:ext uri="{FF2B5EF4-FFF2-40B4-BE49-F238E27FC236}">
                <a16:creationId xmlns:a16="http://schemas.microsoft.com/office/drawing/2014/main" id="{8F58BFBD-E5BF-4142-BC26-6199DC37F61D}"/>
              </a:ext>
            </a:extLst>
          </p:cNvPr>
          <p:cNvCxnSpPr>
            <a:cxnSpLocks/>
          </p:cNvCxnSpPr>
          <p:nvPr/>
        </p:nvCxnSpPr>
        <p:spPr>
          <a:xfrm>
            <a:off x="7909625" y="5909540"/>
            <a:ext cx="0" cy="252375"/>
          </a:xfrm>
          <a:prstGeom prst="line">
            <a:avLst/>
          </a:prstGeom>
        </p:spPr>
        <p:style>
          <a:lnRef idx="1">
            <a:schemeClr val="accent1"/>
          </a:lnRef>
          <a:fillRef idx="0">
            <a:schemeClr val="accent1"/>
          </a:fillRef>
          <a:effectRef idx="0">
            <a:schemeClr val="accent1"/>
          </a:effectRef>
          <a:fontRef idx="minor">
            <a:schemeClr val="tx1"/>
          </a:fontRef>
        </p:style>
      </p:cxnSp>
      <p:sp>
        <p:nvSpPr>
          <p:cNvPr id="59" name="Down Arrow 58">
            <a:extLst>
              <a:ext uri="{FF2B5EF4-FFF2-40B4-BE49-F238E27FC236}">
                <a16:creationId xmlns:a16="http://schemas.microsoft.com/office/drawing/2014/main" id="{859B4EF0-53F3-B64C-9EE1-F61C47F23B17}"/>
              </a:ext>
            </a:extLst>
          </p:cNvPr>
          <p:cNvSpPr/>
          <p:nvPr/>
        </p:nvSpPr>
        <p:spPr>
          <a:xfrm>
            <a:off x="7376187" y="5148342"/>
            <a:ext cx="1053304" cy="849949"/>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00"/>
              <a:t>Yes</a:t>
            </a:r>
          </a:p>
        </p:txBody>
      </p:sp>
      <p:sp>
        <p:nvSpPr>
          <p:cNvPr id="63" name="Down Arrow 62">
            <a:extLst>
              <a:ext uri="{FF2B5EF4-FFF2-40B4-BE49-F238E27FC236}">
                <a16:creationId xmlns:a16="http://schemas.microsoft.com/office/drawing/2014/main" id="{B4211B57-07BF-924E-A738-542D8796ED50}"/>
              </a:ext>
            </a:extLst>
          </p:cNvPr>
          <p:cNvSpPr/>
          <p:nvPr/>
        </p:nvSpPr>
        <p:spPr>
          <a:xfrm rot="16200000">
            <a:off x="9155388" y="2573045"/>
            <a:ext cx="1053304" cy="849949"/>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vert="vert" rtlCol="0" anchor="ctr"/>
          <a:lstStyle/>
          <a:p>
            <a:pPr algn="ctr"/>
            <a:r>
              <a:rPr lang="en-US" sz="1600"/>
              <a:t>No</a:t>
            </a:r>
          </a:p>
        </p:txBody>
      </p:sp>
      <p:cxnSp>
        <p:nvCxnSpPr>
          <p:cNvPr id="65" name="Straight Connector 64">
            <a:extLst>
              <a:ext uri="{FF2B5EF4-FFF2-40B4-BE49-F238E27FC236}">
                <a16:creationId xmlns:a16="http://schemas.microsoft.com/office/drawing/2014/main" id="{AA9D767D-7A51-854D-8ACA-8EF4126CC070}"/>
              </a:ext>
            </a:extLst>
          </p:cNvPr>
          <p:cNvCxnSpPr>
            <a:cxnSpLocks/>
          </p:cNvCxnSpPr>
          <p:nvPr/>
        </p:nvCxnSpPr>
        <p:spPr>
          <a:xfrm>
            <a:off x="9493239" y="4838569"/>
            <a:ext cx="0" cy="114535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66" name="Rectangle 65">
            <a:extLst>
              <a:ext uri="{FF2B5EF4-FFF2-40B4-BE49-F238E27FC236}">
                <a16:creationId xmlns:a16="http://schemas.microsoft.com/office/drawing/2014/main" id="{8E10C653-6E5D-6648-8FA8-A0DFC0C50B2D}"/>
              </a:ext>
            </a:extLst>
          </p:cNvPr>
          <p:cNvSpPr/>
          <p:nvPr/>
        </p:nvSpPr>
        <p:spPr>
          <a:xfrm>
            <a:off x="8624691" y="5979943"/>
            <a:ext cx="1715736" cy="729255"/>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400"/>
              <a:t>Viability Process?</a:t>
            </a:r>
          </a:p>
        </p:txBody>
      </p:sp>
      <p:sp>
        <p:nvSpPr>
          <p:cNvPr id="62" name="Down Arrow 61">
            <a:extLst>
              <a:ext uri="{FF2B5EF4-FFF2-40B4-BE49-F238E27FC236}">
                <a16:creationId xmlns:a16="http://schemas.microsoft.com/office/drawing/2014/main" id="{5668B8E7-188C-904B-B898-94B0E62F8840}"/>
              </a:ext>
            </a:extLst>
          </p:cNvPr>
          <p:cNvSpPr/>
          <p:nvPr/>
        </p:nvSpPr>
        <p:spPr>
          <a:xfrm rot="16200000">
            <a:off x="9155387" y="4339215"/>
            <a:ext cx="1053304" cy="849949"/>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vert="vert" rtlCol="0" anchor="ctr"/>
          <a:lstStyle/>
          <a:p>
            <a:pPr algn="ctr"/>
            <a:r>
              <a:rPr lang="en-US" sz="1600"/>
              <a:t>No</a:t>
            </a:r>
          </a:p>
        </p:txBody>
      </p:sp>
    </p:spTree>
    <p:extLst>
      <p:ext uri="{BB962C8B-B14F-4D97-AF65-F5344CB8AC3E}">
        <p14:creationId xmlns:p14="http://schemas.microsoft.com/office/powerpoint/2010/main" val="1246944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B82547-2424-4E7A-A98B-75206EE730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23">
            <a:extLst>
              <a:ext uri="{FF2B5EF4-FFF2-40B4-BE49-F238E27FC236}">
                <a16:creationId xmlns:a16="http://schemas.microsoft.com/office/drawing/2014/main" id="{5109BC2F-9616-4D7D-9E98-57898009A8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blipFill>
            <a:blip r:embed="rId2">
              <a:duotone>
                <a:schemeClr val="accent1">
                  <a:tint val="98000"/>
                  <a:lumMod val="102000"/>
                </a:schemeClr>
                <a:schemeClr val="accent1">
                  <a:shade val="98000"/>
                  <a:lumMod val="98000"/>
                </a:schemeClr>
              </a:duotone>
            </a:blip>
            <a:tile tx="0" ty="0" sx="100000" sy="100000" flip="none" algn="tl"/>
          </a:blipFill>
          <a:ln>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FA96EF6-C853-7340-86D5-B38AFABC8A8F}"/>
              </a:ext>
            </a:extLst>
          </p:cNvPr>
          <p:cNvSpPr>
            <a:spLocks noGrp="1"/>
          </p:cNvSpPr>
          <p:nvPr>
            <p:ph type="title"/>
          </p:nvPr>
        </p:nvSpPr>
        <p:spPr>
          <a:xfrm>
            <a:off x="198550" y="108857"/>
            <a:ext cx="4420238" cy="3978017"/>
          </a:xfrm>
        </p:spPr>
        <p:txBody>
          <a:bodyPr anchor="t">
            <a:normAutofit fontScale="90000"/>
          </a:bodyPr>
          <a:lstStyle/>
          <a:p>
            <a:r>
              <a:rPr lang="en-US" sz="4400"/>
              <a:t>Problems We've Identified with Our Past Practices</a:t>
            </a:r>
            <a:br>
              <a:rPr lang="en-US" sz="4400"/>
            </a:br>
            <a:endParaRPr lang="en-US" sz="4400"/>
          </a:p>
        </p:txBody>
      </p:sp>
      <p:graphicFrame>
        <p:nvGraphicFramePr>
          <p:cNvPr id="5" name="Content Placeholder 2">
            <a:extLst>
              <a:ext uri="{FF2B5EF4-FFF2-40B4-BE49-F238E27FC236}">
                <a16:creationId xmlns:a16="http://schemas.microsoft.com/office/drawing/2014/main" id="{DE33538E-1FF5-434B-9FDD-47E2E6F500BC}"/>
              </a:ext>
            </a:extLst>
          </p:cNvPr>
          <p:cNvGraphicFramePr>
            <a:graphicFrameLocks noGrp="1"/>
          </p:cNvGraphicFramePr>
          <p:nvPr>
            <p:ph idx="1"/>
            <p:extLst>
              <p:ext uri="{D42A27DB-BD31-4B8C-83A1-F6EECF244321}">
                <p14:modId xmlns:p14="http://schemas.microsoft.com/office/powerpoint/2010/main" val="571445348"/>
              </p:ext>
            </p:extLst>
          </p:nvPr>
        </p:nvGraphicFramePr>
        <p:xfrm>
          <a:off x="5508820" y="965200"/>
          <a:ext cx="5728344" cy="49029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33" name="Picture 133" descr="A picture containing text, toy, doll, vector graphics&#10;&#10;Description automatically generated">
            <a:extLst>
              <a:ext uri="{FF2B5EF4-FFF2-40B4-BE49-F238E27FC236}">
                <a16:creationId xmlns:a16="http://schemas.microsoft.com/office/drawing/2014/main" id="{66763C58-D10D-4814-A6BC-98132621C5D3}"/>
              </a:ext>
            </a:extLst>
          </p:cNvPr>
          <p:cNvPicPr>
            <a:picLocks noChangeAspect="1"/>
          </p:cNvPicPr>
          <p:nvPr/>
        </p:nvPicPr>
        <p:blipFill>
          <a:blip r:embed="rId8"/>
          <a:stretch>
            <a:fillRect/>
          </a:stretch>
        </p:blipFill>
        <p:spPr>
          <a:xfrm>
            <a:off x="945344" y="4090362"/>
            <a:ext cx="2743200" cy="2715491"/>
          </a:xfrm>
          <a:prstGeom prst="rect">
            <a:avLst/>
          </a:prstGeom>
        </p:spPr>
      </p:pic>
    </p:spTree>
    <p:extLst>
      <p:ext uri="{BB962C8B-B14F-4D97-AF65-F5344CB8AC3E}">
        <p14:creationId xmlns:p14="http://schemas.microsoft.com/office/powerpoint/2010/main" val="2473347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3322B77-FA16-4D4E-BAA6-811C61DB3E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CA6EF34F-3BAD-4CD8-B05E-03BA773AE8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050631" y="1050634"/>
            <a:ext cx="6857997" cy="4756735"/>
          </a:xfrm>
          <a:custGeom>
            <a:avLst/>
            <a:gdLst>
              <a:gd name="connsiteX0" fmla="*/ 6857997 w 6857997"/>
              <a:gd name="connsiteY0" fmla="*/ 0 h 4756735"/>
              <a:gd name="connsiteX1" fmla="*/ 6857997 w 6857997"/>
              <a:gd name="connsiteY1" fmla="*/ 4458285 h 4756735"/>
              <a:gd name="connsiteX2" fmla="*/ 4861980 w 6857997"/>
              <a:gd name="connsiteY2" fmla="*/ 4458285 h 4756735"/>
              <a:gd name="connsiteX3" fmla="*/ 4480980 w 6857997"/>
              <a:gd name="connsiteY3" fmla="*/ 4744036 h 4756735"/>
              <a:gd name="connsiteX4" fmla="*/ 4472514 w 6857997"/>
              <a:gd name="connsiteY4" fmla="*/ 4747210 h 4756735"/>
              <a:gd name="connsiteX5" fmla="*/ 4459814 w 6857997"/>
              <a:gd name="connsiteY5" fmla="*/ 4751973 h 4756735"/>
              <a:gd name="connsiteX6" fmla="*/ 4447114 w 6857997"/>
              <a:gd name="connsiteY6" fmla="*/ 4756735 h 4756735"/>
              <a:gd name="connsiteX7" fmla="*/ 4436530 w 6857997"/>
              <a:gd name="connsiteY7" fmla="*/ 4756735 h 4756735"/>
              <a:gd name="connsiteX8" fmla="*/ 4423830 w 6857997"/>
              <a:gd name="connsiteY8" fmla="*/ 4756735 h 4756735"/>
              <a:gd name="connsiteX9" fmla="*/ 4413247 w 6857997"/>
              <a:gd name="connsiteY9" fmla="*/ 4751973 h 4756735"/>
              <a:gd name="connsiteX10" fmla="*/ 4400547 w 6857997"/>
              <a:gd name="connsiteY10" fmla="*/ 4747210 h 4756735"/>
              <a:gd name="connsiteX11" fmla="*/ 4392080 w 6857997"/>
              <a:gd name="connsiteY11" fmla="*/ 4744036 h 4756735"/>
              <a:gd name="connsiteX12" fmla="*/ 4011080 w 6857997"/>
              <a:gd name="connsiteY12" fmla="*/ 4458285 h 4756735"/>
              <a:gd name="connsiteX13" fmla="*/ 0 w 6857997"/>
              <a:gd name="connsiteY13" fmla="*/ 4458285 h 4756735"/>
              <a:gd name="connsiteX14" fmla="*/ 1 w 6857997"/>
              <a:gd name="connsiteY14" fmla="*/ 0 h 4756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857997" h="4756735">
                <a:moveTo>
                  <a:pt x="6857997" y="0"/>
                </a:moveTo>
                <a:lnTo>
                  <a:pt x="6857997" y="4458285"/>
                </a:lnTo>
                <a:lnTo>
                  <a:pt x="4861980" y="4458285"/>
                </a:lnTo>
                <a:lnTo>
                  <a:pt x="4480980" y="4744036"/>
                </a:lnTo>
                <a:lnTo>
                  <a:pt x="4472514" y="4747210"/>
                </a:lnTo>
                <a:lnTo>
                  <a:pt x="4459814" y="4751973"/>
                </a:lnTo>
                <a:lnTo>
                  <a:pt x="4447114" y="4756735"/>
                </a:lnTo>
                <a:lnTo>
                  <a:pt x="4436530" y="4756735"/>
                </a:lnTo>
                <a:lnTo>
                  <a:pt x="4423830" y="4756735"/>
                </a:lnTo>
                <a:lnTo>
                  <a:pt x="4413247" y="4751973"/>
                </a:lnTo>
                <a:lnTo>
                  <a:pt x="4400547" y="4747210"/>
                </a:lnTo>
                <a:lnTo>
                  <a:pt x="4392080" y="4744036"/>
                </a:lnTo>
                <a:lnTo>
                  <a:pt x="4011080" y="4458285"/>
                </a:lnTo>
                <a:lnTo>
                  <a:pt x="0" y="4458285"/>
                </a:lnTo>
                <a:lnTo>
                  <a:pt x="1" y="0"/>
                </a:lnTo>
                <a:close/>
              </a:path>
            </a:pathLst>
          </a:custGeom>
          <a:solidFill>
            <a:schemeClr val="accent1"/>
          </a:solidFill>
          <a:ln>
            <a:headEnd/>
            <a:tailEnd/>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5672367E-42B7-F14D-92D8-EA25E51C7A25}"/>
              </a:ext>
            </a:extLst>
          </p:cNvPr>
          <p:cNvSpPr>
            <a:spLocks noGrp="1"/>
          </p:cNvSpPr>
          <p:nvPr>
            <p:ph type="title"/>
          </p:nvPr>
        </p:nvSpPr>
        <p:spPr>
          <a:xfrm>
            <a:off x="432881" y="719165"/>
            <a:ext cx="3713560" cy="3997635"/>
          </a:xfrm>
        </p:spPr>
        <p:txBody>
          <a:bodyPr anchor="t">
            <a:noAutofit/>
          </a:bodyPr>
          <a:lstStyle/>
          <a:p>
            <a:pPr>
              <a:lnSpc>
                <a:spcPct val="90000"/>
              </a:lnSpc>
            </a:pPr>
            <a:r>
              <a:rPr lang="en-US" sz="3600"/>
              <a:t>What We’ve Decided Last Year That’s Important To Us When it Comes to Position Prioritization </a:t>
            </a:r>
          </a:p>
        </p:txBody>
      </p:sp>
      <p:graphicFrame>
        <p:nvGraphicFramePr>
          <p:cNvPr id="5" name="Content Placeholder 2">
            <a:extLst>
              <a:ext uri="{FF2B5EF4-FFF2-40B4-BE49-F238E27FC236}">
                <a16:creationId xmlns:a16="http://schemas.microsoft.com/office/drawing/2014/main" id="{7EEB7B0D-A0E1-4D7B-B8D7-E70BFE135BCF}"/>
              </a:ext>
            </a:extLst>
          </p:cNvPr>
          <p:cNvGraphicFramePr>
            <a:graphicFrameLocks noGrp="1"/>
          </p:cNvGraphicFramePr>
          <p:nvPr>
            <p:ph idx="1"/>
            <p:extLst>
              <p:ext uri="{D42A27DB-BD31-4B8C-83A1-F6EECF244321}">
                <p14:modId xmlns:p14="http://schemas.microsoft.com/office/powerpoint/2010/main" val="2548325296"/>
              </p:ext>
            </p:extLst>
          </p:nvPr>
        </p:nvGraphicFramePr>
        <p:xfrm>
          <a:off x="5153976" y="155809"/>
          <a:ext cx="6520579" cy="64781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4037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7B87E-C601-7741-BD67-0E151F03D1C1}"/>
              </a:ext>
            </a:extLst>
          </p:cNvPr>
          <p:cNvSpPr>
            <a:spLocks noGrp="1"/>
          </p:cNvSpPr>
          <p:nvPr>
            <p:ph type="title"/>
          </p:nvPr>
        </p:nvSpPr>
        <p:spPr>
          <a:xfrm>
            <a:off x="810000" y="-171695"/>
            <a:ext cx="10571998" cy="1829150"/>
          </a:xfrm>
        </p:spPr>
        <p:txBody>
          <a:bodyPr/>
          <a:lstStyle/>
          <a:p>
            <a:r>
              <a:rPr lang="en-US">
                <a:ea typeface="+mj-lt"/>
                <a:cs typeface="+mj-lt"/>
              </a:rPr>
              <a:t>The process in its entirety would look something like...</a:t>
            </a:r>
            <a:endParaRPr lang="en-US"/>
          </a:p>
        </p:txBody>
      </p:sp>
      <p:sp>
        <p:nvSpPr>
          <p:cNvPr id="14" name="TextBox 13">
            <a:extLst>
              <a:ext uri="{FF2B5EF4-FFF2-40B4-BE49-F238E27FC236}">
                <a16:creationId xmlns:a16="http://schemas.microsoft.com/office/drawing/2014/main" id="{481BE8D2-87E6-4970-BC1E-7E119E54EC99}"/>
              </a:ext>
            </a:extLst>
          </p:cNvPr>
          <p:cNvSpPr txBox="1"/>
          <p:nvPr/>
        </p:nvSpPr>
        <p:spPr>
          <a:xfrm>
            <a:off x="7723469" y="2159806"/>
            <a:ext cx="1831604"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600"/>
          </a:p>
        </p:txBody>
      </p:sp>
      <p:sp>
        <p:nvSpPr>
          <p:cNvPr id="23" name="Rectangle 22">
            <a:extLst>
              <a:ext uri="{FF2B5EF4-FFF2-40B4-BE49-F238E27FC236}">
                <a16:creationId xmlns:a16="http://schemas.microsoft.com/office/drawing/2014/main" id="{A6B66683-0C40-4023-A727-2BAD6968B8AA}"/>
              </a:ext>
            </a:extLst>
          </p:cNvPr>
          <p:cNvSpPr/>
          <p:nvPr/>
        </p:nvSpPr>
        <p:spPr>
          <a:xfrm>
            <a:off x="397390" y="2546075"/>
            <a:ext cx="1829572" cy="182957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0" i="0" u="none" strike="noStrike">
                <a:solidFill>
                  <a:srgbClr val="FFFFFF"/>
                </a:solidFill>
                <a:latin typeface="Century Gothic"/>
                <a:ea typeface="Century Gothic"/>
                <a:cs typeface="Century Gothic"/>
              </a:rPr>
              <a:t>Determine/</a:t>
            </a:r>
            <a:r>
              <a:rPr lang="en-US">
                <a:latin typeface="Century Gothic"/>
                <a:ea typeface="Century Gothic"/>
                <a:cs typeface="Century Gothic"/>
              </a:rPr>
              <a:t>​</a:t>
            </a:r>
            <a:br>
              <a:rPr lang="en-US">
                <a:latin typeface="Century Gothic"/>
                <a:ea typeface="Century Gothic"/>
                <a:cs typeface="Century Gothic"/>
              </a:rPr>
            </a:br>
            <a:r>
              <a:rPr lang="en-US" b="0" i="0" u="none" strike="noStrike">
                <a:solidFill>
                  <a:srgbClr val="FFFFFF"/>
                </a:solidFill>
                <a:latin typeface="Century Gothic"/>
                <a:ea typeface="Century Gothic"/>
                <a:cs typeface="Century Gothic"/>
              </a:rPr>
              <a:t>Define </a:t>
            </a:r>
            <a:r>
              <a:rPr lang="en-US">
                <a:latin typeface="Century Gothic"/>
                <a:ea typeface="Century Gothic"/>
                <a:cs typeface="Century Gothic"/>
              </a:rPr>
              <a:t>​</a:t>
            </a:r>
            <a:br>
              <a:rPr lang="en-US">
                <a:latin typeface="Century Gothic"/>
                <a:ea typeface="Century Gothic"/>
                <a:cs typeface="Century Gothic"/>
              </a:rPr>
            </a:br>
            <a:r>
              <a:rPr lang="en-US" b="0" i="0" u="none" strike="noStrike">
                <a:solidFill>
                  <a:srgbClr val="FFFFFF"/>
                </a:solidFill>
                <a:latin typeface="Century Gothic"/>
                <a:ea typeface="Century Gothic"/>
                <a:cs typeface="Century Gothic"/>
              </a:rPr>
              <a:t>Targeted Group(s) for the year. </a:t>
            </a:r>
            <a:endParaRPr lang="en-US"/>
          </a:p>
        </p:txBody>
      </p:sp>
      <p:sp>
        <p:nvSpPr>
          <p:cNvPr id="26" name="Rectangle 25">
            <a:extLst>
              <a:ext uri="{FF2B5EF4-FFF2-40B4-BE49-F238E27FC236}">
                <a16:creationId xmlns:a16="http://schemas.microsoft.com/office/drawing/2014/main" id="{162D937C-7000-4294-8E6A-B12183E90F2A}"/>
              </a:ext>
            </a:extLst>
          </p:cNvPr>
          <p:cNvSpPr/>
          <p:nvPr/>
        </p:nvSpPr>
        <p:spPr>
          <a:xfrm>
            <a:off x="2825539" y="2546074"/>
            <a:ext cx="1829572" cy="182957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a:ea typeface="+mn-lt"/>
                <a:cs typeface="+mn-lt"/>
              </a:rPr>
              <a:t>Prepare and distribute supplemental questions </a:t>
            </a:r>
            <a:r>
              <a:rPr lang="en-US" b="0" i="0" u="none" strike="noStrike">
                <a:ea typeface="+mn-lt"/>
                <a:cs typeface="+mn-lt"/>
              </a:rPr>
              <a:t>for </a:t>
            </a:r>
            <a:r>
              <a:rPr lang="en-US">
                <a:ea typeface="+mn-lt"/>
                <a:cs typeface="+mn-lt"/>
              </a:rPr>
              <a:t>departments</a:t>
            </a:r>
            <a:r>
              <a:rPr lang="en-US" b="0" i="0" u="none" strike="noStrike">
                <a:ea typeface="+mn-lt"/>
                <a:cs typeface="+mn-lt"/>
              </a:rPr>
              <a:t>. </a:t>
            </a:r>
            <a:endParaRPr lang="en-US">
              <a:ea typeface="+mn-lt"/>
              <a:cs typeface="+mn-lt"/>
            </a:endParaRPr>
          </a:p>
        </p:txBody>
      </p:sp>
      <p:sp>
        <p:nvSpPr>
          <p:cNvPr id="27" name="Rectangle 26">
            <a:extLst>
              <a:ext uri="{FF2B5EF4-FFF2-40B4-BE49-F238E27FC236}">
                <a16:creationId xmlns:a16="http://schemas.microsoft.com/office/drawing/2014/main" id="{339BFA48-1901-4ED9-A3BB-77E285D358A2}"/>
              </a:ext>
            </a:extLst>
          </p:cNvPr>
          <p:cNvSpPr/>
          <p:nvPr/>
        </p:nvSpPr>
        <p:spPr>
          <a:xfrm>
            <a:off x="5253688" y="2546073"/>
            <a:ext cx="1829572" cy="182957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a:ea typeface="+mn-lt"/>
                <a:cs typeface="+mn-lt"/>
              </a:rPr>
              <a:t>Collect supplemental questions and other data</a:t>
            </a:r>
            <a:r>
              <a:rPr lang="en-US" b="0" i="0" u="none" strike="noStrike">
                <a:ea typeface="+mn-lt"/>
                <a:cs typeface="+mn-lt"/>
              </a:rPr>
              <a:t>.</a:t>
            </a:r>
            <a:r>
              <a:rPr lang="en-US">
                <a:ea typeface="+mn-lt"/>
                <a:cs typeface="+mn-lt"/>
              </a:rPr>
              <a:t> </a:t>
            </a:r>
            <a:r>
              <a:rPr lang="en-US" b="0" i="0" u="none" strike="noStrike">
                <a:ea typeface="+mn-lt"/>
                <a:cs typeface="+mn-lt"/>
              </a:rPr>
              <a:t> </a:t>
            </a:r>
            <a:endParaRPr lang="en-US"/>
          </a:p>
        </p:txBody>
      </p:sp>
      <p:sp>
        <p:nvSpPr>
          <p:cNvPr id="28" name="Rectangle 27">
            <a:extLst>
              <a:ext uri="{FF2B5EF4-FFF2-40B4-BE49-F238E27FC236}">
                <a16:creationId xmlns:a16="http://schemas.microsoft.com/office/drawing/2014/main" id="{FFF3C9BB-2C59-409F-AD47-1C3E7C47F166}"/>
              </a:ext>
            </a:extLst>
          </p:cNvPr>
          <p:cNvSpPr/>
          <p:nvPr/>
        </p:nvSpPr>
        <p:spPr>
          <a:xfrm>
            <a:off x="7681838" y="2522865"/>
            <a:ext cx="1829572" cy="182957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a:ea typeface="+mn-lt"/>
                <a:cs typeface="+mn-lt"/>
              </a:rPr>
              <a:t>Individuals work through rationale and prioritization flow</a:t>
            </a:r>
            <a:r>
              <a:rPr lang="en-US" b="0" i="0" u="none" strike="noStrike">
                <a:ea typeface="+mn-lt"/>
                <a:cs typeface="+mn-lt"/>
              </a:rPr>
              <a:t>.</a:t>
            </a:r>
            <a:r>
              <a:rPr lang="en-US">
                <a:ea typeface="+mn-lt"/>
                <a:cs typeface="+mn-lt"/>
              </a:rPr>
              <a:t> </a:t>
            </a:r>
            <a:endParaRPr lang="en-US"/>
          </a:p>
        </p:txBody>
      </p:sp>
      <p:sp>
        <p:nvSpPr>
          <p:cNvPr id="29" name="Rectangle 28">
            <a:extLst>
              <a:ext uri="{FF2B5EF4-FFF2-40B4-BE49-F238E27FC236}">
                <a16:creationId xmlns:a16="http://schemas.microsoft.com/office/drawing/2014/main" id="{0709AC04-6EBF-4773-8BC0-95A933CC7916}"/>
              </a:ext>
            </a:extLst>
          </p:cNvPr>
          <p:cNvSpPr/>
          <p:nvPr/>
        </p:nvSpPr>
        <p:spPr>
          <a:xfrm>
            <a:off x="10109987" y="2522864"/>
            <a:ext cx="1829572" cy="182957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a:ea typeface="+mn-lt"/>
                <a:cs typeface="+mn-lt"/>
              </a:rPr>
              <a:t>Determine if additional information from department is needed</a:t>
            </a:r>
            <a:r>
              <a:rPr lang="en-US" b="0" i="0" u="none" strike="noStrike">
                <a:ea typeface="+mn-lt"/>
                <a:cs typeface="+mn-lt"/>
              </a:rPr>
              <a:t>.</a:t>
            </a:r>
            <a:r>
              <a:rPr lang="en-US">
                <a:ea typeface="+mn-lt"/>
                <a:cs typeface="+mn-lt"/>
              </a:rPr>
              <a:t> </a:t>
            </a:r>
          </a:p>
        </p:txBody>
      </p:sp>
      <p:sp>
        <p:nvSpPr>
          <p:cNvPr id="30" name="Rectangle 29">
            <a:extLst>
              <a:ext uri="{FF2B5EF4-FFF2-40B4-BE49-F238E27FC236}">
                <a16:creationId xmlns:a16="http://schemas.microsoft.com/office/drawing/2014/main" id="{DE52253F-FFEA-4FA7-AD05-E4681F463EA7}"/>
              </a:ext>
            </a:extLst>
          </p:cNvPr>
          <p:cNvSpPr/>
          <p:nvPr/>
        </p:nvSpPr>
        <p:spPr>
          <a:xfrm>
            <a:off x="397389" y="4596122"/>
            <a:ext cx="1829572" cy="182957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a:ea typeface="+mn-lt"/>
                <a:cs typeface="+mn-lt"/>
              </a:rPr>
              <a:t>Collect/Hear  supplemental information from departments</a:t>
            </a:r>
            <a:r>
              <a:rPr lang="en-US" b="0" i="0" u="none" strike="noStrike">
                <a:ea typeface="+mn-lt"/>
                <a:cs typeface="+mn-lt"/>
              </a:rPr>
              <a:t>.</a:t>
            </a:r>
            <a:endParaRPr lang="en-US"/>
          </a:p>
        </p:txBody>
      </p:sp>
      <p:sp>
        <p:nvSpPr>
          <p:cNvPr id="31" name="Rectangle 30">
            <a:extLst>
              <a:ext uri="{FF2B5EF4-FFF2-40B4-BE49-F238E27FC236}">
                <a16:creationId xmlns:a16="http://schemas.microsoft.com/office/drawing/2014/main" id="{09126B03-A69F-42E8-B47C-932403B69702}"/>
              </a:ext>
            </a:extLst>
          </p:cNvPr>
          <p:cNvSpPr/>
          <p:nvPr/>
        </p:nvSpPr>
        <p:spPr>
          <a:xfrm>
            <a:off x="2826504" y="4596121"/>
            <a:ext cx="1829572" cy="182957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a:ea typeface="+mn-lt"/>
                <a:cs typeface="+mn-lt"/>
              </a:rPr>
              <a:t>Input individual prioritizations into a data sheet</a:t>
            </a:r>
            <a:r>
              <a:rPr lang="en-US" b="0" i="0" u="none" strike="noStrike">
                <a:ea typeface="+mn-lt"/>
                <a:cs typeface="+mn-lt"/>
              </a:rPr>
              <a:t>.</a:t>
            </a:r>
            <a:r>
              <a:rPr lang="en-US">
                <a:ea typeface="+mn-lt"/>
                <a:cs typeface="+mn-lt"/>
              </a:rPr>
              <a:t> </a:t>
            </a:r>
            <a:endParaRPr lang="en-US"/>
          </a:p>
        </p:txBody>
      </p:sp>
      <p:sp>
        <p:nvSpPr>
          <p:cNvPr id="32" name="Rectangle 31">
            <a:extLst>
              <a:ext uri="{FF2B5EF4-FFF2-40B4-BE49-F238E27FC236}">
                <a16:creationId xmlns:a16="http://schemas.microsoft.com/office/drawing/2014/main" id="{4BA43A10-1C56-4782-9B9C-C61551D1E5D2}"/>
              </a:ext>
            </a:extLst>
          </p:cNvPr>
          <p:cNvSpPr/>
          <p:nvPr/>
        </p:nvSpPr>
        <p:spPr>
          <a:xfrm>
            <a:off x="5251755" y="4623199"/>
            <a:ext cx="1829572" cy="182957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a:ea typeface="+mn-lt"/>
                <a:cs typeface="+mn-lt"/>
              </a:rPr>
              <a:t>Discuss results as a group determine if  readjusting prioritization is needed</a:t>
            </a:r>
            <a:r>
              <a:rPr lang="en-US" b="0" i="0" u="none" strike="noStrike">
                <a:ea typeface="+mn-lt"/>
                <a:cs typeface="+mn-lt"/>
              </a:rPr>
              <a:t>.</a:t>
            </a:r>
            <a:r>
              <a:rPr lang="en-US">
                <a:ea typeface="+mn-lt"/>
                <a:cs typeface="+mn-lt"/>
              </a:rPr>
              <a:t> </a:t>
            </a:r>
            <a:endParaRPr lang="en-US"/>
          </a:p>
        </p:txBody>
      </p:sp>
      <p:sp>
        <p:nvSpPr>
          <p:cNvPr id="33" name="Rectangle 32">
            <a:extLst>
              <a:ext uri="{FF2B5EF4-FFF2-40B4-BE49-F238E27FC236}">
                <a16:creationId xmlns:a16="http://schemas.microsoft.com/office/drawing/2014/main" id="{7894A968-C7F3-47BF-878F-6ECA3339F235}"/>
              </a:ext>
            </a:extLst>
          </p:cNvPr>
          <p:cNvSpPr/>
          <p:nvPr/>
        </p:nvSpPr>
        <p:spPr>
          <a:xfrm>
            <a:off x="7680871" y="4596122"/>
            <a:ext cx="1829572" cy="182957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a:ea typeface="+mn-lt"/>
                <a:cs typeface="+mn-lt"/>
              </a:rPr>
              <a:t>Results to constituency groups</a:t>
            </a:r>
            <a:r>
              <a:rPr lang="en-US" b="0" i="0" u="none" strike="noStrike">
                <a:ea typeface="+mn-lt"/>
                <a:cs typeface="+mn-lt"/>
              </a:rPr>
              <a:t>.</a:t>
            </a:r>
            <a:r>
              <a:rPr lang="en-US">
                <a:ea typeface="+mn-lt"/>
                <a:cs typeface="+mn-lt"/>
              </a:rPr>
              <a:t> </a:t>
            </a:r>
          </a:p>
        </p:txBody>
      </p:sp>
      <p:sp>
        <p:nvSpPr>
          <p:cNvPr id="34" name="Rectangle 33">
            <a:extLst>
              <a:ext uri="{FF2B5EF4-FFF2-40B4-BE49-F238E27FC236}">
                <a16:creationId xmlns:a16="http://schemas.microsoft.com/office/drawing/2014/main" id="{EF072061-B9CF-41D7-84E8-87B1C9723CA6}"/>
              </a:ext>
            </a:extLst>
          </p:cNvPr>
          <p:cNvSpPr/>
          <p:nvPr/>
        </p:nvSpPr>
        <p:spPr>
          <a:xfrm>
            <a:off x="10109987" y="4623197"/>
            <a:ext cx="1829572" cy="182957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a:ea typeface="+mn-lt"/>
                <a:cs typeface="+mn-lt"/>
              </a:rPr>
              <a:t>Results to College Council</a:t>
            </a:r>
            <a:endParaRPr lang="en-US"/>
          </a:p>
        </p:txBody>
      </p:sp>
      <p:sp>
        <p:nvSpPr>
          <p:cNvPr id="35" name="Arrow: Right 34">
            <a:extLst>
              <a:ext uri="{FF2B5EF4-FFF2-40B4-BE49-F238E27FC236}">
                <a16:creationId xmlns:a16="http://schemas.microsoft.com/office/drawing/2014/main" id="{3BE67234-68CD-41AB-B5E6-5277CE51E410}"/>
              </a:ext>
            </a:extLst>
          </p:cNvPr>
          <p:cNvSpPr/>
          <p:nvPr/>
        </p:nvSpPr>
        <p:spPr>
          <a:xfrm>
            <a:off x="2101885" y="3221013"/>
            <a:ext cx="816153" cy="48350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Right 35">
            <a:extLst>
              <a:ext uri="{FF2B5EF4-FFF2-40B4-BE49-F238E27FC236}">
                <a16:creationId xmlns:a16="http://schemas.microsoft.com/office/drawing/2014/main" id="{DE3648AE-3549-4877-B577-CE717BF3ABDF}"/>
              </a:ext>
            </a:extLst>
          </p:cNvPr>
          <p:cNvSpPr/>
          <p:nvPr/>
        </p:nvSpPr>
        <p:spPr>
          <a:xfrm>
            <a:off x="4573549" y="3251956"/>
            <a:ext cx="816153" cy="48350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Arrow: Right 36">
            <a:extLst>
              <a:ext uri="{FF2B5EF4-FFF2-40B4-BE49-F238E27FC236}">
                <a16:creationId xmlns:a16="http://schemas.microsoft.com/office/drawing/2014/main" id="{BBE9E0B8-7064-4164-AE59-B221A41ECF3E}"/>
              </a:ext>
            </a:extLst>
          </p:cNvPr>
          <p:cNvSpPr/>
          <p:nvPr/>
        </p:nvSpPr>
        <p:spPr>
          <a:xfrm>
            <a:off x="6998798" y="3251957"/>
            <a:ext cx="816153" cy="48350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Arrow: Right 37">
            <a:extLst>
              <a:ext uri="{FF2B5EF4-FFF2-40B4-BE49-F238E27FC236}">
                <a16:creationId xmlns:a16="http://schemas.microsoft.com/office/drawing/2014/main" id="{BAE61AC3-2786-4645-B4B4-42932828C726}"/>
              </a:ext>
            </a:extLst>
          </p:cNvPr>
          <p:cNvSpPr/>
          <p:nvPr/>
        </p:nvSpPr>
        <p:spPr>
          <a:xfrm>
            <a:off x="9424047" y="3221013"/>
            <a:ext cx="816153" cy="48350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Arrow: Right 38">
            <a:extLst>
              <a:ext uri="{FF2B5EF4-FFF2-40B4-BE49-F238E27FC236}">
                <a16:creationId xmlns:a16="http://schemas.microsoft.com/office/drawing/2014/main" id="{832B7E36-39E6-447B-B8A2-BD95DCD98D06}"/>
              </a:ext>
            </a:extLst>
          </p:cNvPr>
          <p:cNvSpPr/>
          <p:nvPr/>
        </p:nvSpPr>
        <p:spPr>
          <a:xfrm>
            <a:off x="2098016" y="5228515"/>
            <a:ext cx="816153" cy="48350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Right 39">
            <a:extLst>
              <a:ext uri="{FF2B5EF4-FFF2-40B4-BE49-F238E27FC236}">
                <a16:creationId xmlns:a16="http://schemas.microsoft.com/office/drawing/2014/main" id="{6E6C8710-073A-4BC3-AAF5-0F12509F05E0}"/>
              </a:ext>
            </a:extLst>
          </p:cNvPr>
          <p:cNvSpPr/>
          <p:nvPr/>
        </p:nvSpPr>
        <p:spPr>
          <a:xfrm>
            <a:off x="4569680" y="5259458"/>
            <a:ext cx="816153" cy="48350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Arrow: Right 40">
            <a:extLst>
              <a:ext uri="{FF2B5EF4-FFF2-40B4-BE49-F238E27FC236}">
                <a16:creationId xmlns:a16="http://schemas.microsoft.com/office/drawing/2014/main" id="{D4A0B176-4173-4E49-BE1A-D924A379CB7E}"/>
              </a:ext>
            </a:extLst>
          </p:cNvPr>
          <p:cNvSpPr/>
          <p:nvPr/>
        </p:nvSpPr>
        <p:spPr>
          <a:xfrm>
            <a:off x="6994929" y="5259459"/>
            <a:ext cx="816153" cy="48350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Arrow: Right 41">
            <a:extLst>
              <a:ext uri="{FF2B5EF4-FFF2-40B4-BE49-F238E27FC236}">
                <a16:creationId xmlns:a16="http://schemas.microsoft.com/office/drawing/2014/main" id="{0A92410A-7A83-4AE3-BD4C-38841A7F9184}"/>
              </a:ext>
            </a:extLst>
          </p:cNvPr>
          <p:cNvSpPr/>
          <p:nvPr/>
        </p:nvSpPr>
        <p:spPr>
          <a:xfrm>
            <a:off x="9420178" y="5228515"/>
            <a:ext cx="816153" cy="48350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68428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2ED6C-F4BD-134D-815D-F07C65978AB0}"/>
              </a:ext>
            </a:extLst>
          </p:cNvPr>
          <p:cNvSpPr>
            <a:spLocks noGrp="1"/>
          </p:cNvSpPr>
          <p:nvPr>
            <p:ph type="title"/>
          </p:nvPr>
        </p:nvSpPr>
        <p:spPr>
          <a:xfrm>
            <a:off x="1398583" y="903614"/>
            <a:ext cx="9936999" cy="955510"/>
          </a:xfrm>
        </p:spPr>
        <p:txBody>
          <a:bodyPr/>
          <a:lstStyle/>
          <a:p>
            <a:r>
              <a:rPr lang="en-US"/>
              <a:t>Identify “Targeted Groups” </a:t>
            </a:r>
            <a:br>
              <a:rPr lang="en-US"/>
            </a:br>
            <a:r>
              <a:rPr lang="en-US"/>
              <a:t>and Review Qualitative </a:t>
            </a:r>
            <a:br>
              <a:rPr lang="en-US"/>
            </a:br>
            <a:r>
              <a:rPr lang="en-US"/>
              <a:t>Questions </a:t>
            </a:r>
          </a:p>
        </p:txBody>
      </p:sp>
      <p:sp>
        <p:nvSpPr>
          <p:cNvPr id="3" name="Content Placeholder 2">
            <a:extLst>
              <a:ext uri="{FF2B5EF4-FFF2-40B4-BE49-F238E27FC236}">
                <a16:creationId xmlns:a16="http://schemas.microsoft.com/office/drawing/2014/main" id="{B1CF4A72-6B8E-C84B-82B1-85579515893F}"/>
              </a:ext>
            </a:extLst>
          </p:cNvPr>
          <p:cNvSpPr>
            <a:spLocks noGrp="1"/>
          </p:cNvSpPr>
          <p:nvPr>
            <p:ph idx="1"/>
          </p:nvPr>
        </p:nvSpPr>
        <p:spPr/>
        <p:txBody>
          <a:bodyPr>
            <a:normAutofit/>
          </a:bodyPr>
          <a:lstStyle/>
          <a:p>
            <a:r>
              <a:rPr lang="en-US" sz="2400"/>
              <a:t>The Targeted Groups for the year are determined by IPBT based on guidelines from the College, analysis of equity gaps and obligation gaps, climate, and the need for direct support of under-resourced groups.</a:t>
            </a:r>
          </a:p>
          <a:p>
            <a:r>
              <a:rPr lang="en-US" sz="2400"/>
              <a:t>Determine if qualitative questions need to be revised for the current year based on our determined Target Groups (these are the questions we've been looking at and discussing the past few weeks). </a:t>
            </a:r>
          </a:p>
        </p:txBody>
      </p:sp>
      <p:sp>
        <p:nvSpPr>
          <p:cNvPr id="6" name="TextBox 5">
            <a:extLst>
              <a:ext uri="{FF2B5EF4-FFF2-40B4-BE49-F238E27FC236}">
                <a16:creationId xmlns:a16="http://schemas.microsoft.com/office/drawing/2014/main" id="{E7E16CB8-35E6-454B-BBC4-445905F7427E}"/>
              </a:ext>
            </a:extLst>
          </p:cNvPr>
          <p:cNvSpPr txBox="1"/>
          <p:nvPr/>
        </p:nvSpPr>
        <p:spPr>
          <a:xfrm>
            <a:off x="242981" y="-59578"/>
            <a:ext cx="987613" cy="157735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9650">
                <a:solidFill>
                  <a:srgbClr val="000000"/>
                </a:solidFill>
              </a:rPr>
              <a:t>1</a:t>
            </a:r>
          </a:p>
        </p:txBody>
      </p:sp>
    </p:spTree>
    <p:extLst>
      <p:ext uri="{BB962C8B-B14F-4D97-AF65-F5344CB8AC3E}">
        <p14:creationId xmlns:p14="http://schemas.microsoft.com/office/powerpoint/2010/main" val="1842310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E4C0F-1D1A-2D49-8EE1-B012FBE6835A}"/>
              </a:ext>
            </a:extLst>
          </p:cNvPr>
          <p:cNvSpPr>
            <a:spLocks noGrp="1"/>
          </p:cNvSpPr>
          <p:nvPr>
            <p:ph type="title"/>
          </p:nvPr>
        </p:nvSpPr>
        <p:spPr>
          <a:xfrm>
            <a:off x="1467410" y="447188"/>
            <a:ext cx="10177438" cy="970450"/>
          </a:xfrm>
        </p:spPr>
        <p:txBody>
          <a:bodyPr/>
          <a:lstStyle/>
          <a:p>
            <a:r>
              <a:rPr lang="en-US" u="sng"/>
              <a:t>Individual</a:t>
            </a:r>
            <a:r>
              <a:rPr lang="en-US"/>
              <a:t> Position Prioritization </a:t>
            </a:r>
            <a:br>
              <a:rPr lang="en-US"/>
            </a:br>
            <a:r>
              <a:rPr lang="en-US"/>
              <a:t>Decision Flow </a:t>
            </a:r>
          </a:p>
        </p:txBody>
      </p:sp>
      <p:sp>
        <p:nvSpPr>
          <p:cNvPr id="13" name="Rectangle 12">
            <a:extLst>
              <a:ext uri="{FF2B5EF4-FFF2-40B4-BE49-F238E27FC236}">
                <a16:creationId xmlns:a16="http://schemas.microsoft.com/office/drawing/2014/main" id="{7DB316E9-0B58-EC4F-95C4-0489A3373B84}"/>
              </a:ext>
            </a:extLst>
          </p:cNvPr>
          <p:cNvSpPr/>
          <p:nvPr/>
        </p:nvSpPr>
        <p:spPr>
          <a:xfrm>
            <a:off x="4340985" y="3049869"/>
            <a:ext cx="2269299" cy="7577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a:t>This position is critical for high-demand classes. </a:t>
            </a:r>
          </a:p>
        </p:txBody>
      </p:sp>
      <p:sp>
        <p:nvSpPr>
          <p:cNvPr id="16" name="Rectangle 15">
            <a:extLst>
              <a:ext uri="{FF2B5EF4-FFF2-40B4-BE49-F238E27FC236}">
                <a16:creationId xmlns:a16="http://schemas.microsoft.com/office/drawing/2014/main" id="{20D64ADD-4970-324A-B7BD-6ECA3CC2504B}"/>
              </a:ext>
            </a:extLst>
          </p:cNvPr>
          <p:cNvSpPr/>
          <p:nvPr/>
        </p:nvSpPr>
        <p:spPr>
          <a:xfrm>
            <a:off x="226186" y="3056025"/>
            <a:ext cx="2655061" cy="1506123"/>
          </a:xfrm>
          <a:prstGeom prst="rect">
            <a:avLst/>
          </a:prstGeom>
          <a:ln>
            <a:noFill/>
          </a:ln>
        </p:spPr>
        <p:style>
          <a:lnRef idx="3">
            <a:schemeClr val="lt1"/>
          </a:lnRef>
          <a:fillRef idx="1">
            <a:schemeClr val="accent1"/>
          </a:fillRef>
          <a:effectRef idx="1">
            <a:schemeClr val="accent1"/>
          </a:effectRef>
          <a:fontRef idx="minor">
            <a:schemeClr val="lt1"/>
          </a:fontRef>
        </p:style>
        <p:txBody>
          <a:bodyPr lIns="91440" tIns="45720" rIns="91440" bIns="45720" rtlCol="0" anchor="ctr"/>
          <a:lstStyle/>
          <a:p>
            <a:r>
              <a:rPr lang="en-US" sz="1400"/>
              <a:t>This existing position will directly assist in closing equity gaps  or maintain already closed gaps at the department/division level.</a:t>
            </a:r>
          </a:p>
        </p:txBody>
      </p:sp>
      <p:sp>
        <p:nvSpPr>
          <p:cNvPr id="17" name="Rectangle 16">
            <a:extLst>
              <a:ext uri="{FF2B5EF4-FFF2-40B4-BE49-F238E27FC236}">
                <a16:creationId xmlns:a16="http://schemas.microsoft.com/office/drawing/2014/main" id="{FDAC42BC-6D4A-4D4C-8498-722809BE473E}"/>
              </a:ext>
            </a:extLst>
          </p:cNvPr>
          <p:cNvSpPr/>
          <p:nvPr/>
        </p:nvSpPr>
        <p:spPr>
          <a:xfrm>
            <a:off x="226047" y="4689493"/>
            <a:ext cx="2663954" cy="14573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1400"/>
              <a:t>This new position serves the campus/division/depart-</a:t>
            </a:r>
            <a:r>
              <a:rPr lang="en-US" sz="1400" err="1"/>
              <a:t>ment</a:t>
            </a:r>
            <a:r>
              <a:rPr lang="en-US" sz="1400"/>
              <a:t> and provides direct instruction or services to targeted group(s). </a:t>
            </a:r>
            <a:endParaRPr lang="en-US"/>
          </a:p>
        </p:txBody>
      </p:sp>
      <p:sp>
        <p:nvSpPr>
          <p:cNvPr id="4" name="Oval 3">
            <a:extLst>
              <a:ext uri="{FF2B5EF4-FFF2-40B4-BE49-F238E27FC236}">
                <a16:creationId xmlns:a16="http://schemas.microsoft.com/office/drawing/2014/main" id="{FFFCE4D6-0248-EA45-A5C0-3E488D44152E}"/>
              </a:ext>
            </a:extLst>
          </p:cNvPr>
          <p:cNvSpPr/>
          <p:nvPr/>
        </p:nvSpPr>
        <p:spPr>
          <a:xfrm>
            <a:off x="3611646" y="3505387"/>
            <a:ext cx="608498" cy="60849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B03CD383-A7A0-1F44-9EDD-86989AFB51B3}"/>
              </a:ext>
            </a:extLst>
          </p:cNvPr>
          <p:cNvCxnSpPr>
            <a:cxnSpLocks/>
          </p:cNvCxnSpPr>
          <p:nvPr/>
        </p:nvCxnSpPr>
        <p:spPr>
          <a:xfrm>
            <a:off x="9956802" y="749693"/>
            <a:ext cx="1916436"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A78A10A3-AAD6-DE40-A190-C57CB18449F0}"/>
              </a:ext>
            </a:extLst>
          </p:cNvPr>
          <p:cNvSpPr/>
          <p:nvPr/>
        </p:nvSpPr>
        <p:spPr>
          <a:xfrm>
            <a:off x="8193112" y="4887024"/>
            <a:ext cx="2428953" cy="9273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The department has measurable goals and assesses success of the department as related to closing equity gaps. 	</a:t>
            </a:r>
          </a:p>
        </p:txBody>
      </p:sp>
      <p:cxnSp>
        <p:nvCxnSpPr>
          <p:cNvPr id="32" name="Straight Connector 31">
            <a:extLst>
              <a:ext uri="{FF2B5EF4-FFF2-40B4-BE49-F238E27FC236}">
                <a16:creationId xmlns:a16="http://schemas.microsoft.com/office/drawing/2014/main" id="{389F5309-75A2-DD4A-89C5-B77EDA646E2F}"/>
              </a:ext>
            </a:extLst>
          </p:cNvPr>
          <p:cNvCxnSpPr>
            <a:cxnSpLocks/>
          </p:cNvCxnSpPr>
          <p:nvPr/>
        </p:nvCxnSpPr>
        <p:spPr>
          <a:xfrm>
            <a:off x="11945799" y="1263233"/>
            <a:ext cx="182893"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92DB7A9-9BD7-5F47-ABA8-3E491C40AB3C}"/>
              </a:ext>
            </a:extLst>
          </p:cNvPr>
          <p:cNvCxnSpPr>
            <a:cxnSpLocks/>
          </p:cNvCxnSpPr>
          <p:nvPr/>
        </p:nvCxnSpPr>
        <p:spPr>
          <a:xfrm>
            <a:off x="12133690" y="260851"/>
            <a:ext cx="182893"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7" name="Right Arrow 26">
            <a:extLst>
              <a:ext uri="{FF2B5EF4-FFF2-40B4-BE49-F238E27FC236}">
                <a16:creationId xmlns:a16="http://schemas.microsoft.com/office/drawing/2014/main" id="{34AC21FA-FC81-A543-A3F5-65BE7DE54E17}"/>
              </a:ext>
            </a:extLst>
          </p:cNvPr>
          <p:cNvSpPr/>
          <p:nvPr/>
        </p:nvSpPr>
        <p:spPr>
          <a:xfrm>
            <a:off x="2661122" y="6123098"/>
            <a:ext cx="871671" cy="551088"/>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sz="1000" b="1"/>
              <a:t>Subtotal</a:t>
            </a:r>
          </a:p>
        </p:txBody>
      </p:sp>
      <p:sp>
        <p:nvSpPr>
          <p:cNvPr id="44" name="Rectangle 43">
            <a:extLst>
              <a:ext uri="{FF2B5EF4-FFF2-40B4-BE49-F238E27FC236}">
                <a16:creationId xmlns:a16="http://schemas.microsoft.com/office/drawing/2014/main" id="{428034E1-EACF-A54C-A728-F64EEEB17084}"/>
              </a:ext>
            </a:extLst>
          </p:cNvPr>
          <p:cNvSpPr/>
          <p:nvPr/>
        </p:nvSpPr>
        <p:spPr>
          <a:xfrm>
            <a:off x="8191024" y="2896298"/>
            <a:ext cx="2424191" cy="860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The department regularly assesses and discusses  learning outcomes to improve student success. 	</a:t>
            </a:r>
          </a:p>
        </p:txBody>
      </p:sp>
      <p:sp>
        <p:nvSpPr>
          <p:cNvPr id="45" name="Rectangle 44">
            <a:extLst>
              <a:ext uri="{FF2B5EF4-FFF2-40B4-BE49-F238E27FC236}">
                <a16:creationId xmlns:a16="http://schemas.microsoft.com/office/drawing/2014/main" id="{61CE0EDF-BAC8-FB47-979E-DE872841F7C7}"/>
              </a:ext>
            </a:extLst>
          </p:cNvPr>
          <p:cNvSpPr/>
          <p:nvPr/>
        </p:nvSpPr>
        <p:spPr>
          <a:xfrm>
            <a:off x="8188934" y="3807211"/>
            <a:ext cx="2424191" cy="998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a:t>Department collaborations and projects that relate to student equity will be improved if this position is filled.	</a:t>
            </a:r>
          </a:p>
        </p:txBody>
      </p:sp>
      <p:sp>
        <p:nvSpPr>
          <p:cNvPr id="55" name="Rectangle 54">
            <a:extLst>
              <a:ext uri="{FF2B5EF4-FFF2-40B4-BE49-F238E27FC236}">
                <a16:creationId xmlns:a16="http://schemas.microsoft.com/office/drawing/2014/main" id="{3F50516C-F648-D645-97DD-16E9E6923EE9}"/>
              </a:ext>
            </a:extLst>
          </p:cNvPr>
          <p:cNvSpPr/>
          <p:nvPr/>
        </p:nvSpPr>
        <p:spPr>
          <a:xfrm>
            <a:off x="4354149" y="4052670"/>
            <a:ext cx="2259775" cy="11687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1400"/>
              <a:t>This position helps balance the FT/PT ratio, or fill an instructional need where PT faculty are difficult to hire.</a:t>
            </a:r>
          </a:p>
        </p:txBody>
      </p:sp>
      <p:sp>
        <p:nvSpPr>
          <p:cNvPr id="56" name="Right Arrow 55">
            <a:extLst>
              <a:ext uri="{FF2B5EF4-FFF2-40B4-BE49-F238E27FC236}">
                <a16:creationId xmlns:a16="http://schemas.microsoft.com/office/drawing/2014/main" id="{91B7BEE5-F6C1-0546-B9A6-0153BA7D8E21}"/>
              </a:ext>
            </a:extLst>
          </p:cNvPr>
          <p:cNvSpPr/>
          <p:nvPr/>
        </p:nvSpPr>
        <p:spPr>
          <a:xfrm>
            <a:off x="2698753" y="3434537"/>
            <a:ext cx="879078" cy="751373"/>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sz="1000" b="1"/>
              <a:t>Rank</a:t>
            </a:r>
            <a:br>
              <a:rPr lang="en-US" sz="1000" b="1"/>
            </a:br>
            <a:r>
              <a:rPr lang="en-US" sz="1000" b="1"/>
              <a:t>0-5</a:t>
            </a:r>
          </a:p>
        </p:txBody>
      </p:sp>
      <p:sp>
        <p:nvSpPr>
          <p:cNvPr id="5" name="Rectangle 4">
            <a:extLst>
              <a:ext uri="{FF2B5EF4-FFF2-40B4-BE49-F238E27FC236}">
                <a16:creationId xmlns:a16="http://schemas.microsoft.com/office/drawing/2014/main" id="{482A8151-1FE1-40ED-A02F-BB2DF50376F7}"/>
              </a:ext>
            </a:extLst>
          </p:cNvPr>
          <p:cNvSpPr/>
          <p:nvPr/>
        </p:nvSpPr>
        <p:spPr>
          <a:xfrm>
            <a:off x="3319462" y="4291013"/>
            <a:ext cx="690563" cy="4619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OR</a:t>
            </a:r>
          </a:p>
        </p:txBody>
      </p:sp>
      <p:sp>
        <p:nvSpPr>
          <p:cNvPr id="6" name="Rectangle 5">
            <a:extLst>
              <a:ext uri="{FF2B5EF4-FFF2-40B4-BE49-F238E27FC236}">
                <a16:creationId xmlns:a16="http://schemas.microsoft.com/office/drawing/2014/main" id="{E56DFA89-4B4F-426A-B1D6-D9336A9163AE}"/>
              </a:ext>
            </a:extLst>
          </p:cNvPr>
          <p:cNvSpPr/>
          <p:nvPr/>
        </p:nvSpPr>
        <p:spPr>
          <a:xfrm>
            <a:off x="223837" y="2314575"/>
            <a:ext cx="2657475" cy="55245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200" b="1"/>
              <a:t>Section 1: New or Existing Position</a:t>
            </a:r>
          </a:p>
          <a:p>
            <a:pPr algn="ctr"/>
            <a:r>
              <a:rPr lang="en-US" sz="1200" b="1"/>
              <a:t>(Answer </a:t>
            </a:r>
            <a:r>
              <a:rPr lang="en-US" sz="1200" b="1" u="sng"/>
              <a:t>one)</a:t>
            </a:r>
          </a:p>
        </p:txBody>
      </p:sp>
      <p:sp>
        <p:nvSpPr>
          <p:cNvPr id="39" name="Right Arrow 55">
            <a:extLst>
              <a:ext uri="{FF2B5EF4-FFF2-40B4-BE49-F238E27FC236}">
                <a16:creationId xmlns:a16="http://schemas.microsoft.com/office/drawing/2014/main" id="{8045242C-55AF-4AF0-9D91-00287155DFC9}"/>
              </a:ext>
            </a:extLst>
          </p:cNvPr>
          <p:cNvSpPr/>
          <p:nvPr/>
        </p:nvSpPr>
        <p:spPr>
          <a:xfrm>
            <a:off x="2670178" y="5063311"/>
            <a:ext cx="879078" cy="751373"/>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sz="1000" b="1"/>
              <a:t>Rank</a:t>
            </a:r>
            <a:br>
              <a:rPr lang="en-US" sz="1000" b="1"/>
            </a:br>
            <a:r>
              <a:rPr lang="en-US" sz="1000" b="1"/>
              <a:t>0-5</a:t>
            </a:r>
          </a:p>
        </p:txBody>
      </p:sp>
      <p:cxnSp>
        <p:nvCxnSpPr>
          <p:cNvPr id="7" name="Straight Arrow Connector 6">
            <a:extLst>
              <a:ext uri="{FF2B5EF4-FFF2-40B4-BE49-F238E27FC236}">
                <a16:creationId xmlns:a16="http://schemas.microsoft.com/office/drawing/2014/main" id="{292F70C2-729F-427C-BD0B-3A0159F40015}"/>
              </a:ext>
            </a:extLst>
          </p:cNvPr>
          <p:cNvCxnSpPr/>
          <p:nvPr/>
        </p:nvCxnSpPr>
        <p:spPr>
          <a:xfrm flipV="1">
            <a:off x="2995613" y="5934075"/>
            <a:ext cx="1271587" cy="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58" name="Rectangle 57">
            <a:extLst>
              <a:ext uri="{FF2B5EF4-FFF2-40B4-BE49-F238E27FC236}">
                <a16:creationId xmlns:a16="http://schemas.microsoft.com/office/drawing/2014/main" id="{0231B562-E5FE-43ED-9087-63B5415BF7E4}"/>
              </a:ext>
            </a:extLst>
          </p:cNvPr>
          <p:cNvSpPr/>
          <p:nvPr/>
        </p:nvSpPr>
        <p:spPr>
          <a:xfrm>
            <a:off x="4338637" y="2309812"/>
            <a:ext cx="2271713" cy="55245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200" b="1"/>
              <a:t>Section 2: Demand</a:t>
            </a:r>
            <a:endParaRPr lang="en-US"/>
          </a:p>
          <a:p>
            <a:pPr algn="ctr"/>
            <a:r>
              <a:rPr lang="en-US" sz="1200" b="1"/>
              <a:t>(Answer </a:t>
            </a:r>
            <a:r>
              <a:rPr lang="en-US" sz="1200" b="1" u="sng"/>
              <a:t>both)</a:t>
            </a:r>
            <a:endParaRPr lang="en-US" sz="1200" b="1"/>
          </a:p>
        </p:txBody>
      </p:sp>
      <p:sp>
        <p:nvSpPr>
          <p:cNvPr id="59" name="Rectangle 58">
            <a:extLst>
              <a:ext uri="{FF2B5EF4-FFF2-40B4-BE49-F238E27FC236}">
                <a16:creationId xmlns:a16="http://schemas.microsoft.com/office/drawing/2014/main" id="{41C5A833-B00B-4E22-B0C2-72480AB0562B}"/>
              </a:ext>
            </a:extLst>
          </p:cNvPr>
          <p:cNvSpPr/>
          <p:nvPr/>
        </p:nvSpPr>
        <p:spPr>
          <a:xfrm>
            <a:off x="8191500" y="2266950"/>
            <a:ext cx="2424113" cy="55245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200" b="1"/>
              <a:t>Section 3: Equity Metrics</a:t>
            </a:r>
            <a:endParaRPr lang="en-US"/>
          </a:p>
          <a:p>
            <a:pPr algn="ctr"/>
            <a:r>
              <a:rPr lang="en-US" sz="1200" b="1"/>
              <a:t>(Answer </a:t>
            </a:r>
            <a:r>
              <a:rPr lang="en-US" sz="1200" b="1" u="sng"/>
              <a:t>all)</a:t>
            </a:r>
            <a:endParaRPr lang="en-US" sz="1200" b="1"/>
          </a:p>
        </p:txBody>
      </p:sp>
      <p:sp>
        <p:nvSpPr>
          <p:cNvPr id="43" name="Oval 42">
            <a:extLst>
              <a:ext uri="{FF2B5EF4-FFF2-40B4-BE49-F238E27FC236}">
                <a16:creationId xmlns:a16="http://schemas.microsoft.com/office/drawing/2014/main" id="{8F083089-0607-49C4-B5B7-98CC78F5CCB2}"/>
              </a:ext>
            </a:extLst>
          </p:cNvPr>
          <p:cNvSpPr/>
          <p:nvPr/>
        </p:nvSpPr>
        <p:spPr>
          <a:xfrm>
            <a:off x="3611646" y="5134162"/>
            <a:ext cx="608498" cy="60849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5DA9FD89-D328-4EF0-A013-D30B765A6CA5}"/>
              </a:ext>
            </a:extLst>
          </p:cNvPr>
          <p:cNvSpPr/>
          <p:nvPr/>
        </p:nvSpPr>
        <p:spPr>
          <a:xfrm>
            <a:off x="3602121" y="6091425"/>
            <a:ext cx="608498" cy="60849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1" name="Oval 60">
            <a:extLst>
              <a:ext uri="{FF2B5EF4-FFF2-40B4-BE49-F238E27FC236}">
                <a16:creationId xmlns:a16="http://schemas.microsoft.com/office/drawing/2014/main" id="{920FCA0D-FBCD-4CBA-ACF1-C240C1AB4DC4}"/>
              </a:ext>
            </a:extLst>
          </p:cNvPr>
          <p:cNvSpPr/>
          <p:nvPr/>
        </p:nvSpPr>
        <p:spPr>
          <a:xfrm>
            <a:off x="7459746" y="3152962"/>
            <a:ext cx="608498" cy="60849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2" name="Right Arrow 55">
            <a:extLst>
              <a:ext uri="{FF2B5EF4-FFF2-40B4-BE49-F238E27FC236}">
                <a16:creationId xmlns:a16="http://schemas.microsoft.com/office/drawing/2014/main" id="{DCE18942-F964-44C1-BEBC-9810FF7B2712}"/>
              </a:ext>
            </a:extLst>
          </p:cNvPr>
          <p:cNvSpPr/>
          <p:nvPr/>
        </p:nvSpPr>
        <p:spPr>
          <a:xfrm>
            <a:off x="6546853" y="3082111"/>
            <a:ext cx="879078" cy="751373"/>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sz="1000" b="1"/>
              <a:t>Rank</a:t>
            </a:r>
            <a:br>
              <a:rPr lang="en-US" sz="1000" b="1"/>
            </a:br>
            <a:r>
              <a:rPr lang="en-US" sz="1000" b="1"/>
              <a:t>0-5</a:t>
            </a:r>
          </a:p>
        </p:txBody>
      </p:sp>
      <p:sp>
        <p:nvSpPr>
          <p:cNvPr id="63" name="Right Arrow 55">
            <a:extLst>
              <a:ext uri="{FF2B5EF4-FFF2-40B4-BE49-F238E27FC236}">
                <a16:creationId xmlns:a16="http://schemas.microsoft.com/office/drawing/2014/main" id="{C13DC895-B516-4EAF-B918-6B2CBB19945B}"/>
              </a:ext>
            </a:extLst>
          </p:cNvPr>
          <p:cNvSpPr/>
          <p:nvPr/>
        </p:nvSpPr>
        <p:spPr>
          <a:xfrm>
            <a:off x="6499228" y="4272735"/>
            <a:ext cx="879078" cy="751373"/>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sz="1000" b="1"/>
              <a:t>Rank</a:t>
            </a:r>
            <a:br>
              <a:rPr lang="en-US" sz="1000" b="1"/>
            </a:br>
            <a:r>
              <a:rPr lang="en-US" sz="1000" b="1"/>
              <a:t>0-5</a:t>
            </a:r>
          </a:p>
        </p:txBody>
      </p:sp>
      <p:sp>
        <p:nvSpPr>
          <p:cNvPr id="64" name="Oval 63">
            <a:extLst>
              <a:ext uri="{FF2B5EF4-FFF2-40B4-BE49-F238E27FC236}">
                <a16:creationId xmlns:a16="http://schemas.microsoft.com/office/drawing/2014/main" id="{AEBB4A2D-932D-4B94-8BCA-8304392B8C71}"/>
              </a:ext>
            </a:extLst>
          </p:cNvPr>
          <p:cNvSpPr/>
          <p:nvPr/>
        </p:nvSpPr>
        <p:spPr>
          <a:xfrm>
            <a:off x="7440696" y="4343587"/>
            <a:ext cx="608498" cy="60849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4FD762A1-8D51-49DB-AC2F-2555249249AC}"/>
              </a:ext>
            </a:extLst>
          </p:cNvPr>
          <p:cNvSpPr/>
          <p:nvPr/>
        </p:nvSpPr>
        <p:spPr>
          <a:xfrm>
            <a:off x="11479296" y="2991037"/>
            <a:ext cx="608498" cy="60849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0" name="Right Arrow 55">
            <a:extLst>
              <a:ext uri="{FF2B5EF4-FFF2-40B4-BE49-F238E27FC236}">
                <a16:creationId xmlns:a16="http://schemas.microsoft.com/office/drawing/2014/main" id="{1BB5F3FA-3F1A-4DD5-9C84-6490862E1B9D}"/>
              </a:ext>
            </a:extLst>
          </p:cNvPr>
          <p:cNvSpPr/>
          <p:nvPr/>
        </p:nvSpPr>
        <p:spPr>
          <a:xfrm>
            <a:off x="10566403" y="2920185"/>
            <a:ext cx="879078" cy="751373"/>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sz="1000" b="1"/>
              <a:t>Rank</a:t>
            </a:r>
            <a:br>
              <a:rPr lang="en-US" sz="1000" b="1"/>
            </a:br>
            <a:r>
              <a:rPr lang="en-US" sz="1000" b="1"/>
              <a:t>0-5</a:t>
            </a:r>
          </a:p>
        </p:txBody>
      </p:sp>
      <p:sp>
        <p:nvSpPr>
          <p:cNvPr id="71" name="Right Arrow 55">
            <a:extLst>
              <a:ext uri="{FF2B5EF4-FFF2-40B4-BE49-F238E27FC236}">
                <a16:creationId xmlns:a16="http://schemas.microsoft.com/office/drawing/2014/main" id="{CB1036C3-C229-4A50-B147-C44E1D4EE246}"/>
              </a:ext>
            </a:extLst>
          </p:cNvPr>
          <p:cNvSpPr/>
          <p:nvPr/>
        </p:nvSpPr>
        <p:spPr>
          <a:xfrm>
            <a:off x="10518778" y="3948884"/>
            <a:ext cx="879078" cy="751373"/>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sz="1000" b="1"/>
              <a:t>Rank</a:t>
            </a:r>
            <a:br>
              <a:rPr lang="en-US" sz="1000" b="1"/>
            </a:br>
            <a:r>
              <a:rPr lang="en-US" sz="1000" b="1"/>
              <a:t>0-5</a:t>
            </a:r>
          </a:p>
        </p:txBody>
      </p:sp>
      <p:sp>
        <p:nvSpPr>
          <p:cNvPr id="72" name="Oval 71">
            <a:extLst>
              <a:ext uri="{FF2B5EF4-FFF2-40B4-BE49-F238E27FC236}">
                <a16:creationId xmlns:a16="http://schemas.microsoft.com/office/drawing/2014/main" id="{A2198E7F-5D7F-43FB-8711-3AC3857EB81A}"/>
              </a:ext>
            </a:extLst>
          </p:cNvPr>
          <p:cNvSpPr/>
          <p:nvPr/>
        </p:nvSpPr>
        <p:spPr>
          <a:xfrm>
            <a:off x="11460246" y="4019737"/>
            <a:ext cx="608498" cy="60849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3" name="Right Arrow 55">
            <a:extLst>
              <a:ext uri="{FF2B5EF4-FFF2-40B4-BE49-F238E27FC236}">
                <a16:creationId xmlns:a16="http://schemas.microsoft.com/office/drawing/2014/main" id="{C7D69BD2-471B-4C32-A31C-ECBEA7EFD7B5}"/>
              </a:ext>
            </a:extLst>
          </p:cNvPr>
          <p:cNvSpPr/>
          <p:nvPr/>
        </p:nvSpPr>
        <p:spPr>
          <a:xfrm>
            <a:off x="10537828" y="4939483"/>
            <a:ext cx="879078" cy="751373"/>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sz="1000" b="1"/>
              <a:t>Rank</a:t>
            </a:r>
            <a:br>
              <a:rPr lang="en-US" sz="1000" b="1"/>
            </a:br>
            <a:r>
              <a:rPr lang="en-US" sz="1000" b="1"/>
              <a:t>0-5</a:t>
            </a:r>
          </a:p>
        </p:txBody>
      </p:sp>
      <p:sp>
        <p:nvSpPr>
          <p:cNvPr id="74" name="Oval 73">
            <a:extLst>
              <a:ext uri="{FF2B5EF4-FFF2-40B4-BE49-F238E27FC236}">
                <a16:creationId xmlns:a16="http://schemas.microsoft.com/office/drawing/2014/main" id="{9A572E2B-04A6-455B-999C-3BF873DBE097}"/>
              </a:ext>
            </a:extLst>
          </p:cNvPr>
          <p:cNvSpPr/>
          <p:nvPr/>
        </p:nvSpPr>
        <p:spPr>
          <a:xfrm>
            <a:off x="11479296" y="5010337"/>
            <a:ext cx="608498" cy="60849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75" name="Straight Arrow Connector 74">
            <a:extLst>
              <a:ext uri="{FF2B5EF4-FFF2-40B4-BE49-F238E27FC236}">
                <a16:creationId xmlns:a16="http://schemas.microsoft.com/office/drawing/2014/main" id="{D156B057-848B-40EC-B926-E348458BF6EF}"/>
              </a:ext>
            </a:extLst>
          </p:cNvPr>
          <p:cNvCxnSpPr>
            <a:cxnSpLocks/>
          </p:cNvCxnSpPr>
          <p:nvPr/>
        </p:nvCxnSpPr>
        <p:spPr>
          <a:xfrm flipV="1">
            <a:off x="6615112" y="5910263"/>
            <a:ext cx="1271587" cy="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76" name="Right Arrow 26">
            <a:extLst>
              <a:ext uri="{FF2B5EF4-FFF2-40B4-BE49-F238E27FC236}">
                <a16:creationId xmlns:a16="http://schemas.microsoft.com/office/drawing/2014/main" id="{E6D52EDD-7079-4AB7-9A92-F2C2FEC505E9}"/>
              </a:ext>
            </a:extLst>
          </p:cNvPr>
          <p:cNvSpPr/>
          <p:nvPr/>
        </p:nvSpPr>
        <p:spPr>
          <a:xfrm>
            <a:off x="6471121" y="6123098"/>
            <a:ext cx="871671" cy="551088"/>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sz="1000" b="1"/>
              <a:t>Subtotal</a:t>
            </a:r>
          </a:p>
        </p:txBody>
      </p:sp>
      <p:sp>
        <p:nvSpPr>
          <p:cNvPr id="77" name="Oval 76">
            <a:extLst>
              <a:ext uri="{FF2B5EF4-FFF2-40B4-BE49-F238E27FC236}">
                <a16:creationId xmlns:a16="http://schemas.microsoft.com/office/drawing/2014/main" id="{9E5B0130-B5DE-40FB-81C7-AF48F137B7BB}"/>
              </a:ext>
            </a:extLst>
          </p:cNvPr>
          <p:cNvSpPr/>
          <p:nvPr/>
        </p:nvSpPr>
        <p:spPr>
          <a:xfrm>
            <a:off x="7412121" y="6091424"/>
            <a:ext cx="608498" cy="60849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8" name="Right Arrow 26">
            <a:extLst>
              <a:ext uri="{FF2B5EF4-FFF2-40B4-BE49-F238E27FC236}">
                <a16:creationId xmlns:a16="http://schemas.microsoft.com/office/drawing/2014/main" id="{B7913483-2216-45B5-8599-B3D8B263578A}"/>
              </a:ext>
            </a:extLst>
          </p:cNvPr>
          <p:cNvSpPr/>
          <p:nvPr/>
        </p:nvSpPr>
        <p:spPr>
          <a:xfrm>
            <a:off x="10557345" y="6084998"/>
            <a:ext cx="871671" cy="551088"/>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lIns="91440" tIns="45720" rIns="91440" bIns="45720" rtlCol="0" anchor="ctr"/>
          <a:lstStyle/>
          <a:p>
            <a:pPr algn="ctr"/>
            <a:r>
              <a:rPr lang="en-US" sz="1000" b="1"/>
              <a:t>Subtotal</a:t>
            </a:r>
          </a:p>
        </p:txBody>
      </p:sp>
      <p:sp>
        <p:nvSpPr>
          <p:cNvPr id="79" name="Oval 78">
            <a:extLst>
              <a:ext uri="{FF2B5EF4-FFF2-40B4-BE49-F238E27FC236}">
                <a16:creationId xmlns:a16="http://schemas.microsoft.com/office/drawing/2014/main" id="{7E726260-5879-4E30-8F75-2377B69FB69F}"/>
              </a:ext>
            </a:extLst>
          </p:cNvPr>
          <p:cNvSpPr/>
          <p:nvPr/>
        </p:nvSpPr>
        <p:spPr>
          <a:xfrm>
            <a:off x="11498346" y="6053323"/>
            <a:ext cx="608498" cy="60849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80" name="Straight Arrow Connector 79">
            <a:extLst>
              <a:ext uri="{FF2B5EF4-FFF2-40B4-BE49-F238E27FC236}">
                <a16:creationId xmlns:a16="http://schemas.microsoft.com/office/drawing/2014/main" id="{D0DF3AC6-4249-46B7-80B0-B9DB0F27FA49}"/>
              </a:ext>
            </a:extLst>
          </p:cNvPr>
          <p:cNvCxnSpPr>
            <a:cxnSpLocks/>
          </p:cNvCxnSpPr>
          <p:nvPr/>
        </p:nvCxnSpPr>
        <p:spPr>
          <a:xfrm flipV="1">
            <a:off x="10758487" y="5910262"/>
            <a:ext cx="1271587" cy="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8" name="Cross 7">
            <a:extLst>
              <a:ext uri="{FF2B5EF4-FFF2-40B4-BE49-F238E27FC236}">
                <a16:creationId xmlns:a16="http://schemas.microsoft.com/office/drawing/2014/main" id="{986A77E3-694A-4D92-AFE8-6D304ADF72C0}"/>
              </a:ext>
            </a:extLst>
          </p:cNvPr>
          <p:cNvSpPr/>
          <p:nvPr/>
        </p:nvSpPr>
        <p:spPr>
          <a:xfrm>
            <a:off x="5010150" y="6224588"/>
            <a:ext cx="476250" cy="438151"/>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Cross 80">
            <a:extLst>
              <a:ext uri="{FF2B5EF4-FFF2-40B4-BE49-F238E27FC236}">
                <a16:creationId xmlns:a16="http://schemas.microsoft.com/office/drawing/2014/main" id="{F51BEE3A-9074-442C-A58E-BDB368D27883}"/>
              </a:ext>
            </a:extLst>
          </p:cNvPr>
          <p:cNvSpPr/>
          <p:nvPr/>
        </p:nvSpPr>
        <p:spPr>
          <a:xfrm>
            <a:off x="9167811" y="6196012"/>
            <a:ext cx="476250" cy="438151"/>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75F2FD86-2794-45DA-9E46-3701EB9CFCB7}"/>
              </a:ext>
            </a:extLst>
          </p:cNvPr>
          <p:cNvSpPr txBox="1"/>
          <p:nvPr/>
        </p:nvSpPr>
        <p:spPr>
          <a:xfrm>
            <a:off x="331694" y="-124011"/>
            <a:ext cx="912906" cy="157735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9650">
                <a:solidFill>
                  <a:srgbClr val="000000"/>
                </a:solidFill>
              </a:rPr>
              <a:t>2</a:t>
            </a:r>
            <a:endParaRPr lang="en-US" sz="9650"/>
          </a:p>
        </p:txBody>
      </p:sp>
      <p:sp>
        <p:nvSpPr>
          <p:cNvPr id="9" name="TextBox 8">
            <a:extLst>
              <a:ext uri="{FF2B5EF4-FFF2-40B4-BE49-F238E27FC236}">
                <a16:creationId xmlns:a16="http://schemas.microsoft.com/office/drawing/2014/main" id="{ED0A5FF6-1D12-4228-8F1D-6C490BDEC5B7}"/>
              </a:ext>
            </a:extLst>
          </p:cNvPr>
          <p:cNvSpPr txBox="1"/>
          <p:nvPr/>
        </p:nvSpPr>
        <p:spPr>
          <a:xfrm>
            <a:off x="147320" y="632968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a:solidFill>
                  <a:srgbClr val="8F8F8F"/>
                </a:solidFill>
                <a:hlinkClick r:id="rId2"/>
              </a:rPr>
              <a:t>Sample Workbook</a:t>
            </a:r>
            <a:endParaRPr lang="en-US"/>
          </a:p>
        </p:txBody>
      </p:sp>
    </p:spTree>
    <p:extLst>
      <p:ext uri="{BB962C8B-B14F-4D97-AF65-F5344CB8AC3E}">
        <p14:creationId xmlns:p14="http://schemas.microsoft.com/office/powerpoint/2010/main" val="1043906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3322B77-FA16-4D4E-BAA6-811C61DB3E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CA6EF34F-3BAD-4CD8-B05E-03BA773AE8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050631" y="1050634"/>
            <a:ext cx="6857997" cy="4756735"/>
          </a:xfrm>
          <a:custGeom>
            <a:avLst/>
            <a:gdLst>
              <a:gd name="connsiteX0" fmla="*/ 6857997 w 6857997"/>
              <a:gd name="connsiteY0" fmla="*/ 0 h 4756735"/>
              <a:gd name="connsiteX1" fmla="*/ 6857997 w 6857997"/>
              <a:gd name="connsiteY1" fmla="*/ 4458285 h 4756735"/>
              <a:gd name="connsiteX2" fmla="*/ 4861980 w 6857997"/>
              <a:gd name="connsiteY2" fmla="*/ 4458285 h 4756735"/>
              <a:gd name="connsiteX3" fmla="*/ 4480980 w 6857997"/>
              <a:gd name="connsiteY3" fmla="*/ 4744036 h 4756735"/>
              <a:gd name="connsiteX4" fmla="*/ 4472514 w 6857997"/>
              <a:gd name="connsiteY4" fmla="*/ 4747210 h 4756735"/>
              <a:gd name="connsiteX5" fmla="*/ 4459814 w 6857997"/>
              <a:gd name="connsiteY5" fmla="*/ 4751973 h 4756735"/>
              <a:gd name="connsiteX6" fmla="*/ 4447114 w 6857997"/>
              <a:gd name="connsiteY6" fmla="*/ 4756735 h 4756735"/>
              <a:gd name="connsiteX7" fmla="*/ 4436530 w 6857997"/>
              <a:gd name="connsiteY7" fmla="*/ 4756735 h 4756735"/>
              <a:gd name="connsiteX8" fmla="*/ 4423830 w 6857997"/>
              <a:gd name="connsiteY8" fmla="*/ 4756735 h 4756735"/>
              <a:gd name="connsiteX9" fmla="*/ 4413247 w 6857997"/>
              <a:gd name="connsiteY9" fmla="*/ 4751973 h 4756735"/>
              <a:gd name="connsiteX10" fmla="*/ 4400547 w 6857997"/>
              <a:gd name="connsiteY10" fmla="*/ 4747210 h 4756735"/>
              <a:gd name="connsiteX11" fmla="*/ 4392080 w 6857997"/>
              <a:gd name="connsiteY11" fmla="*/ 4744036 h 4756735"/>
              <a:gd name="connsiteX12" fmla="*/ 4011080 w 6857997"/>
              <a:gd name="connsiteY12" fmla="*/ 4458285 h 4756735"/>
              <a:gd name="connsiteX13" fmla="*/ 0 w 6857997"/>
              <a:gd name="connsiteY13" fmla="*/ 4458285 h 4756735"/>
              <a:gd name="connsiteX14" fmla="*/ 1 w 6857997"/>
              <a:gd name="connsiteY14" fmla="*/ 0 h 4756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857997" h="4756735">
                <a:moveTo>
                  <a:pt x="6857997" y="0"/>
                </a:moveTo>
                <a:lnTo>
                  <a:pt x="6857997" y="4458285"/>
                </a:lnTo>
                <a:lnTo>
                  <a:pt x="4861980" y="4458285"/>
                </a:lnTo>
                <a:lnTo>
                  <a:pt x="4480980" y="4744036"/>
                </a:lnTo>
                <a:lnTo>
                  <a:pt x="4472514" y="4747210"/>
                </a:lnTo>
                <a:lnTo>
                  <a:pt x="4459814" y="4751973"/>
                </a:lnTo>
                <a:lnTo>
                  <a:pt x="4447114" y="4756735"/>
                </a:lnTo>
                <a:lnTo>
                  <a:pt x="4436530" y="4756735"/>
                </a:lnTo>
                <a:lnTo>
                  <a:pt x="4423830" y="4756735"/>
                </a:lnTo>
                <a:lnTo>
                  <a:pt x="4413247" y="4751973"/>
                </a:lnTo>
                <a:lnTo>
                  <a:pt x="4400547" y="4747210"/>
                </a:lnTo>
                <a:lnTo>
                  <a:pt x="4392080" y="4744036"/>
                </a:lnTo>
                <a:lnTo>
                  <a:pt x="4011080" y="4458285"/>
                </a:lnTo>
                <a:lnTo>
                  <a:pt x="0" y="4458285"/>
                </a:lnTo>
                <a:lnTo>
                  <a:pt x="1" y="0"/>
                </a:lnTo>
                <a:close/>
              </a:path>
            </a:pathLst>
          </a:custGeom>
          <a:solidFill>
            <a:schemeClr val="accent1"/>
          </a:solidFill>
          <a:ln>
            <a:headEnd/>
            <a:tailEnd/>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60D5746-3F8A-4C1B-96D9-C4B4562C9F83}"/>
              </a:ext>
            </a:extLst>
          </p:cNvPr>
          <p:cNvSpPr>
            <a:spLocks noGrp="1"/>
          </p:cNvSpPr>
          <p:nvPr>
            <p:ph type="title"/>
          </p:nvPr>
        </p:nvSpPr>
        <p:spPr>
          <a:xfrm>
            <a:off x="641754" y="1918252"/>
            <a:ext cx="3365439" cy="3997635"/>
          </a:xfrm>
        </p:spPr>
        <p:txBody>
          <a:bodyPr anchor="t">
            <a:normAutofit/>
          </a:bodyPr>
          <a:lstStyle/>
          <a:p>
            <a:r>
              <a:rPr lang="en-US" sz="4400"/>
              <a:t>IPBT Group Evaluation of Results </a:t>
            </a:r>
            <a:br>
              <a:rPr lang="en-US" sz="4400">
                <a:ea typeface="+mj-lt"/>
                <a:cs typeface="+mj-lt"/>
              </a:rPr>
            </a:br>
            <a:endParaRPr lang="en-US" sz="4400">
              <a:ea typeface="+mj-lt"/>
              <a:cs typeface="+mj-lt"/>
            </a:endParaRPr>
          </a:p>
        </p:txBody>
      </p:sp>
      <p:graphicFrame>
        <p:nvGraphicFramePr>
          <p:cNvPr id="5" name="Content Placeholder 2">
            <a:extLst>
              <a:ext uri="{FF2B5EF4-FFF2-40B4-BE49-F238E27FC236}">
                <a16:creationId xmlns:a16="http://schemas.microsoft.com/office/drawing/2014/main" id="{B543A4F1-1DE4-45BC-8955-745DF3EA02B5}"/>
              </a:ext>
            </a:extLst>
          </p:cNvPr>
          <p:cNvGraphicFramePr>
            <a:graphicFrameLocks noGrp="1"/>
          </p:cNvGraphicFramePr>
          <p:nvPr>
            <p:ph idx="1"/>
            <p:extLst>
              <p:ext uri="{D42A27DB-BD31-4B8C-83A1-F6EECF244321}">
                <p14:modId xmlns:p14="http://schemas.microsoft.com/office/powerpoint/2010/main" val="2911867825"/>
              </p:ext>
            </p:extLst>
          </p:nvPr>
        </p:nvGraphicFramePr>
        <p:xfrm>
          <a:off x="5556250" y="558084"/>
          <a:ext cx="5816600" cy="5248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5" name="TextBox 64">
            <a:extLst>
              <a:ext uri="{FF2B5EF4-FFF2-40B4-BE49-F238E27FC236}">
                <a16:creationId xmlns:a16="http://schemas.microsoft.com/office/drawing/2014/main" id="{546EDCCC-0952-42DD-84F9-16BD991BB338}"/>
              </a:ext>
            </a:extLst>
          </p:cNvPr>
          <p:cNvSpPr txBox="1"/>
          <p:nvPr/>
        </p:nvSpPr>
        <p:spPr>
          <a:xfrm>
            <a:off x="1615877" y="336283"/>
            <a:ext cx="912906" cy="157735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9650">
                <a:solidFill>
                  <a:srgbClr val="000000"/>
                </a:solidFill>
              </a:rPr>
              <a:t>3</a:t>
            </a:r>
            <a:endParaRPr lang="en-US" sz="9650"/>
          </a:p>
        </p:txBody>
      </p:sp>
    </p:spTree>
    <p:extLst>
      <p:ext uri="{BB962C8B-B14F-4D97-AF65-F5344CB8AC3E}">
        <p14:creationId xmlns:p14="http://schemas.microsoft.com/office/powerpoint/2010/main" val="28812398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{07A92C61-A356-C045-9CA0-031B77132BEF}tf10001121</Template>
  <Application>Microsoft Office PowerPoint</Application>
  <PresentationFormat>Widescreen</PresentationFormat>
  <Slides>9</Slides>
  <Notes>0</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Quotable</vt:lpstr>
      <vt:lpstr>Position Prioritization Considerations and Procedures</vt:lpstr>
      <vt:lpstr>IPBT Purview  </vt:lpstr>
      <vt:lpstr>It's important we all understand how positions get to the prioritization part of the process...</vt:lpstr>
      <vt:lpstr>Problems We've Identified with Our Past Practices </vt:lpstr>
      <vt:lpstr>What We’ve Decided Last Year That’s Important To Us When it Comes to Position Prioritization </vt:lpstr>
      <vt:lpstr>The process in its entirety would look something like...</vt:lpstr>
      <vt:lpstr>Identify “Targeted Groups”  and Review Qualitative  Questions </vt:lpstr>
      <vt:lpstr>Individual Position Prioritization  Decision Flow </vt:lpstr>
      <vt:lpstr>IPBT Group Evaluation of Results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IPBT Position Prioritization Practices</dc:title>
  <dc:creator>Heidi King</dc:creator>
  <cp:revision>2</cp:revision>
  <dcterms:created xsi:type="dcterms:W3CDTF">2021-03-18T17:36:54Z</dcterms:created>
  <dcterms:modified xsi:type="dcterms:W3CDTF">2021-10-15T14:48:48Z</dcterms:modified>
</cp:coreProperties>
</file>