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13" r:id="rId1"/>
    <p:sldMasterId id="2147484025" r:id="rId2"/>
  </p:sldMasterIdLst>
  <p:notesMasterIdLst>
    <p:notesMasterId r:id="rId46"/>
  </p:notesMasterIdLst>
  <p:handoutMasterIdLst>
    <p:handoutMasterId r:id="rId47"/>
  </p:handoutMasterIdLst>
  <p:sldIdLst>
    <p:sldId id="336" r:id="rId3"/>
    <p:sldId id="330" r:id="rId4"/>
    <p:sldId id="263" r:id="rId5"/>
    <p:sldId id="306" r:id="rId6"/>
    <p:sldId id="303" r:id="rId7"/>
    <p:sldId id="260" r:id="rId8"/>
    <p:sldId id="308" r:id="rId9"/>
    <p:sldId id="304" r:id="rId10"/>
    <p:sldId id="309" r:id="rId11"/>
    <p:sldId id="267" r:id="rId12"/>
    <p:sldId id="343" r:id="rId13"/>
    <p:sldId id="344" r:id="rId14"/>
    <p:sldId id="345" r:id="rId15"/>
    <p:sldId id="346" r:id="rId16"/>
    <p:sldId id="264" r:id="rId17"/>
    <p:sldId id="265" r:id="rId18"/>
    <p:sldId id="266" r:id="rId19"/>
    <p:sldId id="268" r:id="rId20"/>
    <p:sldId id="269" r:id="rId21"/>
    <p:sldId id="312" r:id="rId22"/>
    <p:sldId id="275" r:id="rId23"/>
    <p:sldId id="276" r:id="rId24"/>
    <p:sldId id="270" r:id="rId25"/>
    <p:sldId id="297" r:id="rId26"/>
    <p:sldId id="298" r:id="rId27"/>
    <p:sldId id="338" r:id="rId28"/>
    <p:sldId id="280" r:id="rId29"/>
    <p:sldId id="313" r:id="rId30"/>
    <p:sldId id="294" r:id="rId31"/>
    <p:sldId id="283" r:id="rId32"/>
    <p:sldId id="284" r:id="rId33"/>
    <p:sldId id="285" r:id="rId34"/>
    <p:sldId id="310" r:id="rId35"/>
    <p:sldId id="339" r:id="rId36"/>
    <p:sldId id="340" r:id="rId37"/>
    <p:sldId id="341" r:id="rId38"/>
    <p:sldId id="342" r:id="rId39"/>
    <p:sldId id="348" r:id="rId40"/>
    <p:sldId id="349" r:id="rId41"/>
    <p:sldId id="350" r:id="rId42"/>
    <p:sldId id="351" r:id="rId43"/>
    <p:sldId id="337" r:id="rId44"/>
    <p:sldId id="292" r:id="rId45"/>
  </p:sldIdLst>
  <p:sldSz cx="9144000" cy="6858000" type="screen4x3"/>
  <p:notesSz cx="7315200" cy="9601200"/>
  <p:defaultTextStyle>
    <a:defPPr>
      <a:defRPr lang="en-US"/>
    </a:defPPr>
    <a:lvl1pPr algn="l" rtl="0" eaLnBrk="0" fontAlgn="base" hangingPunct="0">
      <a:spcBef>
        <a:spcPct val="0"/>
      </a:spcBef>
      <a:spcAft>
        <a:spcPct val="0"/>
      </a:spcAft>
      <a:defRPr sz="3600" kern="1200">
        <a:solidFill>
          <a:srgbClr val="000000"/>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3600" kern="1200">
        <a:solidFill>
          <a:srgbClr val="000000"/>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3600" kern="1200">
        <a:solidFill>
          <a:srgbClr val="000000"/>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3600" kern="1200">
        <a:solidFill>
          <a:srgbClr val="000000"/>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3600" kern="1200">
        <a:solidFill>
          <a:srgbClr val="000000"/>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3600" kern="1200">
        <a:solidFill>
          <a:srgbClr val="000000"/>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3600" kern="1200">
        <a:solidFill>
          <a:srgbClr val="000000"/>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3600" kern="1200">
        <a:solidFill>
          <a:srgbClr val="000000"/>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3600" kern="1200">
        <a:solidFill>
          <a:srgbClr val="000000"/>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8E8E8"/>
    <a:srgbClr val="ECFBFE"/>
    <a:srgbClr val="E2F9FE"/>
    <a:srgbClr val="E5F5FF"/>
    <a:srgbClr val="DDF2FF"/>
    <a:srgbClr val="CCECFF"/>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20" autoAdjust="0"/>
    <p:restoredTop sz="95109" autoAdjust="0"/>
  </p:normalViewPr>
  <p:slideViewPr>
    <p:cSldViewPr snapToGrid="0">
      <p:cViewPr varScale="1">
        <p:scale>
          <a:sx n="89" d="100"/>
          <a:sy n="89" d="100"/>
        </p:scale>
        <p:origin x="1816"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356" y="-952"/>
      </p:cViewPr>
      <p:guideLst>
        <p:guide orient="horz" pos="3024"/>
        <p:guide pos="2304"/>
      </p:guideLst>
    </p:cSldViewPr>
  </p:notesViewPr>
  <p:gridSpacing cx="228600" cy="2286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787525" y="1"/>
            <a:ext cx="4065588" cy="481013"/>
          </a:xfrm>
          <a:prstGeom prst="rect">
            <a:avLst/>
          </a:prstGeom>
          <a:noFill/>
          <a:ln w="9525">
            <a:noFill/>
            <a:miter lim="800000"/>
            <a:headEnd/>
            <a:tailEnd/>
          </a:ln>
          <a:effectLst/>
        </p:spPr>
        <p:txBody>
          <a:bodyPr vert="horz" wrap="square" lIns="96600" tIns="48302" rIns="96600" bIns="48302" numCol="1" anchor="t" anchorCtr="0" compatLnSpc="1">
            <a:prstTxWarp prst="textNoShape">
              <a:avLst/>
            </a:prstTxWarp>
          </a:bodyPr>
          <a:lstStyle>
            <a:lvl1pPr algn="ctr" defTabSz="966265" eaLnBrk="1" hangingPunct="1">
              <a:defRPr sz="1000">
                <a:solidFill>
                  <a:schemeClr val="tx1"/>
                </a:solidFill>
                <a:latin typeface="Times New Roman" charset="0"/>
                <a:ea typeface="+mn-ea"/>
                <a:cs typeface="Arial" charset="0"/>
              </a:defRPr>
            </a:lvl1pPr>
          </a:lstStyle>
          <a:p>
            <a:pPr>
              <a:defRPr/>
            </a:pPr>
            <a:r>
              <a:rPr lang="en-US"/>
              <a:t>Participating Effectively in District and College Governance</a:t>
            </a:r>
          </a:p>
        </p:txBody>
      </p:sp>
      <p:sp>
        <p:nvSpPr>
          <p:cNvPr id="8196" name="Rectangle 4"/>
          <p:cNvSpPr>
            <a:spLocks noGrp="1" noChangeArrowheads="1"/>
          </p:cNvSpPr>
          <p:nvPr>
            <p:ph type="ftr" sz="quarter" idx="2"/>
          </p:nvPr>
        </p:nvSpPr>
        <p:spPr bwMode="auto">
          <a:xfrm>
            <a:off x="406400" y="9120188"/>
            <a:ext cx="4064000" cy="481012"/>
          </a:xfrm>
          <a:prstGeom prst="rect">
            <a:avLst/>
          </a:prstGeom>
          <a:noFill/>
          <a:ln w="9525">
            <a:noFill/>
            <a:miter lim="800000"/>
            <a:headEnd/>
            <a:tailEnd/>
          </a:ln>
          <a:effectLst/>
        </p:spPr>
        <p:txBody>
          <a:bodyPr vert="horz" wrap="square" lIns="96600" tIns="48302" rIns="96600" bIns="48302" numCol="1" anchor="b" anchorCtr="0" compatLnSpc="1">
            <a:prstTxWarp prst="textNoShape">
              <a:avLst/>
            </a:prstTxWarp>
          </a:bodyPr>
          <a:lstStyle>
            <a:lvl1pPr defTabSz="966265" eaLnBrk="1" hangingPunct="1">
              <a:defRPr sz="1000">
                <a:solidFill>
                  <a:schemeClr val="tx1"/>
                </a:solidFill>
                <a:latin typeface="Times New Roman" charset="0"/>
                <a:ea typeface="Arial" charset="0"/>
                <a:cs typeface="Arial" charset="0"/>
              </a:defRPr>
            </a:lvl1pPr>
          </a:lstStyle>
          <a:p>
            <a:pPr>
              <a:defRPr/>
            </a:pPr>
            <a:r>
              <a:rPr lang="en-US"/>
              <a:t>Academic Senate for California Community Colleges </a:t>
            </a:r>
          </a:p>
          <a:p>
            <a:pPr>
              <a:defRPr/>
            </a:pPr>
            <a:r>
              <a:rPr lang="en-US"/>
              <a:t>Community College League of California</a:t>
            </a:r>
          </a:p>
        </p:txBody>
      </p:sp>
      <p:sp>
        <p:nvSpPr>
          <p:cNvPr id="8197" name="Rectangle 5"/>
          <p:cNvSpPr>
            <a:spLocks noGrp="1" noChangeArrowheads="1"/>
          </p:cNvSpPr>
          <p:nvPr>
            <p:ph type="sldNum" sz="quarter" idx="3"/>
          </p:nvPr>
        </p:nvSpPr>
        <p:spPr bwMode="auto">
          <a:xfrm>
            <a:off x="4795838" y="9120188"/>
            <a:ext cx="2112962" cy="481012"/>
          </a:xfrm>
          <a:prstGeom prst="rect">
            <a:avLst/>
          </a:prstGeom>
          <a:noFill/>
          <a:ln w="9525">
            <a:noFill/>
            <a:miter lim="800000"/>
            <a:headEnd/>
            <a:tailEnd/>
          </a:ln>
          <a:effectLst/>
        </p:spPr>
        <p:txBody>
          <a:bodyPr vert="horz" wrap="square" lIns="96600" tIns="48302" rIns="96600" bIns="48302" numCol="1" anchor="b" anchorCtr="0" compatLnSpc="1">
            <a:prstTxWarp prst="textNoShape">
              <a:avLst/>
            </a:prstTxWarp>
          </a:bodyPr>
          <a:lstStyle>
            <a:lvl1pPr algn="r" defTabSz="963514" eaLnBrk="1" hangingPunct="1">
              <a:defRPr sz="1200">
                <a:solidFill>
                  <a:schemeClr val="tx1"/>
                </a:solidFill>
                <a:latin typeface="Times New Roman" panose="02020603050405020304" pitchFamily="18" charset="0"/>
              </a:defRPr>
            </a:lvl1pPr>
          </a:lstStyle>
          <a:p>
            <a:pPr>
              <a:defRPr/>
            </a:pPr>
            <a:fld id="{8DD4602F-8CDF-4C7A-9482-04E20CFF37E3}" type="slidenum">
              <a:rPr lang="en-US" altLang="en-US"/>
              <a:pPr>
                <a:defRPr/>
              </a:pPr>
              <a:t>‹#›</a:t>
            </a:fld>
            <a:endParaRPr lang="en-US" altLang="en-US"/>
          </a:p>
        </p:txBody>
      </p:sp>
    </p:spTree>
    <p:extLst>
      <p:ext uri="{BB962C8B-B14F-4D97-AF65-F5344CB8AC3E}">
        <p14:creationId xmlns:p14="http://schemas.microsoft.com/office/powerpoint/2010/main" val="11621993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bwMode="auto">
          <a:xfrm>
            <a:off x="1" y="1"/>
            <a:ext cx="3170238" cy="481013"/>
          </a:xfrm>
          <a:prstGeom prst="rect">
            <a:avLst/>
          </a:prstGeom>
          <a:noFill/>
          <a:ln w="9525">
            <a:noFill/>
            <a:miter lim="800000"/>
            <a:headEnd/>
            <a:tailEnd/>
          </a:ln>
          <a:effectLst/>
        </p:spPr>
        <p:txBody>
          <a:bodyPr vert="horz" wrap="square" lIns="96600" tIns="48302" rIns="96600" bIns="48302" numCol="1" anchor="t" anchorCtr="0" compatLnSpc="1">
            <a:prstTxWarp prst="textNoShape">
              <a:avLst/>
            </a:prstTxWarp>
          </a:bodyPr>
          <a:lstStyle>
            <a:lvl1pPr defTabSz="966265" eaLnBrk="1" hangingPunct="1">
              <a:lnSpc>
                <a:spcPct val="90000"/>
              </a:lnSpc>
              <a:spcBef>
                <a:spcPct val="20000"/>
              </a:spcBef>
              <a:buClr>
                <a:schemeClr val="tx1"/>
              </a:buClr>
              <a:buSzPct val="75000"/>
              <a:buFont typeface="Wingdings" charset="2"/>
              <a:buChar char="l"/>
              <a:defRPr sz="1200">
                <a:solidFill>
                  <a:schemeClr val="tx1"/>
                </a:solidFill>
                <a:latin typeface="Times New Roman" charset="0"/>
                <a:ea typeface="Arial" charset="0"/>
                <a:cs typeface="Arial" charset="0"/>
              </a:defRPr>
            </a:lvl1pPr>
          </a:lstStyle>
          <a:p>
            <a:pPr>
              <a:defRPr/>
            </a:pPr>
            <a:endParaRPr lang="en-US"/>
          </a:p>
        </p:txBody>
      </p:sp>
      <p:sp>
        <p:nvSpPr>
          <p:cNvPr id="89091" name="Rectangle 3"/>
          <p:cNvSpPr>
            <a:spLocks noGrp="1" noChangeArrowheads="1"/>
          </p:cNvSpPr>
          <p:nvPr>
            <p:ph type="dt" idx="1"/>
          </p:nvPr>
        </p:nvSpPr>
        <p:spPr bwMode="auto">
          <a:xfrm>
            <a:off x="4144964" y="1"/>
            <a:ext cx="3170237" cy="481013"/>
          </a:xfrm>
          <a:prstGeom prst="rect">
            <a:avLst/>
          </a:prstGeom>
          <a:noFill/>
          <a:ln w="9525">
            <a:noFill/>
            <a:miter lim="800000"/>
            <a:headEnd/>
            <a:tailEnd/>
          </a:ln>
          <a:effectLst/>
        </p:spPr>
        <p:txBody>
          <a:bodyPr vert="horz" wrap="square" lIns="96600" tIns="48302" rIns="96600" bIns="48302" numCol="1" anchor="t" anchorCtr="0" compatLnSpc="1">
            <a:prstTxWarp prst="textNoShape">
              <a:avLst/>
            </a:prstTxWarp>
          </a:bodyPr>
          <a:lstStyle>
            <a:lvl1pPr algn="r" defTabSz="966265" eaLnBrk="1" hangingPunct="1">
              <a:lnSpc>
                <a:spcPct val="90000"/>
              </a:lnSpc>
              <a:spcBef>
                <a:spcPct val="20000"/>
              </a:spcBef>
              <a:buClr>
                <a:schemeClr val="tx1"/>
              </a:buClr>
              <a:buSzPct val="75000"/>
              <a:buFont typeface="Wingdings" charset="2"/>
              <a:buChar char="l"/>
              <a:defRPr sz="1200">
                <a:solidFill>
                  <a:schemeClr val="tx1"/>
                </a:solidFill>
                <a:latin typeface="Times New Roman" charset="0"/>
                <a:ea typeface="Arial" charset="0"/>
                <a:cs typeface="Arial"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89093" name="Rectangle 5"/>
          <p:cNvSpPr>
            <a:spLocks noGrp="1" noChangeArrowheads="1"/>
          </p:cNvSpPr>
          <p:nvPr>
            <p:ph type="body" sz="quarter" idx="3"/>
          </p:nvPr>
        </p:nvSpPr>
        <p:spPr bwMode="auto">
          <a:xfrm>
            <a:off x="976314" y="4560889"/>
            <a:ext cx="5362575" cy="4321175"/>
          </a:xfrm>
          <a:prstGeom prst="rect">
            <a:avLst/>
          </a:prstGeom>
          <a:noFill/>
          <a:ln w="9525">
            <a:noFill/>
            <a:miter lim="800000"/>
            <a:headEnd/>
            <a:tailEnd/>
          </a:ln>
          <a:effectLst/>
        </p:spPr>
        <p:txBody>
          <a:bodyPr vert="horz" wrap="square" lIns="96600" tIns="48302" rIns="96600" bIns="4830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9094" name="Rectangle 6"/>
          <p:cNvSpPr>
            <a:spLocks noGrp="1" noChangeArrowheads="1"/>
          </p:cNvSpPr>
          <p:nvPr>
            <p:ph type="ftr" sz="quarter" idx="4"/>
          </p:nvPr>
        </p:nvSpPr>
        <p:spPr bwMode="auto">
          <a:xfrm>
            <a:off x="1" y="9120188"/>
            <a:ext cx="3170238" cy="481012"/>
          </a:xfrm>
          <a:prstGeom prst="rect">
            <a:avLst/>
          </a:prstGeom>
          <a:noFill/>
          <a:ln w="9525">
            <a:noFill/>
            <a:miter lim="800000"/>
            <a:headEnd/>
            <a:tailEnd/>
          </a:ln>
          <a:effectLst/>
        </p:spPr>
        <p:txBody>
          <a:bodyPr vert="horz" wrap="square" lIns="96600" tIns="48302" rIns="96600" bIns="48302" numCol="1" anchor="b" anchorCtr="0" compatLnSpc="1">
            <a:prstTxWarp prst="textNoShape">
              <a:avLst/>
            </a:prstTxWarp>
          </a:bodyPr>
          <a:lstStyle>
            <a:lvl1pPr defTabSz="966265" eaLnBrk="1" hangingPunct="1">
              <a:lnSpc>
                <a:spcPct val="90000"/>
              </a:lnSpc>
              <a:spcBef>
                <a:spcPct val="20000"/>
              </a:spcBef>
              <a:buClr>
                <a:schemeClr val="tx1"/>
              </a:buClr>
              <a:buSzPct val="75000"/>
              <a:buFont typeface="Wingdings" charset="2"/>
              <a:buChar char="l"/>
              <a:defRPr sz="1200">
                <a:solidFill>
                  <a:schemeClr val="tx1"/>
                </a:solidFill>
                <a:latin typeface="Times New Roman" charset="0"/>
                <a:ea typeface="Arial" charset="0"/>
                <a:cs typeface="Arial" charset="0"/>
              </a:defRPr>
            </a:lvl1pPr>
          </a:lstStyle>
          <a:p>
            <a:pPr>
              <a:defRPr/>
            </a:pPr>
            <a:endParaRPr lang="en-US"/>
          </a:p>
        </p:txBody>
      </p:sp>
      <p:sp>
        <p:nvSpPr>
          <p:cNvPr id="89095" name="Rectangle 7"/>
          <p:cNvSpPr>
            <a:spLocks noGrp="1" noChangeArrowheads="1"/>
          </p:cNvSpPr>
          <p:nvPr>
            <p:ph type="sldNum" sz="quarter" idx="5"/>
          </p:nvPr>
        </p:nvSpPr>
        <p:spPr bwMode="auto">
          <a:xfrm>
            <a:off x="4144964" y="9120188"/>
            <a:ext cx="3170237" cy="481012"/>
          </a:xfrm>
          <a:prstGeom prst="rect">
            <a:avLst/>
          </a:prstGeom>
          <a:noFill/>
          <a:ln w="9525">
            <a:noFill/>
            <a:miter lim="800000"/>
            <a:headEnd/>
            <a:tailEnd/>
          </a:ln>
          <a:effectLst/>
        </p:spPr>
        <p:txBody>
          <a:bodyPr vert="horz" wrap="square" lIns="96600" tIns="48302" rIns="96600" bIns="48302" numCol="1" anchor="b" anchorCtr="0" compatLnSpc="1">
            <a:prstTxWarp prst="textNoShape">
              <a:avLst/>
            </a:prstTxWarp>
          </a:bodyPr>
          <a:lstStyle>
            <a:lvl1pPr algn="r" defTabSz="963514" eaLnBrk="1" hangingPunct="1">
              <a:lnSpc>
                <a:spcPct val="90000"/>
              </a:lnSpc>
              <a:spcBef>
                <a:spcPct val="20000"/>
              </a:spcBef>
              <a:buClr>
                <a:schemeClr val="tx1"/>
              </a:buClr>
              <a:buSzPct val="75000"/>
              <a:buFont typeface="Wingdings" panose="05000000000000000000" pitchFamily="2" charset="2"/>
              <a:buChar char="l"/>
              <a:defRPr sz="1200">
                <a:solidFill>
                  <a:schemeClr val="tx1"/>
                </a:solidFill>
                <a:latin typeface="Times New Roman" panose="02020603050405020304" pitchFamily="18" charset="0"/>
              </a:defRPr>
            </a:lvl1pPr>
          </a:lstStyle>
          <a:p>
            <a:pPr>
              <a:defRPr/>
            </a:pPr>
            <a:fld id="{16807046-5F6D-4BCD-90B2-64B5DA84CB8B}" type="slidenum">
              <a:rPr lang="en-US" altLang="en-US"/>
              <a:pPr>
                <a:defRPr/>
              </a:pPr>
              <a:t>‹#›</a:t>
            </a:fld>
            <a:endParaRPr lang="en-US" altLang="en-US"/>
          </a:p>
        </p:txBody>
      </p:sp>
    </p:spTree>
    <p:extLst>
      <p:ext uri="{BB962C8B-B14F-4D97-AF65-F5344CB8AC3E}">
        <p14:creationId xmlns:p14="http://schemas.microsoft.com/office/powerpoint/2010/main" val="3568536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0"/>
        <a:cs typeface="Arial" charset="0"/>
      </a:defRPr>
    </a:lvl1pPr>
    <a:lvl2pPr marL="457200" algn="l" rtl="0" eaLnBrk="0" fontAlgn="base" hangingPunct="0">
      <a:spcBef>
        <a:spcPct val="30000"/>
      </a:spcBef>
      <a:spcAft>
        <a:spcPct val="0"/>
      </a:spcAft>
      <a:defRPr sz="1200" kern="1200">
        <a:solidFill>
          <a:schemeClr val="tx1"/>
        </a:solidFill>
        <a:latin typeface="Times New Roman"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Times New Roman"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Times New Roman"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Times New Roman" charset="0"/>
        <a:ea typeface="Arial" charset="0"/>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807046-5F6D-4BCD-90B2-64B5DA84CB8B}" type="slidenum">
              <a:rPr lang="en-US" altLang="en-US" smtClean="0"/>
              <a:pPr>
                <a:defRPr/>
              </a:pPr>
              <a:t>1</a:t>
            </a:fld>
            <a:endParaRPr lang="en-US" altLang="en-US"/>
          </a:p>
        </p:txBody>
      </p:sp>
    </p:spTree>
    <p:extLst>
      <p:ext uri="{BB962C8B-B14F-4D97-AF65-F5344CB8AC3E}">
        <p14:creationId xmlns:p14="http://schemas.microsoft.com/office/powerpoint/2010/main" val="2340409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BA72DF55-B082-4E78-A46D-863A3F107BEC}" type="slidenum">
              <a:rPr lang="en-US" altLang="en-US" sz="1200">
                <a:solidFill>
                  <a:schemeClr val="tx1"/>
                </a:solidFill>
                <a:latin typeface="Times New Roman" panose="02020603050405020304" pitchFamily="18" charset="0"/>
              </a:rPr>
              <a:pPr/>
              <a:t>10</a:t>
            </a:fld>
            <a:endParaRPr lang="en-US" altLang="en-US" sz="1200">
              <a:solidFill>
                <a:schemeClr val="tx1"/>
              </a:solidFill>
              <a:latin typeface="Times New Roman" panose="02020603050405020304" pitchFamily="18"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Larry Note:  neither shared governance nor participatory governance have definitions in law or regulation.  The terms used are effective participation and collegial consultation.</a:t>
            </a:r>
          </a:p>
        </p:txBody>
      </p:sp>
    </p:spTree>
    <p:extLst>
      <p:ext uri="{BB962C8B-B14F-4D97-AF65-F5344CB8AC3E}">
        <p14:creationId xmlns:p14="http://schemas.microsoft.com/office/powerpoint/2010/main" val="14159123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D085C810-1567-409D-AE86-7FDB6481D6F5}" type="slidenum">
              <a:rPr lang="en-US" altLang="en-US" sz="1200">
                <a:solidFill>
                  <a:schemeClr val="tx1"/>
                </a:solidFill>
                <a:latin typeface="Times New Roman" panose="02020603050405020304" pitchFamily="18" charset="0"/>
              </a:rPr>
              <a:pPr/>
              <a:t>15</a:t>
            </a:fld>
            <a:endParaRPr lang="en-US" altLang="en-US" sz="1200">
              <a:solidFill>
                <a:schemeClr val="tx1"/>
              </a:solidFill>
              <a:latin typeface="Times New Roman" panose="02020603050405020304" pitchFamily="18"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Dolores</a:t>
            </a:r>
          </a:p>
        </p:txBody>
      </p:sp>
    </p:spTree>
    <p:extLst>
      <p:ext uri="{BB962C8B-B14F-4D97-AF65-F5344CB8AC3E}">
        <p14:creationId xmlns:p14="http://schemas.microsoft.com/office/powerpoint/2010/main" val="4233847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E5875CEA-B843-4489-8866-F0DBC4D6966D}" type="slidenum">
              <a:rPr lang="en-US" altLang="en-US" sz="1200">
                <a:solidFill>
                  <a:schemeClr val="tx1"/>
                </a:solidFill>
                <a:latin typeface="Times New Roman" panose="02020603050405020304" pitchFamily="18" charset="0"/>
              </a:rPr>
              <a:pPr/>
              <a:t>16</a:t>
            </a:fld>
            <a:endParaRPr lang="en-US" altLang="en-US" sz="1200">
              <a:solidFill>
                <a:schemeClr val="tx1"/>
              </a:solidFill>
              <a:latin typeface="Times New Roman" panose="02020603050405020304" pitchFamily="18"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Dolores </a:t>
            </a:r>
          </a:p>
        </p:txBody>
      </p:sp>
    </p:spTree>
    <p:extLst>
      <p:ext uri="{BB962C8B-B14F-4D97-AF65-F5344CB8AC3E}">
        <p14:creationId xmlns:p14="http://schemas.microsoft.com/office/powerpoint/2010/main" val="39021318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835DB50C-1808-4BDB-A19D-FC9BBCD6EA13}" type="slidenum">
              <a:rPr lang="en-US" altLang="en-US" sz="1200">
                <a:solidFill>
                  <a:schemeClr val="tx1"/>
                </a:solidFill>
                <a:latin typeface="Times New Roman" panose="02020603050405020304" pitchFamily="18" charset="0"/>
              </a:rPr>
              <a:pPr/>
              <a:t>17</a:t>
            </a:fld>
            <a:endParaRPr lang="en-US" altLang="en-US" sz="1200">
              <a:solidFill>
                <a:schemeClr val="tx1"/>
              </a:solidFill>
              <a:latin typeface="Times New Roman" panose="02020603050405020304" pitchFamily="18"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Larry </a:t>
            </a:r>
          </a:p>
        </p:txBody>
      </p:sp>
    </p:spTree>
    <p:extLst>
      <p:ext uri="{BB962C8B-B14F-4D97-AF65-F5344CB8AC3E}">
        <p14:creationId xmlns:p14="http://schemas.microsoft.com/office/powerpoint/2010/main" val="8170138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C1DA7B1F-70CD-494B-9832-7D7F3613B88B}" type="slidenum">
              <a:rPr lang="en-US" altLang="en-US" sz="1200">
                <a:solidFill>
                  <a:schemeClr val="tx1"/>
                </a:solidFill>
                <a:latin typeface="Times New Roman" panose="02020603050405020304" pitchFamily="18" charset="0"/>
              </a:rPr>
              <a:pPr/>
              <a:t>18</a:t>
            </a:fld>
            <a:endParaRPr lang="en-US" altLang="en-US" sz="1200">
              <a:solidFill>
                <a:schemeClr val="tx1"/>
              </a:solidFill>
              <a:latin typeface="Times New Roman" panose="02020603050405020304" pitchFamily="18"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Dolores Note—academic senates, not faculty.  It is the AS when not specifically naming the bargaining agent.</a:t>
            </a:r>
          </a:p>
        </p:txBody>
      </p:sp>
    </p:spTree>
    <p:extLst>
      <p:ext uri="{BB962C8B-B14F-4D97-AF65-F5344CB8AC3E}">
        <p14:creationId xmlns:p14="http://schemas.microsoft.com/office/powerpoint/2010/main" val="34909496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2BA4636B-3D23-4972-A267-0481E8743BE0}" type="slidenum">
              <a:rPr lang="en-US" altLang="en-US" sz="1200">
                <a:solidFill>
                  <a:schemeClr val="tx1"/>
                </a:solidFill>
                <a:latin typeface="Times New Roman" panose="02020603050405020304" pitchFamily="18" charset="0"/>
              </a:rPr>
              <a:pPr/>
              <a:t>19</a:t>
            </a:fld>
            <a:endParaRPr lang="en-US" altLang="en-US" sz="1200">
              <a:solidFill>
                <a:schemeClr val="tx1"/>
              </a:solidFill>
              <a:latin typeface="Times New Roman" panose="02020603050405020304" pitchFamily="18"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Dolores Note—consult collegially is a better term to use than participatory or shared governance, since it actually has a definition (coming up on the next few slides).</a:t>
            </a:r>
          </a:p>
        </p:txBody>
      </p:sp>
    </p:spTree>
    <p:extLst>
      <p:ext uri="{BB962C8B-B14F-4D97-AF65-F5344CB8AC3E}">
        <p14:creationId xmlns:p14="http://schemas.microsoft.com/office/powerpoint/2010/main" val="37413051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A16CF03A-2A37-46A1-AC56-0300341AD0F5}" type="slidenum">
              <a:rPr lang="en-US" altLang="en-US" sz="1200">
                <a:solidFill>
                  <a:schemeClr val="tx1"/>
                </a:solidFill>
                <a:latin typeface="Times New Roman" panose="02020603050405020304" pitchFamily="18" charset="0"/>
              </a:rPr>
              <a:pPr/>
              <a:t>20</a:t>
            </a:fld>
            <a:endParaRPr lang="en-US" altLang="en-US" sz="1200">
              <a:solidFill>
                <a:schemeClr val="tx1"/>
              </a:solidFill>
              <a:latin typeface="Times New Roman" panose="02020603050405020304" pitchFamily="18"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Larry  (Note that these bullets are set to fly in separately so the questions can be discussed in order.)  </a:t>
            </a:r>
            <a:r>
              <a:rPr lang="en-US" altLang="en-US" b="1" dirty="0">
                <a:latin typeface="Times New Roman" panose="02020603050405020304" pitchFamily="18" charset="0"/>
                <a:ea typeface="ＭＳ Ｐゴシック" panose="020B0600070205080204" pitchFamily="34" charset="-128"/>
                <a:cs typeface="Arial" panose="020B0604020202020204" pitchFamily="34" charset="0"/>
              </a:rPr>
              <a:t>ANSWER</a:t>
            </a:r>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 The local governing board. However, it is recommended that the ten categories of academic and professional matters listed in the regulations be the subject of local discussions during the initial implementation of the regulations, so that all concerned will know, in advance, which issues will be dealt with according to which process. These may then be included in adopted policy .</a:t>
            </a:r>
            <a:r>
              <a:rPr lang="en-US" altLang="en-US" b="1" dirty="0">
                <a:latin typeface="Times New Roman" panose="02020603050405020304" pitchFamily="18" charset="0"/>
                <a:ea typeface="ＭＳ Ｐゴシック" panose="020B0600070205080204" pitchFamily="34" charset="-128"/>
                <a:cs typeface="Arial" panose="020B0604020202020204" pitchFamily="34" charset="0"/>
              </a:rPr>
              <a:t> ANSWER</a:t>
            </a:r>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 Either one of the procedures may be used to address each of the ten areas defined as academic and professional matters; the procedure need not be the same for all ten. It is recommended ─ although not required ─ that the specific procedure selected be identified in policy for each of the ten "academic and professional matters."</a:t>
            </a:r>
          </a:p>
          <a:p>
            <a:pPr eaLnBrk="1" hangingPunct="1"/>
            <a:endParaRPr lang="en-US" altLang="en-US" dirty="0">
              <a:latin typeface="Times New Roman" panose="02020603050405020304" pitchFamily="18" charset="0"/>
              <a:ea typeface="ＭＳ Ｐゴシック" panose="020B0600070205080204" pitchFamily="34" charset="-128"/>
              <a:cs typeface="Arial" panose="020B0604020202020204" pitchFamily="34" charset="0"/>
            </a:endParaRPr>
          </a:p>
          <a:p>
            <a:pPr eaLnBrk="1" hangingPunct="1"/>
            <a:endParaRPr lang="en-US" altLang="en-US" dirty="0">
              <a:latin typeface="Times New Roman" panose="02020603050405020304" pitchFamily="18"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4225142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0FA26162-4486-41B3-9449-B64D7BA0AF03}" type="slidenum">
              <a:rPr lang="en-US" altLang="en-US" sz="1200">
                <a:solidFill>
                  <a:schemeClr val="tx1"/>
                </a:solidFill>
                <a:latin typeface="Times New Roman" panose="02020603050405020304" pitchFamily="18" charset="0"/>
              </a:rPr>
              <a:pPr/>
              <a:t>21</a:t>
            </a:fld>
            <a:endParaRPr lang="en-US" altLang="en-US" sz="1200">
              <a:solidFill>
                <a:schemeClr val="tx1"/>
              </a:solidFill>
              <a:latin typeface="Times New Roman" panose="02020603050405020304" pitchFamily="18"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Dolores </a:t>
            </a:r>
          </a:p>
        </p:txBody>
      </p:sp>
    </p:spTree>
    <p:extLst>
      <p:ext uri="{BB962C8B-B14F-4D97-AF65-F5344CB8AC3E}">
        <p14:creationId xmlns:p14="http://schemas.microsoft.com/office/powerpoint/2010/main" val="17108878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AEB52C8D-DE67-4264-B9EC-279AF0B1CC81}" type="slidenum">
              <a:rPr lang="en-US" altLang="en-US" sz="1200">
                <a:solidFill>
                  <a:schemeClr val="tx1"/>
                </a:solidFill>
                <a:latin typeface="Times New Roman" panose="02020603050405020304" pitchFamily="18" charset="0"/>
              </a:rPr>
              <a:pPr/>
              <a:t>22</a:t>
            </a:fld>
            <a:endParaRPr lang="en-US" altLang="en-US" sz="1200">
              <a:solidFill>
                <a:schemeClr val="tx1"/>
              </a:solidFill>
              <a:latin typeface="Times New Roman" panose="02020603050405020304" pitchFamily="18"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Dolores</a:t>
            </a:r>
          </a:p>
        </p:txBody>
      </p:sp>
    </p:spTree>
    <p:extLst>
      <p:ext uri="{BB962C8B-B14F-4D97-AF65-F5344CB8AC3E}">
        <p14:creationId xmlns:p14="http://schemas.microsoft.com/office/powerpoint/2010/main" val="11027708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3D1CB5ED-729B-405D-B939-3978428F9837}" type="slidenum">
              <a:rPr lang="en-US" altLang="en-US" sz="1200">
                <a:solidFill>
                  <a:schemeClr val="tx1"/>
                </a:solidFill>
                <a:latin typeface="Times New Roman" panose="02020603050405020304" pitchFamily="18" charset="0"/>
              </a:rPr>
              <a:pPr/>
              <a:t>23</a:t>
            </a:fld>
            <a:endParaRPr lang="en-US" altLang="en-US" sz="1200">
              <a:solidFill>
                <a:schemeClr val="tx1"/>
              </a:solidFill>
              <a:latin typeface="Times New Roman" panose="02020603050405020304"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Dolores</a:t>
            </a:r>
          </a:p>
        </p:txBody>
      </p:sp>
    </p:spTree>
    <p:extLst>
      <p:ext uri="{BB962C8B-B14F-4D97-AF65-F5344CB8AC3E}">
        <p14:creationId xmlns:p14="http://schemas.microsoft.com/office/powerpoint/2010/main" val="2955771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Both</a:t>
            </a:r>
          </a:p>
        </p:txBody>
      </p:sp>
      <p:sp>
        <p:nvSpPr>
          <p:cNvPr id="4" name="Slide Number Placeholder 3"/>
          <p:cNvSpPr>
            <a:spLocks noGrp="1"/>
          </p:cNvSpPr>
          <p:nvPr>
            <p:ph type="sldNum" sz="quarter" idx="10"/>
          </p:nvPr>
        </p:nvSpPr>
        <p:spPr/>
        <p:txBody>
          <a:bodyPr/>
          <a:lstStyle/>
          <a:p>
            <a:pPr>
              <a:defRPr/>
            </a:pPr>
            <a:fld id="{16807046-5F6D-4BCD-90B2-64B5DA84CB8B}" type="slidenum">
              <a:rPr lang="en-US" altLang="en-US" smtClean="0"/>
              <a:pPr>
                <a:defRPr/>
              </a:pPr>
              <a:t>2</a:t>
            </a:fld>
            <a:endParaRPr lang="en-US" altLang="en-US"/>
          </a:p>
        </p:txBody>
      </p:sp>
    </p:spTree>
    <p:extLst>
      <p:ext uri="{BB962C8B-B14F-4D97-AF65-F5344CB8AC3E}">
        <p14:creationId xmlns:p14="http://schemas.microsoft.com/office/powerpoint/2010/main" val="2007006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52F7677E-BDAF-494E-8666-874640FD00A4}" type="slidenum">
              <a:rPr lang="en-US" altLang="en-US" sz="1200">
                <a:solidFill>
                  <a:schemeClr val="tx1"/>
                </a:solidFill>
                <a:latin typeface="Times New Roman" panose="02020603050405020304" pitchFamily="18" charset="0"/>
              </a:rPr>
              <a:pPr/>
              <a:t>24</a:t>
            </a:fld>
            <a:endParaRPr lang="en-US" altLang="en-US" sz="1200">
              <a:solidFill>
                <a:schemeClr val="tx1"/>
              </a:solidFill>
              <a:latin typeface="Times New Roman" panose="02020603050405020304" pitchFamily="18"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Dolores </a:t>
            </a:r>
          </a:p>
        </p:txBody>
      </p:sp>
    </p:spTree>
    <p:extLst>
      <p:ext uri="{BB962C8B-B14F-4D97-AF65-F5344CB8AC3E}">
        <p14:creationId xmlns:p14="http://schemas.microsoft.com/office/powerpoint/2010/main" val="39940719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22ADF1EF-B472-4EC2-AE9A-D89304D415DE}" type="slidenum">
              <a:rPr lang="en-US" altLang="en-US" sz="1200">
                <a:solidFill>
                  <a:schemeClr val="tx1"/>
                </a:solidFill>
                <a:latin typeface="Times New Roman" panose="02020603050405020304" pitchFamily="18" charset="0"/>
              </a:rPr>
              <a:pPr/>
              <a:t>25</a:t>
            </a:fld>
            <a:endParaRPr lang="en-US" altLang="en-US" sz="1200">
              <a:solidFill>
                <a:schemeClr val="tx1"/>
              </a:solidFill>
              <a:latin typeface="Times New Roman" panose="02020603050405020304" pitchFamily="18"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Dolores Note:  These are not the only sections that mention faculty responsibilities.  Disciplines List, appointments to committees, evaluation processes, etc.</a:t>
            </a:r>
          </a:p>
        </p:txBody>
      </p:sp>
    </p:spTree>
    <p:extLst>
      <p:ext uri="{BB962C8B-B14F-4D97-AF65-F5344CB8AC3E}">
        <p14:creationId xmlns:p14="http://schemas.microsoft.com/office/powerpoint/2010/main" val="17975631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Dolores</a:t>
            </a:r>
          </a:p>
        </p:txBody>
      </p:sp>
      <p:sp>
        <p:nvSpPr>
          <p:cNvPr id="4" name="Slide Number Placeholder 3"/>
          <p:cNvSpPr>
            <a:spLocks noGrp="1"/>
          </p:cNvSpPr>
          <p:nvPr>
            <p:ph type="sldNum" sz="quarter" idx="5"/>
          </p:nvPr>
        </p:nvSpPr>
        <p:spPr/>
        <p:txBody>
          <a:bodyPr/>
          <a:lstStyle/>
          <a:p>
            <a:pPr>
              <a:defRPr/>
            </a:pPr>
            <a:fld id="{16807046-5F6D-4BCD-90B2-64B5DA84CB8B}" type="slidenum">
              <a:rPr lang="en-US" altLang="en-US" smtClean="0"/>
              <a:pPr>
                <a:defRPr/>
              </a:pPr>
              <a:t>26</a:t>
            </a:fld>
            <a:endParaRPr lang="en-US" altLang="en-US"/>
          </a:p>
        </p:txBody>
      </p:sp>
    </p:spTree>
    <p:extLst>
      <p:ext uri="{BB962C8B-B14F-4D97-AF65-F5344CB8AC3E}">
        <p14:creationId xmlns:p14="http://schemas.microsoft.com/office/powerpoint/2010/main" val="25230352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DEB61AFE-E5B7-4418-8F49-484F19AB0C5C}" type="slidenum">
              <a:rPr lang="en-US" altLang="en-US" sz="1200">
                <a:solidFill>
                  <a:schemeClr val="tx1"/>
                </a:solidFill>
                <a:latin typeface="Times New Roman" panose="02020603050405020304" pitchFamily="18" charset="0"/>
              </a:rPr>
              <a:pPr/>
              <a:t>27</a:t>
            </a:fld>
            <a:endParaRPr lang="en-US" altLang="en-US" sz="1200">
              <a:solidFill>
                <a:schemeClr val="tx1"/>
              </a:solidFill>
              <a:latin typeface="Times New Roman" panose="02020603050405020304" pitchFamily="18"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Dolores Agreed upon jointly—must have agreement</a:t>
            </a:r>
          </a:p>
        </p:txBody>
      </p:sp>
    </p:spTree>
    <p:extLst>
      <p:ext uri="{BB962C8B-B14F-4D97-AF65-F5344CB8AC3E}">
        <p14:creationId xmlns:p14="http://schemas.microsoft.com/office/powerpoint/2010/main" val="12086391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FDA8935E-D1AA-4C0E-B858-8628BC3FA042}" type="slidenum">
              <a:rPr lang="en-US" altLang="en-US" sz="1200">
                <a:solidFill>
                  <a:schemeClr val="tx1"/>
                </a:solidFill>
                <a:latin typeface="Times New Roman" panose="02020603050405020304" pitchFamily="18" charset="0"/>
              </a:rPr>
              <a:pPr/>
              <a:t>28</a:t>
            </a:fld>
            <a:endParaRPr lang="en-US" altLang="en-US" sz="1200">
              <a:solidFill>
                <a:schemeClr val="tx1"/>
              </a:solidFill>
              <a:latin typeface="Times New Roman" panose="02020603050405020304" pitchFamily="18"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Dolores  Note requirement of consultation with the CEO.  But senate makes the appointment.</a:t>
            </a:r>
          </a:p>
        </p:txBody>
      </p:sp>
    </p:spTree>
    <p:extLst>
      <p:ext uri="{BB962C8B-B14F-4D97-AF65-F5344CB8AC3E}">
        <p14:creationId xmlns:p14="http://schemas.microsoft.com/office/powerpoint/2010/main" val="37318615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C1B52F22-772F-47B7-99D9-5A3B1C8348B5}" type="slidenum">
              <a:rPr lang="en-US" altLang="en-US" sz="1200">
                <a:solidFill>
                  <a:schemeClr val="tx1"/>
                </a:solidFill>
                <a:latin typeface="Times New Roman" panose="02020603050405020304" pitchFamily="18" charset="0"/>
              </a:rPr>
              <a:pPr/>
              <a:t>29</a:t>
            </a:fld>
            <a:endParaRPr lang="en-US" altLang="en-US" sz="1200">
              <a:solidFill>
                <a:schemeClr val="tx1"/>
              </a:solidFill>
              <a:latin typeface="Times New Roman" panose="02020603050405020304" pitchFamily="18"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Dolores</a:t>
            </a:r>
          </a:p>
        </p:txBody>
      </p:sp>
    </p:spTree>
    <p:extLst>
      <p:ext uri="{BB962C8B-B14F-4D97-AF65-F5344CB8AC3E}">
        <p14:creationId xmlns:p14="http://schemas.microsoft.com/office/powerpoint/2010/main" val="39612239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3D53A0E8-F9F0-4D3A-B1D7-2EA0A88FF477}" type="slidenum">
              <a:rPr lang="en-US" altLang="en-US" sz="1200">
                <a:solidFill>
                  <a:schemeClr val="tx1"/>
                </a:solidFill>
                <a:latin typeface="Times New Roman" panose="02020603050405020304" pitchFamily="18" charset="0"/>
              </a:rPr>
              <a:pPr/>
              <a:t>30</a:t>
            </a:fld>
            <a:endParaRPr lang="en-US" altLang="en-US" sz="1200">
              <a:solidFill>
                <a:schemeClr val="tx1"/>
              </a:solidFill>
              <a:latin typeface="Times New Roman" panose="02020603050405020304" pitchFamily="18"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Larry </a:t>
            </a:r>
          </a:p>
        </p:txBody>
      </p:sp>
    </p:spTree>
    <p:extLst>
      <p:ext uri="{BB962C8B-B14F-4D97-AF65-F5344CB8AC3E}">
        <p14:creationId xmlns:p14="http://schemas.microsoft.com/office/powerpoint/2010/main" val="13038324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E1D0F46D-D263-4718-852D-1AD22625CCD3}" type="slidenum">
              <a:rPr lang="en-US" altLang="en-US" sz="1200">
                <a:solidFill>
                  <a:schemeClr val="tx1"/>
                </a:solidFill>
                <a:latin typeface="Times New Roman" panose="02020603050405020304" pitchFamily="18" charset="0"/>
              </a:rPr>
              <a:pPr/>
              <a:t>31</a:t>
            </a:fld>
            <a:endParaRPr lang="en-US" altLang="en-US" sz="1200">
              <a:solidFill>
                <a:schemeClr val="tx1"/>
              </a:solidFill>
              <a:latin typeface="Times New Roman" panose="02020603050405020304" pitchFamily="18"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Larry </a:t>
            </a:r>
          </a:p>
        </p:txBody>
      </p:sp>
    </p:spTree>
    <p:extLst>
      <p:ext uri="{BB962C8B-B14F-4D97-AF65-F5344CB8AC3E}">
        <p14:creationId xmlns:p14="http://schemas.microsoft.com/office/powerpoint/2010/main" val="3314178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F46F7C2C-BBDD-415C-B57E-B6333A3A3B63}" type="slidenum">
              <a:rPr lang="en-US" altLang="en-US" sz="1200">
                <a:solidFill>
                  <a:schemeClr val="tx1"/>
                </a:solidFill>
                <a:latin typeface="Times New Roman" panose="02020603050405020304" pitchFamily="18" charset="0"/>
              </a:rPr>
              <a:pPr/>
              <a:t>32</a:t>
            </a:fld>
            <a:endParaRPr lang="en-US" altLang="en-US" sz="1200">
              <a:solidFill>
                <a:schemeClr val="tx1"/>
              </a:solidFill>
              <a:latin typeface="Times New Roman" panose="02020603050405020304" pitchFamily="18"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Larry Click to highlight areas which overlap with faculty</a:t>
            </a:r>
          </a:p>
        </p:txBody>
      </p:sp>
    </p:spTree>
    <p:extLst>
      <p:ext uri="{BB962C8B-B14F-4D97-AF65-F5344CB8AC3E}">
        <p14:creationId xmlns:p14="http://schemas.microsoft.com/office/powerpoint/2010/main" val="29638504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8F1F32B1-5B83-40BF-99F3-45C313C54367}" type="slidenum">
              <a:rPr lang="en-US" altLang="en-US" sz="1200">
                <a:solidFill>
                  <a:schemeClr val="tx1"/>
                </a:solidFill>
                <a:latin typeface="Times New Roman" panose="02020603050405020304" pitchFamily="18" charset="0"/>
              </a:rPr>
              <a:pPr/>
              <a:t>33</a:t>
            </a:fld>
            <a:endParaRPr lang="en-US" altLang="en-US" sz="1200">
              <a:solidFill>
                <a:schemeClr val="tx1"/>
              </a:solidFill>
              <a:latin typeface="Times New Roman" panose="02020603050405020304" pitchFamily="18"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a:latin typeface="Times New Roman" panose="02020603050405020304" pitchFamily="18" charset="0"/>
                <a:ea typeface="ＭＳ Ｐゴシック" panose="020B0600070205080204" pitchFamily="34" charset="-128"/>
                <a:cs typeface="Arial" panose="020B0604020202020204" pitchFamily="34" charset="0"/>
              </a:rPr>
              <a:t>Larry</a:t>
            </a:r>
            <a:endParaRPr lang="en-US" altLang="en-US" dirty="0">
              <a:latin typeface="Times New Roman" panose="02020603050405020304" pitchFamily="18"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864767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A3453CAF-8E3A-4E30-96C5-0DC13A1BC9FF}" type="slidenum">
              <a:rPr lang="en-US" altLang="en-US" sz="1200">
                <a:solidFill>
                  <a:schemeClr val="tx1"/>
                </a:solidFill>
                <a:latin typeface="Times New Roman" panose="02020603050405020304" pitchFamily="18" charset="0"/>
              </a:rPr>
              <a:pPr/>
              <a:t>3</a:t>
            </a:fld>
            <a:endParaRPr lang="en-US" altLang="en-US" sz="1200">
              <a:solidFill>
                <a:schemeClr val="tx1"/>
              </a:solidFill>
              <a:latin typeface="Times New Roman" panose="02020603050405020304" pitchFamily="18" charset="0"/>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When? Authorized by legislature in 1907, first classes in 1910.  Where? Fresno—as an extension of Fresno High School.  Important to note that we came from the K-12 system.   (Chaffey started in 1883 but as a branch of USC.  Closed in 1901, reopened as a high school and then JC established in 1916.)  Mission—That is the next few slides.</a:t>
            </a:r>
          </a:p>
        </p:txBody>
      </p:sp>
    </p:spTree>
    <p:extLst>
      <p:ext uri="{BB962C8B-B14F-4D97-AF65-F5344CB8AC3E}">
        <p14:creationId xmlns:p14="http://schemas.microsoft.com/office/powerpoint/2010/main" val="13709233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907E0DDF-2F3B-467C-B7DB-90AEA25835D5}" type="slidenum">
              <a:rPr lang="en-US" altLang="en-US" sz="1200">
                <a:solidFill>
                  <a:schemeClr val="tx1"/>
                </a:solidFill>
                <a:latin typeface="Times New Roman" panose="02020603050405020304" pitchFamily="18" charset="0"/>
              </a:rPr>
              <a:pPr/>
              <a:t>42</a:t>
            </a:fld>
            <a:endParaRPr lang="en-US" altLang="en-US" sz="1200">
              <a:solidFill>
                <a:schemeClr val="tx1"/>
              </a:solidFill>
              <a:latin typeface="Times New Roman" panose="02020603050405020304" pitchFamily="18"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Times New Roman" panose="02020603050405020304" pitchFamily="18"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1961982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436ED310-5DB3-41C0-8A8C-CA8A41B109FE}" type="slidenum">
              <a:rPr lang="en-US" altLang="en-US" sz="1200">
                <a:solidFill>
                  <a:schemeClr val="tx1"/>
                </a:solidFill>
                <a:latin typeface="Times New Roman" panose="02020603050405020304" pitchFamily="18" charset="0"/>
              </a:rPr>
              <a:pPr/>
              <a:t>43</a:t>
            </a:fld>
            <a:endParaRPr lang="en-US" altLang="en-US" sz="1200">
              <a:solidFill>
                <a:schemeClr val="tx1"/>
              </a:solidFill>
              <a:latin typeface="Times New Roman" panose="02020603050405020304" pitchFamily="18" charset="0"/>
            </a:endParaRPr>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Times New Roman" panose="02020603050405020304" pitchFamily="18"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622901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548F09CD-BF6B-4508-B835-185D0A0D6DC4}" type="slidenum">
              <a:rPr lang="en-US" altLang="en-US" sz="1200">
                <a:solidFill>
                  <a:schemeClr val="tx1"/>
                </a:solidFill>
                <a:latin typeface="Times New Roman" panose="02020603050405020304" pitchFamily="18" charset="0"/>
              </a:rPr>
              <a:pPr/>
              <a:t>4</a:t>
            </a:fld>
            <a:endParaRPr lang="en-US" altLang="en-US" sz="1200">
              <a:solidFill>
                <a:schemeClr val="tx1"/>
              </a:solidFill>
              <a:latin typeface="Times New Roman" panose="02020603050405020304" pitchFamily="18"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Larry</a:t>
            </a:r>
          </a:p>
        </p:txBody>
      </p:sp>
    </p:spTree>
    <p:extLst>
      <p:ext uri="{BB962C8B-B14F-4D97-AF65-F5344CB8AC3E}">
        <p14:creationId xmlns:p14="http://schemas.microsoft.com/office/powerpoint/2010/main" val="2422926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9CEC9A58-3A45-4781-8EC5-CA1D3EC51436}" type="slidenum">
              <a:rPr lang="en-US" altLang="en-US" sz="1200">
                <a:solidFill>
                  <a:schemeClr val="tx1"/>
                </a:solidFill>
                <a:latin typeface="Times New Roman" panose="02020603050405020304" pitchFamily="18" charset="0"/>
              </a:rPr>
              <a:pPr/>
              <a:t>5</a:t>
            </a:fld>
            <a:endParaRPr lang="en-US" altLang="en-US" sz="1200">
              <a:solidFill>
                <a:schemeClr val="tx1"/>
              </a:solidFill>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Dolores AB 1725 passed the assembly 74-1 and the senate 38-0.  Bi-partisan, all in agreement.  Idea was to move the system away from its K-12 roots, in which administrators make the decisions, to a model more like the universities in which faculty and others are meaningful participants in decision making.  Wanted to modernize and professionalize the system.</a:t>
            </a:r>
          </a:p>
          <a:p>
            <a:pPr eaLnBrk="1" hangingPunct="1"/>
            <a:endParaRPr lang="en-US" altLang="en-US" dirty="0">
              <a:latin typeface="Times New Roman" panose="02020603050405020304" pitchFamily="18"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64399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D11369DE-CAC7-4683-A6E4-86C64E2CD26C}" type="slidenum">
              <a:rPr lang="en-US" altLang="en-US" sz="1200">
                <a:solidFill>
                  <a:schemeClr val="tx1"/>
                </a:solidFill>
                <a:latin typeface="Times New Roman" panose="02020603050405020304" pitchFamily="18" charset="0"/>
              </a:rPr>
              <a:pPr/>
              <a:t>6</a:t>
            </a:fld>
            <a:endParaRPr lang="en-US" altLang="en-US" sz="1200">
              <a:solidFill>
                <a:schemeClr val="tx1"/>
              </a:solidFill>
              <a:latin typeface="Times New Roman" panose="02020603050405020304" pitchFamily="18"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Dolores Did away with teaching credentials for community college faculty (with grandfathering)</a:t>
            </a:r>
          </a:p>
        </p:txBody>
      </p:sp>
    </p:spTree>
    <p:extLst>
      <p:ext uri="{BB962C8B-B14F-4D97-AF65-F5344CB8AC3E}">
        <p14:creationId xmlns:p14="http://schemas.microsoft.com/office/powerpoint/2010/main" val="743965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98BD7621-AB0A-4A93-B42A-3683AEDF74AB}" type="slidenum">
              <a:rPr lang="en-US" altLang="en-US" sz="1200">
                <a:solidFill>
                  <a:schemeClr val="tx1"/>
                </a:solidFill>
                <a:latin typeface="Times New Roman" panose="02020603050405020304" pitchFamily="18" charset="0"/>
              </a:rPr>
              <a:pPr/>
              <a:t>7</a:t>
            </a:fld>
            <a:endParaRPr lang="en-US" altLang="en-US" sz="1200">
              <a:solidFill>
                <a:schemeClr val="tx1"/>
              </a:solidFill>
              <a:latin typeface="Times New Roman" panose="02020603050405020304" pitchFamily="18"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Dolores </a:t>
            </a:r>
          </a:p>
        </p:txBody>
      </p:sp>
    </p:spTree>
    <p:extLst>
      <p:ext uri="{BB962C8B-B14F-4D97-AF65-F5344CB8AC3E}">
        <p14:creationId xmlns:p14="http://schemas.microsoft.com/office/powerpoint/2010/main" val="15420721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70A0FF88-3743-4838-85F9-91924A075CA4}" type="slidenum">
              <a:rPr lang="en-US" altLang="en-US" sz="1200">
                <a:solidFill>
                  <a:schemeClr val="tx1"/>
                </a:solidFill>
                <a:latin typeface="Times New Roman" panose="02020603050405020304" pitchFamily="18" charset="0"/>
              </a:rPr>
              <a:pPr/>
              <a:t>8</a:t>
            </a:fld>
            <a:endParaRPr lang="en-US" altLang="en-US" sz="1200">
              <a:solidFill>
                <a:schemeClr val="tx1"/>
              </a:solidFill>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Larry </a:t>
            </a:r>
          </a:p>
        </p:txBody>
      </p:sp>
    </p:spTree>
    <p:extLst>
      <p:ext uri="{BB962C8B-B14F-4D97-AF65-F5344CB8AC3E}">
        <p14:creationId xmlns:p14="http://schemas.microsoft.com/office/powerpoint/2010/main" val="37520913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0308">
              <a:defRPr sz="3600">
                <a:solidFill>
                  <a:srgbClr val="000000"/>
                </a:solidFill>
                <a:latin typeface="Arial" panose="020B0604020202020204" pitchFamily="34" charset="0"/>
                <a:ea typeface="ＭＳ Ｐゴシック" panose="020B0600070205080204" pitchFamily="34" charset="-128"/>
              </a:defRPr>
            </a:lvl1pPr>
            <a:lvl2pPr marL="39488485" indent="-39012299" defTabSz="960308">
              <a:defRPr sz="3600">
                <a:solidFill>
                  <a:srgbClr val="000000"/>
                </a:solidFill>
                <a:latin typeface="Arial" panose="020B0604020202020204" pitchFamily="34" charset="0"/>
                <a:ea typeface="ＭＳ Ｐゴシック" panose="020B0600070205080204" pitchFamily="34" charset="-128"/>
              </a:defRPr>
            </a:lvl2pPr>
            <a:lvl3pPr marL="1142845" indent="-228569" defTabSz="960308">
              <a:defRPr sz="3600">
                <a:solidFill>
                  <a:srgbClr val="000000"/>
                </a:solidFill>
                <a:latin typeface="Arial" panose="020B0604020202020204" pitchFamily="34" charset="0"/>
                <a:ea typeface="ＭＳ Ｐゴシック" panose="020B0600070205080204" pitchFamily="34" charset="-128"/>
              </a:defRPr>
            </a:lvl3pPr>
            <a:lvl4pPr marL="1599984" indent="-228569" defTabSz="960308">
              <a:defRPr sz="3600">
                <a:solidFill>
                  <a:srgbClr val="000000"/>
                </a:solidFill>
                <a:latin typeface="Arial" panose="020B0604020202020204" pitchFamily="34" charset="0"/>
                <a:ea typeface="ＭＳ Ｐゴシック" panose="020B0600070205080204" pitchFamily="34" charset="-128"/>
              </a:defRPr>
            </a:lvl4pPr>
            <a:lvl5pPr marL="2057122" indent="-228569" defTabSz="960308">
              <a:defRPr sz="3600">
                <a:solidFill>
                  <a:srgbClr val="000000"/>
                </a:solidFill>
                <a:latin typeface="Arial" panose="020B0604020202020204" pitchFamily="34" charset="0"/>
                <a:ea typeface="ＭＳ Ｐゴシック" panose="020B0600070205080204" pitchFamily="34" charset="-128"/>
              </a:defRPr>
            </a:lvl5pPr>
            <a:lvl6pPr marL="2514260"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6pPr>
            <a:lvl7pPr marL="2971398"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7pPr>
            <a:lvl8pPr marL="3428537"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8pPr>
            <a:lvl9pPr marL="3885674" indent="-228569" defTabSz="960308" eaLnBrk="0" fontAlgn="base" hangingPunct="0">
              <a:spcBef>
                <a:spcPct val="0"/>
              </a:spcBef>
              <a:spcAft>
                <a:spcPct val="0"/>
              </a:spcAft>
              <a:defRPr sz="3600">
                <a:solidFill>
                  <a:srgbClr val="000000"/>
                </a:solidFill>
                <a:latin typeface="Arial" panose="020B0604020202020204" pitchFamily="34" charset="0"/>
                <a:ea typeface="ＭＳ Ｐゴシック" panose="020B0600070205080204" pitchFamily="34" charset="-128"/>
              </a:defRPr>
            </a:lvl9pPr>
          </a:lstStyle>
          <a:p>
            <a:fld id="{E85E5B3A-CB6F-49B2-AA61-26E9EF7C40D2}" type="slidenum">
              <a:rPr lang="en-US" altLang="en-US" sz="1200">
                <a:solidFill>
                  <a:schemeClr val="tx1"/>
                </a:solidFill>
                <a:latin typeface="Times New Roman" panose="02020603050405020304" pitchFamily="18" charset="0"/>
              </a:rPr>
              <a:pPr/>
              <a:t>9</a:t>
            </a:fld>
            <a:endParaRPr lang="en-US" altLang="en-US" sz="1200">
              <a:solidFill>
                <a:schemeClr val="tx1"/>
              </a:solidFill>
              <a:latin typeface="Times New Roman" panose="02020603050405020304"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altLang="en-US" dirty="0">
                <a:latin typeface="Times New Roman" panose="02020603050405020304" pitchFamily="18" charset="0"/>
                <a:ea typeface="ＭＳ Ｐゴシック" panose="020B0600070205080204" pitchFamily="34" charset="-128"/>
                <a:cs typeface="Arial" panose="020B0604020202020204" pitchFamily="34" charset="0"/>
              </a:rPr>
              <a:t>Larry The idea here would be to encourage some discussion or audience comment.  Neither of these terms has a definition on Ed Code or T5—which can lead to confusion and disagreement when the terms are used.</a:t>
            </a:r>
          </a:p>
        </p:txBody>
      </p:sp>
    </p:spTree>
    <p:extLst>
      <p:ext uri="{BB962C8B-B14F-4D97-AF65-F5344CB8AC3E}">
        <p14:creationId xmlns:p14="http://schemas.microsoft.com/office/powerpoint/2010/main" val="2252153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5043A-60E3-ED44-A683-9BF1A9F5E5C5}"/>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18B2138E-6C76-D14E-B91A-A59011AD3A6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98A0053C-D387-5740-933C-ECF9015207F8}"/>
              </a:ext>
            </a:extLst>
          </p:cNvPr>
          <p:cNvSpPr>
            <a:spLocks noGrp="1"/>
          </p:cNvSpPr>
          <p:nvPr>
            <p:ph type="dt" sz="half" idx="10"/>
          </p:nvPr>
        </p:nvSpPr>
        <p:spPr/>
        <p:txBody>
          <a:bodyPr/>
          <a:lstStyle/>
          <a:p>
            <a:fld id="{A993CD1E-7279-F942-A69E-F457345B802E}" type="datetime1">
              <a:rPr lang="en-US" smtClean="0"/>
              <a:t>1/27/21</a:t>
            </a:fld>
            <a:endParaRPr lang="en-US"/>
          </a:p>
        </p:txBody>
      </p:sp>
      <p:sp>
        <p:nvSpPr>
          <p:cNvPr id="5" name="Footer Placeholder 4">
            <a:extLst>
              <a:ext uri="{FF2B5EF4-FFF2-40B4-BE49-F238E27FC236}">
                <a16:creationId xmlns:a16="http://schemas.microsoft.com/office/drawing/2014/main" id="{807DEA00-0100-2E4D-9AB1-3EC9A3C25C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4FBC6F-DCF6-2148-9DD9-5AF2DFAFD0F6}"/>
              </a:ext>
            </a:extLst>
          </p:cNvPr>
          <p:cNvSpPr>
            <a:spLocks noGrp="1"/>
          </p:cNvSpPr>
          <p:nvPr>
            <p:ph type="sldNum" sz="quarter" idx="12"/>
          </p:nvPr>
        </p:nvSpPr>
        <p:spPr/>
        <p:txBody>
          <a:bodyPr/>
          <a:lstStyle/>
          <a:p>
            <a:fld id="{E2702041-5C98-B944-AD4F-EEBB4A49A8C3}" type="slidenum">
              <a:rPr lang="en-US" smtClean="0"/>
              <a:t>‹#›</a:t>
            </a:fld>
            <a:endParaRPr lang="en-US"/>
          </a:p>
        </p:txBody>
      </p:sp>
    </p:spTree>
    <p:extLst>
      <p:ext uri="{BB962C8B-B14F-4D97-AF65-F5344CB8AC3E}">
        <p14:creationId xmlns:p14="http://schemas.microsoft.com/office/powerpoint/2010/main" val="2479196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48962-0448-9849-A4A3-9E3D7B0E3E7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0278FE-5AE1-DD44-AB23-E6A7090F316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7F1BF2-5B23-2D4F-891A-9B7503E7BBAD}"/>
              </a:ext>
            </a:extLst>
          </p:cNvPr>
          <p:cNvSpPr>
            <a:spLocks noGrp="1"/>
          </p:cNvSpPr>
          <p:nvPr>
            <p:ph type="dt" sz="half" idx="10"/>
          </p:nvPr>
        </p:nvSpPr>
        <p:spPr/>
        <p:txBody>
          <a:bodyPr/>
          <a:lstStyle/>
          <a:p>
            <a:fld id="{EB31F85A-2796-2540-BDD7-AA0C770DC9F6}" type="datetime1">
              <a:rPr lang="en-US" smtClean="0"/>
              <a:t>1/27/21</a:t>
            </a:fld>
            <a:endParaRPr lang="en-US"/>
          </a:p>
        </p:txBody>
      </p:sp>
      <p:sp>
        <p:nvSpPr>
          <p:cNvPr id="5" name="Footer Placeholder 4">
            <a:extLst>
              <a:ext uri="{FF2B5EF4-FFF2-40B4-BE49-F238E27FC236}">
                <a16:creationId xmlns:a16="http://schemas.microsoft.com/office/drawing/2014/main" id="{FDE33BB7-E3EA-0947-AE9D-6C07AC2985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4EB4A0-0D6B-064E-974C-D14F63C4C004}"/>
              </a:ext>
            </a:extLst>
          </p:cNvPr>
          <p:cNvSpPr>
            <a:spLocks noGrp="1"/>
          </p:cNvSpPr>
          <p:nvPr>
            <p:ph type="sldNum" sz="quarter" idx="12"/>
          </p:nvPr>
        </p:nvSpPr>
        <p:spPr/>
        <p:txBody>
          <a:bodyPr/>
          <a:lstStyle/>
          <a:p>
            <a:fld id="{E2702041-5C98-B944-AD4F-EEBB4A49A8C3}" type="slidenum">
              <a:rPr lang="en-US" smtClean="0"/>
              <a:t>‹#›</a:t>
            </a:fld>
            <a:endParaRPr lang="en-US"/>
          </a:p>
        </p:txBody>
      </p:sp>
    </p:spTree>
    <p:extLst>
      <p:ext uri="{BB962C8B-B14F-4D97-AF65-F5344CB8AC3E}">
        <p14:creationId xmlns:p14="http://schemas.microsoft.com/office/powerpoint/2010/main" val="1329894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CAF26D-10A7-BE46-B888-318820E1B427}"/>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3F5571-442D-AC4B-969F-2A7AD9A3C8BD}"/>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C8DA9A-1AB7-A340-B691-B608842F6D21}"/>
              </a:ext>
            </a:extLst>
          </p:cNvPr>
          <p:cNvSpPr>
            <a:spLocks noGrp="1"/>
          </p:cNvSpPr>
          <p:nvPr>
            <p:ph type="dt" sz="half" idx="10"/>
          </p:nvPr>
        </p:nvSpPr>
        <p:spPr/>
        <p:txBody>
          <a:bodyPr/>
          <a:lstStyle/>
          <a:p>
            <a:fld id="{01FB09AD-DB55-2841-A85D-1D2F0AF96462}" type="datetime1">
              <a:rPr lang="en-US" smtClean="0"/>
              <a:t>1/27/21</a:t>
            </a:fld>
            <a:endParaRPr lang="en-US"/>
          </a:p>
        </p:txBody>
      </p:sp>
      <p:sp>
        <p:nvSpPr>
          <p:cNvPr id="5" name="Footer Placeholder 4">
            <a:extLst>
              <a:ext uri="{FF2B5EF4-FFF2-40B4-BE49-F238E27FC236}">
                <a16:creationId xmlns:a16="http://schemas.microsoft.com/office/drawing/2014/main" id="{976C1D3A-2358-4C4E-9357-B7D950D0E2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D76FA6-A567-1B4D-9363-E42DB2FC0EDF}"/>
              </a:ext>
            </a:extLst>
          </p:cNvPr>
          <p:cNvSpPr>
            <a:spLocks noGrp="1"/>
          </p:cNvSpPr>
          <p:nvPr>
            <p:ph type="sldNum" sz="quarter" idx="12"/>
          </p:nvPr>
        </p:nvSpPr>
        <p:spPr/>
        <p:txBody>
          <a:bodyPr/>
          <a:lstStyle/>
          <a:p>
            <a:fld id="{E2702041-5C98-B944-AD4F-EEBB4A49A8C3}" type="slidenum">
              <a:rPr lang="en-US" smtClean="0"/>
              <a:t>‹#›</a:t>
            </a:fld>
            <a:endParaRPr lang="en-US"/>
          </a:p>
        </p:txBody>
      </p:sp>
    </p:spTree>
    <p:extLst>
      <p:ext uri="{BB962C8B-B14F-4D97-AF65-F5344CB8AC3E}">
        <p14:creationId xmlns:p14="http://schemas.microsoft.com/office/powerpoint/2010/main" val="3659766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8229153-3FA5-4612-B60D-FDEF0FA47C0B}" type="datetimeFigureOut">
              <a:rPr lang="en-US" smtClean="0"/>
              <a:t>1/27/21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BE0C9A-236E-4E67-BF02-81E11A43C7D3}" type="slidenum">
              <a:rPr lang="en-US" smtClean="0"/>
              <a:t>‹#›</a:t>
            </a:fld>
            <a:endParaRPr lang="en-US"/>
          </a:p>
        </p:txBody>
      </p:sp>
    </p:spTree>
    <p:extLst>
      <p:ext uri="{BB962C8B-B14F-4D97-AF65-F5344CB8AC3E}">
        <p14:creationId xmlns:p14="http://schemas.microsoft.com/office/powerpoint/2010/main" val="26839630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229153-3FA5-4612-B60D-FDEF0FA47C0B}" type="datetimeFigureOut">
              <a:rPr lang="en-US" smtClean="0"/>
              <a:t>1/27/21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BE0C9A-236E-4E67-BF02-81E11A43C7D3}" type="slidenum">
              <a:rPr lang="en-US" smtClean="0"/>
              <a:t>‹#›</a:t>
            </a:fld>
            <a:endParaRPr lang="en-US"/>
          </a:p>
        </p:txBody>
      </p:sp>
    </p:spTree>
    <p:extLst>
      <p:ext uri="{BB962C8B-B14F-4D97-AF65-F5344CB8AC3E}">
        <p14:creationId xmlns:p14="http://schemas.microsoft.com/office/powerpoint/2010/main" val="3742466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229153-3FA5-4612-B60D-FDEF0FA47C0B}" type="datetimeFigureOut">
              <a:rPr lang="en-US" smtClean="0"/>
              <a:t>1/27/21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BE0C9A-236E-4E67-BF02-81E11A43C7D3}" type="slidenum">
              <a:rPr lang="en-US" smtClean="0"/>
              <a:t>‹#›</a:t>
            </a:fld>
            <a:endParaRPr lang="en-US"/>
          </a:p>
        </p:txBody>
      </p:sp>
    </p:spTree>
    <p:extLst>
      <p:ext uri="{BB962C8B-B14F-4D97-AF65-F5344CB8AC3E}">
        <p14:creationId xmlns:p14="http://schemas.microsoft.com/office/powerpoint/2010/main" val="20103537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229153-3FA5-4612-B60D-FDEF0FA47C0B}" type="datetimeFigureOut">
              <a:rPr lang="en-US" smtClean="0"/>
              <a:t>1/27/21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BE0C9A-236E-4E67-BF02-81E11A43C7D3}" type="slidenum">
              <a:rPr lang="en-US" smtClean="0"/>
              <a:t>‹#›</a:t>
            </a:fld>
            <a:endParaRPr lang="en-US"/>
          </a:p>
        </p:txBody>
      </p:sp>
    </p:spTree>
    <p:extLst>
      <p:ext uri="{BB962C8B-B14F-4D97-AF65-F5344CB8AC3E}">
        <p14:creationId xmlns:p14="http://schemas.microsoft.com/office/powerpoint/2010/main" val="19620674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229153-3FA5-4612-B60D-FDEF0FA47C0B}" type="datetimeFigureOut">
              <a:rPr lang="en-US" smtClean="0"/>
              <a:t>1/27/21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BE0C9A-236E-4E67-BF02-81E11A43C7D3}" type="slidenum">
              <a:rPr lang="en-US" smtClean="0"/>
              <a:t>‹#›</a:t>
            </a:fld>
            <a:endParaRPr lang="en-US"/>
          </a:p>
        </p:txBody>
      </p:sp>
    </p:spTree>
    <p:extLst>
      <p:ext uri="{BB962C8B-B14F-4D97-AF65-F5344CB8AC3E}">
        <p14:creationId xmlns:p14="http://schemas.microsoft.com/office/powerpoint/2010/main" val="26311721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229153-3FA5-4612-B60D-FDEF0FA47C0B}" type="datetimeFigureOut">
              <a:rPr lang="en-US" smtClean="0"/>
              <a:t>1/27/21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BE0C9A-236E-4E67-BF02-81E11A43C7D3}" type="slidenum">
              <a:rPr lang="en-US" smtClean="0"/>
              <a:t>‹#›</a:t>
            </a:fld>
            <a:endParaRPr lang="en-US"/>
          </a:p>
        </p:txBody>
      </p:sp>
    </p:spTree>
    <p:extLst>
      <p:ext uri="{BB962C8B-B14F-4D97-AF65-F5344CB8AC3E}">
        <p14:creationId xmlns:p14="http://schemas.microsoft.com/office/powerpoint/2010/main" val="17460239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229153-3FA5-4612-B60D-FDEF0FA47C0B}" type="datetimeFigureOut">
              <a:rPr lang="en-US" smtClean="0"/>
              <a:t>1/27/21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BE0C9A-236E-4E67-BF02-81E11A43C7D3}" type="slidenum">
              <a:rPr lang="en-US" smtClean="0"/>
              <a:t>‹#›</a:t>
            </a:fld>
            <a:endParaRPr lang="en-US"/>
          </a:p>
        </p:txBody>
      </p:sp>
    </p:spTree>
    <p:extLst>
      <p:ext uri="{BB962C8B-B14F-4D97-AF65-F5344CB8AC3E}">
        <p14:creationId xmlns:p14="http://schemas.microsoft.com/office/powerpoint/2010/main" val="7614573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8229153-3FA5-4612-B60D-FDEF0FA47C0B}" type="datetimeFigureOut">
              <a:rPr lang="en-US" smtClean="0"/>
              <a:t>1/27/21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BE0C9A-236E-4E67-BF02-81E11A43C7D3}" type="slidenum">
              <a:rPr lang="en-US" smtClean="0"/>
              <a:t>‹#›</a:t>
            </a:fld>
            <a:endParaRPr lang="en-US"/>
          </a:p>
        </p:txBody>
      </p:sp>
    </p:spTree>
    <p:extLst>
      <p:ext uri="{BB962C8B-B14F-4D97-AF65-F5344CB8AC3E}">
        <p14:creationId xmlns:p14="http://schemas.microsoft.com/office/powerpoint/2010/main" val="1693318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72959-7CF8-1D43-B44B-1A6BED5E0B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E12AC7-0248-4C45-91ED-310BE643252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F5BECD-1141-0A4A-9F6D-543206FD567B}"/>
              </a:ext>
            </a:extLst>
          </p:cNvPr>
          <p:cNvSpPr>
            <a:spLocks noGrp="1"/>
          </p:cNvSpPr>
          <p:nvPr>
            <p:ph type="dt" sz="half" idx="10"/>
          </p:nvPr>
        </p:nvSpPr>
        <p:spPr/>
        <p:txBody>
          <a:bodyPr/>
          <a:lstStyle/>
          <a:p>
            <a:fld id="{9E36DD67-62BF-B644-8B78-D020648E485C}" type="datetime1">
              <a:rPr lang="en-US" smtClean="0"/>
              <a:t>1/27/21</a:t>
            </a:fld>
            <a:endParaRPr lang="en-US"/>
          </a:p>
        </p:txBody>
      </p:sp>
      <p:sp>
        <p:nvSpPr>
          <p:cNvPr id="5" name="Footer Placeholder 4">
            <a:extLst>
              <a:ext uri="{FF2B5EF4-FFF2-40B4-BE49-F238E27FC236}">
                <a16:creationId xmlns:a16="http://schemas.microsoft.com/office/drawing/2014/main" id="{13E3A584-5D81-CC49-9B05-C055CB76F7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5C5A10-0BF4-E146-82D6-F21458AC5908}"/>
              </a:ext>
            </a:extLst>
          </p:cNvPr>
          <p:cNvSpPr>
            <a:spLocks noGrp="1"/>
          </p:cNvSpPr>
          <p:nvPr>
            <p:ph type="sldNum" sz="quarter" idx="12"/>
          </p:nvPr>
        </p:nvSpPr>
        <p:spPr/>
        <p:txBody>
          <a:bodyPr/>
          <a:lstStyle/>
          <a:p>
            <a:fld id="{E2702041-5C98-B944-AD4F-EEBB4A49A8C3}" type="slidenum">
              <a:rPr lang="en-US" smtClean="0"/>
              <a:t>‹#›</a:t>
            </a:fld>
            <a:endParaRPr lang="en-US"/>
          </a:p>
        </p:txBody>
      </p:sp>
    </p:spTree>
    <p:extLst>
      <p:ext uri="{BB962C8B-B14F-4D97-AF65-F5344CB8AC3E}">
        <p14:creationId xmlns:p14="http://schemas.microsoft.com/office/powerpoint/2010/main" val="5348347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8229153-3FA5-4612-B60D-FDEF0FA47C0B}" type="datetimeFigureOut">
              <a:rPr lang="en-US" smtClean="0"/>
              <a:t>1/27/21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BE0C9A-236E-4E67-BF02-81E11A43C7D3}" type="slidenum">
              <a:rPr lang="en-US" smtClean="0"/>
              <a:t>‹#›</a:t>
            </a:fld>
            <a:endParaRPr lang="en-US"/>
          </a:p>
        </p:txBody>
      </p:sp>
    </p:spTree>
    <p:extLst>
      <p:ext uri="{BB962C8B-B14F-4D97-AF65-F5344CB8AC3E}">
        <p14:creationId xmlns:p14="http://schemas.microsoft.com/office/powerpoint/2010/main" val="19028259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229153-3FA5-4612-B60D-FDEF0FA47C0B}" type="datetimeFigureOut">
              <a:rPr lang="en-US" smtClean="0"/>
              <a:t>1/27/21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BE0C9A-236E-4E67-BF02-81E11A43C7D3}" type="slidenum">
              <a:rPr lang="en-US" smtClean="0"/>
              <a:t>‹#›</a:t>
            </a:fld>
            <a:endParaRPr lang="en-US"/>
          </a:p>
        </p:txBody>
      </p:sp>
    </p:spTree>
    <p:extLst>
      <p:ext uri="{BB962C8B-B14F-4D97-AF65-F5344CB8AC3E}">
        <p14:creationId xmlns:p14="http://schemas.microsoft.com/office/powerpoint/2010/main" val="1335066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229153-3FA5-4612-B60D-FDEF0FA47C0B}" type="datetimeFigureOut">
              <a:rPr lang="en-US" smtClean="0"/>
              <a:t>1/27/21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BE0C9A-236E-4E67-BF02-81E11A43C7D3}" type="slidenum">
              <a:rPr lang="en-US" smtClean="0"/>
              <a:t>‹#›</a:t>
            </a:fld>
            <a:endParaRPr lang="en-US"/>
          </a:p>
        </p:txBody>
      </p:sp>
    </p:spTree>
    <p:extLst>
      <p:ext uri="{BB962C8B-B14F-4D97-AF65-F5344CB8AC3E}">
        <p14:creationId xmlns:p14="http://schemas.microsoft.com/office/powerpoint/2010/main" val="775890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2D9B7-20A0-DC48-BD24-7EC055888A4F}"/>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258AADC9-2759-E549-A408-C0419CD50CE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AEC614E-439D-084A-BA8E-91FA886F3790}"/>
              </a:ext>
            </a:extLst>
          </p:cNvPr>
          <p:cNvSpPr>
            <a:spLocks noGrp="1"/>
          </p:cNvSpPr>
          <p:nvPr>
            <p:ph type="dt" sz="half" idx="10"/>
          </p:nvPr>
        </p:nvSpPr>
        <p:spPr/>
        <p:txBody>
          <a:bodyPr/>
          <a:lstStyle/>
          <a:p>
            <a:fld id="{51C9CB72-CEF8-B34F-9FCA-90C4F82A9426}" type="datetime1">
              <a:rPr lang="en-US" smtClean="0"/>
              <a:t>1/27/21</a:t>
            </a:fld>
            <a:endParaRPr lang="en-US"/>
          </a:p>
        </p:txBody>
      </p:sp>
      <p:sp>
        <p:nvSpPr>
          <p:cNvPr id="5" name="Footer Placeholder 4">
            <a:extLst>
              <a:ext uri="{FF2B5EF4-FFF2-40B4-BE49-F238E27FC236}">
                <a16:creationId xmlns:a16="http://schemas.microsoft.com/office/drawing/2014/main" id="{3EE5390C-470B-6846-BB46-C62DAACF72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AF386E-1441-CD40-8DBC-50912F071587}"/>
              </a:ext>
            </a:extLst>
          </p:cNvPr>
          <p:cNvSpPr>
            <a:spLocks noGrp="1"/>
          </p:cNvSpPr>
          <p:nvPr>
            <p:ph type="sldNum" sz="quarter" idx="12"/>
          </p:nvPr>
        </p:nvSpPr>
        <p:spPr/>
        <p:txBody>
          <a:bodyPr/>
          <a:lstStyle/>
          <a:p>
            <a:fld id="{E2702041-5C98-B944-AD4F-EEBB4A49A8C3}" type="slidenum">
              <a:rPr lang="en-US" smtClean="0"/>
              <a:t>‹#›</a:t>
            </a:fld>
            <a:endParaRPr lang="en-US"/>
          </a:p>
        </p:txBody>
      </p:sp>
    </p:spTree>
    <p:extLst>
      <p:ext uri="{BB962C8B-B14F-4D97-AF65-F5344CB8AC3E}">
        <p14:creationId xmlns:p14="http://schemas.microsoft.com/office/powerpoint/2010/main" val="2766626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1EAAC-30C0-A741-ADFA-BB9A2EFA42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C8B403-275C-2841-9C0A-56500B9538FE}"/>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EA64F2-DBDC-ED47-9F96-27831177C079}"/>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E05BB6-3296-0442-A91A-3F6B111F190A}"/>
              </a:ext>
            </a:extLst>
          </p:cNvPr>
          <p:cNvSpPr>
            <a:spLocks noGrp="1"/>
          </p:cNvSpPr>
          <p:nvPr>
            <p:ph type="dt" sz="half" idx="10"/>
          </p:nvPr>
        </p:nvSpPr>
        <p:spPr/>
        <p:txBody>
          <a:bodyPr/>
          <a:lstStyle/>
          <a:p>
            <a:fld id="{014BCAF4-0812-5245-919E-9308BCD20C20}" type="datetime1">
              <a:rPr lang="en-US" smtClean="0"/>
              <a:t>1/27/21</a:t>
            </a:fld>
            <a:endParaRPr lang="en-US"/>
          </a:p>
        </p:txBody>
      </p:sp>
      <p:sp>
        <p:nvSpPr>
          <p:cNvPr id="6" name="Footer Placeholder 5">
            <a:extLst>
              <a:ext uri="{FF2B5EF4-FFF2-40B4-BE49-F238E27FC236}">
                <a16:creationId xmlns:a16="http://schemas.microsoft.com/office/drawing/2014/main" id="{1DBA4C54-40B0-7647-BC47-7B00515BB0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77A9D1-2658-2B4E-82F8-0614C353D4B4}"/>
              </a:ext>
            </a:extLst>
          </p:cNvPr>
          <p:cNvSpPr>
            <a:spLocks noGrp="1"/>
          </p:cNvSpPr>
          <p:nvPr>
            <p:ph type="sldNum" sz="quarter" idx="12"/>
          </p:nvPr>
        </p:nvSpPr>
        <p:spPr/>
        <p:txBody>
          <a:bodyPr/>
          <a:lstStyle/>
          <a:p>
            <a:fld id="{E2702041-5C98-B944-AD4F-EEBB4A49A8C3}" type="slidenum">
              <a:rPr lang="en-US" smtClean="0"/>
              <a:t>‹#›</a:t>
            </a:fld>
            <a:endParaRPr lang="en-US"/>
          </a:p>
        </p:txBody>
      </p:sp>
    </p:spTree>
    <p:extLst>
      <p:ext uri="{BB962C8B-B14F-4D97-AF65-F5344CB8AC3E}">
        <p14:creationId xmlns:p14="http://schemas.microsoft.com/office/powerpoint/2010/main" val="2963990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1380B-7F55-1542-B640-4418E00AB046}"/>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A0CE3E6-A5D4-774A-80E1-1C38C74A7EA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3C4F4639-23FE-AA4D-A6C2-6CBFC475D12E}"/>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74E9B0-5255-8743-B736-B549E1B6E6D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498ADD65-08FF-3C4C-BDB2-16FE13F06C44}"/>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280292E-C031-514D-B244-5CCB76B172EB}"/>
              </a:ext>
            </a:extLst>
          </p:cNvPr>
          <p:cNvSpPr>
            <a:spLocks noGrp="1"/>
          </p:cNvSpPr>
          <p:nvPr>
            <p:ph type="dt" sz="half" idx="10"/>
          </p:nvPr>
        </p:nvSpPr>
        <p:spPr/>
        <p:txBody>
          <a:bodyPr/>
          <a:lstStyle/>
          <a:p>
            <a:fld id="{ED498619-78A7-2648-9429-887C513220B1}" type="datetime1">
              <a:rPr lang="en-US" smtClean="0"/>
              <a:t>1/27/21</a:t>
            </a:fld>
            <a:endParaRPr lang="en-US"/>
          </a:p>
        </p:txBody>
      </p:sp>
      <p:sp>
        <p:nvSpPr>
          <p:cNvPr id="8" name="Footer Placeholder 7">
            <a:extLst>
              <a:ext uri="{FF2B5EF4-FFF2-40B4-BE49-F238E27FC236}">
                <a16:creationId xmlns:a16="http://schemas.microsoft.com/office/drawing/2014/main" id="{FD16905B-D29E-4D47-B5D1-6E175851982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2EA430-8BB5-F344-8B0B-6EBD6A3F9B9D}"/>
              </a:ext>
            </a:extLst>
          </p:cNvPr>
          <p:cNvSpPr>
            <a:spLocks noGrp="1"/>
          </p:cNvSpPr>
          <p:nvPr>
            <p:ph type="sldNum" sz="quarter" idx="12"/>
          </p:nvPr>
        </p:nvSpPr>
        <p:spPr/>
        <p:txBody>
          <a:bodyPr/>
          <a:lstStyle/>
          <a:p>
            <a:fld id="{E2702041-5C98-B944-AD4F-EEBB4A49A8C3}" type="slidenum">
              <a:rPr lang="en-US" smtClean="0"/>
              <a:t>‹#›</a:t>
            </a:fld>
            <a:endParaRPr lang="en-US"/>
          </a:p>
        </p:txBody>
      </p:sp>
    </p:spTree>
    <p:extLst>
      <p:ext uri="{BB962C8B-B14F-4D97-AF65-F5344CB8AC3E}">
        <p14:creationId xmlns:p14="http://schemas.microsoft.com/office/powerpoint/2010/main" val="1180489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D75ED-DFDD-1245-94C9-E51E727918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959259-7B1B-414F-80B7-3C004F8B5ACC}"/>
              </a:ext>
            </a:extLst>
          </p:cNvPr>
          <p:cNvSpPr>
            <a:spLocks noGrp="1"/>
          </p:cNvSpPr>
          <p:nvPr>
            <p:ph type="dt" sz="half" idx="10"/>
          </p:nvPr>
        </p:nvSpPr>
        <p:spPr/>
        <p:txBody>
          <a:bodyPr/>
          <a:lstStyle/>
          <a:p>
            <a:fld id="{5A0410C9-E82C-4F4B-8526-0ACE40E46ECC}" type="datetime1">
              <a:rPr lang="en-US" smtClean="0"/>
              <a:t>1/27/21</a:t>
            </a:fld>
            <a:endParaRPr lang="en-US"/>
          </a:p>
        </p:txBody>
      </p:sp>
      <p:sp>
        <p:nvSpPr>
          <p:cNvPr id="4" name="Footer Placeholder 3">
            <a:extLst>
              <a:ext uri="{FF2B5EF4-FFF2-40B4-BE49-F238E27FC236}">
                <a16:creationId xmlns:a16="http://schemas.microsoft.com/office/drawing/2014/main" id="{F1C57444-4AA5-374F-B206-62B7CE66F1E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DEBF8C-B6AC-874D-B6DB-D9DC94C851E3}"/>
              </a:ext>
            </a:extLst>
          </p:cNvPr>
          <p:cNvSpPr>
            <a:spLocks noGrp="1"/>
          </p:cNvSpPr>
          <p:nvPr>
            <p:ph type="sldNum" sz="quarter" idx="12"/>
          </p:nvPr>
        </p:nvSpPr>
        <p:spPr/>
        <p:txBody>
          <a:bodyPr/>
          <a:lstStyle/>
          <a:p>
            <a:fld id="{E2702041-5C98-B944-AD4F-EEBB4A49A8C3}" type="slidenum">
              <a:rPr lang="en-US" smtClean="0"/>
              <a:t>‹#›</a:t>
            </a:fld>
            <a:endParaRPr lang="en-US"/>
          </a:p>
        </p:txBody>
      </p:sp>
    </p:spTree>
    <p:extLst>
      <p:ext uri="{BB962C8B-B14F-4D97-AF65-F5344CB8AC3E}">
        <p14:creationId xmlns:p14="http://schemas.microsoft.com/office/powerpoint/2010/main" val="2167769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8831EA-2429-AD40-9627-E480F4FEC111}"/>
              </a:ext>
            </a:extLst>
          </p:cNvPr>
          <p:cNvSpPr>
            <a:spLocks noGrp="1"/>
          </p:cNvSpPr>
          <p:nvPr>
            <p:ph type="dt" sz="half" idx="10"/>
          </p:nvPr>
        </p:nvSpPr>
        <p:spPr/>
        <p:txBody>
          <a:bodyPr/>
          <a:lstStyle/>
          <a:p>
            <a:fld id="{D37A22C6-B67C-304D-8F49-5BB2BD49F785}" type="datetime1">
              <a:rPr lang="en-US" smtClean="0"/>
              <a:t>1/27/21</a:t>
            </a:fld>
            <a:endParaRPr lang="en-US"/>
          </a:p>
        </p:txBody>
      </p:sp>
      <p:sp>
        <p:nvSpPr>
          <p:cNvPr id="3" name="Footer Placeholder 2">
            <a:extLst>
              <a:ext uri="{FF2B5EF4-FFF2-40B4-BE49-F238E27FC236}">
                <a16:creationId xmlns:a16="http://schemas.microsoft.com/office/drawing/2014/main" id="{D22219CB-9FFD-8648-9118-B202E974390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CB273C0-FC48-764B-82B6-0BE5981AC51F}"/>
              </a:ext>
            </a:extLst>
          </p:cNvPr>
          <p:cNvSpPr>
            <a:spLocks noGrp="1"/>
          </p:cNvSpPr>
          <p:nvPr>
            <p:ph type="sldNum" sz="quarter" idx="12"/>
          </p:nvPr>
        </p:nvSpPr>
        <p:spPr/>
        <p:txBody>
          <a:bodyPr/>
          <a:lstStyle/>
          <a:p>
            <a:fld id="{E2702041-5C98-B944-AD4F-EEBB4A49A8C3}" type="slidenum">
              <a:rPr lang="en-US" smtClean="0"/>
              <a:t>‹#›</a:t>
            </a:fld>
            <a:endParaRPr lang="en-US"/>
          </a:p>
        </p:txBody>
      </p:sp>
    </p:spTree>
    <p:extLst>
      <p:ext uri="{BB962C8B-B14F-4D97-AF65-F5344CB8AC3E}">
        <p14:creationId xmlns:p14="http://schemas.microsoft.com/office/powerpoint/2010/main" val="781466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ABBC1-B07A-134A-9782-3221499D46A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234760B4-1DAD-6047-8E8B-40867CAD35F2}"/>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808DCAB-D831-0B44-8585-8B2416E0AB9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8C04BEC1-3922-3849-AF2D-B514BF4F6D5C}"/>
              </a:ext>
            </a:extLst>
          </p:cNvPr>
          <p:cNvSpPr>
            <a:spLocks noGrp="1"/>
          </p:cNvSpPr>
          <p:nvPr>
            <p:ph type="dt" sz="half" idx="10"/>
          </p:nvPr>
        </p:nvSpPr>
        <p:spPr/>
        <p:txBody>
          <a:bodyPr/>
          <a:lstStyle/>
          <a:p>
            <a:fld id="{84516CEC-8958-2744-ABD0-C0A6FF211E28}" type="datetime1">
              <a:rPr lang="en-US" smtClean="0"/>
              <a:t>1/27/21</a:t>
            </a:fld>
            <a:endParaRPr lang="en-US"/>
          </a:p>
        </p:txBody>
      </p:sp>
      <p:sp>
        <p:nvSpPr>
          <p:cNvPr id="6" name="Footer Placeholder 5">
            <a:extLst>
              <a:ext uri="{FF2B5EF4-FFF2-40B4-BE49-F238E27FC236}">
                <a16:creationId xmlns:a16="http://schemas.microsoft.com/office/drawing/2014/main" id="{A21B6633-9934-2F41-8528-6C520996F2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1C91C9-FAE1-0D46-8747-868E8EFBAF9B}"/>
              </a:ext>
            </a:extLst>
          </p:cNvPr>
          <p:cNvSpPr>
            <a:spLocks noGrp="1"/>
          </p:cNvSpPr>
          <p:nvPr>
            <p:ph type="sldNum" sz="quarter" idx="12"/>
          </p:nvPr>
        </p:nvSpPr>
        <p:spPr/>
        <p:txBody>
          <a:bodyPr/>
          <a:lstStyle/>
          <a:p>
            <a:fld id="{E2702041-5C98-B944-AD4F-EEBB4A49A8C3}" type="slidenum">
              <a:rPr lang="en-US" smtClean="0"/>
              <a:t>‹#›</a:t>
            </a:fld>
            <a:endParaRPr lang="en-US"/>
          </a:p>
        </p:txBody>
      </p:sp>
    </p:spTree>
    <p:extLst>
      <p:ext uri="{BB962C8B-B14F-4D97-AF65-F5344CB8AC3E}">
        <p14:creationId xmlns:p14="http://schemas.microsoft.com/office/powerpoint/2010/main" val="302137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ECF36-D710-D644-B2DF-06C286B5DA1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505D8FF9-099F-0C42-A933-74C5BA1800A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D7A17F23-3580-4841-A5AE-B29FE33DBCB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AEBB25B2-6C06-634F-A3FE-F7FA524A1E8C}"/>
              </a:ext>
            </a:extLst>
          </p:cNvPr>
          <p:cNvSpPr>
            <a:spLocks noGrp="1"/>
          </p:cNvSpPr>
          <p:nvPr>
            <p:ph type="dt" sz="half" idx="10"/>
          </p:nvPr>
        </p:nvSpPr>
        <p:spPr/>
        <p:txBody>
          <a:bodyPr/>
          <a:lstStyle/>
          <a:p>
            <a:fld id="{9EC2AC94-C710-E143-8C88-FE4351644CB1}" type="datetime1">
              <a:rPr lang="en-US" smtClean="0"/>
              <a:t>1/27/21</a:t>
            </a:fld>
            <a:endParaRPr lang="en-US"/>
          </a:p>
        </p:txBody>
      </p:sp>
      <p:sp>
        <p:nvSpPr>
          <p:cNvPr id="6" name="Footer Placeholder 5">
            <a:extLst>
              <a:ext uri="{FF2B5EF4-FFF2-40B4-BE49-F238E27FC236}">
                <a16:creationId xmlns:a16="http://schemas.microsoft.com/office/drawing/2014/main" id="{54B6FA02-6A1F-8145-823E-2E3920DF5E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888CB1-6314-9546-A2B5-9A4B677274BD}"/>
              </a:ext>
            </a:extLst>
          </p:cNvPr>
          <p:cNvSpPr>
            <a:spLocks noGrp="1"/>
          </p:cNvSpPr>
          <p:nvPr>
            <p:ph type="sldNum" sz="quarter" idx="12"/>
          </p:nvPr>
        </p:nvSpPr>
        <p:spPr/>
        <p:txBody>
          <a:bodyPr/>
          <a:lstStyle/>
          <a:p>
            <a:fld id="{E2702041-5C98-B944-AD4F-EEBB4A49A8C3}" type="slidenum">
              <a:rPr lang="en-US" smtClean="0"/>
              <a:t>‹#›</a:t>
            </a:fld>
            <a:endParaRPr lang="en-US"/>
          </a:p>
        </p:txBody>
      </p:sp>
    </p:spTree>
    <p:extLst>
      <p:ext uri="{BB962C8B-B14F-4D97-AF65-F5344CB8AC3E}">
        <p14:creationId xmlns:p14="http://schemas.microsoft.com/office/powerpoint/2010/main" val="1700117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414F04-DEC9-1E4D-A458-E14514C088CD}"/>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38E82B-7DA0-7142-A12E-E3BCEF38D51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C6E30A-22CC-B34B-8320-ED2C27BE8048}"/>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58DDD5A-2490-D448-ACFB-13F668E415C7}" type="datetime1">
              <a:rPr lang="en-US" smtClean="0"/>
              <a:t>1/27/21</a:t>
            </a:fld>
            <a:endParaRPr lang="en-US"/>
          </a:p>
        </p:txBody>
      </p:sp>
      <p:sp>
        <p:nvSpPr>
          <p:cNvPr id="5" name="Footer Placeholder 4">
            <a:extLst>
              <a:ext uri="{FF2B5EF4-FFF2-40B4-BE49-F238E27FC236}">
                <a16:creationId xmlns:a16="http://schemas.microsoft.com/office/drawing/2014/main" id="{A1B2F8F0-A038-914C-83BC-B63B8449E918}"/>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141640-60BA-9B4C-B9FB-5EFA88576A7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2702041-5C98-B944-AD4F-EEBB4A49A8C3}" type="slidenum">
              <a:rPr lang="en-US" smtClean="0"/>
              <a:t>‹#›</a:t>
            </a:fld>
            <a:endParaRPr lang="en-US"/>
          </a:p>
        </p:txBody>
      </p:sp>
      <p:sp>
        <p:nvSpPr>
          <p:cNvPr id="7" name="Rectangle 10">
            <a:extLst>
              <a:ext uri="{FF2B5EF4-FFF2-40B4-BE49-F238E27FC236}">
                <a16:creationId xmlns:a16="http://schemas.microsoft.com/office/drawing/2014/main" id="{8780CEE3-49B4-A94D-8785-F8F9A5864C68}"/>
              </a:ext>
            </a:extLst>
          </p:cNvPr>
          <p:cNvSpPr>
            <a:spLocks noChangeArrowheads="1"/>
          </p:cNvSpPr>
          <p:nvPr userDrawn="1"/>
        </p:nvSpPr>
        <p:spPr bwMode="auto">
          <a:xfrm>
            <a:off x="4594225" y="228600"/>
            <a:ext cx="381000" cy="519113"/>
          </a:xfrm>
          <a:prstGeom prst="rect">
            <a:avLst/>
          </a:prstGeom>
          <a:noFill/>
          <a:ln>
            <a:noFill/>
          </a:ln>
          <a:extLst/>
        </p:spPr>
        <p:txBody>
          <a:bodyPr wrap="none">
            <a:spAutoFit/>
          </a:bodyPr>
          <a:lstStyle>
            <a:lvl1pPr eaLnBrk="0" hangingPunct="0">
              <a:defRPr sz="3600">
                <a:solidFill>
                  <a:srgbClr val="000000"/>
                </a:solidFill>
                <a:latin typeface="Arial" charset="0"/>
                <a:cs typeface="Arial" charset="0"/>
              </a:defRPr>
            </a:lvl1pPr>
            <a:lvl2pPr marL="742950" indent="-285750" eaLnBrk="0" hangingPunct="0">
              <a:defRPr sz="3600">
                <a:solidFill>
                  <a:srgbClr val="000000"/>
                </a:solidFill>
                <a:latin typeface="Arial" charset="0"/>
                <a:cs typeface="Arial" charset="0"/>
              </a:defRPr>
            </a:lvl2pPr>
            <a:lvl3pPr marL="1143000" indent="-228600" eaLnBrk="0" hangingPunct="0">
              <a:defRPr sz="3600">
                <a:solidFill>
                  <a:srgbClr val="000000"/>
                </a:solidFill>
                <a:latin typeface="Arial" charset="0"/>
                <a:cs typeface="Arial" charset="0"/>
              </a:defRPr>
            </a:lvl3pPr>
            <a:lvl4pPr marL="1600200" indent="-228600" eaLnBrk="0" hangingPunct="0">
              <a:defRPr sz="3600">
                <a:solidFill>
                  <a:srgbClr val="000000"/>
                </a:solidFill>
                <a:latin typeface="Arial" charset="0"/>
                <a:cs typeface="Arial" charset="0"/>
              </a:defRPr>
            </a:lvl4pPr>
            <a:lvl5pPr marL="2057400" indent="-228600" eaLnBrk="0" hangingPunct="0">
              <a:defRPr sz="3600">
                <a:solidFill>
                  <a:srgbClr val="000000"/>
                </a:solidFill>
                <a:latin typeface="Arial" charset="0"/>
                <a:cs typeface="Arial" charset="0"/>
              </a:defRPr>
            </a:lvl5pPr>
            <a:lvl6pPr marL="2514600" indent="-228600" eaLnBrk="0" fontAlgn="base" hangingPunct="0">
              <a:spcBef>
                <a:spcPct val="0"/>
              </a:spcBef>
              <a:spcAft>
                <a:spcPct val="0"/>
              </a:spcAft>
              <a:defRPr sz="3600">
                <a:solidFill>
                  <a:srgbClr val="000000"/>
                </a:solidFill>
                <a:latin typeface="Arial" charset="0"/>
                <a:cs typeface="Arial" charset="0"/>
              </a:defRPr>
            </a:lvl6pPr>
            <a:lvl7pPr marL="2971800" indent="-228600" eaLnBrk="0" fontAlgn="base" hangingPunct="0">
              <a:spcBef>
                <a:spcPct val="0"/>
              </a:spcBef>
              <a:spcAft>
                <a:spcPct val="0"/>
              </a:spcAft>
              <a:defRPr sz="3600">
                <a:solidFill>
                  <a:srgbClr val="000000"/>
                </a:solidFill>
                <a:latin typeface="Arial" charset="0"/>
                <a:cs typeface="Arial" charset="0"/>
              </a:defRPr>
            </a:lvl7pPr>
            <a:lvl8pPr marL="3429000" indent="-228600" eaLnBrk="0" fontAlgn="base" hangingPunct="0">
              <a:spcBef>
                <a:spcPct val="0"/>
              </a:spcBef>
              <a:spcAft>
                <a:spcPct val="0"/>
              </a:spcAft>
              <a:defRPr sz="3600">
                <a:solidFill>
                  <a:srgbClr val="000000"/>
                </a:solidFill>
                <a:latin typeface="Arial" charset="0"/>
                <a:cs typeface="Arial" charset="0"/>
              </a:defRPr>
            </a:lvl8pPr>
            <a:lvl9pPr marL="3886200" indent="-228600" eaLnBrk="0" fontAlgn="base" hangingPunct="0">
              <a:spcBef>
                <a:spcPct val="0"/>
              </a:spcBef>
              <a:spcAft>
                <a:spcPct val="0"/>
              </a:spcAft>
              <a:defRPr sz="3600">
                <a:solidFill>
                  <a:srgbClr val="000000"/>
                </a:solidFill>
                <a:latin typeface="Arial" charset="0"/>
                <a:cs typeface="Arial" charset="0"/>
              </a:defRPr>
            </a:lvl9pPr>
          </a:lstStyle>
          <a:p>
            <a:pPr algn="ctr" eaLnBrk="1" hangingPunct="1">
              <a:defRPr/>
            </a:pPr>
            <a:r>
              <a:rPr lang="en-US" altLang="en-US" sz="2800">
                <a:solidFill>
                  <a:schemeClr val="tx2"/>
                </a:solidFill>
                <a:ea typeface="+mn-ea"/>
              </a:rPr>
              <a:t>  </a:t>
            </a:r>
          </a:p>
        </p:txBody>
      </p:sp>
      <p:sp>
        <p:nvSpPr>
          <p:cNvPr id="8" name="Line 13">
            <a:extLst>
              <a:ext uri="{FF2B5EF4-FFF2-40B4-BE49-F238E27FC236}">
                <a16:creationId xmlns:a16="http://schemas.microsoft.com/office/drawing/2014/main" id="{2F966CD7-E820-EA4E-AE10-2BFCA73D434A}"/>
              </a:ext>
            </a:extLst>
          </p:cNvPr>
          <p:cNvSpPr>
            <a:spLocks noChangeShapeType="1"/>
          </p:cNvSpPr>
          <p:nvPr userDrawn="1"/>
        </p:nvSpPr>
        <p:spPr bwMode="auto">
          <a:xfrm>
            <a:off x="1047750" y="1162050"/>
            <a:ext cx="6534150" cy="0"/>
          </a:xfrm>
          <a:prstGeom prst="line">
            <a:avLst/>
          </a:prstGeom>
          <a:noFill/>
          <a:ln w="9525">
            <a:solidFill>
              <a:schemeClr val="bg1"/>
            </a:solidFill>
            <a:round/>
            <a:headEnd/>
            <a:tailEnd/>
          </a:ln>
          <a:extLst>
            <a:ext uri="{909E8E84-426E-40dd-AFC4-6F175D3DCCD1}">
              <a14:hiddenFill xmlns="" xmlns:a14="http://schemas.microsoft.com/office/drawing/2010/main">
                <a:noFill/>
              </a14:hiddenFill>
            </a:ext>
          </a:extLst>
        </p:spPr>
        <p:txBody>
          <a:bodyPr anchor="b" anchorCtr="1"/>
          <a:lstStyle/>
          <a:p>
            <a:endParaRPr lang="en-US"/>
          </a:p>
        </p:txBody>
      </p:sp>
      <p:pic>
        <p:nvPicPr>
          <p:cNvPr id="10" name="Picture 9">
            <a:extLst>
              <a:ext uri="{FF2B5EF4-FFF2-40B4-BE49-F238E27FC236}">
                <a16:creationId xmlns:a16="http://schemas.microsoft.com/office/drawing/2014/main" id="{96265DE2-1CA1-094F-9078-8AC99E1D40EC}"/>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248603" y="6167045"/>
            <a:ext cx="2359370" cy="569403"/>
          </a:xfrm>
          <a:prstGeom prst="rect">
            <a:avLst/>
          </a:prstGeom>
        </p:spPr>
      </p:pic>
      <p:pic>
        <p:nvPicPr>
          <p:cNvPr id="11" name="Picture 18" descr="asccc_logo"/>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35142" y="6226824"/>
            <a:ext cx="3298842" cy="6241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8478095"/>
      </p:ext>
    </p:extLst>
  </p:cSld>
  <p:clrMap bg1="lt1" tx1="dk1" bg2="lt2" tx2="dk2" accent1="accent1" accent2="accent2" accent3="accent3" accent4="accent4" accent5="accent5" accent6="accent6" hlink="hlink" folHlink="folHlink"/>
  <p:sldLayoutIdLst>
    <p:sldLayoutId id="2147484014" r:id="rId1"/>
    <p:sldLayoutId id="2147484015" r:id="rId2"/>
    <p:sldLayoutId id="2147484016" r:id="rId3"/>
    <p:sldLayoutId id="2147484017" r:id="rId4"/>
    <p:sldLayoutId id="2147484018" r:id="rId5"/>
    <p:sldLayoutId id="2147484019" r:id="rId6"/>
    <p:sldLayoutId id="2147484020" r:id="rId7"/>
    <p:sldLayoutId id="2147484021" r:id="rId8"/>
    <p:sldLayoutId id="2147484022" r:id="rId9"/>
    <p:sldLayoutId id="2147484023" r:id="rId10"/>
    <p:sldLayoutId id="2147484024"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229153-3FA5-4612-B60D-FDEF0FA47C0B}" type="datetimeFigureOut">
              <a:rPr lang="en-US" smtClean="0"/>
              <a:t>1/27/21</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BE0C9A-236E-4E67-BF02-81E11A43C7D3}" type="slidenum">
              <a:rPr lang="en-US" smtClean="0"/>
              <a:t>‹#›</a:t>
            </a:fld>
            <a:endParaRPr lang="en-US"/>
          </a:p>
        </p:txBody>
      </p:sp>
    </p:spTree>
    <p:extLst>
      <p:ext uri="{BB962C8B-B14F-4D97-AF65-F5344CB8AC3E}">
        <p14:creationId xmlns:p14="http://schemas.microsoft.com/office/powerpoint/2010/main" val="1527277408"/>
      </p:ext>
    </p:extLst>
  </p:cSld>
  <p:clrMap bg1="lt1" tx1="dk1" bg2="lt2" tx2="dk2" accent1="accent1" accent2="accent2" accent3="accent3" accent4="accent4" accent5="accent5" accent6="accent6" hlink="hlink" folHlink="folHlink"/>
  <p:sldLayoutIdLst>
    <p:sldLayoutId id="2147484026" r:id="rId1"/>
    <p:sldLayoutId id="2147484027" r:id="rId2"/>
    <p:sldLayoutId id="2147484028" r:id="rId3"/>
    <p:sldLayoutId id="2147484029" r:id="rId4"/>
    <p:sldLayoutId id="2147484030" r:id="rId5"/>
    <p:sldLayoutId id="2147484031" r:id="rId6"/>
    <p:sldLayoutId id="2147484032" r:id="rId7"/>
    <p:sldLayoutId id="2147484033" r:id="rId8"/>
    <p:sldLayoutId id="2147484034" r:id="rId9"/>
    <p:sldLayoutId id="2147484035" r:id="rId10"/>
    <p:sldLayoutId id="21474840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914400" y="1830226"/>
            <a:ext cx="7315200" cy="1698625"/>
          </a:xfrm>
          <a:prstGeom prst="rect">
            <a:avLst/>
          </a:prstGeom>
          <a:ln>
            <a:noFill/>
          </a:ln>
        </p:spPr>
        <p:txBody>
          <a:bodyPr vert="horz" lIns="91440" tIns="45720" rIns="91440" bIns="45720" rtlCol="0" anchor="b">
            <a:normAutofit fontScale="90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auto">
              <a:spcAft>
                <a:spcPts val="0"/>
              </a:spcAft>
            </a:pPr>
            <a:br>
              <a:rPr lang="en-US" altLang="en-US" sz="3200">
                <a:ea typeface="ＭＳ Ｐゴシック" panose="020B0600070205080204" pitchFamily="34" charset="-128"/>
              </a:rPr>
            </a:br>
            <a:r>
              <a:rPr lang="en-US" altLang="en-US" sz="4000">
                <a:latin typeface="Times New Roman" panose="02020603050405020304" pitchFamily="18" charset="0"/>
                <a:ea typeface="ＭＳ Ｐゴシック" panose="020B0600070205080204" pitchFamily="34" charset="-128"/>
                <a:cs typeface="Times New Roman" panose="02020603050405020304" pitchFamily="18" charset="0"/>
              </a:rPr>
              <a:t>COLLEGIALITY IN ACTION</a:t>
            </a:r>
            <a:br>
              <a:rPr lang="en-US" altLang="en-US" sz="3200">
                <a:latin typeface="Times New Roman" panose="02020603050405020304" pitchFamily="18" charset="0"/>
                <a:ea typeface="ＭＳ Ｐゴシック" panose="020B0600070205080204" pitchFamily="34" charset="-128"/>
                <a:cs typeface="Times New Roman" panose="02020603050405020304" pitchFamily="18" charset="0"/>
              </a:rPr>
            </a:br>
            <a:br>
              <a:rPr lang="en-US" altLang="en-US" sz="3200">
                <a:latin typeface="Times New Roman" panose="02020603050405020304" pitchFamily="18" charset="0"/>
                <a:ea typeface="ＭＳ Ｐゴシック" panose="020B0600070205080204" pitchFamily="34" charset="-128"/>
                <a:cs typeface="Times New Roman" panose="02020603050405020304" pitchFamily="18" charset="0"/>
              </a:rPr>
            </a:br>
            <a:r>
              <a:rPr lang="en-US" altLang="en-US" sz="2800" i="1">
                <a:latin typeface="Times New Roman" panose="02020603050405020304" pitchFamily="18" charset="0"/>
                <a:ea typeface="ＭＳ Ｐゴシック" panose="020B0600070205080204" pitchFamily="34" charset="-128"/>
                <a:cs typeface="Times New Roman" panose="02020603050405020304" pitchFamily="18" charset="0"/>
              </a:rPr>
              <a:t>Effective Participation Fundamentals</a:t>
            </a:r>
            <a:endParaRPr lang="en-US" altLang="en-US" sz="2800" i="1"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24294" y="4399526"/>
            <a:ext cx="4293003" cy="1036059"/>
          </a:xfrm>
          <a:prstGeom prst="rect">
            <a:avLst/>
          </a:prstGeom>
        </p:spPr>
      </p:pic>
      <p:sp>
        <p:nvSpPr>
          <p:cNvPr id="7" name="Rectangle 6"/>
          <p:cNvSpPr/>
          <p:nvPr/>
        </p:nvSpPr>
        <p:spPr bwMode="auto">
          <a:xfrm>
            <a:off x="260675" y="233996"/>
            <a:ext cx="8639504" cy="6358758"/>
          </a:xfrm>
          <a:prstGeom prst="rect">
            <a:avLst/>
          </a:prstGeom>
          <a:noFill/>
          <a:ln w="63500" cap="flat" cmpd="dbl" algn="ctr">
            <a:solidFill>
              <a:schemeClr val="accent4">
                <a:lumMod val="50000"/>
              </a:schemeClr>
            </a:solidFill>
            <a:prstDash val="solid"/>
            <a:round/>
            <a:headEnd type="none" w="med" len="med"/>
            <a:tailEnd type="none" w="med" len="med"/>
          </a:ln>
          <a:effectLst/>
        </p:spPr>
        <p:txBody>
          <a:bodyPr vert="horz" wrap="square" lIns="91440" tIns="45720" rIns="91440" bIns="45720" numCol="1" rtlCol="0" anchor="b" anchorCtr="1"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a:ln>
                <a:noFill/>
              </a:ln>
              <a:solidFill>
                <a:srgbClr val="000000"/>
              </a:solidFill>
              <a:effectLst/>
              <a:latin typeface="Arial" charset="0"/>
              <a:ea typeface="Arial" charset="0"/>
              <a:cs typeface="Arial" charset="0"/>
            </a:endParaRPr>
          </a:p>
        </p:txBody>
      </p:sp>
      <p:pic>
        <p:nvPicPr>
          <p:cNvPr id="8" name="Picture 12" descr="asccc_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070" y="4560282"/>
            <a:ext cx="4076176" cy="7717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4596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dirty="0">
                <a:latin typeface="+mn-lt"/>
                <a:ea typeface="ＭＳ Ｐゴシック" panose="020B0600070205080204" pitchFamily="34" charset="-128"/>
              </a:rPr>
              <a:t>Participatory Governance</a:t>
            </a:r>
          </a:p>
        </p:txBody>
      </p:sp>
      <p:sp>
        <p:nvSpPr>
          <p:cNvPr id="24579" name="Rectangle 3"/>
          <p:cNvSpPr>
            <a:spLocks noGrp="1" noChangeArrowheads="1"/>
          </p:cNvSpPr>
          <p:nvPr>
            <p:ph idx="1"/>
          </p:nvPr>
        </p:nvSpPr>
        <p:spPr>
          <a:xfrm>
            <a:off x="952500" y="1989083"/>
            <a:ext cx="7734300" cy="4495800"/>
          </a:xfrm>
        </p:spPr>
        <p:txBody>
          <a:bodyPr/>
          <a:lstStyle/>
          <a:p>
            <a:pPr eaLnBrk="1" hangingPunct="1">
              <a:lnSpc>
                <a:spcPct val="80000"/>
              </a:lnSpc>
            </a:pPr>
            <a:r>
              <a:rPr lang="ja-JP" altLang="en-US" sz="2400" dirty="0">
                <a:latin typeface="+mj-lt"/>
                <a:ea typeface="ＭＳ Ｐゴシック" panose="020B0600070205080204" pitchFamily="34" charset="-128"/>
                <a:cs typeface="Times New Roman" panose="02020603050405020304" pitchFamily="18" charset="0"/>
              </a:rPr>
              <a:t>“</a:t>
            </a:r>
            <a:r>
              <a:rPr lang="en-US" altLang="ja-JP" sz="2400" dirty="0">
                <a:latin typeface="+mj-lt"/>
                <a:ea typeface="ＭＳ Ｐゴシック" panose="020B0600070205080204" pitchFamily="34" charset="-128"/>
                <a:cs typeface="Times New Roman" panose="02020603050405020304" pitchFamily="18" charset="0"/>
              </a:rPr>
              <a:t> … not a simple process to implement – goodwill, thoughtful people, a willingness to take risks and the ability to admit problems exist – can go far toward establishing a positive environment… </a:t>
            </a:r>
          </a:p>
          <a:p>
            <a:pPr eaLnBrk="1" hangingPunct="1">
              <a:lnSpc>
                <a:spcPct val="80000"/>
              </a:lnSpc>
            </a:pPr>
            <a:endParaRPr lang="en-US" altLang="en-US" sz="2400" dirty="0">
              <a:latin typeface="+mj-lt"/>
              <a:ea typeface="ＭＳ Ｐゴシック" panose="020B0600070205080204" pitchFamily="34" charset="-128"/>
              <a:cs typeface="Times New Roman" panose="02020603050405020304" pitchFamily="18" charset="0"/>
            </a:endParaRPr>
          </a:p>
          <a:p>
            <a:pPr eaLnBrk="1" hangingPunct="1">
              <a:lnSpc>
                <a:spcPct val="80000"/>
              </a:lnSpc>
            </a:pPr>
            <a:r>
              <a:rPr lang="en-US" altLang="en-US" sz="2400" dirty="0">
                <a:latin typeface="+mj-lt"/>
                <a:ea typeface="ＭＳ Ｐゴシック" panose="020B0600070205080204" pitchFamily="34" charset="-128"/>
                <a:cs typeface="Times New Roman" panose="02020603050405020304" pitchFamily="18" charset="0"/>
              </a:rPr>
              <a:t>	The central objective should be creation of a climate where energy is devoted to solving crucial educational tasks and not to turf battles over governance.</a:t>
            </a:r>
            <a:r>
              <a:rPr lang="ja-JP" altLang="en-US" sz="2400" dirty="0">
                <a:latin typeface="+mj-lt"/>
                <a:ea typeface="ＭＳ Ｐゴシック" panose="020B0600070205080204" pitchFamily="34" charset="-128"/>
                <a:cs typeface="Times New Roman" panose="02020603050405020304" pitchFamily="18" charset="0"/>
              </a:rPr>
              <a:t>”</a:t>
            </a:r>
            <a:r>
              <a:rPr lang="en-US" altLang="ja-JP" sz="2400" dirty="0">
                <a:latin typeface="+mj-lt"/>
                <a:ea typeface="ＭＳ Ｐゴシック" panose="020B0600070205080204" pitchFamily="34" charset="-128"/>
                <a:cs typeface="Times New Roman" panose="02020603050405020304" pitchFamily="18" charset="0"/>
              </a:rPr>
              <a:t> </a:t>
            </a:r>
          </a:p>
          <a:p>
            <a:pPr eaLnBrk="1" hangingPunct="1">
              <a:lnSpc>
                <a:spcPct val="80000"/>
              </a:lnSpc>
            </a:pPr>
            <a:endParaRPr lang="en-US" altLang="en-US" sz="2400" dirty="0">
              <a:latin typeface="+mj-lt"/>
              <a:ea typeface="ＭＳ Ｐゴシック" panose="020B0600070205080204" pitchFamily="34" charset="-128"/>
              <a:cs typeface="Times New Roman" panose="02020603050405020304" pitchFamily="18" charset="0"/>
            </a:endParaRPr>
          </a:p>
          <a:p>
            <a:pPr algn="r" eaLnBrk="1" hangingPunct="1">
              <a:lnSpc>
                <a:spcPct val="80000"/>
              </a:lnSpc>
            </a:pPr>
            <a:r>
              <a:rPr lang="en-US" altLang="en-US" sz="2400" i="1" dirty="0">
                <a:latin typeface="+mj-lt"/>
                <a:ea typeface="ＭＳ Ｐゴシック" panose="020B0600070205080204" pitchFamily="34" charset="-128"/>
                <a:cs typeface="Times New Roman" panose="02020603050405020304" pitchFamily="18" charset="0"/>
              </a:rPr>
              <a:t>CCCT/CEOCCC Policy Paper, December 1989</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05589-55E6-F846-A1C9-B8ADF7BD2D66}"/>
              </a:ext>
            </a:extLst>
          </p:cNvPr>
          <p:cNvSpPr>
            <a:spLocks noGrp="1"/>
          </p:cNvSpPr>
          <p:nvPr>
            <p:ph type="title"/>
          </p:nvPr>
        </p:nvSpPr>
        <p:spPr/>
        <p:txBody>
          <a:bodyPr/>
          <a:lstStyle/>
          <a:p>
            <a:r>
              <a:rPr lang="en-US" dirty="0"/>
              <a:t>Scenario #1</a:t>
            </a:r>
          </a:p>
        </p:txBody>
      </p:sp>
      <p:sp>
        <p:nvSpPr>
          <p:cNvPr id="3" name="Content Placeholder 2">
            <a:extLst>
              <a:ext uri="{FF2B5EF4-FFF2-40B4-BE49-F238E27FC236}">
                <a16:creationId xmlns:a16="http://schemas.microsoft.com/office/drawing/2014/main" id="{8AC85B1D-173C-6140-93CD-CD689AB1DD0F}"/>
              </a:ext>
            </a:extLst>
          </p:cNvPr>
          <p:cNvSpPr>
            <a:spLocks noGrp="1"/>
          </p:cNvSpPr>
          <p:nvPr>
            <p:ph idx="1"/>
          </p:nvPr>
        </p:nvSpPr>
        <p:spPr/>
        <p:txBody>
          <a:bodyPr/>
          <a:lstStyle/>
          <a:p>
            <a:r>
              <a:rPr lang="en-US" dirty="0"/>
              <a:t>One of the district’s governing board members recently attended a conference and saw a presentation on open educational resources. The board member came back enthused with this concept and has asked the college president to find ways to increase the college’s use of such materials. The president explains that the college already has an OER initiative and that faculty are being educated about OER opportunities and encouraged to adopt such materials where appropriate. The board member states that encouragement of faculty is not sufficient because making materials affordable for students is too important and presses the president to pursue a plan to mandate the use of such materials and present it to the board for approval.</a:t>
            </a:r>
          </a:p>
        </p:txBody>
      </p:sp>
    </p:spTree>
    <p:extLst>
      <p:ext uri="{BB962C8B-B14F-4D97-AF65-F5344CB8AC3E}">
        <p14:creationId xmlns:p14="http://schemas.microsoft.com/office/powerpoint/2010/main" val="793209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0E9C9-317F-7542-A4CF-DAA670020DEA}"/>
              </a:ext>
            </a:extLst>
          </p:cNvPr>
          <p:cNvSpPr>
            <a:spLocks noGrp="1"/>
          </p:cNvSpPr>
          <p:nvPr>
            <p:ph type="title"/>
          </p:nvPr>
        </p:nvSpPr>
        <p:spPr/>
        <p:txBody>
          <a:bodyPr/>
          <a:lstStyle/>
          <a:p>
            <a:r>
              <a:rPr lang="en-US" dirty="0"/>
              <a:t>Questions To Ask</a:t>
            </a:r>
          </a:p>
        </p:txBody>
      </p:sp>
      <p:sp>
        <p:nvSpPr>
          <p:cNvPr id="3" name="Content Placeholder 2">
            <a:extLst>
              <a:ext uri="{FF2B5EF4-FFF2-40B4-BE49-F238E27FC236}">
                <a16:creationId xmlns:a16="http://schemas.microsoft.com/office/drawing/2014/main" id="{81EC4BB7-D976-294E-949A-A5BDC03F3437}"/>
              </a:ext>
            </a:extLst>
          </p:cNvPr>
          <p:cNvSpPr>
            <a:spLocks noGrp="1"/>
          </p:cNvSpPr>
          <p:nvPr>
            <p:ph idx="1"/>
          </p:nvPr>
        </p:nvSpPr>
        <p:spPr/>
        <p:txBody>
          <a:bodyPr/>
          <a:lstStyle/>
          <a:p>
            <a:r>
              <a:rPr lang="en-US" sz="2400" dirty="0"/>
              <a:t>What is the issue?</a:t>
            </a:r>
          </a:p>
          <a:p>
            <a:r>
              <a:rPr lang="en-US" sz="2400" dirty="0"/>
              <a:t>Is there legal language or other documentation that should be cited?</a:t>
            </a:r>
          </a:p>
          <a:p>
            <a:r>
              <a:rPr lang="en-US" sz="2400" dirty="0"/>
              <a:t>What is the process that should be followed?  If it wasn’t followed, what suggestions do you have for making sure that the correct process is followed?</a:t>
            </a:r>
            <a:endParaRPr lang="en-US" dirty="0"/>
          </a:p>
        </p:txBody>
      </p:sp>
    </p:spTree>
    <p:extLst>
      <p:ext uri="{BB962C8B-B14F-4D97-AF65-F5344CB8AC3E}">
        <p14:creationId xmlns:p14="http://schemas.microsoft.com/office/powerpoint/2010/main" val="2375100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4B0B3-ADF4-B14F-A6B9-6EFF30EF5122}"/>
              </a:ext>
            </a:extLst>
          </p:cNvPr>
          <p:cNvSpPr>
            <a:spLocks noGrp="1"/>
          </p:cNvSpPr>
          <p:nvPr>
            <p:ph type="title"/>
          </p:nvPr>
        </p:nvSpPr>
        <p:spPr/>
        <p:txBody>
          <a:bodyPr/>
          <a:lstStyle/>
          <a:p>
            <a:r>
              <a:rPr lang="en-US" dirty="0"/>
              <a:t>Answers to Scenario #1</a:t>
            </a:r>
          </a:p>
        </p:txBody>
      </p:sp>
      <p:sp>
        <p:nvSpPr>
          <p:cNvPr id="3" name="Content Placeholder 2">
            <a:extLst>
              <a:ext uri="{FF2B5EF4-FFF2-40B4-BE49-F238E27FC236}">
                <a16:creationId xmlns:a16="http://schemas.microsoft.com/office/drawing/2014/main" id="{2F4D95F7-F011-AC44-86DF-71098CA39A44}"/>
              </a:ext>
            </a:extLst>
          </p:cNvPr>
          <p:cNvSpPr>
            <a:spLocks noGrp="1"/>
          </p:cNvSpPr>
          <p:nvPr>
            <p:ph idx="1"/>
          </p:nvPr>
        </p:nvSpPr>
        <p:spPr/>
        <p:txBody>
          <a:bodyPr>
            <a:normAutofit fontScale="77500" lnSpcReduction="20000"/>
          </a:bodyPr>
          <a:lstStyle/>
          <a:p>
            <a:r>
              <a:rPr lang="en-US" dirty="0"/>
              <a:t>Issue:	The issue is the governing board members’ role in making and implementing curriculum decisions.</a:t>
            </a:r>
          </a:p>
          <a:p>
            <a:r>
              <a:rPr lang="en-US" dirty="0"/>
              <a:t>Citation: California Education Code §70902(A)(1) states, “Every community college district shall be under the control of a board of trustees. . . the governing board may initiate and carry on any program, activity, or may otherwise act in any manner that is not in conflict with or inconsistent with, or preempted by, any law and that is not in conflict with the purposes for which community college districts are established.” Final decision-making authority for the district thus clearly rests with the governing board. However, Education Code §70901(b)(1)(E) guarantees “the right of academic senates to assume primary responsibility for making recommendations in the areas of curriculum and academic standards.” Title 5 §53200(c) lists the areas of academic and professional matters on which districts must consult with academic senates before making decisions, and curriculum is the first item on that list. Choice and adoption of instructional materials is an integral aspect of curriculum design and delivery and is therefore subject to consultation with the academic senate.</a:t>
            </a:r>
          </a:p>
          <a:p>
            <a:r>
              <a:rPr lang="en-US" dirty="0"/>
              <a:t>Process: The college president should continue the college’s efforts to educate faculty regarding the possibilities of open educational resources and may even encourage faculty to consider such materials as appropriate. The board member is entitled to request a report or even periodic reports on the college’s status in regard to the adoption of OER materials. However, no program to encourage the adoption of any instructional materials should be implemented without consultation with the academic senate, and no action should be taken by the board or the administration to mandate the adoption of such materials.</a:t>
            </a:r>
          </a:p>
          <a:p>
            <a:endParaRPr lang="en-US" dirty="0"/>
          </a:p>
        </p:txBody>
      </p:sp>
    </p:spTree>
    <p:extLst>
      <p:ext uri="{BB962C8B-B14F-4D97-AF65-F5344CB8AC3E}">
        <p14:creationId xmlns:p14="http://schemas.microsoft.com/office/powerpoint/2010/main" val="2200161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3BAB2-CA97-534E-ABDF-C37B483647D3}"/>
              </a:ext>
            </a:extLst>
          </p:cNvPr>
          <p:cNvSpPr>
            <a:spLocks noGrp="1"/>
          </p:cNvSpPr>
          <p:nvPr>
            <p:ph type="title"/>
          </p:nvPr>
        </p:nvSpPr>
        <p:spPr/>
        <p:txBody>
          <a:bodyPr/>
          <a:lstStyle/>
          <a:p>
            <a:r>
              <a:rPr lang="en-US" dirty="0"/>
              <a:t>Answers to Scenario #1</a:t>
            </a:r>
          </a:p>
        </p:txBody>
      </p:sp>
      <p:sp>
        <p:nvSpPr>
          <p:cNvPr id="3" name="Content Placeholder 2">
            <a:extLst>
              <a:ext uri="{FF2B5EF4-FFF2-40B4-BE49-F238E27FC236}">
                <a16:creationId xmlns:a16="http://schemas.microsoft.com/office/drawing/2014/main" id="{433E9777-AFDB-A741-84C4-ED16BF1C8969}"/>
              </a:ext>
            </a:extLst>
          </p:cNvPr>
          <p:cNvSpPr>
            <a:spLocks noGrp="1"/>
          </p:cNvSpPr>
          <p:nvPr>
            <p:ph idx="1"/>
          </p:nvPr>
        </p:nvSpPr>
        <p:spPr/>
        <p:txBody>
          <a:bodyPr/>
          <a:lstStyle/>
          <a:p>
            <a:r>
              <a:rPr lang="en-US" dirty="0"/>
              <a:t>Suggestion:  Governing board members should rightly be interested in and concerned with curricular programs that benefit students and may be updated on the progress or status of such programs through reports in writing or at board meetings. Members are well within their rights to ask questions about and make observations and suggestions regarding such programs. However, in decisions regarding curriculum development, boards should trust in and rely on consultation with the academic senate and the judgement of the college’s curriculum committee, and boards and administrators should respect the expertise of discipline faculty regarding the delivery of that curriculum. </a:t>
            </a:r>
          </a:p>
        </p:txBody>
      </p:sp>
    </p:spTree>
    <p:extLst>
      <p:ext uri="{BB962C8B-B14F-4D97-AF65-F5344CB8AC3E}">
        <p14:creationId xmlns:p14="http://schemas.microsoft.com/office/powerpoint/2010/main" val="18151229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en-US" dirty="0">
                <a:latin typeface="+mn-lt"/>
                <a:ea typeface="ＭＳ Ｐゴシック" panose="020B0600070205080204" pitchFamily="34" charset="-128"/>
              </a:rPr>
              <a:t>Title 5 Terminology:  Effective Participation</a:t>
            </a:r>
          </a:p>
        </p:txBody>
      </p:sp>
      <p:sp>
        <p:nvSpPr>
          <p:cNvPr id="26627" name="Rectangle 3"/>
          <p:cNvSpPr>
            <a:spLocks noGrp="1" noChangeArrowheads="1"/>
          </p:cNvSpPr>
          <p:nvPr>
            <p:ph idx="1"/>
          </p:nvPr>
        </p:nvSpPr>
        <p:spPr/>
        <p:txBody>
          <a:bodyPr/>
          <a:lstStyle/>
          <a:p>
            <a:pPr marL="0" indent="0" eaLnBrk="1" hangingPunct="1">
              <a:lnSpc>
                <a:spcPct val="90000"/>
              </a:lnSpc>
            </a:pPr>
            <a:r>
              <a:rPr lang="en-US" altLang="en-US" dirty="0">
                <a:latin typeface="+mj-lt"/>
                <a:ea typeface="ＭＳ Ｐゴシック" panose="020B0600070205080204" pitchFamily="34" charset="-128"/>
                <a:cs typeface="Times New Roman" panose="02020603050405020304" pitchFamily="18" charset="0"/>
              </a:rPr>
              <a:t>Participating effectively in district and college governance is shared involvement in the decision-making process.</a:t>
            </a:r>
          </a:p>
          <a:p>
            <a:pPr marL="0" indent="0" eaLnBrk="1" hangingPunct="1">
              <a:lnSpc>
                <a:spcPct val="90000"/>
              </a:lnSpc>
            </a:pPr>
            <a:endParaRPr lang="en-US" altLang="en-US" sz="1400" dirty="0">
              <a:latin typeface="+mj-lt"/>
              <a:ea typeface="ＭＳ Ｐゴシック" panose="020B0600070205080204" pitchFamily="34" charset="-128"/>
              <a:cs typeface="Times New Roman" panose="02020603050405020304" pitchFamily="18" charset="0"/>
            </a:endParaRPr>
          </a:p>
          <a:p>
            <a:pPr lvl="1" eaLnBrk="1" hangingPunct="1">
              <a:lnSpc>
                <a:spcPct val="90000"/>
              </a:lnSpc>
              <a:spcAft>
                <a:spcPct val="50000"/>
              </a:spcAft>
            </a:pPr>
            <a:r>
              <a:rPr lang="en-US" altLang="en-US" sz="2600" dirty="0">
                <a:latin typeface="+mj-lt"/>
                <a:cs typeface="Times New Roman" panose="02020603050405020304" pitchFamily="18" charset="0"/>
              </a:rPr>
              <a:t>It does not imply total agreement;</a:t>
            </a:r>
          </a:p>
          <a:p>
            <a:pPr lvl="1" eaLnBrk="1" hangingPunct="1">
              <a:lnSpc>
                <a:spcPct val="90000"/>
              </a:lnSpc>
              <a:spcAft>
                <a:spcPct val="50000"/>
              </a:spcAft>
            </a:pPr>
            <a:r>
              <a:rPr lang="en-US" altLang="en-US" sz="2600" dirty="0">
                <a:latin typeface="+mj-lt"/>
                <a:cs typeface="Times New Roman" panose="02020603050405020304" pitchFamily="18" charset="0"/>
              </a:rPr>
              <a:t>The same level of involvement by all is not required; and</a:t>
            </a:r>
          </a:p>
          <a:p>
            <a:pPr lvl="1" eaLnBrk="1" hangingPunct="1">
              <a:lnSpc>
                <a:spcPct val="90000"/>
              </a:lnSpc>
            </a:pPr>
            <a:r>
              <a:rPr lang="en-US" altLang="en-US" sz="2600" dirty="0">
                <a:latin typeface="+mj-lt"/>
                <a:cs typeface="Times New Roman" panose="02020603050405020304" pitchFamily="18" charset="0"/>
              </a:rPr>
              <a:t>Final decisions rest with the board.</a:t>
            </a:r>
          </a:p>
          <a:p>
            <a:pPr marL="0" indent="0" eaLnBrk="1" hangingPunct="1">
              <a:lnSpc>
                <a:spcPct val="90000"/>
              </a:lnSpc>
            </a:pPr>
            <a:endParaRPr lang="en-US" altLang="en-US"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971550" y="255588"/>
            <a:ext cx="7715250" cy="1003300"/>
          </a:xfrm>
        </p:spPr>
        <p:txBody>
          <a:bodyPr/>
          <a:lstStyle/>
          <a:p>
            <a:pPr eaLnBrk="1" hangingPunct="1"/>
            <a:r>
              <a:rPr lang="en-US" altLang="en-US" dirty="0">
                <a:latin typeface="+mn-lt"/>
                <a:ea typeface="ＭＳ Ｐゴシック" panose="020B0600070205080204" pitchFamily="34" charset="-128"/>
              </a:rPr>
              <a:t>Benefits and Values of Our Governance System</a:t>
            </a:r>
          </a:p>
        </p:txBody>
      </p:sp>
      <p:sp>
        <p:nvSpPr>
          <p:cNvPr id="28675" name="Rectangle 3"/>
          <p:cNvSpPr>
            <a:spLocks noGrp="1" noChangeArrowheads="1"/>
          </p:cNvSpPr>
          <p:nvPr>
            <p:ph idx="1"/>
          </p:nvPr>
        </p:nvSpPr>
        <p:spPr/>
        <p:txBody>
          <a:bodyPr/>
          <a:lstStyle/>
          <a:p>
            <a:pPr marL="457200" indent="-457200" eaLnBrk="1" hangingPunct="1">
              <a:lnSpc>
                <a:spcPct val="90000"/>
              </a:lnSpc>
              <a:spcBef>
                <a:spcPct val="10000"/>
              </a:spcBef>
              <a:spcAft>
                <a:spcPct val="50000"/>
              </a:spcAft>
              <a:buClr>
                <a:srgbClr val="000000"/>
              </a:buClr>
              <a:buFont typeface="Wingdings" panose="05000000000000000000" pitchFamily="2" charset="2"/>
              <a:buChar char="§"/>
            </a:pPr>
            <a:r>
              <a:rPr lang="en-US" altLang="en-US" dirty="0">
                <a:latin typeface="+mj-lt"/>
                <a:ea typeface="ＭＳ Ｐゴシック" panose="020B0600070205080204" pitchFamily="34" charset="-128"/>
                <a:cs typeface="Times New Roman" panose="02020603050405020304" pitchFamily="18" charset="0"/>
              </a:rPr>
              <a:t>Expertise and analytical skills of many 	</a:t>
            </a:r>
          </a:p>
          <a:p>
            <a:pPr marL="457200" indent="-457200" eaLnBrk="1" hangingPunct="1">
              <a:lnSpc>
                <a:spcPct val="90000"/>
              </a:lnSpc>
              <a:spcBef>
                <a:spcPct val="10000"/>
              </a:spcBef>
              <a:spcAft>
                <a:spcPct val="50000"/>
              </a:spcAft>
              <a:buClr>
                <a:srgbClr val="000000"/>
              </a:buClr>
              <a:buFont typeface="Wingdings" panose="05000000000000000000" pitchFamily="2" charset="2"/>
              <a:buChar char="§"/>
            </a:pPr>
            <a:r>
              <a:rPr lang="en-US" altLang="en-US" dirty="0">
                <a:latin typeface="+mj-lt"/>
                <a:ea typeface="ＭＳ Ｐゴシック" panose="020B0600070205080204" pitchFamily="34" charset="-128"/>
                <a:cs typeface="Times New Roman" panose="02020603050405020304" pitchFamily="18" charset="0"/>
              </a:rPr>
              <a:t>Understanding of objective/decisions</a:t>
            </a:r>
          </a:p>
          <a:p>
            <a:pPr marL="457200" indent="-457200" eaLnBrk="1" hangingPunct="1">
              <a:lnSpc>
                <a:spcPct val="90000"/>
              </a:lnSpc>
              <a:spcBef>
                <a:spcPct val="10000"/>
              </a:spcBef>
              <a:spcAft>
                <a:spcPct val="50000"/>
              </a:spcAft>
              <a:buClr>
                <a:srgbClr val="000000"/>
              </a:buClr>
              <a:buFont typeface="Wingdings" panose="05000000000000000000" pitchFamily="2" charset="2"/>
              <a:buChar char="§"/>
            </a:pPr>
            <a:r>
              <a:rPr lang="en-US" altLang="en-US" dirty="0">
                <a:latin typeface="+mj-lt"/>
                <a:ea typeface="ＭＳ Ｐゴシック" panose="020B0600070205080204" pitchFamily="34" charset="-128"/>
                <a:cs typeface="Times New Roman" panose="02020603050405020304" pitchFamily="18" charset="0"/>
              </a:rPr>
              <a:t>Commitment to implementation</a:t>
            </a:r>
          </a:p>
          <a:p>
            <a:pPr marL="457200" indent="-457200" eaLnBrk="1" hangingPunct="1">
              <a:lnSpc>
                <a:spcPct val="90000"/>
              </a:lnSpc>
              <a:spcBef>
                <a:spcPct val="10000"/>
              </a:spcBef>
              <a:spcAft>
                <a:spcPct val="50000"/>
              </a:spcAft>
              <a:buClr>
                <a:srgbClr val="000000"/>
              </a:buClr>
              <a:buFont typeface="Wingdings" panose="05000000000000000000" pitchFamily="2" charset="2"/>
              <a:buChar char="§"/>
            </a:pPr>
            <a:r>
              <a:rPr lang="en-US" altLang="en-US" dirty="0">
                <a:latin typeface="+mj-lt"/>
                <a:ea typeface="ＭＳ Ｐゴシック" panose="020B0600070205080204" pitchFamily="34" charset="-128"/>
                <a:cs typeface="Times New Roman" panose="02020603050405020304" pitchFamily="18" charset="0"/>
              </a:rPr>
              <a:t>Leadership opportunities</a:t>
            </a:r>
          </a:p>
          <a:p>
            <a:pPr marL="457200" indent="-457200" eaLnBrk="1" hangingPunct="1">
              <a:lnSpc>
                <a:spcPct val="90000"/>
              </a:lnSpc>
              <a:spcBef>
                <a:spcPct val="10000"/>
              </a:spcBef>
              <a:spcAft>
                <a:spcPct val="50000"/>
              </a:spcAft>
              <a:buClr>
                <a:srgbClr val="000000"/>
              </a:buClr>
              <a:buFont typeface="Wingdings" panose="05000000000000000000" pitchFamily="2" charset="2"/>
              <a:buChar char="§"/>
            </a:pPr>
            <a:r>
              <a:rPr lang="en-US" altLang="en-US" dirty="0">
                <a:latin typeface="+mj-lt"/>
                <a:ea typeface="ＭＳ Ｐゴシック" panose="020B0600070205080204" pitchFamily="34" charset="-128"/>
                <a:cs typeface="Times New Roman" panose="02020603050405020304" pitchFamily="18" charset="0"/>
              </a:rPr>
              <a:t>Promotion of trust and cooperation</a:t>
            </a:r>
          </a:p>
          <a:p>
            <a:pPr marL="457200" indent="-457200" eaLnBrk="1" hangingPunct="1">
              <a:lnSpc>
                <a:spcPct val="90000"/>
              </a:lnSpc>
              <a:spcBef>
                <a:spcPct val="10000"/>
              </a:spcBef>
              <a:spcAft>
                <a:spcPct val="50000"/>
              </a:spcAft>
              <a:buClr>
                <a:srgbClr val="000000"/>
              </a:buClr>
              <a:buFont typeface="Wingdings" panose="05000000000000000000" pitchFamily="2" charset="2"/>
              <a:buChar char="§"/>
            </a:pPr>
            <a:r>
              <a:rPr lang="en-US" altLang="en-US" dirty="0">
                <a:latin typeface="+mj-lt"/>
                <a:ea typeface="ＭＳ Ｐゴシック" panose="020B0600070205080204" pitchFamily="34" charset="-128"/>
                <a:cs typeface="Times New Roman" panose="02020603050405020304" pitchFamily="18" charset="0"/>
              </a:rPr>
              <a:t>Opportunities for conflict resolution </a:t>
            </a:r>
          </a:p>
          <a:p>
            <a:pPr marL="457200" indent="-457200" eaLnBrk="1" hangingPunct="1">
              <a:lnSpc>
                <a:spcPct val="90000"/>
              </a:lnSpc>
              <a:spcBef>
                <a:spcPct val="10000"/>
              </a:spcBef>
              <a:buClr>
                <a:srgbClr val="000000"/>
              </a:buClr>
              <a:buFont typeface="Wingdings" panose="05000000000000000000" pitchFamily="2" charset="2"/>
              <a:buChar char="§"/>
            </a:pPr>
            <a:r>
              <a:rPr lang="en-US" altLang="en-US" dirty="0">
                <a:latin typeface="+mj-lt"/>
                <a:ea typeface="ＭＳ Ｐゴシック" panose="020B0600070205080204" pitchFamily="34" charset="-128"/>
                <a:cs typeface="Times New Roman" panose="02020603050405020304" pitchFamily="18" charset="0"/>
              </a:rPr>
              <a:t>Less dissent</a:t>
            </a:r>
          </a:p>
          <a:p>
            <a:pPr marL="457200" indent="-457200" eaLnBrk="1" hangingPunct="1">
              <a:lnSpc>
                <a:spcPct val="90000"/>
              </a:lnSpc>
              <a:buFont typeface="Wingdings" panose="05000000000000000000" pitchFamily="2" charset="2"/>
              <a:buChar char="§"/>
            </a:pPr>
            <a:endParaRPr lang="en-US" altLang="en-US"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dirty="0">
                <a:latin typeface="+mn-lt"/>
                <a:ea typeface="ＭＳ Ｐゴシック" panose="020B0600070205080204" pitchFamily="34" charset="-128"/>
              </a:rPr>
              <a:t>Challenges of Our Governance System</a:t>
            </a:r>
          </a:p>
        </p:txBody>
      </p:sp>
      <p:sp>
        <p:nvSpPr>
          <p:cNvPr id="30723" name="Rectangle 3"/>
          <p:cNvSpPr>
            <a:spLocks noGrp="1" noChangeArrowheads="1"/>
          </p:cNvSpPr>
          <p:nvPr>
            <p:ph idx="1"/>
          </p:nvPr>
        </p:nvSpPr>
        <p:spPr>
          <a:xfrm>
            <a:off x="952500" y="1417638"/>
            <a:ext cx="7734300" cy="4495800"/>
          </a:xfrm>
        </p:spPr>
        <p:txBody>
          <a:bodyPr/>
          <a:lstStyle/>
          <a:p>
            <a:pPr marL="457200" indent="-457200" eaLnBrk="1" hangingPunct="1">
              <a:lnSpc>
                <a:spcPct val="90000"/>
              </a:lnSpc>
              <a:spcBef>
                <a:spcPct val="10000"/>
              </a:spcBef>
              <a:spcAft>
                <a:spcPct val="50000"/>
              </a:spcAft>
              <a:buClr>
                <a:srgbClr val="000000"/>
              </a:buClr>
              <a:buFont typeface="Wingdings" panose="05000000000000000000" pitchFamily="2" charset="2"/>
              <a:buChar char="§"/>
            </a:pPr>
            <a:r>
              <a:rPr lang="en-US" altLang="en-US" dirty="0">
                <a:latin typeface="+mj-lt"/>
                <a:ea typeface="ＭＳ Ｐゴシック" panose="020B0600070205080204" pitchFamily="34" charset="-128"/>
                <a:cs typeface="Times New Roman" panose="02020603050405020304" pitchFamily="18" charset="0"/>
              </a:rPr>
              <a:t>Participation by individuals with limited expertise</a:t>
            </a:r>
          </a:p>
          <a:p>
            <a:pPr marL="457200" indent="-457200" eaLnBrk="1" hangingPunct="1">
              <a:lnSpc>
                <a:spcPct val="90000"/>
              </a:lnSpc>
              <a:spcBef>
                <a:spcPct val="10000"/>
              </a:spcBef>
              <a:spcAft>
                <a:spcPct val="50000"/>
              </a:spcAft>
              <a:buClr>
                <a:srgbClr val="000000"/>
              </a:buClr>
              <a:buFont typeface="Wingdings" panose="05000000000000000000" pitchFamily="2" charset="2"/>
              <a:buChar char="§"/>
            </a:pPr>
            <a:r>
              <a:rPr lang="en-US" altLang="en-US" dirty="0">
                <a:latin typeface="+mj-lt"/>
                <a:ea typeface="ＭＳ Ｐゴシック" panose="020B0600070205080204" pitchFamily="34" charset="-128"/>
                <a:cs typeface="Times New Roman" panose="02020603050405020304" pitchFamily="18" charset="0"/>
              </a:rPr>
              <a:t>Time away from other duties</a:t>
            </a:r>
          </a:p>
          <a:p>
            <a:pPr marL="457200" indent="-457200" eaLnBrk="1" hangingPunct="1">
              <a:lnSpc>
                <a:spcPct val="90000"/>
              </a:lnSpc>
              <a:spcBef>
                <a:spcPct val="10000"/>
              </a:spcBef>
              <a:spcAft>
                <a:spcPct val="50000"/>
              </a:spcAft>
              <a:buClr>
                <a:srgbClr val="000000"/>
              </a:buClr>
              <a:buFont typeface="Wingdings" panose="05000000000000000000" pitchFamily="2" charset="2"/>
              <a:buChar char="§"/>
            </a:pPr>
            <a:r>
              <a:rPr lang="en-US" altLang="en-US" dirty="0">
                <a:latin typeface="+mj-lt"/>
                <a:ea typeface="ＭＳ Ｐゴシック" panose="020B0600070205080204" pitchFamily="34" charset="-128"/>
                <a:cs typeface="Times New Roman" panose="02020603050405020304" pitchFamily="18" charset="0"/>
              </a:rPr>
              <a:t>Can require considerable time for decision</a:t>
            </a:r>
          </a:p>
          <a:p>
            <a:pPr marL="457200" indent="-457200" eaLnBrk="1" hangingPunct="1">
              <a:lnSpc>
                <a:spcPct val="90000"/>
              </a:lnSpc>
              <a:spcBef>
                <a:spcPct val="10000"/>
              </a:spcBef>
              <a:spcAft>
                <a:spcPct val="50000"/>
              </a:spcAft>
              <a:buClr>
                <a:srgbClr val="000000"/>
              </a:buClr>
              <a:buFont typeface="Wingdings" panose="05000000000000000000" pitchFamily="2" charset="2"/>
              <a:buChar char="§"/>
            </a:pPr>
            <a:r>
              <a:rPr lang="en-US" altLang="en-US" dirty="0">
                <a:latin typeface="+mj-lt"/>
                <a:ea typeface="ＭＳ Ｐゴシック" panose="020B0600070205080204" pitchFamily="34" charset="-128"/>
                <a:cs typeface="Times New Roman" panose="02020603050405020304" pitchFamily="18" charset="0"/>
              </a:rPr>
              <a:t>Shared accountability </a:t>
            </a:r>
          </a:p>
          <a:p>
            <a:pPr marL="457200" indent="-457200" eaLnBrk="1" hangingPunct="1">
              <a:lnSpc>
                <a:spcPct val="90000"/>
              </a:lnSpc>
              <a:spcBef>
                <a:spcPct val="10000"/>
              </a:spcBef>
              <a:spcAft>
                <a:spcPct val="50000"/>
              </a:spcAft>
              <a:buClr>
                <a:srgbClr val="000000"/>
              </a:buClr>
              <a:buFont typeface="Wingdings" panose="05000000000000000000" pitchFamily="2" charset="2"/>
              <a:buChar char="§"/>
            </a:pPr>
            <a:r>
              <a:rPr lang="en-US" altLang="en-US" dirty="0">
                <a:latin typeface="+mj-lt"/>
                <a:ea typeface="ＭＳ Ｐゴシック" panose="020B0600070205080204" pitchFamily="34" charset="-128"/>
                <a:cs typeface="Times New Roman" panose="02020603050405020304" pitchFamily="18" charset="0"/>
              </a:rPr>
              <a:t>Differing expectations and understanding </a:t>
            </a:r>
          </a:p>
          <a:p>
            <a:pPr marL="457200" indent="-457200" eaLnBrk="1" hangingPunct="1">
              <a:lnSpc>
                <a:spcPct val="90000"/>
              </a:lnSpc>
              <a:spcBef>
                <a:spcPct val="10000"/>
              </a:spcBef>
              <a:buClr>
                <a:srgbClr val="000000"/>
              </a:buClr>
              <a:buFont typeface="Wingdings" panose="05000000000000000000" pitchFamily="2" charset="2"/>
              <a:buChar char="§"/>
            </a:pPr>
            <a:r>
              <a:rPr lang="en-US" altLang="en-US" dirty="0">
                <a:latin typeface="+mj-lt"/>
                <a:ea typeface="ＭＳ Ｐゴシック" panose="020B0600070205080204" pitchFamily="34" charset="-128"/>
                <a:cs typeface="Times New Roman" panose="02020603050405020304" pitchFamily="18" charset="0"/>
              </a:rPr>
              <a:t>Potential conflict if board/designee rejects recommendation</a:t>
            </a:r>
          </a:p>
          <a:p>
            <a:pPr marL="457200" indent="-457200" eaLnBrk="1" hangingPunct="1">
              <a:lnSpc>
                <a:spcPct val="90000"/>
              </a:lnSpc>
              <a:buFont typeface="Wingdings" panose="05000000000000000000" pitchFamily="2" charset="2"/>
              <a:buChar char="§"/>
            </a:pPr>
            <a:endParaRPr lang="en-US" altLang="en-US" dirty="0">
              <a:latin typeface="Times New Roman" panose="02020603050405020304" pitchFamily="18" charset="0"/>
              <a:ea typeface="ＭＳ Ｐゴシック" panose="020B0600070205080204" pitchFamily="34" charset="-128"/>
              <a:cs typeface="Times New Roman" panose="02020603050405020304" pitchFamily="18" charset="0"/>
            </a:endParaRPr>
          </a:p>
          <a:p>
            <a:pPr eaLnBrk="1" hangingPunct="1">
              <a:lnSpc>
                <a:spcPct val="90000"/>
              </a:lnSpc>
              <a:buFont typeface="Wingdings" panose="05000000000000000000" pitchFamily="2" charset="2"/>
              <a:buChar char="§"/>
            </a:pPr>
            <a:endParaRPr lang="en-US" altLang="en-US" sz="2000"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en-US" dirty="0">
                <a:latin typeface="+mn-lt"/>
                <a:ea typeface="ＭＳ Ｐゴシック" panose="020B0600070205080204" pitchFamily="34" charset="-128"/>
              </a:rPr>
              <a:t>The Law—Education Code </a:t>
            </a:r>
          </a:p>
        </p:txBody>
      </p:sp>
      <p:sp>
        <p:nvSpPr>
          <p:cNvPr id="32771" name="Rectangle 3"/>
          <p:cNvSpPr>
            <a:spLocks noGrp="1" noChangeArrowheads="1"/>
          </p:cNvSpPr>
          <p:nvPr>
            <p:ph idx="1"/>
          </p:nvPr>
        </p:nvSpPr>
        <p:spPr/>
        <p:txBody>
          <a:bodyPr/>
          <a:lstStyle/>
          <a:p>
            <a:pPr marL="0" indent="0" eaLnBrk="1" hangingPunct="1">
              <a:lnSpc>
                <a:spcPct val="90000"/>
              </a:lnSpc>
            </a:pPr>
            <a:r>
              <a:rPr lang="en-US" altLang="en-US" sz="2400" dirty="0">
                <a:latin typeface="+mj-lt"/>
                <a:ea typeface="ＭＳ Ｐゴシック" panose="020B0600070205080204" pitchFamily="34" charset="-128"/>
                <a:cs typeface="Times New Roman" panose="02020603050405020304" pitchFamily="18" charset="0"/>
              </a:rPr>
              <a:t>Board of Governors shall establish "minimum standards" and local governing boards shall "establish procedures not inconsistent" with those standards to ensure the following:</a:t>
            </a:r>
          </a:p>
          <a:p>
            <a:pPr marL="0" indent="0" eaLnBrk="1" hangingPunct="1">
              <a:lnSpc>
                <a:spcPct val="90000"/>
              </a:lnSpc>
            </a:pPr>
            <a:endParaRPr lang="en-US" altLang="en-US" sz="2200" dirty="0">
              <a:latin typeface="+mj-lt"/>
              <a:ea typeface="ＭＳ Ｐゴシック" panose="020B0600070205080204" pitchFamily="34" charset="-128"/>
              <a:cs typeface="Times New Roman" panose="02020603050405020304" pitchFamily="18" charset="0"/>
            </a:endParaRPr>
          </a:p>
          <a:p>
            <a:pPr lvl="1" eaLnBrk="1" hangingPunct="1">
              <a:lnSpc>
                <a:spcPct val="90000"/>
              </a:lnSpc>
            </a:pPr>
            <a:r>
              <a:rPr lang="en-US" altLang="en-US" sz="2200" dirty="0">
                <a:latin typeface="+mj-lt"/>
                <a:cs typeface="Times New Roman" panose="02020603050405020304" pitchFamily="18" charset="0"/>
              </a:rPr>
              <a:t>Faculty, staff and students the right to participate effectively in district and college governance</a:t>
            </a:r>
          </a:p>
          <a:p>
            <a:pPr marL="0" indent="0" eaLnBrk="1" hangingPunct="1">
              <a:lnSpc>
                <a:spcPct val="90000"/>
              </a:lnSpc>
            </a:pPr>
            <a:endParaRPr lang="en-US" altLang="en-US" sz="2200" dirty="0">
              <a:latin typeface="+mj-lt"/>
              <a:ea typeface="ＭＳ Ｐゴシック" panose="020B0600070205080204" pitchFamily="34" charset="-128"/>
              <a:cs typeface="Times New Roman" panose="02020603050405020304" pitchFamily="18" charset="0"/>
            </a:endParaRPr>
          </a:p>
          <a:p>
            <a:pPr lvl="1" eaLnBrk="1" hangingPunct="1">
              <a:lnSpc>
                <a:spcPct val="90000"/>
              </a:lnSpc>
            </a:pPr>
            <a:r>
              <a:rPr lang="en-US" altLang="en-US" sz="2200" dirty="0">
                <a:latin typeface="+mj-lt"/>
                <a:cs typeface="Times New Roman" panose="02020603050405020304" pitchFamily="18" charset="0"/>
              </a:rPr>
              <a:t>The right of academic senates to assume primary responsibility for making recommendations in the areas of curriculum and academic standards. 	</a:t>
            </a:r>
          </a:p>
          <a:p>
            <a:pPr marL="0" indent="0" algn="r" eaLnBrk="1" hangingPunct="1">
              <a:lnSpc>
                <a:spcPct val="90000"/>
              </a:lnSpc>
            </a:pPr>
            <a:endParaRPr lang="en-US" altLang="en-US" sz="2200" b="1" dirty="0">
              <a:latin typeface="+mj-lt"/>
              <a:ea typeface="ＭＳ Ｐゴシック" panose="020B0600070205080204" pitchFamily="34" charset="-128"/>
              <a:cs typeface="Times New Roman" panose="02020603050405020304" pitchFamily="18" charset="0"/>
            </a:endParaRPr>
          </a:p>
          <a:p>
            <a:pPr marL="0" indent="0" algn="r" eaLnBrk="1" hangingPunct="1">
              <a:lnSpc>
                <a:spcPct val="90000"/>
              </a:lnSpc>
            </a:pPr>
            <a:r>
              <a:rPr lang="en-US" altLang="en-US" sz="1800" i="1" dirty="0">
                <a:latin typeface="+mj-lt"/>
                <a:ea typeface="ＭＳ Ｐゴシック" panose="020B0600070205080204" pitchFamily="34" charset="-128"/>
                <a:cs typeface="Times New Roman" panose="02020603050405020304" pitchFamily="18" charset="0"/>
              </a:rPr>
              <a:t>Education Code Sections 70901 and 70902</a:t>
            </a:r>
          </a:p>
          <a:p>
            <a:pPr marL="0" indent="0" eaLnBrk="1" hangingPunct="1">
              <a:lnSpc>
                <a:spcPct val="90000"/>
              </a:lnSpc>
            </a:pPr>
            <a:endParaRPr lang="en-US" altLang="en-US" sz="1800" dirty="0">
              <a:latin typeface="+mj-lt"/>
              <a:ea typeface="ＭＳ Ｐゴシック" panose="020B0600070205080204" pitchFamily="34" charset="-128"/>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dirty="0">
                <a:latin typeface="+mn-lt"/>
                <a:ea typeface="ＭＳ Ｐゴシック" panose="020B0600070205080204" pitchFamily="34" charset="-128"/>
              </a:rPr>
              <a:t>Regulation: Academic Senate Role</a:t>
            </a:r>
          </a:p>
        </p:txBody>
      </p:sp>
      <p:sp>
        <p:nvSpPr>
          <p:cNvPr id="34819" name="Rectangle 3"/>
          <p:cNvSpPr>
            <a:spLocks noGrp="1" noChangeArrowheads="1"/>
          </p:cNvSpPr>
          <p:nvPr>
            <p:ph idx="1"/>
          </p:nvPr>
        </p:nvSpPr>
        <p:spPr>
          <a:xfrm>
            <a:off x="628650" y="1311965"/>
            <a:ext cx="7886700" cy="4864998"/>
          </a:xfrm>
        </p:spPr>
        <p:txBody>
          <a:bodyPr>
            <a:noAutofit/>
          </a:bodyPr>
          <a:lstStyle/>
          <a:p>
            <a:pPr marL="609600" indent="-609600" eaLnBrk="1" hangingPunct="1">
              <a:lnSpc>
                <a:spcPct val="80000"/>
              </a:lnSpc>
            </a:pPr>
            <a:r>
              <a:rPr lang="en-US" altLang="en-US" sz="2200" dirty="0">
                <a:latin typeface="+mj-lt"/>
                <a:ea typeface="ＭＳ Ｐゴシック" panose="020B0600070205080204" pitchFamily="34" charset="-128"/>
                <a:cs typeface="Times New Roman" panose="02020603050405020304" pitchFamily="18" charset="0"/>
              </a:rPr>
              <a:t>(a) The governing board shall adopt policies for appropriate delegation of authority and responsibility to its academic senate.</a:t>
            </a:r>
          </a:p>
          <a:p>
            <a:pPr marL="609600" indent="-609600">
              <a:lnSpc>
                <a:spcPct val="80000"/>
              </a:lnSpc>
            </a:pPr>
            <a:r>
              <a:rPr lang="en-US" altLang="en-US" sz="2200" dirty="0">
                <a:latin typeface="+mj-lt"/>
                <a:ea typeface="ＭＳ Ｐゴシック" panose="020B0600070205080204" pitchFamily="34" charset="-128"/>
                <a:cs typeface="Times New Roman" panose="02020603050405020304" pitchFamily="18" charset="0"/>
              </a:rPr>
              <a:t>	…providing at a minimum the governing board or its designees consult collegially with the academic senate when adopting policies and procedures on </a:t>
            </a:r>
            <a:r>
              <a:rPr lang="en-US" altLang="en-US" sz="2200" b="1" dirty="0">
                <a:latin typeface="+mj-lt"/>
                <a:ea typeface="ＭＳ Ｐゴシック" panose="020B0600070205080204" pitchFamily="34" charset="-128"/>
                <a:cs typeface="Times New Roman" panose="02020603050405020304" pitchFamily="18" charset="0"/>
              </a:rPr>
              <a:t>academic and professional matters</a:t>
            </a:r>
            <a:r>
              <a:rPr lang="en-US" altLang="en-US" sz="2200" dirty="0">
                <a:latin typeface="+mj-lt"/>
                <a:ea typeface="ＭＳ Ｐゴシック" panose="020B0600070205080204" pitchFamily="34" charset="-128"/>
                <a:cs typeface="Times New Roman" panose="02020603050405020304" pitchFamily="18" charset="0"/>
              </a:rPr>
              <a:t>.</a:t>
            </a:r>
            <a:r>
              <a:rPr lang="en-US" altLang="en-US" sz="2200" b="1" dirty="0">
                <a:latin typeface="+mj-lt"/>
                <a:ea typeface="ＭＳ Ｐゴシック" panose="020B0600070205080204" pitchFamily="34" charset="-128"/>
                <a:cs typeface="Times New Roman" panose="02020603050405020304" pitchFamily="18" charset="0"/>
              </a:rPr>
              <a:t>  (</a:t>
            </a:r>
            <a:r>
              <a:rPr lang="en-US" altLang="en-US" sz="2200" i="1" dirty="0">
                <a:latin typeface="+mj-lt"/>
                <a:ea typeface="ＭＳ Ｐゴシック" panose="020B0600070205080204" pitchFamily="34" charset="-128"/>
                <a:cs typeface="Times New Roman" panose="02020603050405020304" pitchFamily="18" charset="0"/>
              </a:rPr>
              <a:t>Title 5 §53203)</a:t>
            </a:r>
          </a:p>
          <a:p>
            <a:pPr marL="609600" indent="-609600">
              <a:lnSpc>
                <a:spcPct val="80000"/>
              </a:lnSpc>
            </a:pPr>
            <a:endParaRPr lang="en-US" altLang="en-US" sz="2200" b="1" dirty="0">
              <a:latin typeface="+mj-lt"/>
              <a:ea typeface="ＭＳ Ｐゴシック" panose="020B0600070205080204" pitchFamily="34" charset="-128"/>
              <a:cs typeface="Times New Roman" panose="02020603050405020304" pitchFamily="18" charset="0"/>
            </a:endParaRPr>
          </a:p>
          <a:p>
            <a:pPr marL="0" indent="0">
              <a:buNone/>
            </a:pPr>
            <a:r>
              <a:rPr lang="en-US" altLang="en-US" sz="2400" dirty="0">
                <a:latin typeface="+mj-lt"/>
                <a:ea typeface="ＭＳ Ｐゴシック" panose="020B0600070205080204" pitchFamily="34" charset="-128"/>
                <a:cs typeface="Times New Roman" panose="02020603050405020304" pitchFamily="18" charset="0"/>
              </a:rPr>
              <a:t>"Consult collegially" means</a:t>
            </a:r>
          </a:p>
          <a:p>
            <a:pPr marL="609600" indent="-609600"/>
            <a:r>
              <a:rPr lang="en-US" altLang="en-US" sz="2200" dirty="0">
                <a:latin typeface="+mj-lt"/>
                <a:ea typeface="ＭＳ Ｐゴシック" panose="020B0600070205080204" pitchFamily="34" charset="-128"/>
                <a:cs typeface="Times New Roman" panose="02020603050405020304" pitchFamily="18" charset="0"/>
              </a:rPr>
              <a:t>1. Relying primarily upon the advice and judgment of the academic senate; or</a:t>
            </a:r>
          </a:p>
          <a:p>
            <a:pPr marL="609600" indent="-609600"/>
            <a:r>
              <a:rPr lang="en-US" altLang="en-US" sz="2200" dirty="0">
                <a:latin typeface="+mj-lt"/>
                <a:ea typeface="ＭＳ Ｐゴシック" panose="020B0600070205080204" pitchFamily="34" charset="-128"/>
                <a:cs typeface="Times New Roman" panose="02020603050405020304" pitchFamily="18" charset="0"/>
              </a:rPr>
              <a:t>2. Reaching mutual agreement between the governing board/designee and representatives of the academic senate. 	</a:t>
            </a:r>
            <a:r>
              <a:rPr lang="en-US" altLang="en-US" sz="2200" b="1" dirty="0">
                <a:latin typeface="+mj-lt"/>
                <a:ea typeface="ＭＳ Ｐゴシック" panose="020B0600070205080204" pitchFamily="34" charset="-128"/>
                <a:cs typeface="Times New Roman" panose="02020603050405020304" pitchFamily="18" charset="0"/>
              </a:rPr>
              <a:t> (</a:t>
            </a:r>
            <a:r>
              <a:rPr lang="en-US" altLang="en-US" sz="2200" i="1" dirty="0">
                <a:latin typeface="+mj-lt"/>
                <a:ea typeface="ＭＳ Ｐゴシック" panose="020B0600070205080204" pitchFamily="34" charset="-128"/>
                <a:cs typeface="Times New Roman" panose="02020603050405020304" pitchFamily="18" charset="0"/>
              </a:rPr>
              <a:t>Title 5 §53200)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Introductions and Context</a:t>
            </a:r>
          </a:p>
        </p:txBody>
      </p:sp>
      <p:sp>
        <p:nvSpPr>
          <p:cNvPr id="3" name="Content Placeholder 2"/>
          <p:cNvSpPr>
            <a:spLocks noGrp="1"/>
          </p:cNvSpPr>
          <p:nvPr>
            <p:ph sz="half" idx="1"/>
          </p:nvPr>
        </p:nvSpPr>
        <p:spPr/>
        <p:txBody>
          <a:bodyPr>
            <a:normAutofit/>
          </a:bodyPr>
          <a:lstStyle/>
          <a:p>
            <a:pPr>
              <a:spcAft>
                <a:spcPts val="1200"/>
              </a:spcAft>
            </a:pPr>
            <a:r>
              <a:rPr lang="en-US" dirty="0">
                <a:latin typeface="+mj-lt"/>
                <a:cs typeface="Times New Roman" panose="02020603050405020304" pitchFamily="18" charset="0"/>
              </a:rPr>
              <a:t>Dolores Davison, President, Academic Senate for California Community Colleges</a:t>
            </a:r>
          </a:p>
          <a:p>
            <a:pPr>
              <a:spcAft>
                <a:spcPts val="1200"/>
              </a:spcAft>
            </a:pPr>
            <a:endParaRPr lang="en-US" dirty="0">
              <a:latin typeface="+mj-lt"/>
              <a:cs typeface="Times New Roman" panose="02020603050405020304" pitchFamily="18" charset="0"/>
            </a:endParaRPr>
          </a:p>
          <a:p>
            <a:pPr>
              <a:spcAft>
                <a:spcPts val="1200"/>
              </a:spcAft>
            </a:pPr>
            <a:r>
              <a:rPr lang="en-US" dirty="0">
                <a:latin typeface="+mj-lt"/>
                <a:cs typeface="Times New Roman" panose="02020603050405020304" pitchFamily="18" charset="0"/>
              </a:rPr>
              <a:t>Larry </a:t>
            </a:r>
            <a:r>
              <a:rPr lang="en-US" dirty="0" err="1">
                <a:latin typeface="+mj-lt"/>
                <a:cs typeface="Times New Roman" panose="02020603050405020304" pitchFamily="18" charset="0"/>
              </a:rPr>
              <a:t>Galizio</a:t>
            </a:r>
            <a:r>
              <a:rPr lang="en-US" dirty="0">
                <a:latin typeface="+mj-lt"/>
                <a:cs typeface="Times New Roman" panose="02020603050405020304" pitchFamily="18" charset="0"/>
              </a:rPr>
              <a:t>, PhD, President, Community College League of California</a:t>
            </a:r>
          </a:p>
        </p:txBody>
      </p:sp>
      <p:sp>
        <p:nvSpPr>
          <p:cNvPr id="5" name="Content Placeholder 4">
            <a:extLst>
              <a:ext uri="{FF2B5EF4-FFF2-40B4-BE49-F238E27FC236}">
                <a16:creationId xmlns:a16="http://schemas.microsoft.com/office/drawing/2014/main" id="{D6319559-0BB3-A246-BE7E-94E77397E406}"/>
              </a:ext>
            </a:extLst>
          </p:cNvPr>
          <p:cNvSpPr>
            <a:spLocks noGrp="1"/>
          </p:cNvSpPr>
          <p:nvPr>
            <p:ph sz="half" idx="2"/>
          </p:nvPr>
        </p:nvSpPr>
        <p:spPr/>
        <p:txBody>
          <a:bodyPr>
            <a:normAutofit/>
          </a:bodyPr>
          <a:lstStyle/>
          <a:p>
            <a:pPr>
              <a:spcAft>
                <a:spcPts val="1200"/>
              </a:spcAft>
            </a:pPr>
            <a:r>
              <a:rPr lang="en-US" dirty="0">
                <a:latin typeface="+mj-lt"/>
                <a:cs typeface="Times New Roman" panose="02020603050405020304" pitchFamily="18" charset="0"/>
              </a:rPr>
              <a:t>In every college, situations raise issues regarding the respective roles of key players in governance.</a:t>
            </a:r>
          </a:p>
          <a:p>
            <a:pPr>
              <a:spcAft>
                <a:spcPts val="0"/>
              </a:spcAft>
            </a:pPr>
            <a:r>
              <a:rPr lang="en-US" dirty="0">
                <a:latin typeface="+mj-lt"/>
                <a:cs typeface="Times New Roman" panose="02020603050405020304" pitchFamily="18" charset="0"/>
              </a:rPr>
              <a:t>We are here primarily to address the relationships among the academic senate, administrators, and the board of trustees but also to discuss how these groups work constructively with students, classified staff, and faculty unions to assure collegial governance of the institution. </a:t>
            </a:r>
          </a:p>
          <a:p>
            <a:endParaRPr lang="en-US" dirty="0">
              <a:latin typeface="+mj-lt"/>
            </a:endParaRPr>
          </a:p>
        </p:txBody>
      </p:sp>
    </p:spTree>
    <p:extLst>
      <p:ext uri="{BB962C8B-B14F-4D97-AF65-F5344CB8AC3E}">
        <p14:creationId xmlns:p14="http://schemas.microsoft.com/office/powerpoint/2010/main" val="42761438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en-US" dirty="0">
                <a:latin typeface="+mn-lt"/>
                <a:ea typeface="ＭＳ Ｐゴシック" panose="020B0600070205080204" pitchFamily="34" charset="-128"/>
              </a:rPr>
              <a:t>Questions on Collegial Consultation</a:t>
            </a:r>
          </a:p>
        </p:txBody>
      </p:sp>
      <p:sp>
        <p:nvSpPr>
          <p:cNvPr id="22530" name="Rectangle 3"/>
          <p:cNvSpPr>
            <a:spLocks noGrp="1" noChangeArrowheads="1"/>
          </p:cNvSpPr>
          <p:nvPr>
            <p:ph idx="1"/>
          </p:nvPr>
        </p:nvSpPr>
        <p:spPr/>
        <p:txBody>
          <a:bodyPr/>
          <a:lstStyle/>
          <a:p>
            <a:pPr eaLnBrk="1" hangingPunct="1">
              <a:lnSpc>
                <a:spcPct val="90000"/>
              </a:lnSpc>
              <a:spcBef>
                <a:spcPct val="10000"/>
              </a:spcBef>
              <a:spcAft>
                <a:spcPct val="50000"/>
              </a:spcAft>
              <a:buClr>
                <a:srgbClr val="000000"/>
              </a:buClr>
              <a:buFont typeface="Wingdings" panose="05000000000000000000" pitchFamily="2" charset="2"/>
              <a:buChar char="n"/>
            </a:pPr>
            <a:r>
              <a:rPr lang="en-US" altLang="en-US" dirty="0">
                <a:latin typeface="+mj-lt"/>
                <a:ea typeface="ＭＳ Ｐゴシック" panose="020B0600070205080204" pitchFamily="34" charset="-128"/>
                <a:cs typeface="Times New Roman" panose="02020603050405020304" pitchFamily="18" charset="0"/>
              </a:rPr>
              <a:t>Who decides which of the two processes in the regulations, </a:t>
            </a:r>
            <a:r>
              <a:rPr lang="ja-JP" altLang="en-US" dirty="0">
                <a:latin typeface="+mj-lt"/>
                <a:ea typeface="ＭＳ Ｐゴシック" panose="020B0600070205080204" pitchFamily="34" charset="-128"/>
                <a:cs typeface="Times New Roman" panose="02020603050405020304" pitchFamily="18" charset="0"/>
              </a:rPr>
              <a:t>“</a:t>
            </a:r>
            <a:r>
              <a:rPr lang="en-US" altLang="ja-JP" dirty="0">
                <a:latin typeface="+mj-lt"/>
                <a:ea typeface="ＭＳ Ｐゴシック" panose="020B0600070205080204" pitchFamily="34" charset="-128"/>
                <a:cs typeface="Times New Roman" panose="02020603050405020304" pitchFamily="18" charset="0"/>
              </a:rPr>
              <a:t>rely primarily</a:t>
            </a:r>
            <a:r>
              <a:rPr lang="ja-JP" altLang="en-US" dirty="0">
                <a:latin typeface="+mj-lt"/>
                <a:ea typeface="ＭＳ Ｐゴシック" panose="020B0600070205080204" pitchFamily="34" charset="-128"/>
                <a:cs typeface="Times New Roman" panose="02020603050405020304" pitchFamily="18" charset="0"/>
              </a:rPr>
              <a:t>”</a:t>
            </a:r>
            <a:r>
              <a:rPr lang="en-US" altLang="ja-JP" dirty="0">
                <a:latin typeface="+mj-lt"/>
                <a:ea typeface="ＭＳ Ｐゴシック" panose="020B0600070205080204" pitchFamily="34" charset="-128"/>
                <a:cs typeface="Times New Roman" panose="02020603050405020304" pitchFamily="18" charset="0"/>
              </a:rPr>
              <a:t> or </a:t>
            </a:r>
            <a:r>
              <a:rPr lang="ja-JP" altLang="en-US" dirty="0">
                <a:latin typeface="+mj-lt"/>
                <a:ea typeface="ＭＳ Ｐゴシック" panose="020B0600070205080204" pitchFamily="34" charset="-128"/>
                <a:cs typeface="Times New Roman" panose="02020603050405020304" pitchFamily="18" charset="0"/>
              </a:rPr>
              <a:t>“</a:t>
            </a:r>
            <a:r>
              <a:rPr lang="en-US" altLang="ja-JP" dirty="0">
                <a:latin typeface="+mj-lt"/>
                <a:ea typeface="ＭＳ Ｐゴシック" panose="020B0600070205080204" pitchFamily="34" charset="-128"/>
                <a:cs typeface="Times New Roman" panose="02020603050405020304" pitchFamily="18" charset="0"/>
              </a:rPr>
              <a:t>mutual agreement,</a:t>
            </a:r>
            <a:r>
              <a:rPr lang="ja-JP" altLang="en-US" dirty="0">
                <a:latin typeface="+mj-lt"/>
                <a:ea typeface="ＭＳ Ｐゴシック" panose="020B0600070205080204" pitchFamily="34" charset="-128"/>
                <a:cs typeface="Times New Roman" panose="02020603050405020304" pitchFamily="18" charset="0"/>
              </a:rPr>
              <a:t>”</a:t>
            </a:r>
            <a:r>
              <a:rPr lang="en-US" altLang="ja-JP" dirty="0">
                <a:latin typeface="+mj-lt"/>
                <a:ea typeface="ＭＳ Ｐゴシック" panose="020B0600070205080204" pitchFamily="34" charset="-128"/>
                <a:cs typeface="Times New Roman" panose="02020603050405020304" pitchFamily="18" charset="0"/>
              </a:rPr>
              <a:t> should be used on a given issue? </a:t>
            </a:r>
          </a:p>
          <a:p>
            <a:pPr eaLnBrk="1" hangingPunct="1">
              <a:lnSpc>
                <a:spcPct val="90000"/>
              </a:lnSpc>
              <a:spcBef>
                <a:spcPct val="10000"/>
              </a:spcBef>
              <a:spcAft>
                <a:spcPct val="50000"/>
              </a:spcAft>
              <a:buClr>
                <a:srgbClr val="000000"/>
              </a:buClr>
              <a:buFont typeface="Wingdings" panose="05000000000000000000" pitchFamily="2" charset="2"/>
              <a:buChar char="n"/>
            </a:pPr>
            <a:r>
              <a:rPr lang="en-US" altLang="en-US" dirty="0">
                <a:latin typeface="+mj-lt"/>
                <a:ea typeface="ＭＳ Ｐゴシック" panose="020B0600070205080204" pitchFamily="34" charset="-128"/>
                <a:cs typeface="Times New Roman" panose="02020603050405020304" pitchFamily="18" charset="0"/>
              </a:rPr>
              <a:t>Must a local board select only one procedure for addressing all ten of the identified academic and professional matters, or can there be a different approach used for the different matters?</a:t>
            </a:r>
          </a:p>
          <a:p>
            <a:pPr eaLnBrk="1" hangingPunct="1">
              <a:lnSpc>
                <a:spcPct val="90000"/>
              </a:lnSpc>
            </a:pPr>
            <a:endParaRPr lang="en-US" altLang="en-US" sz="2000"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22530">
                                            <p:txEl>
                                              <p:pRg st="0" end="0"/>
                                            </p:txEl>
                                          </p:spTgt>
                                        </p:tgtEl>
                                        <p:attrNameLst>
                                          <p:attrName>style.visibility</p:attrName>
                                        </p:attrNameLst>
                                      </p:cBhvr>
                                      <p:to>
                                        <p:strVal val="visible"/>
                                      </p:to>
                                    </p:set>
                                    <p:anim calcmode="lin" valueType="num">
                                      <p:cBhvr additive="base">
                                        <p:cTn id="7" dur="500" fill="hold"/>
                                        <p:tgtEl>
                                          <p:spTgt spid="2253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53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22530">
                                            <p:txEl>
                                              <p:pRg st="1" end="1"/>
                                            </p:txEl>
                                          </p:spTgt>
                                        </p:tgtEl>
                                        <p:attrNameLst>
                                          <p:attrName>style.visibility</p:attrName>
                                        </p:attrNameLst>
                                      </p:cBhvr>
                                      <p:to>
                                        <p:strVal val="visible"/>
                                      </p:to>
                                    </p:set>
                                    <p:anim calcmode="lin" valueType="num">
                                      <p:cBhvr additive="base">
                                        <p:cTn id="13" dur="500" fill="hold"/>
                                        <p:tgtEl>
                                          <p:spTgt spid="2253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53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en-US" dirty="0">
                <a:latin typeface="+mn-lt"/>
                <a:ea typeface="ＭＳ Ｐゴシック" panose="020B0600070205080204" pitchFamily="34" charset="-128"/>
              </a:rPr>
              <a:t>Regulation: Academic Senates</a:t>
            </a:r>
          </a:p>
        </p:txBody>
      </p:sp>
      <p:sp>
        <p:nvSpPr>
          <p:cNvPr id="43011" name="Rectangle 3"/>
          <p:cNvSpPr>
            <a:spLocks noGrp="1" noChangeArrowheads="1"/>
          </p:cNvSpPr>
          <p:nvPr>
            <p:ph idx="1"/>
          </p:nvPr>
        </p:nvSpPr>
        <p:spPr/>
        <p:txBody>
          <a:bodyPr>
            <a:normAutofit fontScale="92500" lnSpcReduction="20000"/>
          </a:bodyPr>
          <a:lstStyle/>
          <a:p>
            <a:pPr eaLnBrk="1" hangingPunct="1">
              <a:lnSpc>
                <a:spcPct val="90000"/>
              </a:lnSpc>
              <a:spcAft>
                <a:spcPts val="1200"/>
              </a:spcAft>
            </a:pPr>
            <a:r>
              <a:rPr lang="en-US" altLang="en-US" sz="2800" dirty="0">
                <a:latin typeface="+mj-lt"/>
                <a:ea typeface="ＭＳ Ｐゴシック" panose="020B0600070205080204" pitchFamily="34" charset="-128"/>
                <a:cs typeface="Times New Roman" panose="02020603050405020304" pitchFamily="18" charset="0"/>
              </a:rPr>
              <a:t>	(d)(1) Governing board action: </a:t>
            </a:r>
            <a:r>
              <a:rPr lang="en-US" altLang="en-US" sz="2800" dirty="0">
                <a:solidFill>
                  <a:schemeClr val="accent1"/>
                </a:solidFill>
                <a:latin typeface="+mj-lt"/>
                <a:ea typeface="ＭＳ Ｐゴシック" panose="020B0600070205080204" pitchFamily="34" charset="-128"/>
                <a:cs typeface="Times New Roman" panose="02020603050405020304" pitchFamily="18" charset="0"/>
              </a:rPr>
              <a:t>Rely Primarily</a:t>
            </a:r>
          </a:p>
          <a:p>
            <a:pPr lvl="2" eaLnBrk="1" hangingPunct="1">
              <a:lnSpc>
                <a:spcPct val="90000"/>
              </a:lnSpc>
              <a:spcAft>
                <a:spcPts val="1200"/>
              </a:spcAft>
            </a:pPr>
            <a:r>
              <a:rPr lang="en-US" altLang="en-US" sz="2800" dirty="0">
                <a:latin typeface="+mj-lt"/>
                <a:cs typeface="Times New Roman" panose="02020603050405020304" pitchFamily="18" charset="0"/>
              </a:rPr>
              <a:t>recommendations of the senate will normally be accepted</a:t>
            </a:r>
          </a:p>
          <a:p>
            <a:pPr lvl="2" eaLnBrk="1" hangingPunct="1">
              <a:lnSpc>
                <a:spcPct val="90000"/>
              </a:lnSpc>
              <a:spcAft>
                <a:spcPts val="1200"/>
              </a:spcAft>
            </a:pPr>
            <a:r>
              <a:rPr lang="en-US" altLang="en-US" sz="2800" dirty="0">
                <a:latin typeface="+mj-lt"/>
                <a:cs typeface="Times New Roman" panose="02020603050405020304" pitchFamily="18" charset="0"/>
              </a:rPr>
              <a:t>only in exceptional circumstances and for compelling reasons will the recommendations not be accepted</a:t>
            </a:r>
          </a:p>
          <a:p>
            <a:pPr lvl="2" eaLnBrk="1" hangingPunct="1">
              <a:lnSpc>
                <a:spcPct val="90000"/>
              </a:lnSpc>
              <a:spcAft>
                <a:spcPts val="1200"/>
              </a:spcAft>
            </a:pPr>
            <a:r>
              <a:rPr lang="en-US" altLang="en-US" sz="2800" dirty="0">
                <a:latin typeface="+mj-lt"/>
                <a:cs typeface="Times New Roman" panose="02020603050405020304" pitchFamily="18" charset="0"/>
              </a:rPr>
              <a:t>If not accepted, board/designee communicate its reasons in writing, if requested</a:t>
            </a:r>
            <a:r>
              <a:rPr lang="en-US" altLang="en-US" dirty="0">
                <a:latin typeface="Times New Roman" panose="02020603050405020304" pitchFamily="18" charset="0"/>
                <a:cs typeface="Times New Roman" panose="02020603050405020304" pitchFamily="18" charset="0"/>
              </a:rPr>
              <a:t>				</a:t>
            </a:r>
          </a:p>
          <a:p>
            <a:pPr lvl="2" eaLnBrk="1" hangingPunct="1">
              <a:lnSpc>
                <a:spcPct val="90000"/>
              </a:lnSpc>
              <a:spcAft>
                <a:spcPts val="1200"/>
              </a:spcAft>
            </a:pPr>
            <a:endParaRPr lang="en-US" altLang="en-US" sz="1800" i="1" dirty="0">
              <a:latin typeface="Times New Roman" panose="02020603050405020304" pitchFamily="18" charset="0"/>
              <a:cs typeface="Times New Roman" panose="02020603050405020304" pitchFamily="18" charset="0"/>
            </a:endParaRPr>
          </a:p>
          <a:p>
            <a:pPr lvl="7">
              <a:spcAft>
                <a:spcPts val="1200"/>
              </a:spcAft>
            </a:pPr>
            <a:endParaRPr lang="en-US" altLang="en-US" sz="1650" i="1" dirty="0">
              <a:latin typeface="Times New Roman" panose="02020603050405020304" pitchFamily="18" charset="0"/>
              <a:cs typeface="Times New Roman" panose="02020603050405020304" pitchFamily="18" charset="0"/>
            </a:endParaRPr>
          </a:p>
          <a:p>
            <a:pPr marL="2743200" lvl="8" indent="0">
              <a:spcAft>
                <a:spcPts val="1200"/>
              </a:spcAft>
              <a:buNone/>
            </a:pPr>
            <a:r>
              <a:rPr lang="en-US" altLang="en-US" sz="1650" i="1" dirty="0">
                <a:latin typeface="+mj-lt"/>
                <a:cs typeface="Times New Roman" panose="02020603050405020304" pitchFamily="18" charset="0"/>
              </a:rPr>
              <a:t>					</a:t>
            </a:r>
            <a:r>
              <a:rPr lang="en-US" altLang="en-US" sz="1900" i="1" dirty="0">
                <a:latin typeface="+mj-lt"/>
                <a:cs typeface="Times New Roman" panose="02020603050405020304" pitchFamily="18" charset="0"/>
              </a:rPr>
              <a:t>Title 5 §53200</a:t>
            </a:r>
          </a:p>
          <a:p>
            <a:pPr eaLnBrk="1" hangingPunct="1">
              <a:lnSpc>
                <a:spcPct val="90000"/>
              </a:lnSpc>
            </a:pPr>
            <a:endParaRPr lang="en-US" altLang="en-US"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ltLang="en-US" dirty="0">
                <a:latin typeface="+mn-lt"/>
                <a:ea typeface="ＭＳ Ｐゴシック" panose="020B0600070205080204" pitchFamily="34" charset="-128"/>
              </a:rPr>
              <a:t>Regulation: Academic Senates</a:t>
            </a:r>
          </a:p>
        </p:txBody>
      </p:sp>
      <p:sp>
        <p:nvSpPr>
          <p:cNvPr id="49155" name="Rectangle 3"/>
          <p:cNvSpPr>
            <a:spLocks noGrp="1" noChangeArrowheads="1"/>
          </p:cNvSpPr>
          <p:nvPr>
            <p:ph idx="1"/>
          </p:nvPr>
        </p:nvSpPr>
        <p:spPr>
          <a:xfrm>
            <a:off x="412845" y="1690689"/>
            <a:ext cx="8001000" cy="4724400"/>
          </a:xfrm>
        </p:spPr>
        <p:txBody>
          <a:bodyPr/>
          <a:lstStyle/>
          <a:p>
            <a:pPr>
              <a:spcAft>
                <a:spcPts val="1200"/>
              </a:spcAft>
            </a:pPr>
            <a:r>
              <a:rPr lang="en-US" altLang="en-US" sz="2400" i="1" dirty="0">
                <a:cs typeface="Times New Roman" panose="02020603050405020304" pitchFamily="18" charset="0"/>
              </a:rPr>
              <a:t>Title 5 §53200</a:t>
            </a:r>
            <a:r>
              <a:rPr lang="en-US" altLang="en-US" sz="2400" dirty="0">
                <a:latin typeface="+mj-lt"/>
                <a:ea typeface="ＭＳ Ｐゴシック" panose="020B0600070205080204" pitchFamily="34" charset="-128"/>
                <a:cs typeface="Times New Roman" panose="02020603050405020304" pitchFamily="18" charset="0"/>
              </a:rPr>
              <a:t>(d)(2) Governing board action: </a:t>
            </a:r>
            <a:r>
              <a:rPr lang="en-US" altLang="en-US" sz="2400" dirty="0">
                <a:solidFill>
                  <a:schemeClr val="accent1"/>
                </a:solidFill>
                <a:latin typeface="+mj-lt"/>
                <a:ea typeface="ＭＳ Ｐゴシック" panose="020B0600070205080204" pitchFamily="34" charset="-128"/>
                <a:cs typeface="Times New Roman" panose="02020603050405020304" pitchFamily="18" charset="0"/>
              </a:rPr>
              <a:t>Mutual Agreement</a:t>
            </a:r>
          </a:p>
          <a:p>
            <a:pPr lvl="1" eaLnBrk="1" hangingPunct="1">
              <a:lnSpc>
                <a:spcPct val="90000"/>
              </a:lnSpc>
            </a:pPr>
            <a:r>
              <a:rPr lang="en-US" altLang="en-US" sz="2400" dirty="0">
                <a:latin typeface="+mj-lt"/>
                <a:cs typeface="Times New Roman" panose="02020603050405020304" pitchFamily="18" charset="0"/>
              </a:rPr>
              <a:t>If agreement not reached, existing policy remains in effect unless </a:t>
            </a:r>
          </a:p>
          <a:p>
            <a:pPr lvl="2" eaLnBrk="1" hangingPunct="1">
              <a:lnSpc>
                <a:spcPct val="90000"/>
              </a:lnSpc>
            </a:pPr>
            <a:r>
              <a:rPr lang="en-US" altLang="en-US" sz="2400" dirty="0">
                <a:latin typeface="+mj-lt"/>
                <a:cs typeface="Times New Roman" panose="02020603050405020304" pitchFamily="18" charset="0"/>
              </a:rPr>
              <a:t>exposure to legal liability </a:t>
            </a:r>
          </a:p>
          <a:p>
            <a:pPr lvl="2" eaLnBrk="1" hangingPunct="1">
              <a:lnSpc>
                <a:spcPct val="90000"/>
              </a:lnSpc>
              <a:spcAft>
                <a:spcPts val="1200"/>
              </a:spcAft>
            </a:pPr>
            <a:r>
              <a:rPr lang="en-US" altLang="en-US" sz="2400" dirty="0">
                <a:latin typeface="+mj-lt"/>
                <a:cs typeface="Times New Roman" panose="02020603050405020304" pitchFamily="18" charset="0"/>
              </a:rPr>
              <a:t>or substantial fiscal hardship. </a:t>
            </a:r>
          </a:p>
          <a:p>
            <a:pPr lvl="1" eaLnBrk="1" hangingPunct="1">
              <a:lnSpc>
                <a:spcPct val="90000"/>
              </a:lnSpc>
            </a:pPr>
            <a:r>
              <a:rPr lang="en-US" altLang="en-US" sz="2400" dirty="0">
                <a:latin typeface="+mj-lt"/>
                <a:cs typeface="Times New Roman" panose="02020603050405020304" pitchFamily="18" charset="0"/>
              </a:rPr>
              <a:t>If no policy or existing policy creates exposure to legal liability or substantial fiscal hardship</a:t>
            </a:r>
          </a:p>
          <a:p>
            <a:pPr lvl="2" eaLnBrk="1" hangingPunct="1">
              <a:lnSpc>
                <a:spcPct val="90000"/>
              </a:lnSpc>
            </a:pPr>
            <a:r>
              <a:rPr lang="en-US" altLang="en-US" sz="2400" dirty="0">
                <a:latin typeface="+mj-lt"/>
                <a:cs typeface="Times New Roman" panose="02020603050405020304" pitchFamily="18" charset="0"/>
              </a:rPr>
              <a:t> board may act if agreement not reached</a:t>
            </a:r>
          </a:p>
          <a:p>
            <a:pPr lvl="2" eaLnBrk="1" hangingPunct="1">
              <a:lnSpc>
                <a:spcPct val="90000"/>
              </a:lnSpc>
            </a:pPr>
            <a:r>
              <a:rPr lang="en-US" altLang="en-US" sz="2400" dirty="0">
                <a:latin typeface="+mj-lt"/>
                <a:cs typeface="Times New Roman" panose="02020603050405020304" pitchFamily="18" charset="0"/>
              </a:rPr>
              <a:t>if good faith effort first</a:t>
            </a:r>
          </a:p>
          <a:p>
            <a:pPr lvl="2" eaLnBrk="1" hangingPunct="1">
              <a:lnSpc>
                <a:spcPct val="90000"/>
              </a:lnSpc>
            </a:pPr>
            <a:r>
              <a:rPr lang="en-US" altLang="en-US" sz="2400" dirty="0">
                <a:latin typeface="+mj-lt"/>
                <a:cs typeface="Times New Roman" panose="02020603050405020304" pitchFamily="18" charset="0"/>
              </a:rPr>
              <a:t>only for compelling legal, fiscal, or organizational reasons</a:t>
            </a:r>
          </a:p>
          <a:p>
            <a:pPr lvl="1" algn="r" eaLnBrk="1" hangingPunct="1">
              <a:lnSpc>
                <a:spcPct val="90000"/>
              </a:lnSpc>
              <a:buFont typeface="Wingdings" panose="05000000000000000000" pitchFamily="2" charset="2"/>
              <a:buNone/>
            </a:pPr>
            <a:r>
              <a:rPr lang="en-US" altLang="en-US" sz="1800" i="1" dirty="0">
                <a:latin typeface="+mj-lt"/>
                <a:cs typeface="Times New Roman" panose="02020603050405020304" pitchFamily="18" charset="0"/>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94339" y="228649"/>
            <a:ext cx="7886700" cy="1054241"/>
          </a:xfrm>
        </p:spPr>
        <p:txBody>
          <a:bodyPr/>
          <a:lstStyle/>
          <a:p>
            <a:pPr marL="24161750" indent="-24161750" eaLnBrk="1" hangingPunct="1"/>
            <a:r>
              <a:rPr lang="en-US" altLang="en-US" dirty="0">
                <a:latin typeface="+mn-lt"/>
                <a:ea typeface="ＭＳ Ｐゴシック" panose="020B0600070205080204" pitchFamily="34" charset="-128"/>
              </a:rPr>
              <a:t>Regulation: Academic Senates</a:t>
            </a:r>
          </a:p>
        </p:txBody>
      </p:sp>
      <p:sp>
        <p:nvSpPr>
          <p:cNvPr id="53251" name="Rectangle 3"/>
          <p:cNvSpPr>
            <a:spLocks noGrp="1" noChangeArrowheads="1"/>
          </p:cNvSpPr>
          <p:nvPr>
            <p:ph idx="1"/>
          </p:nvPr>
        </p:nvSpPr>
        <p:spPr>
          <a:xfrm>
            <a:off x="588579" y="1428148"/>
            <a:ext cx="8098221" cy="4495800"/>
          </a:xfrm>
        </p:spPr>
        <p:txBody>
          <a:bodyPr/>
          <a:lstStyle/>
          <a:p>
            <a:pPr marL="457200" lvl="1" indent="-342900" eaLnBrk="1" hangingPunct="1">
              <a:lnSpc>
                <a:spcPct val="80000"/>
              </a:lnSpc>
              <a:buFont typeface="Wingdings" panose="05000000000000000000" pitchFamily="2" charset="2"/>
              <a:buNone/>
            </a:pPr>
            <a:r>
              <a:rPr lang="en-US" altLang="en-US" sz="2600" b="1" dirty="0">
                <a:solidFill>
                  <a:schemeClr val="accent1"/>
                </a:solidFill>
                <a:latin typeface="+mj-lt"/>
                <a:cs typeface="Times New Roman" panose="02020603050405020304" pitchFamily="18" charset="0"/>
              </a:rPr>
              <a:t>Academic and professional matters</a:t>
            </a:r>
            <a:r>
              <a:rPr lang="en-US" altLang="en-US" sz="2600" dirty="0">
                <a:latin typeface="+mj-lt"/>
                <a:cs typeface="Times New Roman" panose="02020603050405020304" pitchFamily="18" charset="0"/>
              </a:rPr>
              <a:t> means the following policy development and implementation matters: </a:t>
            </a:r>
          </a:p>
          <a:p>
            <a:pPr marL="457200" lvl="1" indent="-342900" eaLnBrk="1" hangingPunct="1">
              <a:lnSpc>
                <a:spcPct val="80000"/>
              </a:lnSpc>
            </a:pPr>
            <a:endParaRPr lang="en-US" altLang="en-US" sz="2400" dirty="0">
              <a:latin typeface="+mj-lt"/>
              <a:cs typeface="Times New Roman" panose="02020603050405020304" pitchFamily="18" charset="0"/>
            </a:endParaRPr>
          </a:p>
          <a:p>
            <a:pPr marL="457200" lvl="1" indent="-342900" eaLnBrk="1" hangingPunct="1">
              <a:lnSpc>
                <a:spcPct val="80000"/>
              </a:lnSpc>
              <a:spcAft>
                <a:spcPts val="1200"/>
              </a:spcAft>
              <a:buFont typeface="Arial" panose="020B0604020202020204" pitchFamily="34" charset="0"/>
              <a:buAutoNum type="arabicPeriod"/>
            </a:pPr>
            <a:r>
              <a:rPr lang="en-US" altLang="en-US" sz="2200" dirty="0">
                <a:latin typeface="+mj-lt"/>
                <a:cs typeface="Times New Roman" panose="02020603050405020304" pitchFamily="18" charset="0"/>
              </a:rPr>
              <a:t>Degree and certificate requirements</a:t>
            </a:r>
          </a:p>
          <a:p>
            <a:pPr marL="457200" lvl="1" indent="-342900" eaLnBrk="1" hangingPunct="1">
              <a:lnSpc>
                <a:spcPct val="80000"/>
              </a:lnSpc>
              <a:spcAft>
                <a:spcPts val="1200"/>
              </a:spcAft>
              <a:buFont typeface="Arial" panose="020B0604020202020204" pitchFamily="34" charset="0"/>
              <a:buAutoNum type="arabicPeriod"/>
            </a:pPr>
            <a:r>
              <a:rPr lang="en-US" altLang="en-US" sz="2200" dirty="0">
                <a:latin typeface="+mj-lt"/>
                <a:cs typeface="Times New Roman" panose="02020603050405020304" pitchFamily="18" charset="0"/>
              </a:rPr>
              <a:t>Curriculum, including establishing prerequisites and placing courses within disciplines</a:t>
            </a:r>
          </a:p>
          <a:p>
            <a:pPr marL="457200" lvl="1" indent="-342900" eaLnBrk="1" hangingPunct="1">
              <a:lnSpc>
                <a:spcPct val="80000"/>
              </a:lnSpc>
              <a:spcAft>
                <a:spcPts val="1200"/>
              </a:spcAft>
              <a:buFont typeface="Arial" panose="020B0604020202020204" pitchFamily="34" charset="0"/>
              <a:buAutoNum type="arabicPeriod"/>
            </a:pPr>
            <a:r>
              <a:rPr lang="en-US" altLang="en-US" sz="2200" dirty="0">
                <a:latin typeface="+mj-lt"/>
                <a:cs typeface="Times New Roman" panose="02020603050405020304" pitchFamily="18" charset="0"/>
              </a:rPr>
              <a:t>Grading policies</a:t>
            </a:r>
          </a:p>
          <a:p>
            <a:pPr marL="457200" lvl="1" indent="-342900" eaLnBrk="1" hangingPunct="1">
              <a:lnSpc>
                <a:spcPct val="80000"/>
              </a:lnSpc>
              <a:spcAft>
                <a:spcPts val="1200"/>
              </a:spcAft>
              <a:buFont typeface="Arial" panose="020B0604020202020204" pitchFamily="34" charset="0"/>
              <a:buAutoNum type="arabicPeriod"/>
            </a:pPr>
            <a:r>
              <a:rPr lang="en-US" altLang="en-US" sz="2200" dirty="0">
                <a:latin typeface="+mj-lt"/>
                <a:cs typeface="Times New Roman" panose="02020603050405020304" pitchFamily="18" charset="0"/>
              </a:rPr>
              <a:t>Educational program development</a:t>
            </a:r>
          </a:p>
          <a:p>
            <a:pPr marL="457200" lvl="1" indent="-342900" eaLnBrk="1" hangingPunct="1">
              <a:lnSpc>
                <a:spcPct val="80000"/>
              </a:lnSpc>
              <a:spcAft>
                <a:spcPts val="1200"/>
              </a:spcAft>
              <a:buFont typeface="Arial" panose="020B0604020202020204" pitchFamily="34" charset="0"/>
              <a:buAutoNum type="arabicPeriod"/>
            </a:pPr>
            <a:r>
              <a:rPr lang="en-US" altLang="en-US" sz="2200" dirty="0">
                <a:latin typeface="+mj-lt"/>
                <a:cs typeface="Times New Roman" panose="02020603050405020304" pitchFamily="18" charset="0"/>
              </a:rPr>
              <a:t>Standards or policies regarding student preparation and success</a:t>
            </a:r>
          </a:p>
          <a:p>
            <a:pPr marL="457200" lvl="1" indent="-342900" eaLnBrk="1" hangingPunct="1">
              <a:lnSpc>
                <a:spcPct val="80000"/>
              </a:lnSpc>
              <a:buFont typeface="Wingdings" panose="05000000000000000000" pitchFamily="2" charset="2"/>
              <a:buNone/>
            </a:pPr>
            <a:r>
              <a:rPr lang="en-US" altLang="en-US" sz="1600" dirty="0">
                <a:latin typeface="+mj-lt"/>
                <a:cs typeface="Times New Roman" panose="02020603050405020304" pitchFamily="18" charset="0"/>
              </a:rPr>
              <a:t>			</a:t>
            </a:r>
          </a:p>
          <a:p>
            <a:pPr marL="457200" lvl="1" indent="-342900" algn="r" eaLnBrk="1" hangingPunct="1">
              <a:lnSpc>
                <a:spcPct val="80000"/>
              </a:lnSpc>
              <a:buFont typeface="Wingdings" panose="05000000000000000000" pitchFamily="2" charset="2"/>
              <a:buNone/>
            </a:pPr>
            <a:r>
              <a:rPr lang="en-US" altLang="en-US" sz="1800" i="1" dirty="0">
                <a:latin typeface="+mj-lt"/>
                <a:cs typeface="Times New Roman" panose="02020603050405020304" pitchFamily="18" charset="0"/>
              </a:rPr>
              <a:t>Title 5 §53200</a:t>
            </a:r>
          </a:p>
          <a:p>
            <a:pPr marL="0" indent="0" eaLnBrk="1" hangingPunct="1">
              <a:lnSpc>
                <a:spcPct val="80000"/>
              </a:lnSpc>
            </a:pPr>
            <a:endParaRPr lang="en-US" altLang="en-US" sz="1600" dirty="0">
              <a:latin typeface="+mj-lt"/>
              <a:ea typeface="ＭＳ Ｐゴシック" panose="020B0600070205080204" pitchFamily="34" charset="-128"/>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altLang="en-US" dirty="0">
                <a:latin typeface="+mn-lt"/>
                <a:ea typeface="ＭＳ Ｐゴシック" panose="020B0600070205080204" pitchFamily="34" charset="-128"/>
              </a:rPr>
              <a:t>Regulation: Academic Senates</a:t>
            </a:r>
          </a:p>
        </p:txBody>
      </p:sp>
      <p:sp>
        <p:nvSpPr>
          <p:cNvPr id="55299" name="Rectangle 3"/>
          <p:cNvSpPr>
            <a:spLocks noGrp="1" noChangeArrowheads="1"/>
          </p:cNvSpPr>
          <p:nvPr>
            <p:ph idx="1"/>
          </p:nvPr>
        </p:nvSpPr>
        <p:spPr>
          <a:xfrm>
            <a:off x="683172" y="1600200"/>
            <a:ext cx="8229600" cy="4495800"/>
          </a:xfrm>
        </p:spPr>
        <p:txBody>
          <a:bodyPr/>
          <a:lstStyle/>
          <a:p>
            <a:pPr marL="457200" lvl="1" indent="-342900" eaLnBrk="1" hangingPunct="1">
              <a:lnSpc>
                <a:spcPct val="80000"/>
              </a:lnSpc>
              <a:spcAft>
                <a:spcPts val="1800"/>
              </a:spcAft>
              <a:buFont typeface="Wingdings" panose="05000000000000000000" pitchFamily="2" charset="2"/>
              <a:buNone/>
            </a:pPr>
            <a:r>
              <a:rPr lang="en-US" altLang="en-US" sz="2600" b="1" dirty="0">
                <a:solidFill>
                  <a:schemeClr val="accent1"/>
                </a:solidFill>
                <a:latin typeface="+mj-lt"/>
                <a:cs typeface="Times New Roman" panose="02020603050405020304" pitchFamily="18" charset="0"/>
              </a:rPr>
              <a:t>Academic and professional matters</a:t>
            </a:r>
            <a:r>
              <a:rPr lang="en-US" altLang="en-US" sz="2600" dirty="0">
                <a:latin typeface="+mj-lt"/>
                <a:cs typeface="Times New Roman" panose="02020603050405020304" pitchFamily="18" charset="0"/>
              </a:rPr>
              <a:t> means the following policy development and implementation matters:</a:t>
            </a:r>
            <a:r>
              <a:rPr lang="en-US" altLang="en-US" sz="2400" dirty="0">
                <a:latin typeface="+mj-lt"/>
                <a:cs typeface="Times New Roman" panose="02020603050405020304" pitchFamily="18" charset="0"/>
              </a:rPr>
              <a:t> </a:t>
            </a:r>
          </a:p>
          <a:p>
            <a:pPr marL="457200" lvl="1" indent="-342900" eaLnBrk="1" hangingPunct="1">
              <a:lnSpc>
                <a:spcPct val="80000"/>
              </a:lnSpc>
              <a:spcAft>
                <a:spcPts val="1200"/>
              </a:spcAft>
              <a:buFont typeface="Arial" panose="020B0604020202020204" pitchFamily="34" charset="0"/>
              <a:buAutoNum type="arabicPeriod" startAt="6"/>
            </a:pPr>
            <a:r>
              <a:rPr lang="en-US" altLang="en-US" sz="2200" dirty="0">
                <a:latin typeface="+mj-lt"/>
                <a:cs typeface="Times New Roman" panose="02020603050405020304" pitchFamily="18" charset="0"/>
              </a:rPr>
              <a:t>District and college governance structures, as related to faculty roles</a:t>
            </a:r>
          </a:p>
          <a:p>
            <a:pPr marL="457200" lvl="1" indent="-342900" eaLnBrk="1" hangingPunct="1">
              <a:lnSpc>
                <a:spcPct val="80000"/>
              </a:lnSpc>
              <a:spcAft>
                <a:spcPts val="1200"/>
              </a:spcAft>
              <a:buFont typeface="Arial" panose="020B0604020202020204" pitchFamily="34" charset="0"/>
              <a:buAutoNum type="arabicPeriod" startAt="6"/>
            </a:pPr>
            <a:r>
              <a:rPr lang="en-US" altLang="en-US" sz="2200" dirty="0">
                <a:latin typeface="+mj-lt"/>
                <a:cs typeface="Times New Roman" panose="02020603050405020304" pitchFamily="18" charset="0"/>
              </a:rPr>
              <a:t>Faculty roles and involvement in accreditation processes, including self-study and annual reports</a:t>
            </a:r>
          </a:p>
          <a:p>
            <a:pPr marL="457200" lvl="1" indent="-342900" eaLnBrk="1" hangingPunct="1">
              <a:lnSpc>
                <a:spcPct val="80000"/>
              </a:lnSpc>
              <a:spcAft>
                <a:spcPts val="1200"/>
              </a:spcAft>
              <a:buFont typeface="Arial" panose="020B0604020202020204" pitchFamily="34" charset="0"/>
              <a:buAutoNum type="arabicPeriod" startAt="6"/>
            </a:pPr>
            <a:r>
              <a:rPr lang="en-US" altLang="en-US" sz="2200" dirty="0">
                <a:latin typeface="+mj-lt"/>
                <a:cs typeface="Times New Roman" panose="02020603050405020304" pitchFamily="18" charset="0"/>
              </a:rPr>
              <a:t>Policies for faculty professional development activities</a:t>
            </a:r>
          </a:p>
          <a:p>
            <a:pPr marL="457200" lvl="1" indent="-342900" eaLnBrk="1" hangingPunct="1">
              <a:lnSpc>
                <a:spcPct val="80000"/>
              </a:lnSpc>
              <a:spcAft>
                <a:spcPts val="1200"/>
              </a:spcAft>
              <a:buFont typeface="Arial" panose="020B0604020202020204" pitchFamily="34" charset="0"/>
              <a:buAutoNum type="arabicPeriod" startAt="6"/>
            </a:pPr>
            <a:r>
              <a:rPr lang="en-US" altLang="en-US" sz="2200" dirty="0">
                <a:latin typeface="+mj-lt"/>
                <a:cs typeface="Times New Roman" panose="02020603050405020304" pitchFamily="18" charset="0"/>
              </a:rPr>
              <a:t>Processes for program review</a:t>
            </a:r>
          </a:p>
          <a:p>
            <a:pPr marL="457200" lvl="1" indent="-342900" eaLnBrk="1" hangingPunct="1">
              <a:lnSpc>
                <a:spcPct val="80000"/>
              </a:lnSpc>
              <a:spcAft>
                <a:spcPts val="1200"/>
              </a:spcAft>
              <a:buFont typeface="Arial" panose="020B0604020202020204" pitchFamily="34" charset="0"/>
              <a:buAutoNum type="arabicPeriod" startAt="6"/>
            </a:pPr>
            <a:r>
              <a:rPr lang="en-US" altLang="en-US" sz="2200" dirty="0">
                <a:latin typeface="+mj-lt"/>
                <a:cs typeface="Times New Roman" panose="02020603050405020304" pitchFamily="18" charset="0"/>
              </a:rPr>
              <a:t>Processes for institutional planning and budget development, and…</a:t>
            </a:r>
          </a:p>
          <a:p>
            <a:pPr marL="0" indent="0" eaLnBrk="1" hangingPunct="1">
              <a:lnSpc>
                <a:spcPct val="80000"/>
              </a:lnSpc>
            </a:pPr>
            <a:endParaRPr lang="en-US" altLang="en-US" sz="1600" dirty="0">
              <a:latin typeface="+mj-lt"/>
              <a:ea typeface="ＭＳ Ｐゴシック" panose="020B0600070205080204" pitchFamily="34" charset="-128"/>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altLang="en-US" dirty="0">
                <a:latin typeface="+mn-lt"/>
                <a:ea typeface="ＭＳ Ｐゴシック" panose="020B0600070205080204" pitchFamily="34" charset="-128"/>
              </a:rPr>
              <a:t>Regulation: Academic Senates</a:t>
            </a:r>
          </a:p>
        </p:txBody>
      </p:sp>
      <p:sp>
        <p:nvSpPr>
          <p:cNvPr id="59395" name="Rectangle 3"/>
          <p:cNvSpPr>
            <a:spLocks noGrp="1" noChangeArrowheads="1"/>
          </p:cNvSpPr>
          <p:nvPr>
            <p:ph idx="1"/>
          </p:nvPr>
        </p:nvSpPr>
        <p:spPr>
          <a:xfrm>
            <a:off x="672661" y="1600200"/>
            <a:ext cx="8198069" cy="4495800"/>
          </a:xfrm>
        </p:spPr>
        <p:txBody>
          <a:bodyPr/>
          <a:lstStyle/>
          <a:p>
            <a:pPr marL="457200" lvl="1" indent="-342900" eaLnBrk="1" hangingPunct="1">
              <a:lnSpc>
                <a:spcPct val="80000"/>
              </a:lnSpc>
              <a:buFont typeface="Wingdings" panose="05000000000000000000" pitchFamily="2" charset="2"/>
              <a:buNone/>
            </a:pPr>
            <a:r>
              <a:rPr lang="en-US" altLang="en-US" sz="2800" b="1" dirty="0">
                <a:solidFill>
                  <a:schemeClr val="accent1"/>
                </a:solidFill>
                <a:latin typeface="+mj-lt"/>
                <a:cs typeface="Times New Roman" panose="02020603050405020304" pitchFamily="18" charset="0"/>
              </a:rPr>
              <a:t>Academic and professional matters</a:t>
            </a:r>
            <a:r>
              <a:rPr lang="en-US" altLang="en-US" sz="2800" dirty="0">
                <a:latin typeface="+mj-lt"/>
                <a:cs typeface="Times New Roman" panose="02020603050405020304" pitchFamily="18" charset="0"/>
              </a:rPr>
              <a:t> means the following policy development and implementation matters: </a:t>
            </a:r>
          </a:p>
          <a:p>
            <a:pPr marL="457200" lvl="1" indent="-342900" eaLnBrk="1" hangingPunct="1">
              <a:lnSpc>
                <a:spcPct val="80000"/>
              </a:lnSpc>
            </a:pPr>
            <a:endParaRPr lang="en-US" altLang="en-US" sz="2800" dirty="0">
              <a:latin typeface="+mj-lt"/>
              <a:cs typeface="Times New Roman" panose="02020603050405020304" pitchFamily="18" charset="0"/>
            </a:endParaRPr>
          </a:p>
          <a:p>
            <a:pPr marL="457200" lvl="1" indent="-342900" eaLnBrk="1" hangingPunct="1">
              <a:lnSpc>
                <a:spcPct val="80000"/>
              </a:lnSpc>
              <a:buFont typeface="Wingdings" panose="05000000000000000000" pitchFamily="2" charset="2"/>
              <a:buNone/>
            </a:pPr>
            <a:r>
              <a:rPr lang="ja-JP" altLang="en-US" sz="2800" dirty="0">
                <a:latin typeface="+mj-lt"/>
                <a:ea typeface="ＭＳ Ｐゴシック" panose="020B0600070205080204" pitchFamily="34" charset="-128"/>
                <a:cs typeface="Times New Roman" panose="02020603050405020304" pitchFamily="18" charset="0"/>
              </a:rPr>
              <a:t>“</a:t>
            </a:r>
            <a:r>
              <a:rPr lang="en-US" altLang="ja-JP" sz="2800" dirty="0">
                <a:latin typeface="+mj-lt"/>
                <a:ea typeface="ＭＳ Ｐゴシック" panose="020B0600070205080204" pitchFamily="34" charset="-128"/>
                <a:cs typeface="Times New Roman" panose="02020603050405020304" pitchFamily="18" charset="0"/>
              </a:rPr>
              <a:t>Plus one</a:t>
            </a:r>
            <a:r>
              <a:rPr lang="ja-JP" altLang="en-US" sz="2800" dirty="0">
                <a:latin typeface="+mj-lt"/>
                <a:ea typeface="ＭＳ Ｐゴシック" panose="020B0600070205080204" pitchFamily="34" charset="-128"/>
                <a:cs typeface="Times New Roman" panose="02020603050405020304" pitchFamily="18" charset="0"/>
              </a:rPr>
              <a:t>”</a:t>
            </a:r>
            <a:r>
              <a:rPr lang="en-US" altLang="ja-JP" sz="2800" dirty="0">
                <a:latin typeface="+mj-lt"/>
                <a:ea typeface="ＭＳ Ｐゴシック" panose="020B0600070205080204" pitchFamily="34" charset="-128"/>
                <a:cs typeface="Times New Roman" panose="02020603050405020304" pitchFamily="18" charset="0"/>
              </a:rPr>
              <a:t>:</a:t>
            </a:r>
          </a:p>
          <a:p>
            <a:pPr marL="457200" lvl="1" indent="-342900" eaLnBrk="1" hangingPunct="1">
              <a:lnSpc>
                <a:spcPct val="80000"/>
              </a:lnSpc>
              <a:buFont typeface="Wingdings" panose="05000000000000000000" pitchFamily="2" charset="2"/>
              <a:buNone/>
            </a:pPr>
            <a:r>
              <a:rPr lang="en-US" altLang="en-US" sz="2800" dirty="0">
                <a:latin typeface="+mj-lt"/>
                <a:cs typeface="Times New Roman" panose="02020603050405020304" pitchFamily="18" charset="0"/>
              </a:rPr>
              <a:t>	Other academic and professional matters as mutually agreed upon between the governing board and the academic senate. </a:t>
            </a:r>
            <a:r>
              <a:rPr lang="en-US" altLang="en-US" dirty="0">
                <a:latin typeface="Times New Roman" panose="02020603050405020304" pitchFamily="18" charset="0"/>
                <a:cs typeface="Times New Roman" panose="02020603050405020304" pitchFamily="18" charset="0"/>
              </a:rPr>
              <a:t>			</a:t>
            </a:r>
          </a:p>
          <a:p>
            <a:pPr marL="0" indent="0" eaLnBrk="1" hangingPunct="1">
              <a:lnSpc>
                <a:spcPct val="80000"/>
              </a:lnSpc>
            </a:pPr>
            <a:endParaRPr lang="en-US" altLang="en-US"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45D5F-1F3E-C943-AB32-FF8C14C80EA5}"/>
              </a:ext>
            </a:extLst>
          </p:cNvPr>
          <p:cNvSpPr>
            <a:spLocks noGrp="1"/>
          </p:cNvSpPr>
          <p:nvPr>
            <p:ph type="title"/>
          </p:nvPr>
        </p:nvSpPr>
        <p:spPr>
          <a:xfrm>
            <a:off x="628650" y="365126"/>
            <a:ext cx="7886700" cy="692149"/>
          </a:xfrm>
        </p:spPr>
        <p:txBody>
          <a:bodyPr>
            <a:normAutofit fontScale="90000"/>
          </a:bodyPr>
          <a:lstStyle/>
          <a:p>
            <a:r>
              <a:rPr lang="en-US" dirty="0"/>
              <a:t>What Are the FHDA Board Policies Where the Academic Senate is “Rely Primarily”?</a:t>
            </a:r>
          </a:p>
        </p:txBody>
      </p:sp>
      <p:graphicFrame>
        <p:nvGraphicFramePr>
          <p:cNvPr id="4" name="Content Placeholder 3">
            <a:extLst>
              <a:ext uri="{FF2B5EF4-FFF2-40B4-BE49-F238E27FC236}">
                <a16:creationId xmlns:a16="http://schemas.microsoft.com/office/drawing/2014/main" id="{47D425DA-F328-7840-9A31-399BDA824085}"/>
              </a:ext>
            </a:extLst>
          </p:cNvPr>
          <p:cNvGraphicFramePr>
            <a:graphicFrameLocks noGrp="1"/>
          </p:cNvGraphicFramePr>
          <p:nvPr>
            <p:ph idx="1"/>
            <p:extLst>
              <p:ext uri="{D42A27DB-BD31-4B8C-83A1-F6EECF244321}">
                <p14:modId xmlns:p14="http://schemas.microsoft.com/office/powerpoint/2010/main" val="2797101516"/>
              </p:ext>
            </p:extLst>
          </p:nvPr>
        </p:nvGraphicFramePr>
        <p:xfrm>
          <a:off x="771759" y="1262491"/>
          <a:ext cx="8072205" cy="4519937"/>
        </p:xfrm>
        <a:graphic>
          <a:graphicData uri="http://schemas.openxmlformats.org/drawingml/2006/table">
            <a:tbl>
              <a:tblPr/>
              <a:tblGrid>
                <a:gridCol w="2690735">
                  <a:extLst>
                    <a:ext uri="{9D8B030D-6E8A-4147-A177-3AD203B41FA5}">
                      <a16:colId xmlns:a16="http://schemas.microsoft.com/office/drawing/2014/main" val="1010492800"/>
                    </a:ext>
                  </a:extLst>
                </a:gridCol>
                <a:gridCol w="2690735">
                  <a:extLst>
                    <a:ext uri="{9D8B030D-6E8A-4147-A177-3AD203B41FA5}">
                      <a16:colId xmlns:a16="http://schemas.microsoft.com/office/drawing/2014/main" val="631585233"/>
                    </a:ext>
                  </a:extLst>
                </a:gridCol>
                <a:gridCol w="2690735">
                  <a:extLst>
                    <a:ext uri="{9D8B030D-6E8A-4147-A177-3AD203B41FA5}">
                      <a16:colId xmlns:a16="http://schemas.microsoft.com/office/drawing/2014/main" val="785098676"/>
                    </a:ext>
                  </a:extLst>
                </a:gridCol>
              </a:tblGrid>
              <a:tr h="128108">
                <a:tc>
                  <a:txBody>
                    <a:bodyPr/>
                    <a:lstStyle/>
                    <a:p>
                      <a:pPr algn="l"/>
                      <a:r>
                        <a:rPr lang="en-US" sz="1100">
                          <a:effectLst/>
                          <a:latin typeface="inherit"/>
                        </a:rPr>
                        <a:t>AREA</a:t>
                      </a:r>
                      <a:endParaRPr lang="en-US" sz="1100">
                        <a:effectLst/>
                        <a:latin typeface="Verdana" panose="020B0604030504040204" pitchFamily="34" charset="0"/>
                      </a:endParaRPr>
                    </a:p>
                  </a:txBody>
                  <a:tcPr marL="5428" marR="5428" marT="5428" marB="5428" anchor="ctr">
                    <a:lnL>
                      <a:noFill/>
                    </a:lnL>
                    <a:lnR>
                      <a:noFill/>
                    </a:lnR>
                    <a:lnT>
                      <a:noFill/>
                    </a:lnT>
                    <a:lnB>
                      <a:noFill/>
                    </a:lnB>
                  </a:tcPr>
                </a:tc>
                <a:tc>
                  <a:txBody>
                    <a:bodyPr/>
                    <a:lstStyle/>
                    <a:p>
                      <a:pPr algn="l"/>
                      <a:r>
                        <a:rPr lang="en-US" sz="1100">
                          <a:effectLst/>
                          <a:latin typeface="inherit"/>
                        </a:rPr>
                        <a:t>JOINT DEVELOPMENT</a:t>
                      </a:r>
                      <a:endParaRPr lang="en-US" sz="1100">
                        <a:effectLst/>
                        <a:latin typeface="Verdana" panose="020B0604030504040204" pitchFamily="34" charset="0"/>
                      </a:endParaRPr>
                    </a:p>
                  </a:txBody>
                  <a:tcPr marL="5428" marR="5428" marT="5428" marB="5428" anchor="ctr">
                    <a:lnL>
                      <a:noFill/>
                    </a:lnL>
                    <a:lnR>
                      <a:noFill/>
                    </a:lnR>
                    <a:lnT>
                      <a:noFill/>
                    </a:lnT>
                    <a:lnB>
                      <a:noFill/>
                    </a:lnB>
                  </a:tcPr>
                </a:tc>
                <a:tc>
                  <a:txBody>
                    <a:bodyPr/>
                    <a:lstStyle/>
                    <a:p>
                      <a:pPr algn="l"/>
                      <a:r>
                        <a:rPr lang="en-US" sz="1100">
                          <a:effectLst/>
                          <a:latin typeface="inherit"/>
                        </a:rPr>
                        <a:t>PRIMARY RELIANCE</a:t>
                      </a:r>
                      <a:endParaRPr lang="en-US" sz="1100">
                        <a:effectLst/>
                        <a:latin typeface="Verdana" panose="020B0604030504040204" pitchFamily="34" charset="0"/>
                      </a:endParaRPr>
                    </a:p>
                  </a:txBody>
                  <a:tcPr marL="5428" marR="5428" marT="5428" marB="5428" anchor="ctr">
                    <a:lnL>
                      <a:noFill/>
                    </a:lnL>
                    <a:lnR>
                      <a:noFill/>
                    </a:lnR>
                    <a:lnT>
                      <a:noFill/>
                    </a:lnT>
                    <a:lnB>
                      <a:noFill/>
                    </a:lnB>
                  </a:tcPr>
                </a:tc>
                <a:extLst>
                  <a:ext uri="{0D108BD9-81ED-4DB2-BD59-A6C34878D82A}">
                    <a16:rowId xmlns:a16="http://schemas.microsoft.com/office/drawing/2014/main" val="1663811147"/>
                  </a:ext>
                </a:extLst>
              </a:tr>
              <a:tr h="128108">
                <a:tc>
                  <a:txBody>
                    <a:bodyPr/>
                    <a:lstStyle/>
                    <a:p>
                      <a:r>
                        <a:rPr lang="en-US" sz="1100">
                          <a:effectLst/>
                          <a:latin typeface="inherit"/>
                        </a:rPr>
                        <a:t>1.  Curriculum</a:t>
                      </a:r>
                    </a:p>
                  </a:txBody>
                  <a:tcPr marL="5428" marR="5428" marT="5428" marB="5428" anchor="ctr">
                    <a:lnL>
                      <a:noFill/>
                    </a:lnL>
                    <a:lnR>
                      <a:noFill/>
                    </a:lnR>
                    <a:lnT>
                      <a:noFill/>
                    </a:lnT>
                    <a:lnB>
                      <a:noFill/>
                    </a:lnB>
                  </a:tcPr>
                </a:tc>
                <a:tc>
                  <a:txBody>
                    <a:bodyPr/>
                    <a:lstStyle/>
                    <a:p>
                      <a:r>
                        <a:rPr lang="en-US" sz="1100">
                          <a:effectLst/>
                          <a:latin typeface="Verdana" panose="020B0604030504040204" pitchFamily="34" charset="0"/>
                        </a:rPr>
                        <a:t> </a:t>
                      </a:r>
                    </a:p>
                  </a:txBody>
                  <a:tcPr marL="5428" marR="5428" marT="5428" marB="5428" anchor="ctr">
                    <a:lnL>
                      <a:noFill/>
                    </a:lnL>
                    <a:lnR>
                      <a:noFill/>
                    </a:lnR>
                    <a:lnT>
                      <a:noFill/>
                    </a:lnT>
                    <a:lnB>
                      <a:noFill/>
                    </a:lnB>
                  </a:tcPr>
                </a:tc>
                <a:tc>
                  <a:txBody>
                    <a:bodyPr/>
                    <a:lstStyle/>
                    <a:p>
                      <a:pPr algn="ctr"/>
                      <a:r>
                        <a:rPr lang="en-US" sz="1100">
                          <a:effectLst/>
                          <a:latin typeface="inherit"/>
                        </a:rPr>
                        <a:t>X</a:t>
                      </a:r>
                      <a:endParaRPr lang="en-US" sz="1100">
                        <a:effectLst/>
                        <a:latin typeface="Verdana" panose="020B0604030504040204" pitchFamily="34" charset="0"/>
                      </a:endParaRPr>
                    </a:p>
                  </a:txBody>
                  <a:tcPr marL="5428" marR="5428" marT="5428" marB="5428" anchor="ctr">
                    <a:lnL>
                      <a:noFill/>
                    </a:lnL>
                    <a:lnR>
                      <a:noFill/>
                    </a:lnR>
                    <a:lnT>
                      <a:noFill/>
                    </a:lnT>
                    <a:lnB>
                      <a:noFill/>
                    </a:lnB>
                  </a:tcPr>
                </a:tc>
                <a:extLst>
                  <a:ext uri="{0D108BD9-81ED-4DB2-BD59-A6C34878D82A}">
                    <a16:rowId xmlns:a16="http://schemas.microsoft.com/office/drawing/2014/main" val="2460259190"/>
                  </a:ext>
                </a:extLst>
              </a:tr>
              <a:tr h="831618">
                <a:tc>
                  <a:txBody>
                    <a:bodyPr/>
                    <a:lstStyle/>
                    <a:p>
                      <a:r>
                        <a:rPr lang="en-US" sz="1100" dirty="0">
                          <a:effectLst/>
                          <a:latin typeface="inherit"/>
                        </a:rPr>
                        <a:t>2.  Degree and Certificate requirements:</a:t>
                      </a:r>
                    </a:p>
                    <a:p>
                      <a:pPr>
                        <a:buFont typeface="Arial" panose="020B0604020202020204" pitchFamily="34" charset="0"/>
                        <a:buChar char="•"/>
                      </a:pPr>
                      <a:r>
                        <a:rPr lang="en-US" sz="1100" dirty="0">
                          <a:effectLst/>
                          <a:latin typeface="inherit"/>
                        </a:rPr>
                        <a:t>General Ed. and Program Specific</a:t>
                      </a:r>
                      <a:endParaRPr lang="en-US" sz="1100" dirty="0">
                        <a:effectLst/>
                        <a:latin typeface="Verdana" panose="020B0604030504040204" pitchFamily="34" charset="0"/>
                      </a:endParaRPr>
                    </a:p>
                    <a:p>
                      <a:pPr>
                        <a:buFont typeface="Arial" panose="020B0604020202020204" pitchFamily="34" charset="0"/>
                        <a:buChar char="•"/>
                      </a:pPr>
                      <a:r>
                        <a:rPr lang="en-US" sz="1100" dirty="0">
                          <a:effectLst/>
                          <a:latin typeface="inherit"/>
                        </a:rPr>
                        <a:t>Units for degree</a:t>
                      </a:r>
                      <a:endParaRPr lang="en-US" sz="1100" dirty="0">
                        <a:effectLst/>
                        <a:latin typeface="Verdana" panose="020B0604030504040204" pitchFamily="34" charset="0"/>
                      </a:endParaRPr>
                    </a:p>
                  </a:txBody>
                  <a:tcPr marL="5428" marR="5428" marT="5428" marB="5428" anchor="ctr">
                    <a:lnL>
                      <a:noFill/>
                    </a:lnL>
                    <a:lnR>
                      <a:noFill/>
                    </a:lnR>
                    <a:lnT>
                      <a:noFill/>
                    </a:lnT>
                    <a:lnB>
                      <a:noFill/>
                    </a:lnB>
                  </a:tcPr>
                </a:tc>
                <a:tc>
                  <a:txBody>
                    <a:bodyPr/>
                    <a:lstStyle/>
                    <a:p>
                      <a:pPr algn="ctr"/>
                      <a:r>
                        <a:rPr lang="en-US" sz="1100" dirty="0">
                          <a:effectLst/>
                          <a:latin typeface="inherit"/>
                        </a:rPr>
                        <a:t> </a:t>
                      </a:r>
                    </a:p>
                    <a:p>
                      <a:pPr algn="ctr"/>
                      <a:r>
                        <a:rPr lang="en-US" sz="1100" dirty="0">
                          <a:effectLst/>
                          <a:latin typeface="inherit"/>
                        </a:rPr>
                        <a:t> </a:t>
                      </a:r>
                    </a:p>
                    <a:p>
                      <a:pPr algn="ctr"/>
                      <a:r>
                        <a:rPr lang="en-US" sz="1100" dirty="0">
                          <a:effectLst/>
                          <a:latin typeface="inherit"/>
                        </a:rPr>
                        <a:t> </a:t>
                      </a:r>
                    </a:p>
                    <a:p>
                      <a:pPr algn="ctr"/>
                      <a:r>
                        <a:rPr lang="en-US" sz="1100" dirty="0">
                          <a:effectLst/>
                          <a:latin typeface="inherit"/>
                        </a:rPr>
                        <a:t> </a:t>
                      </a:r>
                    </a:p>
                    <a:p>
                      <a:pPr algn="ctr"/>
                      <a:r>
                        <a:rPr lang="en-US" sz="1100" dirty="0">
                          <a:effectLst/>
                          <a:latin typeface="times new roman" panose="02020603050405020304" pitchFamily="18" charset="0"/>
                        </a:rPr>
                        <a:t>X</a:t>
                      </a:r>
                      <a:endParaRPr lang="en-US" sz="1100" dirty="0">
                        <a:effectLst/>
                        <a:latin typeface="inherit"/>
                      </a:endParaRPr>
                    </a:p>
                  </a:txBody>
                  <a:tcPr marL="5428" marR="5428" marT="5428" marB="5428" anchor="ctr">
                    <a:lnL>
                      <a:noFill/>
                    </a:lnL>
                    <a:lnR>
                      <a:noFill/>
                    </a:lnR>
                    <a:lnT>
                      <a:noFill/>
                    </a:lnT>
                    <a:lnB>
                      <a:noFill/>
                    </a:lnB>
                  </a:tcPr>
                </a:tc>
                <a:tc>
                  <a:txBody>
                    <a:bodyPr/>
                    <a:lstStyle/>
                    <a:p>
                      <a:pPr algn="ctr"/>
                      <a:r>
                        <a:rPr lang="en-US" sz="1100">
                          <a:effectLst/>
                          <a:latin typeface="inherit"/>
                        </a:rPr>
                        <a:t>X</a:t>
                      </a:r>
                      <a:endParaRPr lang="en-US" sz="1100">
                        <a:effectLst/>
                        <a:latin typeface="Verdana" panose="020B0604030504040204" pitchFamily="34" charset="0"/>
                      </a:endParaRPr>
                    </a:p>
                  </a:txBody>
                  <a:tcPr marL="5428" marR="5428" marT="5428" marB="5428" anchor="ctr">
                    <a:lnL>
                      <a:noFill/>
                    </a:lnL>
                    <a:lnR>
                      <a:noFill/>
                    </a:lnR>
                    <a:lnT>
                      <a:noFill/>
                    </a:lnT>
                    <a:lnB>
                      <a:noFill/>
                    </a:lnB>
                  </a:tcPr>
                </a:tc>
                <a:extLst>
                  <a:ext uri="{0D108BD9-81ED-4DB2-BD59-A6C34878D82A}">
                    <a16:rowId xmlns:a16="http://schemas.microsoft.com/office/drawing/2014/main" val="2828573178"/>
                  </a:ext>
                </a:extLst>
              </a:tr>
              <a:tr h="128108">
                <a:tc>
                  <a:txBody>
                    <a:bodyPr/>
                    <a:lstStyle/>
                    <a:p>
                      <a:r>
                        <a:rPr lang="en-US" sz="1100">
                          <a:effectLst/>
                          <a:latin typeface="inherit"/>
                        </a:rPr>
                        <a:t>3.  Grading policies</a:t>
                      </a:r>
                    </a:p>
                  </a:txBody>
                  <a:tcPr marL="5428" marR="5428" marT="5428" marB="5428" anchor="ctr">
                    <a:lnL>
                      <a:noFill/>
                    </a:lnL>
                    <a:lnR>
                      <a:noFill/>
                    </a:lnR>
                    <a:lnT>
                      <a:noFill/>
                    </a:lnT>
                    <a:lnB>
                      <a:noFill/>
                    </a:lnB>
                  </a:tcPr>
                </a:tc>
                <a:tc>
                  <a:txBody>
                    <a:bodyPr/>
                    <a:lstStyle/>
                    <a:p>
                      <a:pPr algn="ctr"/>
                      <a:r>
                        <a:rPr lang="en-US" sz="1100">
                          <a:effectLst/>
                          <a:latin typeface="Verdana" panose="020B0604030504040204" pitchFamily="34" charset="0"/>
                        </a:rPr>
                        <a:t> </a:t>
                      </a:r>
                    </a:p>
                  </a:txBody>
                  <a:tcPr marL="5428" marR="5428" marT="5428" marB="5428" anchor="ctr">
                    <a:lnL>
                      <a:noFill/>
                    </a:lnL>
                    <a:lnR>
                      <a:noFill/>
                    </a:lnR>
                    <a:lnT>
                      <a:noFill/>
                    </a:lnT>
                    <a:lnB>
                      <a:noFill/>
                    </a:lnB>
                  </a:tcPr>
                </a:tc>
                <a:tc>
                  <a:txBody>
                    <a:bodyPr/>
                    <a:lstStyle/>
                    <a:p>
                      <a:pPr algn="ctr"/>
                      <a:r>
                        <a:rPr lang="en-US" sz="1100">
                          <a:effectLst/>
                          <a:latin typeface="times new roman" panose="02020603050405020304" pitchFamily="18" charset="0"/>
                        </a:rPr>
                        <a:t>X</a:t>
                      </a:r>
                      <a:endParaRPr lang="en-US" sz="1100">
                        <a:effectLst/>
                        <a:latin typeface="Verdana" panose="020B0604030504040204" pitchFamily="34" charset="0"/>
                      </a:endParaRPr>
                    </a:p>
                  </a:txBody>
                  <a:tcPr marL="5428" marR="5428" marT="5428" marB="5428" anchor="ctr">
                    <a:lnL>
                      <a:noFill/>
                    </a:lnL>
                    <a:lnR>
                      <a:noFill/>
                    </a:lnR>
                    <a:lnT>
                      <a:noFill/>
                    </a:lnT>
                    <a:lnB>
                      <a:noFill/>
                    </a:lnB>
                  </a:tcPr>
                </a:tc>
                <a:extLst>
                  <a:ext uri="{0D108BD9-81ED-4DB2-BD59-A6C34878D82A}">
                    <a16:rowId xmlns:a16="http://schemas.microsoft.com/office/drawing/2014/main" val="2101618430"/>
                  </a:ext>
                </a:extLst>
              </a:tr>
              <a:tr h="362611">
                <a:tc>
                  <a:txBody>
                    <a:bodyPr/>
                    <a:lstStyle/>
                    <a:p>
                      <a:r>
                        <a:rPr lang="en-US" sz="1100">
                          <a:effectLst/>
                          <a:latin typeface="inherit"/>
                        </a:rPr>
                        <a:t>4.  Educational Program Development</a:t>
                      </a:r>
                      <a:endParaRPr lang="en-US" sz="1100">
                        <a:effectLst/>
                        <a:latin typeface="Verdana" panose="020B0604030504040204" pitchFamily="34" charset="0"/>
                      </a:endParaRPr>
                    </a:p>
                  </a:txBody>
                  <a:tcPr marL="5428" marR="5428" marT="5428" marB="5428" anchor="ctr">
                    <a:lnL>
                      <a:noFill/>
                    </a:lnL>
                    <a:lnR>
                      <a:noFill/>
                    </a:lnR>
                    <a:lnT>
                      <a:noFill/>
                    </a:lnT>
                    <a:lnB>
                      <a:noFill/>
                    </a:lnB>
                  </a:tcPr>
                </a:tc>
                <a:tc>
                  <a:txBody>
                    <a:bodyPr/>
                    <a:lstStyle/>
                    <a:p>
                      <a:pPr algn="ctr"/>
                      <a:r>
                        <a:rPr lang="en-US" sz="1100">
                          <a:effectLst/>
                          <a:latin typeface="inherit"/>
                        </a:rPr>
                        <a:t>X</a:t>
                      </a:r>
                      <a:endParaRPr lang="en-US" sz="1100">
                        <a:effectLst/>
                        <a:latin typeface="Verdana" panose="020B0604030504040204" pitchFamily="34" charset="0"/>
                      </a:endParaRPr>
                    </a:p>
                  </a:txBody>
                  <a:tcPr marL="5428" marR="5428" marT="5428" marB="5428" anchor="ctr">
                    <a:lnL>
                      <a:noFill/>
                    </a:lnL>
                    <a:lnR>
                      <a:noFill/>
                    </a:lnR>
                    <a:lnT>
                      <a:noFill/>
                    </a:lnT>
                    <a:lnB>
                      <a:noFill/>
                    </a:lnB>
                  </a:tcPr>
                </a:tc>
                <a:tc>
                  <a:txBody>
                    <a:bodyPr/>
                    <a:lstStyle/>
                    <a:p>
                      <a:r>
                        <a:rPr lang="en-US" sz="1100">
                          <a:effectLst/>
                          <a:latin typeface="Verdana" panose="020B0604030504040204" pitchFamily="34" charset="0"/>
                        </a:rPr>
                        <a:t> </a:t>
                      </a:r>
                    </a:p>
                  </a:txBody>
                  <a:tcPr marL="5428" marR="5428" marT="5428" marB="5428" anchor="ctr">
                    <a:lnL>
                      <a:noFill/>
                    </a:lnL>
                    <a:lnR>
                      <a:noFill/>
                    </a:lnR>
                    <a:lnT>
                      <a:noFill/>
                    </a:lnT>
                    <a:lnB>
                      <a:noFill/>
                    </a:lnB>
                  </a:tcPr>
                </a:tc>
                <a:extLst>
                  <a:ext uri="{0D108BD9-81ED-4DB2-BD59-A6C34878D82A}">
                    <a16:rowId xmlns:a16="http://schemas.microsoft.com/office/drawing/2014/main" val="2221067169"/>
                  </a:ext>
                </a:extLst>
              </a:tr>
              <a:tr h="362611">
                <a:tc>
                  <a:txBody>
                    <a:bodyPr/>
                    <a:lstStyle/>
                    <a:p>
                      <a:r>
                        <a:rPr lang="en-US" sz="1100">
                          <a:effectLst/>
                          <a:latin typeface="inherit"/>
                        </a:rPr>
                        <a:t>5. Standards regarding student preparation and success</a:t>
                      </a:r>
                      <a:endParaRPr lang="en-US" sz="1100">
                        <a:effectLst/>
                        <a:latin typeface="Verdana" panose="020B0604030504040204" pitchFamily="34" charset="0"/>
                      </a:endParaRPr>
                    </a:p>
                  </a:txBody>
                  <a:tcPr marL="5428" marR="5428" marT="5428" marB="5428" anchor="ctr">
                    <a:lnL>
                      <a:noFill/>
                    </a:lnL>
                    <a:lnR>
                      <a:noFill/>
                    </a:lnR>
                    <a:lnT>
                      <a:noFill/>
                    </a:lnT>
                    <a:lnB>
                      <a:noFill/>
                    </a:lnB>
                  </a:tcPr>
                </a:tc>
                <a:tc>
                  <a:txBody>
                    <a:bodyPr/>
                    <a:lstStyle/>
                    <a:p>
                      <a:r>
                        <a:rPr lang="en-US" sz="1100">
                          <a:effectLst/>
                          <a:latin typeface="Verdana" panose="020B0604030504040204" pitchFamily="34" charset="0"/>
                        </a:rPr>
                        <a:t> </a:t>
                      </a:r>
                    </a:p>
                  </a:txBody>
                  <a:tcPr marL="5428" marR="5428" marT="5428" marB="5428" anchor="ctr">
                    <a:lnL>
                      <a:noFill/>
                    </a:lnL>
                    <a:lnR>
                      <a:noFill/>
                    </a:lnR>
                    <a:lnT>
                      <a:noFill/>
                    </a:lnT>
                    <a:lnB>
                      <a:noFill/>
                    </a:lnB>
                  </a:tcPr>
                </a:tc>
                <a:tc>
                  <a:txBody>
                    <a:bodyPr/>
                    <a:lstStyle/>
                    <a:p>
                      <a:pPr algn="ctr"/>
                      <a:r>
                        <a:rPr lang="en-US" sz="1100">
                          <a:effectLst/>
                          <a:latin typeface="inherit"/>
                        </a:rPr>
                        <a:t>X</a:t>
                      </a:r>
                      <a:endParaRPr lang="en-US" sz="1100">
                        <a:effectLst/>
                        <a:latin typeface="Verdana" panose="020B0604030504040204" pitchFamily="34" charset="0"/>
                      </a:endParaRPr>
                    </a:p>
                  </a:txBody>
                  <a:tcPr marL="5428" marR="5428" marT="5428" marB="5428" anchor="ctr">
                    <a:lnL>
                      <a:noFill/>
                    </a:lnL>
                    <a:lnR>
                      <a:noFill/>
                    </a:lnR>
                    <a:lnT>
                      <a:noFill/>
                    </a:lnT>
                    <a:lnB>
                      <a:noFill/>
                    </a:lnB>
                  </a:tcPr>
                </a:tc>
                <a:extLst>
                  <a:ext uri="{0D108BD9-81ED-4DB2-BD59-A6C34878D82A}">
                    <a16:rowId xmlns:a16="http://schemas.microsoft.com/office/drawing/2014/main" val="4002812851"/>
                  </a:ext>
                </a:extLst>
              </a:tr>
              <a:tr h="362611">
                <a:tc>
                  <a:txBody>
                    <a:bodyPr/>
                    <a:lstStyle/>
                    <a:p>
                      <a:r>
                        <a:rPr lang="en-US" sz="1100">
                          <a:effectLst/>
                          <a:latin typeface="inherit"/>
                        </a:rPr>
                        <a:t>6.  Governance structures as related to faculty roles</a:t>
                      </a:r>
                      <a:endParaRPr lang="en-US" sz="1100">
                        <a:effectLst/>
                        <a:latin typeface="Verdana" panose="020B0604030504040204" pitchFamily="34" charset="0"/>
                      </a:endParaRPr>
                    </a:p>
                  </a:txBody>
                  <a:tcPr marL="5428" marR="5428" marT="5428" marB="5428" anchor="ctr">
                    <a:lnL>
                      <a:noFill/>
                    </a:lnL>
                    <a:lnR>
                      <a:noFill/>
                    </a:lnR>
                    <a:lnT>
                      <a:noFill/>
                    </a:lnT>
                    <a:lnB>
                      <a:noFill/>
                    </a:lnB>
                  </a:tcPr>
                </a:tc>
                <a:tc>
                  <a:txBody>
                    <a:bodyPr/>
                    <a:lstStyle/>
                    <a:p>
                      <a:pPr algn="ctr"/>
                      <a:r>
                        <a:rPr lang="en-US" sz="1100" dirty="0">
                          <a:effectLst/>
                          <a:latin typeface="inherit"/>
                        </a:rPr>
                        <a:t>X</a:t>
                      </a:r>
                      <a:endParaRPr lang="en-US" sz="1100" dirty="0">
                        <a:effectLst/>
                        <a:latin typeface="Verdana" panose="020B0604030504040204" pitchFamily="34" charset="0"/>
                      </a:endParaRPr>
                    </a:p>
                  </a:txBody>
                  <a:tcPr marL="5428" marR="5428" marT="5428" marB="5428" anchor="ctr">
                    <a:lnL>
                      <a:noFill/>
                    </a:lnL>
                    <a:lnR>
                      <a:noFill/>
                    </a:lnR>
                    <a:lnT>
                      <a:noFill/>
                    </a:lnT>
                    <a:lnB>
                      <a:noFill/>
                    </a:lnB>
                  </a:tcPr>
                </a:tc>
                <a:tc>
                  <a:txBody>
                    <a:bodyPr/>
                    <a:lstStyle/>
                    <a:p>
                      <a:r>
                        <a:rPr lang="en-US" sz="1100">
                          <a:effectLst/>
                          <a:latin typeface="Verdana" panose="020B0604030504040204" pitchFamily="34" charset="0"/>
                        </a:rPr>
                        <a:t> </a:t>
                      </a:r>
                    </a:p>
                  </a:txBody>
                  <a:tcPr marL="5428" marR="5428" marT="5428" marB="5428" anchor="ctr">
                    <a:lnL>
                      <a:noFill/>
                    </a:lnL>
                    <a:lnR>
                      <a:noFill/>
                    </a:lnR>
                    <a:lnT>
                      <a:noFill/>
                    </a:lnT>
                    <a:lnB>
                      <a:noFill/>
                    </a:lnB>
                  </a:tcPr>
                </a:tc>
                <a:extLst>
                  <a:ext uri="{0D108BD9-81ED-4DB2-BD59-A6C34878D82A}">
                    <a16:rowId xmlns:a16="http://schemas.microsoft.com/office/drawing/2014/main" val="2465548071"/>
                  </a:ext>
                </a:extLst>
              </a:tr>
              <a:tr h="362611">
                <a:tc>
                  <a:txBody>
                    <a:bodyPr/>
                    <a:lstStyle/>
                    <a:p>
                      <a:r>
                        <a:rPr lang="en-US" sz="1100">
                          <a:effectLst/>
                          <a:latin typeface="inherit"/>
                        </a:rPr>
                        <a:t>7.  Faculty involvement in accreditation</a:t>
                      </a:r>
                      <a:endParaRPr lang="en-US" sz="1100">
                        <a:effectLst/>
                        <a:latin typeface="Verdana" panose="020B0604030504040204" pitchFamily="34" charset="0"/>
                      </a:endParaRPr>
                    </a:p>
                  </a:txBody>
                  <a:tcPr marL="5428" marR="5428" marT="5428" marB="5428" anchor="ctr">
                    <a:lnL>
                      <a:noFill/>
                    </a:lnL>
                    <a:lnR>
                      <a:noFill/>
                    </a:lnR>
                    <a:lnT>
                      <a:noFill/>
                    </a:lnT>
                    <a:lnB>
                      <a:noFill/>
                    </a:lnB>
                  </a:tcPr>
                </a:tc>
                <a:tc>
                  <a:txBody>
                    <a:bodyPr/>
                    <a:lstStyle/>
                    <a:p>
                      <a:pPr algn="ctr"/>
                      <a:r>
                        <a:rPr lang="en-US" sz="1100">
                          <a:effectLst/>
                          <a:latin typeface="inherit"/>
                        </a:rPr>
                        <a:t>X</a:t>
                      </a:r>
                      <a:endParaRPr lang="en-US" sz="1100">
                        <a:effectLst/>
                        <a:latin typeface="Verdana" panose="020B0604030504040204" pitchFamily="34" charset="0"/>
                      </a:endParaRPr>
                    </a:p>
                  </a:txBody>
                  <a:tcPr marL="5428" marR="5428" marT="5428" marB="5428" anchor="ctr">
                    <a:lnL>
                      <a:noFill/>
                    </a:lnL>
                    <a:lnR>
                      <a:noFill/>
                    </a:lnR>
                    <a:lnT>
                      <a:noFill/>
                    </a:lnT>
                    <a:lnB>
                      <a:noFill/>
                    </a:lnB>
                  </a:tcPr>
                </a:tc>
                <a:tc>
                  <a:txBody>
                    <a:bodyPr/>
                    <a:lstStyle/>
                    <a:p>
                      <a:r>
                        <a:rPr lang="en-US" sz="1100">
                          <a:effectLst/>
                          <a:latin typeface="Verdana" panose="020B0604030504040204" pitchFamily="34" charset="0"/>
                        </a:rPr>
                        <a:t> </a:t>
                      </a:r>
                    </a:p>
                  </a:txBody>
                  <a:tcPr marL="5428" marR="5428" marT="5428" marB="5428" anchor="ctr">
                    <a:lnL>
                      <a:noFill/>
                    </a:lnL>
                    <a:lnR>
                      <a:noFill/>
                    </a:lnR>
                    <a:lnT>
                      <a:noFill/>
                    </a:lnT>
                    <a:lnB>
                      <a:noFill/>
                    </a:lnB>
                  </a:tcPr>
                </a:tc>
                <a:extLst>
                  <a:ext uri="{0D108BD9-81ED-4DB2-BD59-A6C34878D82A}">
                    <a16:rowId xmlns:a16="http://schemas.microsoft.com/office/drawing/2014/main" val="2153818639"/>
                  </a:ext>
                </a:extLst>
              </a:tr>
              <a:tr h="597115">
                <a:tc>
                  <a:txBody>
                    <a:bodyPr/>
                    <a:lstStyle/>
                    <a:p>
                      <a:r>
                        <a:rPr lang="en-US" sz="1100" dirty="0">
                          <a:effectLst/>
                          <a:latin typeface="inherit"/>
                        </a:rPr>
                        <a:t>8.   Policies for faculty professional development activities other than contractual aspects</a:t>
                      </a:r>
                      <a:endParaRPr lang="en-US" sz="1100" dirty="0">
                        <a:effectLst/>
                        <a:latin typeface="Verdana" panose="020B0604030504040204" pitchFamily="34" charset="0"/>
                      </a:endParaRPr>
                    </a:p>
                  </a:txBody>
                  <a:tcPr marL="5428" marR="5428" marT="5428" marB="5428" anchor="ctr">
                    <a:lnL>
                      <a:noFill/>
                    </a:lnL>
                    <a:lnR>
                      <a:noFill/>
                    </a:lnR>
                    <a:lnT>
                      <a:noFill/>
                    </a:lnT>
                    <a:lnB>
                      <a:noFill/>
                    </a:lnB>
                  </a:tcPr>
                </a:tc>
                <a:tc>
                  <a:txBody>
                    <a:bodyPr/>
                    <a:lstStyle/>
                    <a:p>
                      <a:r>
                        <a:rPr lang="en-US" sz="1100">
                          <a:effectLst/>
                          <a:latin typeface="Verdana" panose="020B0604030504040204" pitchFamily="34" charset="0"/>
                        </a:rPr>
                        <a:t> </a:t>
                      </a:r>
                    </a:p>
                  </a:txBody>
                  <a:tcPr marL="5428" marR="5428" marT="5428" marB="5428" anchor="ctr">
                    <a:lnL>
                      <a:noFill/>
                    </a:lnL>
                    <a:lnR>
                      <a:noFill/>
                    </a:lnR>
                    <a:lnT>
                      <a:noFill/>
                    </a:lnT>
                    <a:lnB>
                      <a:noFill/>
                    </a:lnB>
                  </a:tcPr>
                </a:tc>
                <a:tc>
                  <a:txBody>
                    <a:bodyPr/>
                    <a:lstStyle/>
                    <a:p>
                      <a:pPr algn="ctr"/>
                      <a:r>
                        <a:rPr lang="en-US" sz="1100">
                          <a:effectLst/>
                          <a:latin typeface="inherit"/>
                        </a:rPr>
                        <a:t>X</a:t>
                      </a:r>
                      <a:endParaRPr lang="en-US" sz="1100">
                        <a:effectLst/>
                        <a:latin typeface="Verdana" panose="020B0604030504040204" pitchFamily="34" charset="0"/>
                      </a:endParaRPr>
                    </a:p>
                  </a:txBody>
                  <a:tcPr marL="5428" marR="5428" marT="5428" marB="5428" anchor="ctr">
                    <a:lnL>
                      <a:noFill/>
                    </a:lnL>
                    <a:lnR>
                      <a:noFill/>
                    </a:lnR>
                    <a:lnT>
                      <a:noFill/>
                    </a:lnT>
                    <a:lnB>
                      <a:noFill/>
                    </a:lnB>
                  </a:tcPr>
                </a:tc>
                <a:extLst>
                  <a:ext uri="{0D108BD9-81ED-4DB2-BD59-A6C34878D82A}">
                    <a16:rowId xmlns:a16="http://schemas.microsoft.com/office/drawing/2014/main" val="3861393734"/>
                  </a:ext>
                </a:extLst>
              </a:tr>
              <a:tr h="245360">
                <a:tc>
                  <a:txBody>
                    <a:bodyPr/>
                    <a:lstStyle/>
                    <a:p>
                      <a:r>
                        <a:rPr lang="en-US" sz="1100">
                          <a:effectLst/>
                          <a:latin typeface="inherit"/>
                        </a:rPr>
                        <a:t>9.  Policies for Program Review</a:t>
                      </a:r>
                      <a:endParaRPr lang="en-US" sz="1100">
                        <a:effectLst/>
                        <a:latin typeface="Verdana" panose="020B0604030504040204" pitchFamily="34" charset="0"/>
                      </a:endParaRPr>
                    </a:p>
                  </a:txBody>
                  <a:tcPr marL="5428" marR="5428" marT="5428" marB="5428" anchor="ctr">
                    <a:lnL>
                      <a:noFill/>
                    </a:lnL>
                    <a:lnR>
                      <a:noFill/>
                    </a:lnR>
                    <a:lnT>
                      <a:noFill/>
                    </a:lnT>
                    <a:lnB>
                      <a:noFill/>
                    </a:lnB>
                  </a:tcPr>
                </a:tc>
                <a:tc>
                  <a:txBody>
                    <a:bodyPr/>
                    <a:lstStyle/>
                    <a:p>
                      <a:pPr algn="ctr"/>
                      <a:r>
                        <a:rPr lang="en-US" sz="1100">
                          <a:effectLst/>
                          <a:latin typeface="inherit"/>
                        </a:rPr>
                        <a:t>X</a:t>
                      </a:r>
                      <a:endParaRPr lang="en-US" sz="1100">
                        <a:effectLst/>
                        <a:latin typeface="Verdana" panose="020B0604030504040204" pitchFamily="34" charset="0"/>
                      </a:endParaRPr>
                    </a:p>
                  </a:txBody>
                  <a:tcPr marL="5428" marR="5428" marT="5428" marB="5428" anchor="ctr">
                    <a:lnL>
                      <a:noFill/>
                    </a:lnL>
                    <a:lnR>
                      <a:noFill/>
                    </a:lnR>
                    <a:lnT>
                      <a:noFill/>
                    </a:lnT>
                    <a:lnB>
                      <a:noFill/>
                    </a:lnB>
                  </a:tcPr>
                </a:tc>
                <a:tc>
                  <a:txBody>
                    <a:bodyPr/>
                    <a:lstStyle/>
                    <a:p>
                      <a:r>
                        <a:rPr lang="en-US" sz="1100">
                          <a:effectLst/>
                          <a:latin typeface="Verdana" panose="020B0604030504040204" pitchFamily="34" charset="0"/>
                        </a:rPr>
                        <a:t> </a:t>
                      </a:r>
                    </a:p>
                  </a:txBody>
                  <a:tcPr marL="5428" marR="5428" marT="5428" marB="5428" anchor="ctr">
                    <a:lnL>
                      <a:noFill/>
                    </a:lnL>
                    <a:lnR>
                      <a:noFill/>
                    </a:lnR>
                    <a:lnT>
                      <a:noFill/>
                    </a:lnT>
                    <a:lnB>
                      <a:noFill/>
                    </a:lnB>
                  </a:tcPr>
                </a:tc>
                <a:extLst>
                  <a:ext uri="{0D108BD9-81ED-4DB2-BD59-A6C34878D82A}">
                    <a16:rowId xmlns:a16="http://schemas.microsoft.com/office/drawing/2014/main" val="4191460895"/>
                  </a:ext>
                </a:extLst>
              </a:tr>
              <a:tr h="479863">
                <a:tc>
                  <a:txBody>
                    <a:bodyPr/>
                    <a:lstStyle/>
                    <a:p>
                      <a:r>
                        <a:rPr lang="en-US" sz="1100" dirty="0">
                          <a:effectLst/>
                          <a:latin typeface="inherit"/>
                        </a:rPr>
                        <a:t>10. Processes for institutional planning and budget development</a:t>
                      </a:r>
                      <a:endParaRPr lang="en-US" sz="1100" dirty="0">
                        <a:effectLst/>
                        <a:latin typeface="Verdana" panose="020B0604030504040204" pitchFamily="34" charset="0"/>
                      </a:endParaRPr>
                    </a:p>
                  </a:txBody>
                  <a:tcPr marL="5428" marR="5428" marT="5428" marB="5428" anchor="ctr">
                    <a:lnL>
                      <a:noFill/>
                    </a:lnL>
                    <a:lnR>
                      <a:noFill/>
                    </a:lnR>
                    <a:lnT>
                      <a:noFill/>
                    </a:lnT>
                    <a:lnB>
                      <a:noFill/>
                    </a:lnB>
                  </a:tcPr>
                </a:tc>
                <a:tc>
                  <a:txBody>
                    <a:bodyPr/>
                    <a:lstStyle/>
                    <a:p>
                      <a:pPr algn="ctr"/>
                      <a:r>
                        <a:rPr lang="en-US" sz="1100">
                          <a:effectLst/>
                          <a:latin typeface="inherit"/>
                        </a:rPr>
                        <a:t>X</a:t>
                      </a:r>
                      <a:endParaRPr lang="en-US" sz="1100">
                        <a:effectLst/>
                        <a:latin typeface="Verdana" panose="020B0604030504040204" pitchFamily="34" charset="0"/>
                      </a:endParaRPr>
                    </a:p>
                  </a:txBody>
                  <a:tcPr marL="5428" marR="5428" marT="5428" marB="5428" anchor="ctr">
                    <a:lnL>
                      <a:noFill/>
                    </a:lnL>
                    <a:lnR>
                      <a:noFill/>
                    </a:lnR>
                    <a:lnT>
                      <a:noFill/>
                    </a:lnT>
                    <a:lnB>
                      <a:noFill/>
                    </a:lnB>
                  </a:tcPr>
                </a:tc>
                <a:tc>
                  <a:txBody>
                    <a:bodyPr/>
                    <a:lstStyle/>
                    <a:p>
                      <a:r>
                        <a:rPr lang="en-US" sz="1100">
                          <a:effectLst/>
                          <a:latin typeface="Verdana" panose="020B0604030504040204" pitchFamily="34" charset="0"/>
                        </a:rPr>
                        <a:t> </a:t>
                      </a:r>
                    </a:p>
                  </a:txBody>
                  <a:tcPr marL="5428" marR="5428" marT="5428" marB="5428" anchor="ctr">
                    <a:lnL>
                      <a:noFill/>
                    </a:lnL>
                    <a:lnR>
                      <a:noFill/>
                    </a:lnR>
                    <a:lnT>
                      <a:noFill/>
                    </a:lnT>
                    <a:lnB>
                      <a:noFill/>
                    </a:lnB>
                  </a:tcPr>
                </a:tc>
                <a:extLst>
                  <a:ext uri="{0D108BD9-81ED-4DB2-BD59-A6C34878D82A}">
                    <a16:rowId xmlns:a16="http://schemas.microsoft.com/office/drawing/2014/main" val="1822405009"/>
                  </a:ext>
                </a:extLst>
              </a:tr>
              <a:tr h="362611">
                <a:tc>
                  <a:txBody>
                    <a:bodyPr/>
                    <a:lstStyle/>
                    <a:p>
                      <a:r>
                        <a:rPr lang="en-US" sz="1100" dirty="0">
                          <a:effectLst/>
                          <a:latin typeface="inherit"/>
                        </a:rPr>
                        <a:t>11.  Other Academic and Professional Issues</a:t>
                      </a:r>
                      <a:endParaRPr lang="en-US" sz="1100" dirty="0">
                        <a:effectLst/>
                        <a:latin typeface="Verdana" panose="020B0604030504040204" pitchFamily="34" charset="0"/>
                      </a:endParaRPr>
                    </a:p>
                  </a:txBody>
                  <a:tcPr marL="5428" marR="5428" marT="5428" marB="5428" anchor="ctr">
                    <a:lnL>
                      <a:noFill/>
                    </a:lnL>
                    <a:lnR>
                      <a:noFill/>
                    </a:lnR>
                    <a:lnT>
                      <a:noFill/>
                    </a:lnT>
                    <a:lnB>
                      <a:noFill/>
                    </a:lnB>
                  </a:tcPr>
                </a:tc>
                <a:tc gridSpan="2">
                  <a:txBody>
                    <a:bodyPr/>
                    <a:lstStyle/>
                    <a:p>
                      <a:r>
                        <a:rPr lang="en-US" sz="1100" dirty="0">
                          <a:effectLst/>
                          <a:latin typeface="inherit"/>
                        </a:rPr>
                        <a:t>Whether primary reliance or joint development to be determined on an individual basis by the Board or its designee.</a:t>
                      </a:r>
                      <a:endParaRPr lang="en-US" sz="1100" dirty="0">
                        <a:effectLst/>
                        <a:latin typeface="Verdana" panose="020B0604030504040204" pitchFamily="34" charset="0"/>
                      </a:endParaRPr>
                    </a:p>
                  </a:txBody>
                  <a:tcPr marL="5428" marR="5428" marT="5428" marB="5428" anchor="ctr">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47929006"/>
                  </a:ext>
                </a:extLst>
              </a:tr>
            </a:tbl>
          </a:graphicData>
        </a:graphic>
      </p:graphicFrame>
      <p:sp>
        <p:nvSpPr>
          <p:cNvPr id="5" name="Rectangle 1">
            <a:extLst>
              <a:ext uri="{FF2B5EF4-FFF2-40B4-BE49-F238E27FC236}">
                <a16:creationId xmlns:a16="http://schemas.microsoft.com/office/drawing/2014/main" id="{24A364AB-2402-AE4F-85BD-DBA9FF657C6C}"/>
              </a:ext>
            </a:extLst>
          </p:cNvPr>
          <p:cNvSpPr>
            <a:spLocks noChangeArrowheads="1"/>
          </p:cNvSpPr>
          <p:nvPr/>
        </p:nvSpPr>
        <p:spPr bwMode="auto">
          <a:xfrm>
            <a:off x="-2471737" y="-305483"/>
            <a:ext cx="27195270" cy="10681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58700" rIns="91440" bIns="76176"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333333"/>
                </a:solidFill>
                <a:effectLst/>
                <a:latin typeface="inherit"/>
              </a:rPr>
              <a:t>Consultation process for academic and professional matters:</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333333"/>
                </a:solidFill>
                <a:effectLst/>
                <a:latin typeface="Verdana" panose="020B0604030504040204" pitchFamily="34" charset="0"/>
              </a:rPr>
              <a:t> </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186925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28650" y="255588"/>
            <a:ext cx="8077200" cy="1143000"/>
          </a:xfrm>
        </p:spPr>
        <p:txBody>
          <a:bodyPr/>
          <a:lstStyle/>
          <a:p>
            <a:pPr eaLnBrk="1" hangingPunct="1"/>
            <a:r>
              <a:rPr lang="en-US" altLang="en-US" dirty="0">
                <a:latin typeface="+mn-lt"/>
                <a:ea typeface="ＭＳ Ｐゴシック" panose="020B0600070205080204" pitchFamily="34" charset="-128"/>
              </a:rPr>
              <a:t>Legal Provisions Related to Academic Senates</a:t>
            </a:r>
          </a:p>
        </p:txBody>
      </p:sp>
      <p:sp>
        <p:nvSpPr>
          <p:cNvPr id="66563" name="Rectangle 3"/>
          <p:cNvSpPr>
            <a:spLocks noGrp="1" noChangeArrowheads="1"/>
          </p:cNvSpPr>
          <p:nvPr>
            <p:ph idx="1"/>
          </p:nvPr>
        </p:nvSpPr>
        <p:spPr/>
        <p:txBody>
          <a:bodyPr>
            <a:normAutofit/>
          </a:bodyPr>
          <a:lstStyle/>
          <a:p>
            <a:pPr>
              <a:spcBef>
                <a:spcPct val="10000"/>
              </a:spcBef>
            </a:pPr>
            <a:r>
              <a:rPr lang="en-US" altLang="en-US" sz="2000" dirty="0">
                <a:solidFill>
                  <a:schemeClr val="accent1"/>
                </a:solidFill>
                <a:ea typeface="ＭＳ Ｐゴシック" panose="020B0600070205080204" pitchFamily="34" charset="-128"/>
                <a:cs typeface="Times New Roman" panose="02020603050405020304" pitchFamily="18" charset="0"/>
              </a:rPr>
              <a:t>Equivalencies to Minimum Qualifications</a:t>
            </a:r>
            <a:r>
              <a:rPr lang="en-US" altLang="en-US" sz="2000" dirty="0">
                <a:ea typeface="ＭＳ Ｐゴシック" panose="020B0600070205080204" pitchFamily="34" charset="-128"/>
                <a:cs typeface="Times New Roman" panose="02020603050405020304" pitchFamily="18" charset="0"/>
              </a:rPr>
              <a:t>: Process, criteria and standards agreed upon jointly by board designee and academic senate</a:t>
            </a:r>
          </a:p>
          <a:p>
            <a:pPr algn="r"/>
            <a:r>
              <a:rPr lang="en-US" altLang="en-US" sz="2000" i="1" dirty="0">
                <a:ea typeface="ＭＳ Ｐゴシック" panose="020B0600070205080204" pitchFamily="34" charset="-128"/>
                <a:cs typeface="Times New Roman" panose="02020603050405020304" pitchFamily="18" charset="0"/>
              </a:rPr>
              <a:t>Ed Code §87359</a:t>
            </a:r>
            <a:endParaRPr lang="en-US" altLang="en-US" sz="2000" dirty="0">
              <a:ea typeface="ＭＳ Ｐゴシック" panose="020B0600070205080204" pitchFamily="34" charset="-128"/>
              <a:cs typeface="Times New Roman" panose="02020603050405020304" pitchFamily="18" charset="0"/>
            </a:endParaRPr>
          </a:p>
          <a:p>
            <a:pPr>
              <a:spcBef>
                <a:spcPct val="10000"/>
              </a:spcBef>
            </a:pPr>
            <a:r>
              <a:rPr lang="en-US" altLang="en-US" sz="2000" dirty="0">
                <a:solidFill>
                  <a:schemeClr val="accent1"/>
                </a:solidFill>
                <a:ea typeface="ＭＳ Ｐゴシック" panose="020B0600070205080204" pitchFamily="34" charset="-128"/>
                <a:cs typeface="Times New Roman" panose="02020603050405020304" pitchFamily="18" charset="0"/>
              </a:rPr>
              <a:t>Faculty Hiring</a:t>
            </a:r>
            <a:r>
              <a:rPr lang="en-US" altLang="en-US" sz="2000" b="1" dirty="0">
                <a:ea typeface="ＭＳ Ｐゴシック" panose="020B0600070205080204" pitchFamily="34" charset="-128"/>
                <a:cs typeface="Times New Roman" panose="02020603050405020304" pitchFamily="18" charset="0"/>
              </a:rPr>
              <a:t>: </a:t>
            </a:r>
            <a:r>
              <a:rPr lang="en-US" altLang="en-US" sz="2000" dirty="0">
                <a:ea typeface="ＭＳ Ｐゴシック" panose="020B0600070205080204" pitchFamily="34" charset="-128"/>
                <a:cs typeface="Times New Roman" panose="02020603050405020304" pitchFamily="18" charset="0"/>
              </a:rPr>
              <a:t>Criteria, policies and procedures shall be agreed upon jointly by board designee and academic senate </a:t>
            </a:r>
          </a:p>
          <a:p>
            <a:pPr algn="r"/>
            <a:r>
              <a:rPr lang="en-US" altLang="en-US" sz="2000" i="1" dirty="0">
                <a:ea typeface="ＭＳ Ｐゴシック" panose="020B0600070205080204" pitchFamily="34" charset="-128"/>
                <a:cs typeface="Times New Roman" panose="02020603050405020304" pitchFamily="18" charset="0"/>
              </a:rPr>
              <a:t>Ed Code §87360</a:t>
            </a:r>
          </a:p>
          <a:p>
            <a:pPr eaLnBrk="1" hangingPunct="1">
              <a:lnSpc>
                <a:spcPct val="90000"/>
              </a:lnSpc>
              <a:spcBef>
                <a:spcPct val="10000"/>
              </a:spcBef>
            </a:pPr>
            <a:r>
              <a:rPr lang="en-US" altLang="en-US" b="1" dirty="0">
                <a:solidFill>
                  <a:schemeClr val="accent1"/>
                </a:solidFill>
                <a:latin typeface="+mj-lt"/>
                <a:ea typeface="ＭＳ Ｐゴシック" panose="020B0600070205080204" pitchFamily="34" charset="-128"/>
                <a:cs typeface="Times New Roman" panose="02020603050405020304" pitchFamily="18" charset="0"/>
              </a:rPr>
              <a:t>Administrator Retreat Rights</a:t>
            </a:r>
            <a:r>
              <a:rPr lang="en-US" altLang="en-US" sz="2400" dirty="0">
                <a:latin typeface="+mj-lt"/>
                <a:ea typeface="ＭＳ Ｐゴシック" panose="020B0600070205080204" pitchFamily="34" charset="-128"/>
                <a:cs typeface="Times New Roman" panose="02020603050405020304" pitchFamily="18" charset="0"/>
              </a:rPr>
              <a:t>: Process agreed upon jointly; board to rely primarily upon the advice and judgment of the academic senate to determine that the administrator possesses minimum qualifications for employment as a faculty member </a:t>
            </a:r>
          </a:p>
          <a:p>
            <a:pPr algn="r" eaLnBrk="1" hangingPunct="1">
              <a:lnSpc>
                <a:spcPct val="80000"/>
              </a:lnSpc>
            </a:pPr>
            <a:r>
              <a:rPr lang="en-US" altLang="en-US" sz="1800" i="1" dirty="0">
                <a:latin typeface="+mj-lt"/>
                <a:ea typeface="ＭＳ Ｐゴシック" panose="020B0600070205080204" pitchFamily="34" charset="-128"/>
                <a:cs typeface="Times New Roman" panose="02020603050405020304" pitchFamily="18" charset="0"/>
              </a:rPr>
              <a:t>Ed Code §87458</a:t>
            </a:r>
          </a:p>
          <a:p>
            <a:pPr eaLnBrk="1" hangingPunct="1">
              <a:lnSpc>
                <a:spcPct val="80000"/>
              </a:lnSpc>
            </a:pPr>
            <a:endParaRPr lang="en-US" altLang="en-US" sz="1600" dirty="0">
              <a:latin typeface="+mj-lt"/>
              <a:ea typeface="ＭＳ Ｐゴシック" panose="020B0600070205080204" pitchFamily="34" charset="-128"/>
              <a:cs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971550" y="255588"/>
            <a:ext cx="7734300" cy="1143000"/>
          </a:xfrm>
        </p:spPr>
        <p:txBody>
          <a:bodyPr>
            <a:normAutofit/>
          </a:bodyPr>
          <a:lstStyle/>
          <a:p>
            <a:pPr eaLnBrk="1" hangingPunct="1"/>
            <a:r>
              <a:rPr lang="en-US" altLang="en-US" sz="3200" dirty="0">
                <a:latin typeface="+mn-lt"/>
                <a:ea typeface="ＭＳ Ｐゴシック" panose="020B0600070205080204" pitchFamily="34" charset="-128"/>
              </a:rPr>
              <a:t>Legal Provisions Related to Academic Senates</a:t>
            </a:r>
          </a:p>
        </p:txBody>
      </p:sp>
      <p:sp>
        <p:nvSpPr>
          <p:cNvPr id="68611" name="Rectangle 3"/>
          <p:cNvSpPr>
            <a:spLocks noGrp="1" noChangeArrowheads="1"/>
          </p:cNvSpPr>
          <p:nvPr>
            <p:ph idx="1"/>
          </p:nvPr>
        </p:nvSpPr>
        <p:spPr/>
        <p:txBody>
          <a:bodyPr>
            <a:normAutofit/>
          </a:bodyPr>
          <a:lstStyle/>
          <a:p>
            <a:pPr>
              <a:spcBef>
                <a:spcPct val="10000"/>
              </a:spcBef>
            </a:pPr>
            <a:r>
              <a:rPr lang="en-US" altLang="en-US" sz="2000" dirty="0">
                <a:solidFill>
                  <a:schemeClr val="accent1"/>
                </a:solidFill>
                <a:ea typeface="ＭＳ Ｐゴシック" panose="020B0600070205080204" pitchFamily="34" charset="-128"/>
                <a:cs typeface="Times New Roman" panose="02020603050405020304" pitchFamily="18" charset="0"/>
              </a:rPr>
              <a:t>Curriculum Committee</a:t>
            </a:r>
            <a:r>
              <a:rPr lang="en-US" altLang="en-US" sz="2000" dirty="0">
                <a:ea typeface="ＭＳ Ｐゴシック" panose="020B0600070205080204" pitchFamily="34" charset="-128"/>
                <a:cs typeface="Times New Roman" panose="02020603050405020304" pitchFamily="18" charset="0"/>
              </a:rPr>
              <a:t>: Established by mutual agreement of administration and academic senate </a:t>
            </a:r>
          </a:p>
          <a:p>
            <a:pPr algn="r">
              <a:lnSpc>
                <a:spcPct val="80000"/>
              </a:lnSpc>
            </a:pPr>
            <a:r>
              <a:rPr lang="en-US" altLang="en-US" sz="1600" i="1" dirty="0">
                <a:ea typeface="ＭＳ Ｐゴシック" panose="020B0600070205080204" pitchFamily="34" charset="-128"/>
                <a:cs typeface="Times New Roman" panose="02020603050405020304" pitchFamily="18" charset="0"/>
              </a:rPr>
              <a:t>Title 5 §55002</a:t>
            </a:r>
            <a:endParaRPr lang="en-US" altLang="en-US" b="1" dirty="0">
              <a:solidFill>
                <a:schemeClr val="accent1"/>
              </a:solidFill>
              <a:latin typeface="+mj-lt"/>
              <a:ea typeface="ＭＳ Ｐゴシック" panose="020B0600070205080204" pitchFamily="34" charset="-128"/>
              <a:cs typeface="Times New Roman" panose="02020603050405020304" pitchFamily="18" charset="0"/>
            </a:endParaRPr>
          </a:p>
          <a:p>
            <a:pPr eaLnBrk="1" hangingPunct="1">
              <a:lnSpc>
                <a:spcPct val="90000"/>
              </a:lnSpc>
              <a:spcBef>
                <a:spcPct val="10000"/>
              </a:spcBef>
            </a:pPr>
            <a:r>
              <a:rPr lang="en-US" altLang="en-US" b="1" dirty="0">
                <a:solidFill>
                  <a:schemeClr val="accent1"/>
                </a:solidFill>
                <a:latin typeface="+mj-lt"/>
                <a:ea typeface="ＭＳ Ｐゴシック" panose="020B0600070205080204" pitchFamily="34" charset="-128"/>
                <a:cs typeface="Times New Roman" panose="02020603050405020304" pitchFamily="18" charset="0"/>
              </a:rPr>
              <a:t>Appointments to College Bodies</a:t>
            </a:r>
            <a:r>
              <a:rPr lang="en-US" altLang="en-US" sz="2400" dirty="0">
                <a:latin typeface="+mj-lt"/>
                <a:ea typeface="ＭＳ Ｐゴシック" panose="020B0600070205080204" pitchFamily="34" charset="-128"/>
                <a:cs typeface="Times New Roman" panose="02020603050405020304" pitchFamily="18" charset="0"/>
              </a:rPr>
              <a:t>: The appointment of faculty members to serve on college or district committees, task forces, or other groups dealing with academic and professional matters, shall be made, after consultation with the chief executive officer or his or her designee, by the academic senate. Notwithstanding this subsection, the collective bargaining representative may seek to appoint faculty members to committees, task forces, or other groups.</a:t>
            </a:r>
          </a:p>
          <a:p>
            <a:pPr algn="r" eaLnBrk="1" hangingPunct="1">
              <a:lnSpc>
                <a:spcPct val="80000"/>
              </a:lnSpc>
            </a:pPr>
            <a:r>
              <a:rPr lang="en-US" altLang="en-US" sz="1800" i="1" dirty="0">
                <a:latin typeface="+mj-lt"/>
                <a:ea typeface="ＭＳ Ｐゴシック" panose="020B0600070205080204" pitchFamily="34" charset="-128"/>
                <a:cs typeface="Times New Roman" panose="02020603050405020304" pitchFamily="18" charset="0"/>
              </a:rPr>
              <a:t>Title 5 §53203 (f)</a:t>
            </a:r>
          </a:p>
          <a:p>
            <a:pPr algn="r" eaLnBrk="1" hangingPunct="1">
              <a:lnSpc>
                <a:spcPct val="80000"/>
              </a:lnSpc>
            </a:pPr>
            <a:endParaRPr lang="en-US" altLang="en-US" sz="1800" i="1" dirty="0">
              <a:latin typeface="+mj-lt"/>
              <a:ea typeface="ＭＳ Ｐゴシック" panose="020B0600070205080204" pitchFamily="34" charset="-128"/>
              <a:cs typeface="Times New Roman" panose="02020603050405020304" pitchFamily="18" charset="0"/>
            </a:endParaRPr>
          </a:p>
          <a:p>
            <a:pPr algn="r" eaLnBrk="1" hangingPunct="1">
              <a:lnSpc>
                <a:spcPct val="80000"/>
              </a:lnSpc>
            </a:pPr>
            <a:endParaRPr lang="en-US" altLang="en-US" sz="1800" i="1" dirty="0">
              <a:latin typeface="+mj-lt"/>
              <a:ea typeface="ＭＳ Ｐゴシック" panose="020B0600070205080204" pitchFamily="34" charset="-128"/>
              <a:cs typeface="Times New Roman" panose="02020603050405020304" pitchFamily="18" charset="0"/>
            </a:endParaRPr>
          </a:p>
          <a:p>
            <a:pPr eaLnBrk="1" hangingPunct="1">
              <a:lnSpc>
                <a:spcPct val="80000"/>
              </a:lnSpc>
            </a:pPr>
            <a:endParaRPr lang="en-US" altLang="en-US" sz="1800" dirty="0">
              <a:latin typeface="+mj-lt"/>
              <a:ea typeface="ＭＳ Ｐゴシック" panose="020B0600070205080204" pitchFamily="34" charset="-128"/>
              <a:cs typeface="Times New Roman" panose="02020603050405020304" pitchFamily="18" charset="0"/>
            </a:endParaRPr>
          </a:p>
          <a:p>
            <a:pPr eaLnBrk="1" hangingPunct="1">
              <a:lnSpc>
                <a:spcPct val="80000"/>
              </a:lnSpc>
            </a:pPr>
            <a:endParaRPr lang="en-US" altLang="en-US" sz="1600" dirty="0">
              <a:latin typeface="+mj-lt"/>
              <a:ea typeface="ＭＳ Ｐゴシック" panose="020B0600070205080204" pitchFamily="34" charset="-128"/>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n-US" altLang="en-US" dirty="0">
                <a:ea typeface="ＭＳ Ｐゴシック" panose="020B0600070205080204" pitchFamily="34" charset="-128"/>
              </a:rPr>
              <a:t>Legal Provisions Related to Faculty</a:t>
            </a:r>
          </a:p>
        </p:txBody>
      </p:sp>
      <p:sp>
        <p:nvSpPr>
          <p:cNvPr id="72707" name="Rectangle 3"/>
          <p:cNvSpPr>
            <a:spLocks noGrp="1" noChangeArrowheads="1"/>
          </p:cNvSpPr>
          <p:nvPr>
            <p:ph idx="1"/>
          </p:nvPr>
        </p:nvSpPr>
        <p:spPr/>
        <p:txBody>
          <a:bodyPr/>
          <a:lstStyle/>
          <a:p>
            <a:pPr eaLnBrk="1" hangingPunct="1">
              <a:lnSpc>
                <a:spcPct val="90000"/>
              </a:lnSpc>
              <a:spcAft>
                <a:spcPts val="1200"/>
              </a:spcAft>
            </a:pPr>
            <a:r>
              <a:rPr lang="en-US" altLang="en-US" b="1" dirty="0">
                <a:solidFill>
                  <a:schemeClr val="accent1"/>
                </a:solidFill>
                <a:latin typeface="+mj-lt"/>
                <a:ea typeface="ＭＳ Ｐゴシック" panose="020B0600070205080204" pitchFamily="34" charset="-128"/>
                <a:cs typeface="Times New Roman" panose="02020603050405020304" pitchFamily="18" charset="0"/>
              </a:rPr>
              <a:t>Collective Bargaining</a:t>
            </a:r>
          </a:p>
          <a:p>
            <a:pPr lvl="1" eaLnBrk="1" hangingPunct="1">
              <a:lnSpc>
                <a:spcPct val="90000"/>
              </a:lnSpc>
              <a:spcBef>
                <a:spcPct val="10000"/>
              </a:spcBef>
              <a:spcAft>
                <a:spcPts val="1200"/>
              </a:spcAft>
            </a:pPr>
            <a:r>
              <a:rPr lang="en-US" altLang="en-US" sz="2200" dirty="0">
                <a:latin typeface="+mj-lt"/>
                <a:cs typeface="Times New Roman" panose="02020603050405020304" pitchFamily="18" charset="0"/>
              </a:rPr>
              <a:t>Decision-making policies and implementation cannot detract from negotiated agreements on wages and working conditions </a:t>
            </a:r>
          </a:p>
          <a:p>
            <a:pPr lvl="1" eaLnBrk="1" hangingPunct="1">
              <a:lnSpc>
                <a:spcPct val="90000"/>
              </a:lnSpc>
              <a:spcBef>
                <a:spcPct val="10000"/>
              </a:spcBef>
              <a:spcAft>
                <a:spcPts val="1200"/>
              </a:spcAft>
            </a:pPr>
            <a:r>
              <a:rPr lang="en-US" altLang="en-US" sz="2200" dirty="0">
                <a:latin typeface="+mj-lt"/>
                <a:cs typeface="Times New Roman" panose="02020603050405020304" pitchFamily="18" charset="0"/>
              </a:rPr>
              <a:t>Academic senate and bargaining representatives may establish agreements as to consulting, collaborating, sharing or delegating (</a:t>
            </a:r>
            <a:r>
              <a:rPr lang="en-US" altLang="en-US" sz="1800" i="1" dirty="0">
                <a:latin typeface="+mj-lt"/>
                <a:cs typeface="Times New Roman" panose="02020603050405020304" pitchFamily="18" charset="0"/>
              </a:rPr>
              <a:t>Title 5 §53204</a:t>
            </a:r>
            <a:r>
              <a:rPr lang="en-US" altLang="en-US" sz="2200" dirty="0">
                <a:latin typeface="+mj-lt"/>
                <a:cs typeface="Times New Roman" panose="02020603050405020304" pitchFamily="18" charset="0"/>
              </a:rPr>
              <a:t>)</a:t>
            </a:r>
          </a:p>
          <a:p>
            <a:pPr lvl="1" eaLnBrk="1" hangingPunct="1">
              <a:lnSpc>
                <a:spcPct val="90000"/>
              </a:lnSpc>
              <a:spcBef>
                <a:spcPct val="10000"/>
              </a:spcBef>
              <a:spcAft>
                <a:spcPts val="1200"/>
              </a:spcAft>
            </a:pPr>
            <a:r>
              <a:rPr lang="en-US" altLang="en-US" sz="2200" dirty="0">
                <a:latin typeface="+mj-lt"/>
                <a:cs typeface="Times New Roman" panose="02020603050405020304" pitchFamily="18" charset="0"/>
              </a:rPr>
              <a:t>In those districts where the following are collectively bargained, the exclusive bargaining agent shall consult with the academic senate prior to engaging in bargaining on: Faculty Evaluation (</a:t>
            </a:r>
            <a:r>
              <a:rPr lang="en-US" altLang="en-US" sz="1800" dirty="0">
                <a:latin typeface="+mj-lt"/>
                <a:cs typeface="Times New Roman" panose="02020603050405020304" pitchFamily="18" charset="0"/>
              </a:rPr>
              <a:t>Ed Code §87663</a:t>
            </a:r>
            <a:r>
              <a:rPr lang="en-US" altLang="en-US" sz="2200" dirty="0">
                <a:latin typeface="+mj-lt"/>
                <a:cs typeface="Times New Roman" panose="02020603050405020304" pitchFamily="18" charset="0"/>
              </a:rPr>
              <a:t>), Tenure (</a:t>
            </a:r>
            <a:r>
              <a:rPr lang="en-US" altLang="en-US" sz="1800" dirty="0">
                <a:latin typeface="+mj-lt"/>
                <a:cs typeface="Times New Roman" panose="02020603050405020304" pitchFamily="18" charset="0"/>
              </a:rPr>
              <a:t>Ed Code §87610.6</a:t>
            </a:r>
            <a:r>
              <a:rPr lang="en-US" altLang="en-US" sz="2200" dirty="0">
                <a:latin typeface="+mj-lt"/>
                <a:cs typeface="Times New Roman" panose="02020603050405020304" pitchFamily="18" charset="0"/>
              </a:rPr>
              <a:t>) and Faculty Service Areas (</a:t>
            </a:r>
            <a:r>
              <a:rPr lang="en-US" altLang="en-US" sz="1800" i="1" dirty="0">
                <a:latin typeface="+mj-lt"/>
                <a:cs typeface="Times New Roman" panose="02020603050405020304" pitchFamily="18" charset="0"/>
              </a:rPr>
              <a:t>Ed Code §87743.2</a:t>
            </a:r>
            <a:r>
              <a:rPr lang="en-US" altLang="en-US" sz="2200" dirty="0">
                <a:latin typeface="+mj-lt"/>
                <a:cs typeface="Times New Roman" panose="02020603050405020304" pitchFamily="18" charset="0"/>
              </a:rPr>
              <a:t>)</a:t>
            </a:r>
          </a:p>
          <a:p>
            <a:pPr eaLnBrk="1" hangingPunct="1">
              <a:lnSpc>
                <a:spcPct val="90000"/>
              </a:lnSpc>
              <a:buFont typeface="Wingdings" panose="05000000000000000000" pitchFamily="2" charset="2"/>
              <a:buChar char="n"/>
            </a:pPr>
            <a:endParaRPr lang="en-US" altLang="en-US" sz="2200" dirty="0">
              <a:latin typeface="+mj-lt"/>
              <a:ea typeface="ＭＳ Ｐゴシック" panose="020B0600070205080204" pitchFamily="34" charset="-128"/>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95350" y="753386"/>
            <a:ext cx="7734300" cy="1143000"/>
          </a:xfrm>
        </p:spPr>
        <p:txBody>
          <a:bodyPr/>
          <a:lstStyle/>
          <a:p>
            <a:pPr eaLnBrk="1" hangingPunct="1"/>
            <a:r>
              <a:rPr lang="en-US" altLang="en-US" dirty="0">
                <a:latin typeface="+mn-lt"/>
                <a:ea typeface="ＭＳ Ｐゴシック" panose="020B0600070205080204" pitchFamily="34" charset="-128"/>
              </a:rPr>
              <a:t>The California Community College System</a:t>
            </a:r>
          </a:p>
        </p:txBody>
      </p:sp>
      <p:sp>
        <p:nvSpPr>
          <p:cNvPr id="7171" name="Rectangle 3"/>
          <p:cNvSpPr>
            <a:spLocks noGrp="1" noChangeArrowheads="1"/>
          </p:cNvSpPr>
          <p:nvPr>
            <p:ph idx="1"/>
          </p:nvPr>
        </p:nvSpPr>
        <p:spPr>
          <a:xfrm>
            <a:off x="895350" y="2262351"/>
            <a:ext cx="4554921" cy="3003331"/>
          </a:xfrm>
        </p:spPr>
        <p:txBody>
          <a:bodyPr/>
          <a:lstStyle/>
          <a:p>
            <a:pPr eaLnBrk="1" hangingPunct="1">
              <a:spcBef>
                <a:spcPct val="10000"/>
              </a:spcBef>
              <a:spcAft>
                <a:spcPct val="50000"/>
              </a:spcAft>
              <a:buClr>
                <a:srgbClr val="000000"/>
              </a:buClr>
              <a:buFont typeface="Wingdings" panose="05000000000000000000" pitchFamily="2" charset="2"/>
              <a:buChar char="n"/>
            </a:pPr>
            <a:r>
              <a:rPr lang="en-US" altLang="en-US" sz="3200" dirty="0">
                <a:latin typeface="+mj-lt"/>
                <a:ea typeface="ＭＳ Ｐゴシック" panose="020B0600070205080204" pitchFamily="34" charset="-128"/>
                <a:cs typeface="Times New Roman" panose="02020603050405020304" pitchFamily="18" charset="0"/>
              </a:rPr>
              <a:t>When did we begin?</a:t>
            </a:r>
          </a:p>
          <a:p>
            <a:pPr eaLnBrk="1" hangingPunct="1">
              <a:spcBef>
                <a:spcPct val="10000"/>
              </a:spcBef>
              <a:spcAft>
                <a:spcPct val="50000"/>
              </a:spcAft>
              <a:buClr>
                <a:srgbClr val="000000"/>
              </a:buClr>
              <a:buFont typeface="Wingdings" panose="05000000000000000000" pitchFamily="2" charset="2"/>
              <a:buChar char="n"/>
            </a:pPr>
            <a:r>
              <a:rPr lang="en-US" altLang="en-US" sz="3200" dirty="0">
                <a:latin typeface="+mj-lt"/>
                <a:ea typeface="ＭＳ Ｐゴシック" panose="020B0600070205080204" pitchFamily="34" charset="-128"/>
                <a:cs typeface="Times New Roman" panose="02020603050405020304" pitchFamily="18" charset="0"/>
              </a:rPr>
              <a:t>Where did we begin?</a:t>
            </a:r>
          </a:p>
          <a:p>
            <a:pPr eaLnBrk="1" hangingPunct="1">
              <a:spcBef>
                <a:spcPct val="10000"/>
              </a:spcBef>
              <a:spcAft>
                <a:spcPct val="50000"/>
              </a:spcAft>
              <a:buClr>
                <a:srgbClr val="000000"/>
              </a:buClr>
              <a:buFont typeface="Wingdings" panose="05000000000000000000" pitchFamily="2" charset="2"/>
              <a:buChar char="n"/>
            </a:pPr>
            <a:r>
              <a:rPr lang="en-US" altLang="en-US" sz="3200" dirty="0">
                <a:latin typeface="+mj-lt"/>
                <a:ea typeface="ＭＳ Ｐゴシック" panose="020B0600070205080204" pitchFamily="34" charset="-128"/>
                <a:cs typeface="Times New Roman" panose="02020603050405020304" pitchFamily="18" charset="0"/>
              </a:rPr>
              <a:t>What is our mission?</a:t>
            </a:r>
          </a:p>
          <a:p>
            <a:pPr eaLnBrk="1" hangingPunct="1"/>
            <a:endParaRPr lang="en-US" altLang="en-US" dirty="0">
              <a:ea typeface="ＭＳ Ｐゴシック"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tLang="en-US" dirty="0">
                <a:latin typeface="+mn-lt"/>
                <a:ea typeface="ＭＳ Ｐゴシック" panose="020B0600070205080204" pitchFamily="34" charset="-128"/>
              </a:rPr>
              <a:t>Staff Roles in College Governance</a:t>
            </a:r>
          </a:p>
        </p:txBody>
      </p:sp>
      <p:sp>
        <p:nvSpPr>
          <p:cNvPr id="74755" name="Rectangle 3"/>
          <p:cNvSpPr>
            <a:spLocks noGrp="1" noChangeArrowheads="1"/>
          </p:cNvSpPr>
          <p:nvPr>
            <p:ph idx="1"/>
          </p:nvPr>
        </p:nvSpPr>
        <p:spPr/>
        <p:txBody>
          <a:bodyPr>
            <a:normAutofit lnSpcReduction="10000"/>
          </a:bodyPr>
          <a:lstStyle/>
          <a:p>
            <a:pPr eaLnBrk="1" hangingPunct="1">
              <a:lnSpc>
                <a:spcPct val="90000"/>
              </a:lnSpc>
              <a:buClrTx/>
              <a:buFont typeface="Wingdings" panose="05000000000000000000" pitchFamily="2" charset="2"/>
              <a:buChar char="n"/>
            </a:pPr>
            <a:r>
              <a:rPr lang="en-US" altLang="en-US" sz="2400" dirty="0">
                <a:latin typeface="+mj-lt"/>
                <a:ea typeface="ＭＳ Ｐゴシック" panose="020B0600070205080204" pitchFamily="34" charset="-128"/>
                <a:cs typeface="Times New Roman" panose="02020603050405020304" pitchFamily="18" charset="0"/>
              </a:rPr>
              <a:t>Governing boards adopt policies and procedures that provide staff opportunity to participate effectively in district and college governance.</a:t>
            </a:r>
            <a:br>
              <a:rPr lang="en-US" altLang="en-US" sz="2000" dirty="0">
                <a:latin typeface="+mj-lt"/>
                <a:ea typeface="ＭＳ Ｐゴシック" panose="020B0600070205080204" pitchFamily="34" charset="-128"/>
                <a:cs typeface="Times New Roman" panose="02020603050405020304" pitchFamily="18" charset="0"/>
              </a:rPr>
            </a:br>
            <a:endParaRPr lang="en-US" altLang="en-US" sz="2000" dirty="0">
              <a:latin typeface="+mj-lt"/>
              <a:ea typeface="ＭＳ Ｐゴシック" panose="020B0600070205080204" pitchFamily="34" charset="-128"/>
              <a:cs typeface="Times New Roman" panose="02020603050405020304" pitchFamily="18" charset="0"/>
            </a:endParaRPr>
          </a:p>
          <a:p>
            <a:pPr lvl="1" eaLnBrk="1" hangingPunct="1">
              <a:lnSpc>
                <a:spcPct val="90000"/>
              </a:lnSpc>
              <a:spcAft>
                <a:spcPts val="600"/>
              </a:spcAft>
            </a:pPr>
            <a:r>
              <a:rPr lang="en-US" altLang="en-US" sz="2000" dirty="0">
                <a:latin typeface="+mj-lt"/>
                <a:cs typeface="Times New Roman" panose="02020603050405020304" pitchFamily="18" charset="0"/>
              </a:rPr>
              <a:t>formulation and development of policies and procedures, and </a:t>
            </a:r>
          </a:p>
          <a:p>
            <a:pPr lvl="1" eaLnBrk="1" hangingPunct="1">
              <a:lnSpc>
                <a:spcPct val="90000"/>
              </a:lnSpc>
              <a:spcAft>
                <a:spcPts val="600"/>
              </a:spcAft>
            </a:pPr>
            <a:r>
              <a:rPr lang="en-US" altLang="en-US" sz="2000" dirty="0">
                <a:latin typeface="+mj-lt"/>
                <a:cs typeface="Times New Roman" panose="02020603050405020304" pitchFamily="18" charset="0"/>
              </a:rPr>
              <a:t>processes for jointly developing recommendations that have or will have a significant effect on staff.</a:t>
            </a:r>
          </a:p>
          <a:p>
            <a:pPr marL="0" indent="0" eaLnBrk="1" hangingPunct="1">
              <a:lnSpc>
                <a:spcPct val="90000"/>
              </a:lnSpc>
              <a:buNone/>
            </a:pPr>
            <a:endParaRPr lang="en-US" altLang="en-US" sz="2000" dirty="0">
              <a:latin typeface="+mj-lt"/>
              <a:ea typeface="ＭＳ Ｐゴシック" panose="020B0600070205080204" pitchFamily="34" charset="-128"/>
              <a:cs typeface="Times New Roman" panose="02020603050405020304" pitchFamily="18" charset="0"/>
            </a:endParaRPr>
          </a:p>
          <a:p>
            <a:pPr eaLnBrk="1" hangingPunct="1">
              <a:lnSpc>
                <a:spcPct val="90000"/>
              </a:lnSpc>
              <a:buClrTx/>
              <a:buFont typeface="Wingdings" panose="05000000000000000000" pitchFamily="2" charset="2"/>
              <a:buChar char="n"/>
            </a:pPr>
            <a:r>
              <a:rPr lang="en-US" altLang="en-US" sz="2400" dirty="0">
                <a:latin typeface="+mj-lt"/>
                <a:ea typeface="ＭＳ Ｐゴシック" panose="020B0600070205080204" pitchFamily="34" charset="-128"/>
                <a:cs typeface="Times New Roman" panose="02020603050405020304" pitchFamily="18" charset="0"/>
              </a:rPr>
              <a:t>Board shall not take action on matters significantly affecting staff until the recommendations and opinions of staff are given every reasonable consideration.  </a:t>
            </a:r>
          </a:p>
          <a:p>
            <a:pPr marL="0" indent="0" algn="r" eaLnBrk="1" hangingPunct="1">
              <a:lnSpc>
                <a:spcPct val="90000"/>
              </a:lnSpc>
            </a:pPr>
            <a:endParaRPr lang="en-US" altLang="en-US" sz="1800" i="1" dirty="0">
              <a:latin typeface="+mj-lt"/>
              <a:ea typeface="ＭＳ Ｐゴシック" panose="020B0600070205080204" pitchFamily="34" charset="-128"/>
              <a:cs typeface="Times New Roman" panose="02020603050405020304" pitchFamily="18" charset="0"/>
            </a:endParaRPr>
          </a:p>
          <a:p>
            <a:pPr marL="0" indent="0" algn="r" eaLnBrk="1" hangingPunct="1">
              <a:lnSpc>
                <a:spcPct val="90000"/>
              </a:lnSpc>
            </a:pPr>
            <a:r>
              <a:rPr lang="en-US" altLang="en-US" sz="1800" i="1" dirty="0">
                <a:latin typeface="+mj-lt"/>
                <a:ea typeface="ＭＳ Ｐゴシック" panose="020B0600070205080204" pitchFamily="34" charset="-128"/>
                <a:cs typeface="Times New Roman" panose="02020603050405020304" pitchFamily="18" charset="0"/>
              </a:rPr>
              <a:t>Title 5 §51023.5</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n-US" altLang="en-US" dirty="0">
                <a:latin typeface="+mn-lt"/>
                <a:ea typeface="ＭＳ Ｐゴシック" panose="020B0600070205080204" pitchFamily="34" charset="-128"/>
              </a:rPr>
              <a:t>Student Roles in College Governance</a:t>
            </a:r>
          </a:p>
        </p:txBody>
      </p:sp>
      <p:sp>
        <p:nvSpPr>
          <p:cNvPr id="76803" name="Rectangle 3"/>
          <p:cNvSpPr>
            <a:spLocks noGrp="1" noChangeArrowheads="1"/>
          </p:cNvSpPr>
          <p:nvPr>
            <p:ph idx="1"/>
          </p:nvPr>
        </p:nvSpPr>
        <p:spPr/>
        <p:txBody>
          <a:bodyPr/>
          <a:lstStyle/>
          <a:p>
            <a:pPr eaLnBrk="1" hangingPunct="1">
              <a:lnSpc>
                <a:spcPct val="90000"/>
              </a:lnSpc>
              <a:buClrTx/>
              <a:buFont typeface="Wingdings" panose="05000000000000000000" pitchFamily="2" charset="2"/>
              <a:buChar char="n"/>
            </a:pPr>
            <a:r>
              <a:rPr lang="en-US" altLang="en-US" sz="2400" dirty="0">
                <a:latin typeface="+mj-lt"/>
                <a:ea typeface="ＭＳ Ｐゴシック" panose="020B0600070205080204" pitchFamily="34" charset="-128"/>
                <a:cs typeface="Times New Roman" panose="02020603050405020304" pitchFamily="18" charset="0"/>
              </a:rPr>
              <a:t>Governing boards adopt policies and procedures that provide students opportunity to participate effectively in district and college governance on formulation and development of policies and procedures and processes for jointly developing recommendations that have or will have a significant effect on students.</a:t>
            </a:r>
          </a:p>
          <a:p>
            <a:pPr lvl="1" eaLnBrk="1" hangingPunct="1">
              <a:lnSpc>
                <a:spcPct val="90000"/>
              </a:lnSpc>
            </a:pPr>
            <a:endParaRPr lang="en-US" altLang="en-US" sz="2400" dirty="0">
              <a:latin typeface="+mj-lt"/>
              <a:cs typeface="Times New Roman" panose="02020603050405020304" pitchFamily="18" charset="0"/>
            </a:endParaRPr>
          </a:p>
          <a:p>
            <a:pPr eaLnBrk="1" hangingPunct="1">
              <a:lnSpc>
                <a:spcPct val="90000"/>
              </a:lnSpc>
              <a:buClrTx/>
              <a:buFont typeface="Wingdings" panose="05000000000000000000" pitchFamily="2" charset="2"/>
              <a:buChar char="n"/>
            </a:pPr>
            <a:r>
              <a:rPr lang="en-US" altLang="en-US" sz="2400" dirty="0">
                <a:latin typeface="+mj-lt"/>
                <a:ea typeface="ＭＳ Ｐゴシック" panose="020B0600070205080204" pitchFamily="34" charset="-128"/>
                <a:cs typeface="Times New Roman" panose="02020603050405020304" pitchFamily="18" charset="0"/>
              </a:rPr>
              <a:t>Board shall not take action on a matter having a significant effect on students until recommendations and positions by students are given every reasonable consideration.</a:t>
            </a:r>
          </a:p>
          <a:p>
            <a:pPr marL="457200" lvl="1" indent="0" algn="r" eaLnBrk="1" hangingPunct="1">
              <a:lnSpc>
                <a:spcPct val="90000"/>
              </a:lnSpc>
              <a:buNone/>
            </a:pPr>
            <a:endParaRPr lang="en-US" altLang="en-US" sz="2400" dirty="0">
              <a:latin typeface="+mj-lt"/>
              <a:cs typeface="Times New Roman" panose="02020603050405020304" pitchFamily="18" charset="0"/>
            </a:endParaRPr>
          </a:p>
          <a:p>
            <a:pPr marL="457200" lvl="1" indent="0" algn="r" eaLnBrk="1" hangingPunct="1">
              <a:lnSpc>
                <a:spcPct val="90000"/>
              </a:lnSpc>
              <a:buNone/>
            </a:pPr>
            <a:r>
              <a:rPr lang="en-US" altLang="en-US" sz="1800" i="1" dirty="0">
                <a:latin typeface="+mj-lt"/>
                <a:cs typeface="Times New Roman" panose="02020603050405020304" pitchFamily="18" charset="0"/>
              </a:rPr>
              <a:t>Title 5 §51023.7</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n-US" altLang="en-US" dirty="0">
                <a:latin typeface="+mn-lt"/>
                <a:ea typeface="ＭＳ Ｐゴシック" panose="020B0600070205080204" pitchFamily="34" charset="-128"/>
              </a:rPr>
              <a:t>Regulation: Students</a:t>
            </a:r>
          </a:p>
        </p:txBody>
      </p:sp>
      <p:sp>
        <p:nvSpPr>
          <p:cNvPr id="78851" name="Rectangle 3"/>
          <p:cNvSpPr>
            <a:spLocks noGrp="1" noChangeArrowheads="1"/>
          </p:cNvSpPr>
          <p:nvPr>
            <p:ph idx="1"/>
          </p:nvPr>
        </p:nvSpPr>
        <p:spPr>
          <a:xfrm>
            <a:off x="664123" y="1326930"/>
            <a:ext cx="7734300" cy="4495800"/>
          </a:xfrm>
        </p:spPr>
        <p:txBody>
          <a:bodyPr/>
          <a:lstStyle/>
          <a:p>
            <a:pPr eaLnBrk="1" hangingPunct="1">
              <a:lnSpc>
                <a:spcPct val="80000"/>
              </a:lnSpc>
              <a:spcAft>
                <a:spcPts val="1200"/>
              </a:spcAft>
            </a:pPr>
            <a:r>
              <a:rPr lang="en-US" altLang="en-US" sz="1800" dirty="0">
                <a:latin typeface="+mj-lt"/>
                <a:ea typeface="ＭＳ Ｐゴシック" panose="020B0600070205080204" pitchFamily="34" charset="-128"/>
                <a:cs typeface="Times New Roman" panose="02020603050405020304" pitchFamily="18" charset="0"/>
              </a:rPr>
              <a:t>Polices and procedure that have a </a:t>
            </a:r>
            <a:r>
              <a:rPr lang="ja-JP" altLang="en-US" sz="1800" dirty="0">
                <a:latin typeface="+mj-lt"/>
                <a:ea typeface="ＭＳ Ｐゴシック" panose="020B0600070205080204" pitchFamily="34" charset="-128"/>
                <a:cs typeface="Times New Roman" panose="02020603050405020304" pitchFamily="18" charset="0"/>
              </a:rPr>
              <a:t>“</a:t>
            </a:r>
            <a:r>
              <a:rPr lang="en-US" altLang="ja-JP" sz="1800" dirty="0">
                <a:latin typeface="+mj-lt"/>
                <a:ea typeface="ＭＳ Ｐゴシック" panose="020B0600070205080204" pitchFamily="34" charset="-128"/>
                <a:cs typeface="Times New Roman" panose="02020603050405020304" pitchFamily="18" charset="0"/>
              </a:rPr>
              <a:t>significant effect on students</a:t>
            </a:r>
            <a:r>
              <a:rPr lang="ja-JP" altLang="en-US" sz="1800" dirty="0">
                <a:latin typeface="+mj-lt"/>
                <a:ea typeface="ＭＳ Ｐゴシック" panose="020B0600070205080204" pitchFamily="34" charset="-128"/>
                <a:cs typeface="Times New Roman" panose="02020603050405020304" pitchFamily="18" charset="0"/>
              </a:rPr>
              <a:t>”</a:t>
            </a:r>
            <a:r>
              <a:rPr lang="en-US" altLang="ja-JP" sz="1800" dirty="0">
                <a:latin typeface="+mj-lt"/>
                <a:ea typeface="ＭＳ Ｐゴシック" panose="020B0600070205080204" pitchFamily="34" charset="-128"/>
                <a:cs typeface="Times New Roman" panose="02020603050405020304" pitchFamily="18" charset="0"/>
              </a:rPr>
              <a:t> include :</a:t>
            </a:r>
          </a:p>
          <a:p>
            <a:pPr marL="457200" lvl="1" indent="0" eaLnBrk="1" hangingPunct="1">
              <a:spcAft>
                <a:spcPts val="600"/>
              </a:spcAft>
              <a:buNone/>
            </a:pPr>
            <a:r>
              <a:rPr lang="en-US" altLang="en-US" sz="1600" dirty="0">
                <a:latin typeface="+mj-lt"/>
                <a:ea typeface="ＭＳ Ｐゴシック" panose="020B0600070205080204" pitchFamily="34" charset="-128"/>
                <a:cs typeface="Times New Roman" panose="02020603050405020304" pitchFamily="18" charset="0"/>
              </a:rPr>
              <a:t>(1) grading polices</a:t>
            </a:r>
          </a:p>
          <a:p>
            <a:pPr marL="457200" lvl="1" indent="0" eaLnBrk="1" hangingPunct="1">
              <a:spcAft>
                <a:spcPts val="600"/>
              </a:spcAft>
              <a:buNone/>
            </a:pPr>
            <a:r>
              <a:rPr lang="en-US" altLang="en-US" sz="1600" dirty="0">
                <a:latin typeface="+mj-lt"/>
                <a:ea typeface="ＭＳ Ｐゴシック" panose="020B0600070205080204" pitchFamily="34" charset="-128"/>
                <a:cs typeface="Times New Roman" panose="02020603050405020304" pitchFamily="18" charset="0"/>
              </a:rPr>
              <a:t>(2) codes of student conduct</a:t>
            </a:r>
          </a:p>
          <a:p>
            <a:pPr marL="457200" lvl="1" indent="0" eaLnBrk="1" hangingPunct="1">
              <a:spcAft>
                <a:spcPts val="600"/>
              </a:spcAft>
              <a:buNone/>
            </a:pPr>
            <a:r>
              <a:rPr lang="en-US" altLang="en-US" sz="1600" dirty="0">
                <a:latin typeface="+mj-lt"/>
                <a:ea typeface="ＭＳ Ｐゴシック" panose="020B0600070205080204" pitchFamily="34" charset="-128"/>
                <a:cs typeface="Times New Roman" panose="02020603050405020304" pitchFamily="18" charset="0"/>
              </a:rPr>
              <a:t>(3) academic disciplinary policies</a:t>
            </a:r>
          </a:p>
          <a:p>
            <a:pPr marL="457200" lvl="1" indent="0" eaLnBrk="1" hangingPunct="1">
              <a:spcAft>
                <a:spcPts val="600"/>
              </a:spcAft>
              <a:buNone/>
            </a:pPr>
            <a:r>
              <a:rPr lang="en-US" altLang="en-US" sz="1600" dirty="0">
                <a:latin typeface="+mj-lt"/>
                <a:ea typeface="ＭＳ Ｐゴシック" panose="020B0600070205080204" pitchFamily="34" charset="-128"/>
                <a:cs typeface="Times New Roman" panose="02020603050405020304" pitchFamily="18" charset="0"/>
              </a:rPr>
              <a:t>(4) curriculum development</a:t>
            </a:r>
          </a:p>
          <a:p>
            <a:pPr marL="457200" lvl="1" indent="0" eaLnBrk="1" hangingPunct="1">
              <a:spcAft>
                <a:spcPts val="600"/>
              </a:spcAft>
              <a:buNone/>
            </a:pPr>
            <a:r>
              <a:rPr lang="en-US" altLang="en-US" sz="1600" dirty="0">
                <a:latin typeface="+mj-lt"/>
                <a:ea typeface="ＭＳ Ｐゴシック" panose="020B0600070205080204" pitchFamily="34" charset="-128"/>
                <a:cs typeface="Times New Roman" panose="02020603050405020304" pitchFamily="18" charset="0"/>
              </a:rPr>
              <a:t>(5) courses or programs which should be initiated or discontinued</a:t>
            </a:r>
          </a:p>
          <a:p>
            <a:pPr marL="457200" lvl="1" indent="0" eaLnBrk="1" hangingPunct="1">
              <a:spcAft>
                <a:spcPts val="600"/>
              </a:spcAft>
              <a:buNone/>
            </a:pPr>
            <a:r>
              <a:rPr lang="en-US" altLang="en-US" sz="1600" dirty="0">
                <a:latin typeface="+mj-lt"/>
                <a:ea typeface="ＭＳ Ｐゴシック" panose="020B0600070205080204" pitchFamily="34" charset="-128"/>
                <a:cs typeface="Times New Roman" panose="02020603050405020304" pitchFamily="18" charset="0"/>
              </a:rPr>
              <a:t>(6) processes for institutional planning and budget development</a:t>
            </a:r>
          </a:p>
          <a:p>
            <a:pPr marL="457200" lvl="1" indent="0" eaLnBrk="1" hangingPunct="1">
              <a:spcAft>
                <a:spcPts val="600"/>
              </a:spcAft>
              <a:buNone/>
            </a:pPr>
            <a:r>
              <a:rPr lang="en-US" altLang="en-US" sz="1600" dirty="0">
                <a:latin typeface="+mj-lt"/>
                <a:ea typeface="ＭＳ Ｐゴシック" panose="020B0600070205080204" pitchFamily="34" charset="-128"/>
                <a:cs typeface="Times New Roman" panose="02020603050405020304" pitchFamily="18" charset="0"/>
              </a:rPr>
              <a:t>(7) standards and polices regarding student preparation and success</a:t>
            </a:r>
          </a:p>
          <a:p>
            <a:pPr marL="457200" lvl="1" indent="0" eaLnBrk="1" hangingPunct="1">
              <a:spcAft>
                <a:spcPts val="600"/>
              </a:spcAft>
              <a:buNone/>
            </a:pPr>
            <a:r>
              <a:rPr lang="en-US" altLang="en-US" sz="1600" dirty="0">
                <a:latin typeface="+mj-lt"/>
                <a:ea typeface="ＭＳ Ｐゴシック" panose="020B0600070205080204" pitchFamily="34" charset="-128"/>
                <a:cs typeface="Times New Roman" panose="02020603050405020304" pitchFamily="18" charset="0"/>
              </a:rPr>
              <a:t>(8) student services planning and development</a:t>
            </a:r>
          </a:p>
          <a:p>
            <a:pPr marL="457200" lvl="1" indent="0" eaLnBrk="1" hangingPunct="1">
              <a:spcAft>
                <a:spcPts val="600"/>
              </a:spcAft>
              <a:buNone/>
            </a:pPr>
            <a:r>
              <a:rPr lang="en-US" altLang="en-US" sz="1600" dirty="0">
                <a:latin typeface="+mj-lt"/>
                <a:ea typeface="ＭＳ Ｐゴシック" panose="020B0600070205080204" pitchFamily="34" charset="-128"/>
                <a:cs typeface="Times New Roman" panose="02020603050405020304" pitchFamily="18" charset="0"/>
              </a:rPr>
              <a:t>(9) student fees within the authority of the district to adopt</a:t>
            </a:r>
          </a:p>
          <a:p>
            <a:pPr marL="457200" lvl="1" indent="0" eaLnBrk="1" hangingPunct="1">
              <a:spcAft>
                <a:spcPts val="600"/>
              </a:spcAft>
              <a:buNone/>
            </a:pPr>
            <a:r>
              <a:rPr lang="en-US" altLang="en-US" sz="1600" dirty="0">
                <a:latin typeface="+mj-lt"/>
                <a:ea typeface="ＭＳ Ｐゴシック" panose="020B0600070205080204" pitchFamily="34" charset="-128"/>
                <a:cs typeface="Times New Roman" panose="02020603050405020304" pitchFamily="18" charset="0"/>
              </a:rPr>
              <a:t>(10) </a:t>
            </a:r>
            <a:r>
              <a:rPr lang="en-US" altLang="en-US" sz="1600" dirty="0">
                <a:solidFill>
                  <a:srgbClr val="FF0000"/>
                </a:solidFill>
                <a:latin typeface="+mj-lt"/>
                <a:ea typeface="ＭＳ Ｐゴシック" panose="020B0600070205080204" pitchFamily="34" charset="-128"/>
                <a:cs typeface="Times New Roman" panose="02020603050405020304" pitchFamily="18" charset="0"/>
              </a:rPr>
              <a:t>any other district and college policy, procedure or related matter that the district governing board determines will have a significant effect on students </a:t>
            </a:r>
          </a:p>
          <a:p>
            <a:pPr algn="r" eaLnBrk="1" hangingPunct="1">
              <a:lnSpc>
                <a:spcPct val="80000"/>
              </a:lnSpc>
            </a:pPr>
            <a:r>
              <a:rPr lang="en-US" altLang="en-US" sz="800" dirty="0">
                <a:latin typeface="+mj-lt"/>
                <a:ea typeface="ＭＳ Ｐゴシック" panose="020B0600070205080204" pitchFamily="34" charset="-128"/>
                <a:cs typeface="Times New Roman" panose="02020603050405020304" pitchFamily="18" charset="0"/>
              </a:rPr>
              <a:t>	</a:t>
            </a:r>
            <a:r>
              <a:rPr lang="en-US" altLang="en-US" sz="1600" i="1" dirty="0">
                <a:latin typeface="+mj-lt"/>
                <a:ea typeface="ＭＳ Ｐゴシック" panose="020B0600070205080204" pitchFamily="34" charset="-128"/>
                <a:cs typeface="Times New Roman" panose="02020603050405020304" pitchFamily="18" charset="0"/>
              </a:rPr>
              <a:t>Title 5 §51023.7</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en-US" dirty="0">
                <a:latin typeface="+mn-lt"/>
                <a:ea typeface="ＭＳ Ｐゴシック" panose="020B0600070205080204" pitchFamily="34" charset="-128"/>
              </a:rPr>
              <a:t>Important Notes on Collegial Consultation</a:t>
            </a:r>
          </a:p>
        </p:txBody>
      </p:sp>
      <p:sp>
        <p:nvSpPr>
          <p:cNvPr id="51203" name="Rectangle 3"/>
          <p:cNvSpPr>
            <a:spLocks noGrp="1" noChangeArrowheads="1"/>
          </p:cNvSpPr>
          <p:nvPr>
            <p:ph idx="1"/>
          </p:nvPr>
        </p:nvSpPr>
        <p:spPr>
          <a:xfrm>
            <a:off x="952500" y="1690689"/>
            <a:ext cx="7734300" cy="4495800"/>
          </a:xfrm>
        </p:spPr>
        <p:txBody>
          <a:bodyPr/>
          <a:lstStyle/>
          <a:p>
            <a:pPr eaLnBrk="1" hangingPunct="1">
              <a:lnSpc>
                <a:spcPct val="90000"/>
              </a:lnSpc>
              <a:spcBef>
                <a:spcPct val="10000"/>
              </a:spcBef>
              <a:spcAft>
                <a:spcPct val="50000"/>
              </a:spcAft>
              <a:buClr>
                <a:srgbClr val="000000"/>
              </a:buClr>
              <a:buFont typeface="Wingdings" panose="05000000000000000000" pitchFamily="2" charset="2"/>
              <a:buChar char="n"/>
            </a:pPr>
            <a:r>
              <a:rPr lang="en-US" altLang="en-US" sz="2800" dirty="0">
                <a:latin typeface="+mj-lt"/>
                <a:ea typeface="ＭＳ Ｐゴシック" panose="020B0600070205080204" pitchFamily="34" charset="-128"/>
                <a:cs typeface="Times New Roman" panose="02020603050405020304" pitchFamily="18" charset="0"/>
              </a:rPr>
              <a:t>The Board has the final say</a:t>
            </a:r>
          </a:p>
          <a:p>
            <a:pPr eaLnBrk="1" hangingPunct="1">
              <a:lnSpc>
                <a:spcPct val="90000"/>
              </a:lnSpc>
              <a:spcBef>
                <a:spcPct val="10000"/>
              </a:spcBef>
              <a:spcAft>
                <a:spcPct val="50000"/>
              </a:spcAft>
              <a:buClr>
                <a:srgbClr val="000000"/>
              </a:buClr>
              <a:buFont typeface="Wingdings" panose="05000000000000000000" pitchFamily="2" charset="2"/>
              <a:buChar char="n"/>
            </a:pPr>
            <a:r>
              <a:rPr lang="en-US" altLang="en-US" sz="2800" dirty="0">
                <a:latin typeface="+mj-lt"/>
                <a:ea typeface="ＭＳ Ｐゴシック" panose="020B0600070205080204" pitchFamily="34" charset="-128"/>
                <a:cs typeface="Times New Roman" panose="02020603050405020304" pitchFamily="18" charset="0"/>
              </a:rPr>
              <a:t>The Board is never prohibited from acting</a:t>
            </a:r>
          </a:p>
          <a:p>
            <a:pPr eaLnBrk="1" hangingPunct="1">
              <a:lnSpc>
                <a:spcPct val="90000"/>
              </a:lnSpc>
              <a:spcBef>
                <a:spcPct val="10000"/>
              </a:spcBef>
              <a:spcAft>
                <a:spcPct val="50000"/>
              </a:spcAft>
              <a:buClr>
                <a:srgbClr val="000000"/>
              </a:buClr>
              <a:buFont typeface="Wingdings" panose="05000000000000000000" pitchFamily="2" charset="2"/>
              <a:buChar char="n"/>
            </a:pPr>
            <a:r>
              <a:rPr lang="en-US" altLang="en-US" sz="2800" dirty="0">
                <a:latin typeface="+mj-lt"/>
                <a:ea typeface="ＭＳ Ｐゴシック" panose="020B0600070205080204" pitchFamily="34" charset="-128"/>
                <a:cs typeface="Times New Roman" panose="02020603050405020304" pitchFamily="18" charset="0"/>
              </a:rPr>
              <a:t>“Exceptional circumstances” and "compelling reasons" vs. "compelling legal, fiscal, or organizational reasons" </a:t>
            </a:r>
          </a:p>
          <a:p>
            <a:pPr eaLnBrk="1" hangingPunct="1">
              <a:lnSpc>
                <a:spcPct val="90000"/>
              </a:lnSpc>
              <a:spcBef>
                <a:spcPct val="10000"/>
              </a:spcBef>
              <a:spcAft>
                <a:spcPct val="50000"/>
              </a:spcAft>
              <a:buClr>
                <a:srgbClr val="000000"/>
              </a:buClr>
              <a:buFont typeface="Wingdings" panose="05000000000000000000" pitchFamily="2" charset="2"/>
              <a:buChar char="n"/>
            </a:pPr>
            <a:endParaRPr lang="en-US" altLang="en-US" dirty="0">
              <a:latin typeface="Times New Roman" panose="02020603050405020304" pitchFamily="18" charset="0"/>
              <a:ea typeface="ＭＳ Ｐゴシック" panose="020B0600070205080204" pitchFamily="34" charset="-128"/>
              <a:cs typeface="Times New Roman" panose="02020603050405020304" pitchFamily="18" charset="0"/>
            </a:endParaRPr>
          </a:p>
          <a:p>
            <a:pPr eaLnBrk="1" hangingPunct="1">
              <a:lnSpc>
                <a:spcPct val="90000"/>
              </a:lnSpc>
            </a:pPr>
            <a:endParaRPr lang="en-US" altLang="en-US" sz="2000"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E894F-88C8-A145-B557-9305B963A3DA}"/>
              </a:ext>
            </a:extLst>
          </p:cNvPr>
          <p:cNvSpPr>
            <a:spLocks noGrp="1"/>
          </p:cNvSpPr>
          <p:nvPr>
            <p:ph type="title"/>
          </p:nvPr>
        </p:nvSpPr>
        <p:spPr/>
        <p:txBody>
          <a:bodyPr/>
          <a:lstStyle/>
          <a:p>
            <a:r>
              <a:rPr lang="en-US" dirty="0"/>
              <a:t>Scenario #2</a:t>
            </a:r>
          </a:p>
        </p:txBody>
      </p:sp>
      <p:sp>
        <p:nvSpPr>
          <p:cNvPr id="3" name="Content Placeholder 2">
            <a:extLst>
              <a:ext uri="{FF2B5EF4-FFF2-40B4-BE49-F238E27FC236}">
                <a16:creationId xmlns:a16="http://schemas.microsoft.com/office/drawing/2014/main" id="{43EDFF50-2AE9-A94B-8F06-AA1DD8312F22}"/>
              </a:ext>
            </a:extLst>
          </p:cNvPr>
          <p:cNvSpPr>
            <a:spLocks noGrp="1"/>
          </p:cNvSpPr>
          <p:nvPr>
            <p:ph idx="1"/>
          </p:nvPr>
        </p:nvSpPr>
        <p:spPr/>
        <p:txBody>
          <a:bodyPr/>
          <a:lstStyle/>
          <a:p>
            <a:r>
              <a:rPr lang="en-US" dirty="0"/>
              <a:t>As the college engages in the implementation of a new guided pathways framework, the college president announces the formation of an administrative task force that will oversee the development of the framework. The academic senate president approaches the college president and asks that faculty be included with equal representation on the task force, as many of the aspects of guided pathways involve academic and professional matters, and that collegial consultation should take place before reaching any decision involving academic and professional matters. The college president responds that consultation with the academic senate on academic and professional matters is required only at the policy level and that since the task force will not be developing new formal policies, consultation is not a requirement.</a:t>
            </a:r>
          </a:p>
        </p:txBody>
      </p:sp>
    </p:spTree>
    <p:extLst>
      <p:ext uri="{BB962C8B-B14F-4D97-AF65-F5344CB8AC3E}">
        <p14:creationId xmlns:p14="http://schemas.microsoft.com/office/powerpoint/2010/main" val="34935786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41D98-1D10-0A42-B243-AA314765D6A6}"/>
              </a:ext>
            </a:extLst>
          </p:cNvPr>
          <p:cNvSpPr>
            <a:spLocks noGrp="1"/>
          </p:cNvSpPr>
          <p:nvPr>
            <p:ph type="title"/>
          </p:nvPr>
        </p:nvSpPr>
        <p:spPr/>
        <p:txBody>
          <a:bodyPr/>
          <a:lstStyle/>
          <a:p>
            <a:r>
              <a:rPr lang="en-US" dirty="0"/>
              <a:t>Questions to Ask</a:t>
            </a:r>
          </a:p>
        </p:txBody>
      </p:sp>
      <p:sp>
        <p:nvSpPr>
          <p:cNvPr id="3" name="Content Placeholder 2">
            <a:extLst>
              <a:ext uri="{FF2B5EF4-FFF2-40B4-BE49-F238E27FC236}">
                <a16:creationId xmlns:a16="http://schemas.microsoft.com/office/drawing/2014/main" id="{6DB244AA-1C4F-0548-BF9E-D704B3731394}"/>
              </a:ext>
            </a:extLst>
          </p:cNvPr>
          <p:cNvSpPr>
            <a:spLocks noGrp="1"/>
          </p:cNvSpPr>
          <p:nvPr>
            <p:ph idx="1"/>
          </p:nvPr>
        </p:nvSpPr>
        <p:spPr/>
        <p:txBody>
          <a:bodyPr>
            <a:normAutofit/>
          </a:bodyPr>
          <a:lstStyle/>
          <a:p>
            <a:r>
              <a:rPr lang="en-US" sz="2800" dirty="0"/>
              <a:t>What is the issue?</a:t>
            </a:r>
          </a:p>
          <a:p>
            <a:r>
              <a:rPr lang="en-US" sz="2800" dirty="0"/>
              <a:t>Is there legal language or other documentation that should be cited?</a:t>
            </a:r>
          </a:p>
          <a:p>
            <a:r>
              <a:rPr lang="en-US" sz="2800" dirty="0"/>
              <a:t>What is the process that should be followed?  If it wasn’t followed, what suggestions do you have for making sure that the correct process is followed?</a:t>
            </a:r>
            <a:r>
              <a:rPr lang="en-US" dirty="0"/>
              <a:t>	</a:t>
            </a:r>
          </a:p>
        </p:txBody>
      </p:sp>
    </p:spTree>
    <p:extLst>
      <p:ext uri="{BB962C8B-B14F-4D97-AF65-F5344CB8AC3E}">
        <p14:creationId xmlns:p14="http://schemas.microsoft.com/office/powerpoint/2010/main" val="28038090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616B6-1072-7F42-AF86-62B39C84A7CC}"/>
              </a:ext>
            </a:extLst>
          </p:cNvPr>
          <p:cNvSpPr>
            <a:spLocks noGrp="1"/>
          </p:cNvSpPr>
          <p:nvPr>
            <p:ph type="title"/>
          </p:nvPr>
        </p:nvSpPr>
        <p:spPr/>
        <p:txBody>
          <a:bodyPr/>
          <a:lstStyle/>
          <a:p>
            <a:r>
              <a:rPr lang="en-US" dirty="0"/>
              <a:t>Answers (Scenario #2)</a:t>
            </a:r>
          </a:p>
        </p:txBody>
      </p:sp>
      <p:sp>
        <p:nvSpPr>
          <p:cNvPr id="3" name="Content Placeholder 2">
            <a:extLst>
              <a:ext uri="{FF2B5EF4-FFF2-40B4-BE49-F238E27FC236}">
                <a16:creationId xmlns:a16="http://schemas.microsoft.com/office/drawing/2014/main" id="{987CA0FA-09AB-504F-B8DD-84E5EB9EE125}"/>
              </a:ext>
            </a:extLst>
          </p:cNvPr>
          <p:cNvSpPr>
            <a:spLocks noGrp="1"/>
          </p:cNvSpPr>
          <p:nvPr>
            <p:ph idx="1"/>
          </p:nvPr>
        </p:nvSpPr>
        <p:spPr/>
        <p:txBody>
          <a:bodyPr>
            <a:normAutofit fontScale="77500" lnSpcReduction="20000"/>
          </a:bodyPr>
          <a:lstStyle/>
          <a:p>
            <a:r>
              <a:rPr lang="en-US" dirty="0"/>
              <a:t>Issue:	The issue is the level and circumstances for which collegial consultation on academic and professional matters is required, especially but not limited to initiatives mandated by the legislature or promoted by the CCC Chancellor’s Office. </a:t>
            </a:r>
          </a:p>
          <a:p>
            <a:r>
              <a:rPr lang="en-US" dirty="0"/>
              <a:t>Citation:  Title 5 §53203(a) states, “The governing board of a community college district . . . shall provide that the governing board or its designees will consult collegially with the academic senate when adopting policies and procedures on academic and professional matters. This requirement to consult collegially shall not limit other rights and responsibilities of the academic senate which are specifically provided in statute or other Board of Governors regulations.” The language in this section specifically identifies both “policies and procedures.” Indeed, while the list of academic and professional matters in Title 5 §53200 specifies the requirement for consultation at the policy level in certain cases—such as “standards or policies regarding student preparation and success” and “policies for faculty professional development activities”—in other cases it specifically references processes—such as “processes for institutional planning and budget development”—and in still others makes no specific reference to the level of consultation and appears to refer to the topic as a whole—such as “curriculum, including establishing prerequisites and placing courses within disciplines.” Furthermore, the concluding language in §53203(a) explicitly does not place limitations on consultation with the academic senate. Often the context of the issue at hand will determine whether an issue is an academic and professional matter and the point at which consultation should take place. Both administration and faculty must work in good faith to establish reasonable processes that allow the administration to make operational decisions while fully respecting the faculty voice and the academic senate’s right to collegial consultation.</a:t>
            </a:r>
          </a:p>
          <a:p>
            <a:endParaRPr lang="en-US" dirty="0"/>
          </a:p>
        </p:txBody>
      </p:sp>
    </p:spTree>
    <p:extLst>
      <p:ext uri="{BB962C8B-B14F-4D97-AF65-F5344CB8AC3E}">
        <p14:creationId xmlns:p14="http://schemas.microsoft.com/office/powerpoint/2010/main" val="13242350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20C72-710E-114A-BA89-188663D51A88}"/>
              </a:ext>
            </a:extLst>
          </p:cNvPr>
          <p:cNvSpPr>
            <a:spLocks noGrp="1"/>
          </p:cNvSpPr>
          <p:nvPr>
            <p:ph type="title"/>
          </p:nvPr>
        </p:nvSpPr>
        <p:spPr/>
        <p:txBody>
          <a:bodyPr/>
          <a:lstStyle/>
          <a:p>
            <a:r>
              <a:rPr lang="en-US" dirty="0"/>
              <a:t>Answers (Scenario #2)</a:t>
            </a:r>
          </a:p>
        </p:txBody>
      </p:sp>
      <p:sp>
        <p:nvSpPr>
          <p:cNvPr id="3" name="Content Placeholder 2">
            <a:extLst>
              <a:ext uri="{FF2B5EF4-FFF2-40B4-BE49-F238E27FC236}">
                <a16:creationId xmlns:a16="http://schemas.microsoft.com/office/drawing/2014/main" id="{EC3698D2-44C9-FB41-82B3-DD46E1FBCFDA}"/>
              </a:ext>
            </a:extLst>
          </p:cNvPr>
          <p:cNvSpPr>
            <a:spLocks noGrp="1"/>
          </p:cNvSpPr>
          <p:nvPr>
            <p:ph idx="1"/>
          </p:nvPr>
        </p:nvSpPr>
        <p:spPr>
          <a:xfrm>
            <a:off x="628650" y="1428750"/>
            <a:ext cx="7886700" cy="4748213"/>
          </a:xfrm>
        </p:spPr>
        <p:txBody>
          <a:bodyPr>
            <a:normAutofit fontScale="92500" lnSpcReduction="20000"/>
          </a:bodyPr>
          <a:lstStyle/>
          <a:p>
            <a:r>
              <a:rPr lang="en-US" dirty="0"/>
              <a:t>Process:  While the implementation of an initiative such as guided pathways may impact formal board policy, consultation with the academic senate on academic and professional matters is not limited to the level of policy development. While some aspects of the implementation may indeed be purely organizational and may not be subject to consultation, the development of a framework for any such initiative clearly impacts college planning and may touch on the processes for other academic and professional matters such as budgeting, processes to promote student success, and curriculum, among others. The academic senate president should again approach the college president, cite the specific language of Title 5 that does not limit consultation with the senate to formal policy development, and request that the senate be included in the development and membership of task force that will engage in planning the guided pathways framework.  </a:t>
            </a:r>
          </a:p>
          <a:p>
            <a:r>
              <a:rPr lang="en-US" dirty="0"/>
              <a:t>Suggestion:	While consultation with the academic senate in the planning of an initiative like guided pathways or the Student Equity and Achievement Program is mandatory, the success of any such college-wide initiative requires the involvement and dedication of other college constituencies as well. Rather than developing a plan on its own, administration is generally better served by greater inclusion of and transparency to all constituent groups, even when such inclusion is not required. </a:t>
            </a:r>
          </a:p>
        </p:txBody>
      </p:sp>
    </p:spTree>
    <p:extLst>
      <p:ext uri="{BB962C8B-B14F-4D97-AF65-F5344CB8AC3E}">
        <p14:creationId xmlns:p14="http://schemas.microsoft.com/office/powerpoint/2010/main" val="23828160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0CA38-AB79-264C-8677-7A0EF2EC7446}"/>
              </a:ext>
            </a:extLst>
          </p:cNvPr>
          <p:cNvSpPr>
            <a:spLocks noGrp="1"/>
          </p:cNvSpPr>
          <p:nvPr>
            <p:ph type="title"/>
          </p:nvPr>
        </p:nvSpPr>
        <p:spPr/>
        <p:txBody>
          <a:bodyPr/>
          <a:lstStyle/>
          <a:p>
            <a:r>
              <a:rPr lang="en-US" dirty="0"/>
              <a:t>Scenario #3</a:t>
            </a:r>
          </a:p>
        </p:txBody>
      </p:sp>
      <p:sp>
        <p:nvSpPr>
          <p:cNvPr id="3" name="Content Placeholder 2">
            <a:extLst>
              <a:ext uri="{FF2B5EF4-FFF2-40B4-BE49-F238E27FC236}">
                <a16:creationId xmlns:a16="http://schemas.microsoft.com/office/drawing/2014/main" id="{D3207454-F4A3-5043-BD6B-021FC81FD127}"/>
              </a:ext>
            </a:extLst>
          </p:cNvPr>
          <p:cNvSpPr>
            <a:spLocks noGrp="1"/>
          </p:cNvSpPr>
          <p:nvPr>
            <p:ph idx="1"/>
          </p:nvPr>
        </p:nvSpPr>
        <p:spPr/>
        <p:txBody>
          <a:bodyPr/>
          <a:lstStyle/>
          <a:p>
            <a:r>
              <a:rPr lang="en-US" dirty="0"/>
              <a:t>The college has for several years had two separate groups that oversee and coordinate professional development, one for faculty and another for classified staff and administration. The new Vice President of Human Resources sees this structure as inefficient, noting that many professional development activities are equally relevant to all constituent groups. The new vice president therefore announces the intention of combining the two committees under the leadership of a classified administrator who will be responsible for overseeing all professional development at the college. The academic senate objects to this plan, stating that faculty professional development falls under the senate’s purview and that it must therefore be considered and overseen only by faculty separately from other professional development efforts at the college.</a:t>
            </a:r>
          </a:p>
        </p:txBody>
      </p:sp>
    </p:spTree>
    <p:extLst>
      <p:ext uri="{BB962C8B-B14F-4D97-AF65-F5344CB8AC3E}">
        <p14:creationId xmlns:p14="http://schemas.microsoft.com/office/powerpoint/2010/main" val="22460838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98C33-6543-B24A-8DD9-B98B0402B625}"/>
              </a:ext>
            </a:extLst>
          </p:cNvPr>
          <p:cNvSpPr>
            <a:spLocks noGrp="1"/>
          </p:cNvSpPr>
          <p:nvPr>
            <p:ph type="title"/>
          </p:nvPr>
        </p:nvSpPr>
        <p:spPr/>
        <p:txBody>
          <a:bodyPr/>
          <a:lstStyle/>
          <a:p>
            <a:r>
              <a:rPr lang="en-US" dirty="0"/>
              <a:t>Questions to Ask</a:t>
            </a:r>
          </a:p>
        </p:txBody>
      </p:sp>
      <p:sp>
        <p:nvSpPr>
          <p:cNvPr id="3" name="Content Placeholder 2">
            <a:extLst>
              <a:ext uri="{FF2B5EF4-FFF2-40B4-BE49-F238E27FC236}">
                <a16:creationId xmlns:a16="http://schemas.microsoft.com/office/drawing/2014/main" id="{FA0065AA-A9FF-F74C-83E1-31156A61BA0B}"/>
              </a:ext>
            </a:extLst>
          </p:cNvPr>
          <p:cNvSpPr>
            <a:spLocks noGrp="1"/>
          </p:cNvSpPr>
          <p:nvPr>
            <p:ph idx="1"/>
          </p:nvPr>
        </p:nvSpPr>
        <p:spPr/>
        <p:txBody>
          <a:bodyPr/>
          <a:lstStyle/>
          <a:p>
            <a:r>
              <a:rPr lang="en-US" sz="2400" dirty="0"/>
              <a:t>What is the issue?</a:t>
            </a:r>
          </a:p>
          <a:p>
            <a:r>
              <a:rPr lang="en-US" sz="2400" dirty="0"/>
              <a:t>Is there legal language or other documentation that should be cited?</a:t>
            </a:r>
          </a:p>
          <a:p>
            <a:r>
              <a:rPr lang="en-US" sz="2400" dirty="0"/>
              <a:t>What is the process that should be followed?  If it wasn’t followed, what suggestions do you have for making sure that the correct process is followed?</a:t>
            </a:r>
            <a:endParaRPr lang="en-US" dirty="0"/>
          </a:p>
        </p:txBody>
      </p:sp>
    </p:spTree>
    <p:extLst>
      <p:ext uri="{BB962C8B-B14F-4D97-AF65-F5344CB8AC3E}">
        <p14:creationId xmlns:p14="http://schemas.microsoft.com/office/powerpoint/2010/main" val="2143385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28650" y="365126"/>
            <a:ext cx="7886700" cy="1325563"/>
          </a:xfrm>
        </p:spPr>
        <p:txBody>
          <a:bodyPr/>
          <a:lstStyle/>
          <a:p>
            <a:pPr eaLnBrk="1" hangingPunct="1"/>
            <a:r>
              <a:rPr lang="en-US" altLang="en-US" dirty="0">
                <a:latin typeface="+mn-lt"/>
                <a:ea typeface="ＭＳ Ｐゴシック" panose="020B0600070205080204" pitchFamily="34" charset="-128"/>
              </a:rPr>
              <a:t>A Little Bit of History—The CCC Mission</a:t>
            </a:r>
          </a:p>
        </p:txBody>
      </p:sp>
      <p:sp>
        <p:nvSpPr>
          <p:cNvPr id="9219" name="Rectangle 3"/>
          <p:cNvSpPr>
            <a:spLocks noGrp="1" noChangeArrowheads="1"/>
          </p:cNvSpPr>
          <p:nvPr>
            <p:ph idx="1"/>
          </p:nvPr>
        </p:nvSpPr>
        <p:spPr>
          <a:xfrm>
            <a:off x="1524000" y="1600200"/>
            <a:ext cx="7162800" cy="4495800"/>
          </a:xfrm>
        </p:spPr>
        <p:txBody>
          <a:bodyPr>
            <a:normAutofit/>
          </a:bodyPr>
          <a:lstStyle/>
          <a:p>
            <a:pPr eaLnBrk="1" hangingPunct="1">
              <a:spcAft>
                <a:spcPts val="1200"/>
              </a:spcAft>
              <a:buClrTx/>
              <a:buFont typeface="Wingdings" panose="05000000000000000000" pitchFamily="2" charset="2"/>
              <a:buChar char="n"/>
            </a:pPr>
            <a:r>
              <a:rPr lang="ja-JP" altLang="en-US" dirty="0">
                <a:latin typeface="+mj-lt"/>
                <a:ea typeface="ＭＳ Ｐゴシック" panose="020B0600070205080204" pitchFamily="34" charset="-128"/>
                <a:cs typeface="Times New Roman" panose="02020603050405020304" pitchFamily="18" charset="0"/>
              </a:rPr>
              <a:t>“</a:t>
            </a:r>
            <a:r>
              <a:rPr lang="en-US" altLang="ja-JP" dirty="0">
                <a:latin typeface="+mj-lt"/>
                <a:ea typeface="ＭＳ Ｐゴシック" panose="020B0600070205080204" pitchFamily="34" charset="-128"/>
                <a:cs typeface="Times New Roman" panose="02020603050405020304" pitchFamily="18" charset="0"/>
              </a:rPr>
              <a:t>Public Junior Colleges</a:t>
            </a:r>
            <a:r>
              <a:rPr lang="ja-JP" altLang="en-US" dirty="0">
                <a:latin typeface="+mj-lt"/>
                <a:ea typeface="ＭＳ Ｐゴシック" panose="020B0600070205080204" pitchFamily="34" charset="-128"/>
                <a:cs typeface="Times New Roman" panose="02020603050405020304" pitchFamily="18" charset="0"/>
              </a:rPr>
              <a:t>”</a:t>
            </a:r>
            <a:r>
              <a:rPr lang="en-US" altLang="ja-JP" dirty="0">
                <a:latin typeface="+mj-lt"/>
                <a:ea typeface="ＭＳ Ｐゴシック" panose="020B0600070205080204" pitchFamily="34" charset="-128"/>
                <a:cs typeface="Times New Roman" panose="02020603050405020304" pitchFamily="18" charset="0"/>
              </a:rPr>
              <a:t> established in California to teach the first two years of university study for high school graduates. </a:t>
            </a:r>
            <a:endParaRPr lang="en-US" altLang="en-US" dirty="0">
              <a:latin typeface="+mj-lt"/>
              <a:ea typeface="ＭＳ Ｐゴシック" panose="020B0600070205080204" pitchFamily="34" charset="-128"/>
              <a:cs typeface="Times New Roman" panose="02020603050405020304" pitchFamily="18" charset="0"/>
            </a:endParaRPr>
          </a:p>
          <a:p>
            <a:pPr>
              <a:buFont typeface="Wingdings" panose="05000000000000000000" pitchFamily="2" charset="2"/>
              <a:buChar char="n"/>
            </a:pPr>
            <a:r>
              <a:rPr lang="en-US" altLang="en-US" dirty="0">
                <a:latin typeface="+mj-lt"/>
                <a:ea typeface="ＭＳ Ｐゴシック" panose="020B0600070205080204" pitchFamily="34" charset="-128"/>
                <a:cs typeface="Times New Roman" panose="02020603050405020304" pitchFamily="18" charset="0"/>
              </a:rPr>
              <a:t>Donahoe Act/Master Plan sets primary missions of the junior colleges as transfer courses, vocational and technical study leading to employment, and general or liberal arts courses; and authorizes remedial instruction, ESL, adult noncredit, &amp; community service courses.</a:t>
            </a:r>
          </a:p>
          <a:p>
            <a:pPr>
              <a:buFont typeface="Wingdings" panose="05000000000000000000" pitchFamily="2" charset="2"/>
              <a:buChar char="n"/>
            </a:pPr>
            <a:r>
              <a:rPr lang="en-US" altLang="en-US" dirty="0">
                <a:latin typeface="+mj-lt"/>
                <a:ea typeface="ＭＳ Ｐゴシック" panose="020B0600070205080204" pitchFamily="34" charset="-128"/>
                <a:cs typeface="Times New Roman" panose="02020603050405020304" pitchFamily="18" charset="0"/>
              </a:rPr>
              <a:t>Name changed to </a:t>
            </a:r>
            <a:r>
              <a:rPr lang="ja-JP" altLang="en-US">
                <a:latin typeface="+mj-lt"/>
                <a:ea typeface="ＭＳ Ｐゴシック" panose="020B0600070205080204" pitchFamily="34" charset="-128"/>
                <a:cs typeface="Times New Roman" panose="02020603050405020304" pitchFamily="18" charset="0"/>
              </a:rPr>
              <a:t>“</a:t>
            </a:r>
            <a:r>
              <a:rPr lang="en-US" altLang="ja-JP" dirty="0">
                <a:latin typeface="+mj-lt"/>
                <a:ea typeface="ＭＳ Ｐゴシック" panose="020B0600070205080204" pitchFamily="34" charset="-128"/>
                <a:cs typeface="Times New Roman" panose="02020603050405020304" pitchFamily="18" charset="0"/>
              </a:rPr>
              <a:t>community colleges</a:t>
            </a:r>
            <a:r>
              <a:rPr lang="ja-JP" altLang="en-US">
                <a:latin typeface="+mj-lt"/>
                <a:ea typeface="ＭＳ Ｐゴシック" panose="020B0600070205080204" pitchFamily="34" charset="-128"/>
                <a:cs typeface="Times New Roman" panose="02020603050405020304" pitchFamily="18" charset="0"/>
              </a:rPr>
              <a:t>”</a:t>
            </a:r>
            <a:r>
              <a:rPr lang="en-US" altLang="ja-JP" dirty="0">
                <a:latin typeface="+mj-lt"/>
                <a:ea typeface="ＭＳ Ｐゴシック" panose="020B0600070205080204" pitchFamily="34" charset="-128"/>
                <a:cs typeface="Times New Roman" panose="02020603050405020304" pitchFamily="18" charset="0"/>
              </a:rPr>
              <a:t> and community services added to the mission. </a:t>
            </a:r>
          </a:p>
          <a:p>
            <a:pPr eaLnBrk="1" hangingPunct="1">
              <a:buFont typeface="Wingdings" panose="05000000000000000000" pitchFamily="2" charset="2"/>
              <a:buChar char="n"/>
            </a:pPr>
            <a:endParaRPr lang="en-US" altLang="en-US" dirty="0">
              <a:latin typeface="+mj-lt"/>
              <a:ea typeface="ＭＳ Ｐゴシック" panose="020B0600070205080204" pitchFamily="34" charset="-128"/>
              <a:cs typeface="Times New Roman" panose="02020603050405020304" pitchFamily="18" charset="0"/>
            </a:endParaRPr>
          </a:p>
        </p:txBody>
      </p:sp>
      <p:sp>
        <p:nvSpPr>
          <p:cNvPr id="9220" name="Text Box 4"/>
          <p:cNvSpPr txBox="1">
            <a:spLocks noChangeArrowheads="1"/>
          </p:cNvSpPr>
          <p:nvPr/>
        </p:nvSpPr>
        <p:spPr bwMode="auto">
          <a:xfrm>
            <a:off x="108187" y="1489415"/>
            <a:ext cx="968138" cy="35702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b" anchorCtr="1">
            <a:spAutoFit/>
          </a:bodyPr>
          <a:lstStyle>
            <a:lvl1pPr>
              <a:spcBef>
                <a:spcPct val="20000"/>
              </a:spcBef>
              <a:buClr>
                <a:schemeClr val="hlink"/>
              </a:buClr>
              <a:buSzPct val="80000"/>
              <a:buFont typeface="Wingdings" panose="05000000000000000000" pitchFamily="2" charset="2"/>
              <a:defRPr sz="28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37931725" indent="-37474525">
              <a:spcBef>
                <a:spcPct val="20000"/>
              </a:spcBef>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50000"/>
              </a:spcBef>
              <a:buClrTx/>
              <a:buSzTx/>
              <a:buFontTx/>
              <a:buNone/>
            </a:pPr>
            <a:r>
              <a:rPr lang="en-US" altLang="en-US" b="1" i="1" dirty="0">
                <a:solidFill>
                  <a:srgbClr val="4D4D4D"/>
                </a:solidFill>
                <a:latin typeface="Times New Roman" panose="02020603050405020304" pitchFamily="18" charset="0"/>
                <a:cs typeface="Times New Roman" panose="02020603050405020304" pitchFamily="18" charset="0"/>
              </a:rPr>
              <a:t>1907</a:t>
            </a:r>
          </a:p>
          <a:p>
            <a:pPr eaLnBrk="1" hangingPunct="1">
              <a:spcBef>
                <a:spcPct val="50000"/>
              </a:spcBef>
              <a:buClrTx/>
              <a:buSzTx/>
              <a:buFontTx/>
              <a:buNone/>
            </a:pPr>
            <a:endParaRPr lang="en-US" altLang="en-US" sz="1200" b="1" i="1" dirty="0">
              <a:solidFill>
                <a:srgbClr val="4D4D4D"/>
              </a:solidFill>
              <a:latin typeface="Times New Roman" panose="02020603050405020304" pitchFamily="18" charset="0"/>
              <a:cs typeface="Times New Roman" panose="02020603050405020304" pitchFamily="18" charset="0"/>
            </a:endParaRPr>
          </a:p>
          <a:p>
            <a:pPr eaLnBrk="1" hangingPunct="1">
              <a:spcBef>
                <a:spcPct val="50000"/>
              </a:spcBef>
              <a:buClrTx/>
              <a:buSzTx/>
              <a:buFontTx/>
              <a:buNone/>
            </a:pPr>
            <a:r>
              <a:rPr lang="en-US" altLang="en-US" b="1" i="1" dirty="0">
                <a:solidFill>
                  <a:srgbClr val="4D4D4D"/>
                </a:solidFill>
                <a:latin typeface="Times New Roman" panose="02020603050405020304" pitchFamily="18" charset="0"/>
                <a:cs typeface="Times New Roman" panose="02020603050405020304" pitchFamily="18" charset="0"/>
              </a:rPr>
              <a:t>1960</a:t>
            </a:r>
          </a:p>
          <a:p>
            <a:pPr eaLnBrk="1" hangingPunct="1">
              <a:spcBef>
                <a:spcPct val="50000"/>
              </a:spcBef>
              <a:buClrTx/>
              <a:buSzTx/>
              <a:buFontTx/>
              <a:buNone/>
            </a:pPr>
            <a:endParaRPr lang="en-US" altLang="en-US" b="1" i="1" dirty="0">
              <a:solidFill>
                <a:srgbClr val="4D4D4D"/>
              </a:solidFill>
              <a:latin typeface="Times New Roman" panose="02020603050405020304" pitchFamily="18" charset="0"/>
              <a:cs typeface="Times New Roman" panose="02020603050405020304" pitchFamily="18" charset="0"/>
            </a:endParaRPr>
          </a:p>
          <a:p>
            <a:pPr eaLnBrk="1" hangingPunct="1">
              <a:spcBef>
                <a:spcPct val="50000"/>
              </a:spcBef>
              <a:buClrTx/>
              <a:buSzTx/>
              <a:buFontTx/>
              <a:buNone/>
            </a:pPr>
            <a:r>
              <a:rPr lang="en-US" altLang="en-US" b="1" i="1" dirty="0">
                <a:solidFill>
                  <a:srgbClr val="4D4D4D"/>
                </a:solidFill>
                <a:latin typeface="Times New Roman" panose="02020603050405020304" pitchFamily="18" charset="0"/>
                <a:cs typeface="Times New Roman" panose="02020603050405020304" pitchFamily="18" charset="0"/>
              </a:rPr>
              <a:t>1976</a:t>
            </a:r>
          </a:p>
          <a:p>
            <a:pPr eaLnBrk="1" hangingPunct="1">
              <a:spcBef>
                <a:spcPct val="50000"/>
              </a:spcBef>
              <a:buClrTx/>
              <a:buSzTx/>
              <a:buFontTx/>
              <a:buNone/>
            </a:pPr>
            <a:endParaRPr lang="en-US" altLang="en-US" sz="2400" b="1" i="1" dirty="0">
              <a:solidFill>
                <a:srgbClr val="4D4D4D"/>
              </a:solidFill>
              <a:latin typeface="Times New Roman" panose="02020603050405020304" pitchFamily="18" charset="0"/>
              <a:cs typeface="Times New Roman" panose="02020603050405020304" pitchFamily="18" charset="0"/>
            </a:endParaRPr>
          </a:p>
          <a:p>
            <a:pPr eaLnBrk="1" hangingPunct="1">
              <a:spcBef>
                <a:spcPct val="50000"/>
              </a:spcBef>
              <a:buClrTx/>
              <a:buSzTx/>
              <a:buFontTx/>
              <a:buNone/>
            </a:pPr>
            <a:endParaRPr lang="en-US" altLang="en-US" sz="1200" b="1" i="1" dirty="0">
              <a:solidFill>
                <a:srgbClr val="4D4D4D"/>
              </a:solidFill>
              <a:latin typeface="Times New Roman" panose="02020603050405020304" pitchFamily="18" charset="0"/>
              <a:cs typeface="Times New Roman" panose="02020603050405020304" pitchFamily="18" charset="0"/>
            </a:endParaRPr>
          </a:p>
        </p:txBody>
      </p:sp>
      <p:sp>
        <p:nvSpPr>
          <p:cNvPr id="9221" name="Line 5"/>
          <p:cNvSpPr>
            <a:spLocks noChangeShapeType="1"/>
          </p:cNvSpPr>
          <p:nvPr/>
        </p:nvSpPr>
        <p:spPr bwMode="auto">
          <a:xfrm>
            <a:off x="1371600" y="1638300"/>
            <a:ext cx="0" cy="4171950"/>
          </a:xfrm>
          <a:prstGeom prst="line">
            <a:avLst/>
          </a:prstGeom>
          <a:noFill/>
          <a:ln w="25400">
            <a:solidFill>
              <a:srgbClr val="808080"/>
            </a:solidFill>
            <a:round/>
            <a:headEnd/>
            <a:tailEnd type="triangle" w="med" len="med"/>
          </a:ln>
          <a:extLst>
            <a:ext uri="{909E8E84-426E-40dd-AFC4-6F175D3DCCD1}">
              <a14:hiddenFill xmlns="" xmlns:a14="http://schemas.microsoft.com/office/drawing/2010/main">
                <a:noFill/>
              </a14:hiddenFill>
            </a:ext>
          </a:extLst>
        </p:spPr>
        <p:txBody>
          <a:bodyPr anchor="b" anchorCtr="1"/>
          <a:lstStyle/>
          <a:p>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8163D-E686-9A4B-A693-38D71B4F9115}"/>
              </a:ext>
            </a:extLst>
          </p:cNvPr>
          <p:cNvSpPr>
            <a:spLocks noGrp="1"/>
          </p:cNvSpPr>
          <p:nvPr>
            <p:ph type="title"/>
          </p:nvPr>
        </p:nvSpPr>
        <p:spPr>
          <a:xfrm>
            <a:off x="628650" y="105673"/>
            <a:ext cx="7886700" cy="1100276"/>
          </a:xfrm>
        </p:spPr>
        <p:txBody>
          <a:bodyPr/>
          <a:lstStyle/>
          <a:p>
            <a:r>
              <a:rPr lang="en-US" dirty="0"/>
              <a:t>Answers (Scenario #3)</a:t>
            </a:r>
          </a:p>
        </p:txBody>
      </p:sp>
      <p:sp>
        <p:nvSpPr>
          <p:cNvPr id="3" name="Content Placeholder 2">
            <a:extLst>
              <a:ext uri="{FF2B5EF4-FFF2-40B4-BE49-F238E27FC236}">
                <a16:creationId xmlns:a16="http://schemas.microsoft.com/office/drawing/2014/main" id="{FED1C9A2-E46A-D74D-8502-E4CE024FA93A}"/>
              </a:ext>
            </a:extLst>
          </p:cNvPr>
          <p:cNvSpPr>
            <a:spLocks noGrp="1"/>
          </p:cNvSpPr>
          <p:nvPr>
            <p:ph idx="1"/>
          </p:nvPr>
        </p:nvSpPr>
        <p:spPr>
          <a:xfrm>
            <a:off x="628650" y="1431235"/>
            <a:ext cx="7886700" cy="4745728"/>
          </a:xfrm>
        </p:spPr>
        <p:txBody>
          <a:bodyPr>
            <a:normAutofit fontScale="77500" lnSpcReduction="20000"/>
          </a:bodyPr>
          <a:lstStyle/>
          <a:p>
            <a:r>
              <a:rPr lang="en-US" sz="2300" dirty="0"/>
              <a:t>Issue:	The issue is the academic senate’s role in oversight of faculty professional development.</a:t>
            </a:r>
          </a:p>
          <a:p>
            <a:r>
              <a:rPr lang="en-US" sz="2300" dirty="0"/>
              <a:t>Citation:  Title 5 §53200(c)(8) lists “Policies for faculty professional development activities” as an academic and professional matter. The structure of oversight for professional development is an issue at the policy level and therefore falls under academic senate purview. Title 5 §53203(d) provides the definitions that apply to collegial consultation on academic and professional matters and indicates that districts must either rely primarily on recommendations of the academic senate or must reach mutual agreement with the senate. The definitions further indicate that, even in extreme or compelling circumstances, changes to policy or procedure cannot be implemented until a good faith effort at such consultation with the academic senate has taken place. </a:t>
            </a:r>
          </a:p>
          <a:p>
            <a:r>
              <a:rPr lang="en-US" sz="2300" dirty="0"/>
              <a:t>Process:  Title 5 places “policies for faculty professional development activities” as an academic and professional matter under academic senate purview; it does not indicate that all faculty professional development must be directly overseen and coordinated by the academic senate or by faculty. In this scenario, the vice president should consult with the academic senate, explain the reasons for wishing to combine the committees, and work to reach agreement on an acceptable structure. The academic senate should ensure that faculty retain an appropriate voice in oversight and development of faculty professional development, but such a voice does not preclude a joint effort with other constituencies. No change should be made to the existing structure until such agreement is reached.</a:t>
            </a:r>
          </a:p>
          <a:p>
            <a:endParaRPr lang="en-US" dirty="0"/>
          </a:p>
        </p:txBody>
      </p:sp>
    </p:spTree>
    <p:extLst>
      <p:ext uri="{BB962C8B-B14F-4D97-AF65-F5344CB8AC3E}">
        <p14:creationId xmlns:p14="http://schemas.microsoft.com/office/powerpoint/2010/main" val="30967967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4A9E8-6A3D-0D47-A2F8-8121E9F6A7BB}"/>
              </a:ext>
            </a:extLst>
          </p:cNvPr>
          <p:cNvSpPr>
            <a:spLocks noGrp="1"/>
          </p:cNvSpPr>
          <p:nvPr>
            <p:ph type="title"/>
          </p:nvPr>
        </p:nvSpPr>
        <p:spPr/>
        <p:txBody>
          <a:bodyPr/>
          <a:lstStyle/>
          <a:p>
            <a:r>
              <a:rPr lang="en-US" dirty="0"/>
              <a:t>Answers (Scenario #3)</a:t>
            </a:r>
          </a:p>
        </p:txBody>
      </p:sp>
      <p:sp>
        <p:nvSpPr>
          <p:cNvPr id="3" name="Content Placeholder 2">
            <a:extLst>
              <a:ext uri="{FF2B5EF4-FFF2-40B4-BE49-F238E27FC236}">
                <a16:creationId xmlns:a16="http://schemas.microsoft.com/office/drawing/2014/main" id="{B118B6DF-8131-954C-A83C-DF0F34A30C12}"/>
              </a:ext>
            </a:extLst>
          </p:cNvPr>
          <p:cNvSpPr>
            <a:spLocks noGrp="1"/>
          </p:cNvSpPr>
          <p:nvPr>
            <p:ph idx="1"/>
          </p:nvPr>
        </p:nvSpPr>
        <p:spPr/>
        <p:txBody>
          <a:bodyPr/>
          <a:lstStyle/>
          <a:p>
            <a:r>
              <a:rPr lang="en-US" dirty="0"/>
              <a:t>Suggestion:	Various structures could exist to achieve an effective overall professional development committee, including a faculty co-chair for the committee and a separate process for approval of activities specific to faculty professional development that allows for greater faculty control. A cooperative structure might be developed to the benefit of all college constituencies while still preserving the academic senate’s voice in matters specific to faculty professional development. </a:t>
            </a:r>
          </a:p>
          <a:p>
            <a:endParaRPr lang="en-US" dirty="0"/>
          </a:p>
        </p:txBody>
      </p:sp>
    </p:spTree>
    <p:extLst>
      <p:ext uri="{BB962C8B-B14F-4D97-AF65-F5344CB8AC3E}">
        <p14:creationId xmlns:p14="http://schemas.microsoft.com/office/powerpoint/2010/main" val="34119741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384493633"/>
              </p:ext>
            </p:extLst>
          </p:nvPr>
        </p:nvGraphicFramePr>
        <p:xfrm>
          <a:off x="168330" y="243840"/>
          <a:ext cx="8701595" cy="5906974"/>
        </p:xfrm>
        <a:graphic>
          <a:graphicData uri="http://schemas.openxmlformats.org/drawingml/2006/table">
            <a:tbl>
              <a:tblPr/>
              <a:tblGrid>
                <a:gridCol w="2023872">
                  <a:extLst>
                    <a:ext uri="{9D8B030D-6E8A-4147-A177-3AD203B41FA5}">
                      <a16:colId xmlns:a16="http://schemas.microsoft.com/office/drawing/2014/main" val="1682495056"/>
                    </a:ext>
                  </a:extLst>
                </a:gridCol>
                <a:gridCol w="1902771">
                  <a:extLst>
                    <a:ext uri="{9D8B030D-6E8A-4147-A177-3AD203B41FA5}">
                      <a16:colId xmlns:a16="http://schemas.microsoft.com/office/drawing/2014/main" val="1316068628"/>
                    </a:ext>
                  </a:extLst>
                </a:gridCol>
                <a:gridCol w="2650941">
                  <a:extLst>
                    <a:ext uri="{9D8B030D-6E8A-4147-A177-3AD203B41FA5}">
                      <a16:colId xmlns:a16="http://schemas.microsoft.com/office/drawing/2014/main" val="3001419164"/>
                    </a:ext>
                  </a:extLst>
                </a:gridCol>
                <a:gridCol w="2124011">
                  <a:extLst>
                    <a:ext uri="{9D8B030D-6E8A-4147-A177-3AD203B41FA5}">
                      <a16:colId xmlns:a16="http://schemas.microsoft.com/office/drawing/2014/main" val="2945892662"/>
                    </a:ext>
                  </a:extLst>
                </a:gridCol>
              </a:tblGrid>
              <a:tr h="416436">
                <a:tc>
                  <a:txBody>
                    <a:bodyPr/>
                    <a:lstStyle>
                      <a:lvl1pPr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900" b="1" i="0" u="sng" strike="noStrike" cap="none" normalizeH="0" baseline="0">
                          <a:ln>
                            <a:noFill/>
                          </a:ln>
                          <a:solidFill>
                            <a:srgbClr val="000000"/>
                          </a:solidFill>
                          <a:effectLst/>
                          <a:latin typeface="Arial" panose="020B0604020202020204" pitchFamily="34" charset="0"/>
                          <a:ea typeface="ＭＳ Ｐゴシック" panose="020B0600070205080204" pitchFamily="34" charset="-128"/>
                        </a:rPr>
                        <a:t>LAW</a:t>
                      </a:r>
                      <a:endParaRPr kumimoji="0" lang="en-US" altLang="en-US" sz="900" b="1" i="0" u="sng"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endParaRPr>
                    </a:p>
                  </a:txBody>
                  <a:tcPr marL="60392" marR="6039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REGULATIONS</a:t>
                      </a:r>
                    </a:p>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900" b="1" i="0" u="sng"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LEVEL OF PARTICIPATION</a:t>
                      </a:r>
                      <a:endParaRPr kumimoji="0" lang="en-US" altLang="en-US" sz="900" b="1" i="0" u="sng"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endParaRPr>
                    </a:p>
                  </a:txBody>
                  <a:tcPr marL="60392" marR="6039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REGULATIONS</a:t>
                      </a:r>
                    </a:p>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900" b="1" i="0" u="sng"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AREAS OF PARTICIPATION</a:t>
                      </a:r>
                      <a:endParaRPr kumimoji="0" lang="en-US" altLang="en-US" sz="900" b="1" i="0" u="sng"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endParaRPr>
                    </a:p>
                  </a:txBody>
                  <a:tcPr marL="60392" marR="6039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rial" panose="020B0604020202020204" pitchFamily="34" charset="0"/>
                          <a:ea typeface="ＭＳ Ｐゴシック" panose="020B0600070205080204" pitchFamily="34" charset="-128"/>
                        </a:rPr>
                        <a:t>REGULATIONS</a:t>
                      </a:r>
                    </a:p>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900" b="1" i="0" u="sng" strike="noStrike" cap="none" normalizeH="0" baseline="0">
                          <a:ln>
                            <a:noFill/>
                          </a:ln>
                          <a:solidFill>
                            <a:srgbClr val="000000"/>
                          </a:solidFill>
                          <a:effectLst/>
                          <a:latin typeface="Arial" panose="020B0604020202020204" pitchFamily="34" charset="0"/>
                          <a:ea typeface="ＭＳ Ｐゴシック" panose="020B0600070205080204" pitchFamily="34" charset="-128"/>
                        </a:rPr>
                        <a:t>CONSIDERATION OF RECOMMENDATIONS</a:t>
                      </a:r>
                      <a:endParaRPr kumimoji="0" lang="en-US" altLang="en-US" sz="900" b="1" i="0" u="sng"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endParaRPr>
                    </a:p>
                  </a:txBody>
                  <a:tcPr marL="60392" marR="60392"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17331713"/>
                  </a:ext>
                </a:extLst>
              </a:tr>
              <a:tr h="155027">
                <a:tc>
                  <a:txBody>
                    <a:bodyPr/>
                    <a:lstStyle>
                      <a:lvl1pPr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0" marR="0" lvl="0" indent="0" algn="l" defTabSz="457200" rtl="0" eaLnBrk="1" fontAlgn="base" latinLnBrk="0" hangingPunct="1">
                        <a:lnSpc>
                          <a:spcPct val="100000"/>
                        </a:lnSpc>
                        <a:spcBef>
                          <a:spcPts val="30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ea typeface="ＭＳ Ｐゴシック" panose="020B0600070205080204" pitchFamily="34" charset="-128"/>
                        </a:rPr>
                        <a:t>FACULTY</a:t>
                      </a:r>
                      <a:endParaRPr kumimoji="0" lang="en-US" altLang="en-US" sz="900" b="1"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E8"/>
                    </a:solidFill>
                  </a:tcPr>
                </a:tc>
                <a:tc>
                  <a:txBody>
                    <a:bodyPr/>
                    <a:lstStyle>
                      <a:lvl1pPr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ea typeface="ＭＳ Ｐゴシック" panose="020B0600070205080204" pitchFamily="34" charset="-128"/>
                        </a:rPr>
                        <a:t> </a:t>
                      </a:r>
                      <a:endParaRPr kumimoji="0" lang="en-US" altLang="en-US" sz="11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E8"/>
                    </a:solidFill>
                  </a:tcPr>
                </a:tc>
                <a:tc>
                  <a:txBody>
                    <a:bodyPr/>
                    <a:lstStyle>
                      <a:lvl1pPr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ea typeface="ＭＳ Ｐゴシック" panose="020B0600070205080204" pitchFamily="34" charset="-128"/>
                        </a:rPr>
                        <a:t> </a:t>
                      </a:r>
                      <a:endParaRPr kumimoji="0" lang="en-US" altLang="en-US" sz="11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E8"/>
                    </a:solidFill>
                  </a:tcPr>
                </a:tc>
                <a:tc>
                  <a:txBody>
                    <a:bodyPr/>
                    <a:lstStyle>
                      <a:lvl1pPr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ea typeface="ＭＳ Ｐゴシック" panose="020B0600070205080204" pitchFamily="34" charset="-128"/>
                        </a:rPr>
                        <a:t> </a:t>
                      </a:r>
                      <a:endParaRPr kumimoji="0" lang="en-US" altLang="en-US" sz="11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E8"/>
                    </a:solidFill>
                  </a:tcPr>
                </a:tc>
                <a:extLst>
                  <a:ext uri="{0D108BD9-81ED-4DB2-BD59-A6C34878D82A}">
                    <a16:rowId xmlns:a16="http://schemas.microsoft.com/office/drawing/2014/main" val="3510067860"/>
                  </a:ext>
                </a:extLst>
              </a:tr>
              <a:tr h="2199186">
                <a:tc>
                  <a:txBody>
                    <a:bodyPr/>
                    <a:lstStyle>
                      <a:lvl1pPr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0" marR="0" lvl="0" indent="0" algn="l" defTabSz="457200" rtl="0" eaLnBrk="1" fontAlgn="base" latinLnBrk="0" hangingPunct="1">
                        <a:lnSpc>
                          <a:spcPct val="100000"/>
                        </a:lnSpc>
                        <a:spcBef>
                          <a:spcPct val="0"/>
                        </a:spcBef>
                        <a:spcAft>
                          <a:spcPts val="60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*Right to participate effectively</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ts val="60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*Academic Senate right to assume primary responsibility for recommending on:</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ts val="300"/>
                        </a:spcAft>
                        <a:buClrTx/>
                        <a:buSzTx/>
                        <a:buFont typeface="Symbol" panose="05050102010706020507" pitchFamily="18" charset="2"/>
                        <a:buChar char=""/>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Curriculum </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ts val="300"/>
                        </a:spcAft>
                        <a:buClrTx/>
                        <a:buSzTx/>
                        <a:buFont typeface="Symbol" panose="05050102010706020507" pitchFamily="18" charset="2"/>
                        <a:buChar char=""/>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Academic standards</a:t>
                      </a:r>
                      <a:endParaRPr kumimoji="0" lang="en-US" altLang="en-US" sz="11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4450" indent="-44450"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44450" marR="0" lvl="0" indent="-44450" algn="l" defTabSz="457200" rtl="0" eaLnBrk="1" fontAlgn="base" latinLnBrk="0" hangingPunct="1">
                        <a:lnSpc>
                          <a:spcPct val="100000"/>
                        </a:lnSpc>
                        <a:spcBef>
                          <a:spcPct val="0"/>
                        </a:spcBef>
                        <a:spcAft>
                          <a:spcPts val="60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*Local boards shall:</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44450" marR="0" lvl="0" indent="-44450" algn="l" defTabSz="457200" rtl="0" eaLnBrk="1" fontAlgn="base" latinLnBrk="0" hangingPunct="1">
                        <a:lnSpc>
                          <a:spcPct val="100000"/>
                        </a:lnSpc>
                        <a:spcBef>
                          <a:spcPct val="0"/>
                        </a:spcBef>
                        <a:spcAft>
                          <a:spcPts val="300"/>
                        </a:spcAft>
                        <a:buClrTx/>
                        <a:buSzTx/>
                        <a:buFont typeface="Symbol" panose="05050102010706020507" pitchFamily="18" charset="2"/>
                        <a:buChar char=""/>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Consult collegially on </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44450" marR="0" lvl="0" indent="-44450" algn="l" defTabSz="457200" rtl="0" eaLnBrk="1" fontAlgn="base" latinLnBrk="0" hangingPunct="1">
                        <a:lnSpc>
                          <a:spcPct val="100000"/>
                        </a:lnSpc>
                        <a:spcBef>
                          <a:spcPct val="0"/>
                        </a:spcBef>
                        <a:spcAft>
                          <a:spcPts val="300"/>
                        </a:spcAft>
                        <a:buClrTx/>
                        <a:buSzTx/>
                        <a:buFont typeface="Symbol" panose="05050102010706020507" pitchFamily="18" charset="2"/>
                        <a:buChar char=""/>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Academic and professional matters</a:t>
                      </a:r>
                      <a:endParaRPr kumimoji="0" lang="en-US" altLang="en-US" sz="11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0" marR="0" lvl="0" indent="0" algn="l" defTabSz="457200" rtl="0" eaLnBrk="1" fontAlgn="base" latinLnBrk="0" hangingPunct="1">
                        <a:lnSpc>
                          <a:spcPct val="100000"/>
                        </a:lnSpc>
                        <a:spcBef>
                          <a:spcPct val="0"/>
                        </a:spcBef>
                        <a:spcAft>
                          <a:spcPts val="60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*Academic and professional matters</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ts val="200"/>
                        </a:spcAft>
                        <a:buClrTx/>
                        <a:buSzTx/>
                        <a:buFont typeface="Arial" panose="020B0604020202020204" pitchFamily="34" charset="0"/>
                        <a:buAutoNum type="arabicPeriod"/>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Curriculum</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ts val="200"/>
                        </a:spcAft>
                        <a:buClrTx/>
                        <a:buSzTx/>
                        <a:buFont typeface="Arial" panose="020B0604020202020204" pitchFamily="34" charset="0"/>
                        <a:buAutoNum type="arabicPeriod"/>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Degree</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ts val="200"/>
                        </a:spcAft>
                        <a:buClrTx/>
                        <a:buSzTx/>
                        <a:buFont typeface="Arial" panose="020B0604020202020204" pitchFamily="34" charset="0"/>
                        <a:buAutoNum type="arabicPeriod"/>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Grading</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ts val="200"/>
                        </a:spcAft>
                        <a:buClrTx/>
                        <a:buSzTx/>
                        <a:buFont typeface="Arial" panose="020B0604020202020204" pitchFamily="34" charset="0"/>
                        <a:buAutoNum type="arabicPeriod"/>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Program development</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ts val="200"/>
                        </a:spcAft>
                        <a:buClrTx/>
                        <a:buSzTx/>
                        <a:buFont typeface="Arial" panose="020B0604020202020204" pitchFamily="34" charset="0"/>
                        <a:buAutoNum type="arabicPeriod"/>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Student standards</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ts val="200"/>
                        </a:spcAft>
                        <a:buClrTx/>
                        <a:buSzTx/>
                        <a:buFont typeface="Arial" panose="020B0604020202020204" pitchFamily="34" charset="0"/>
                        <a:buAutoNum type="arabicPeriod"/>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Faculty role in governance structures</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ts val="200"/>
                        </a:spcAft>
                        <a:buClrTx/>
                        <a:buSzTx/>
                        <a:buFont typeface="Arial" panose="020B0604020202020204" pitchFamily="34" charset="0"/>
                        <a:buAutoNum type="arabicPeriod"/>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Accreditation</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ts val="200"/>
                        </a:spcAft>
                        <a:buClrTx/>
                        <a:buSzTx/>
                        <a:buFont typeface="Arial" panose="020B0604020202020204" pitchFamily="34" charset="0"/>
                        <a:buAutoNum type="arabicPeriod"/>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Professional development</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ts val="200"/>
                        </a:spcAft>
                        <a:buClrTx/>
                        <a:buSzTx/>
                        <a:buFont typeface="Arial" panose="020B0604020202020204" pitchFamily="34" charset="0"/>
                        <a:buAutoNum type="arabicPeriod"/>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Processes for program review</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ts val="200"/>
                        </a:spcAft>
                        <a:buClrTx/>
                        <a:buSzTx/>
                        <a:buFont typeface="Arial" panose="020B0604020202020204" pitchFamily="34" charset="0"/>
                        <a:buAutoNum type="arabicPeriod"/>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Processes for planning &amp; budget</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50000"/>
                        </a:lnSpc>
                        <a:spcBef>
                          <a:spcPct val="0"/>
                        </a:spcBef>
                        <a:spcAft>
                          <a:spcPts val="200"/>
                        </a:spcAft>
                        <a:buClrTx/>
                        <a:buSzTx/>
                        <a:buFont typeface="Arial" panose="020B0604020202020204" pitchFamily="34" charset="0"/>
                        <a:buAutoNum type="arabicPeriod"/>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Other</a:t>
                      </a:r>
                      <a:endParaRPr kumimoji="0" lang="en-US" altLang="en-US" sz="11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0" marR="0" lvl="0" indent="0" algn="l" defTabSz="457200" rtl="0" eaLnBrk="1" fontAlgn="base" latinLnBrk="0" hangingPunct="1">
                        <a:lnSpc>
                          <a:spcPct val="100000"/>
                        </a:lnSpc>
                        <a:spcBef>
                          <a:spcPct val="0"/>
                        </a:spcBef>
                        <a:spcAft>
                          <a:spcPts val="60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*Consult collegially </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ts val="300"/>
                        </a:spcAft>
                        <a:buClrTx/>
                        <a:buSzTx/>
                        <a:buFont typeface="Symbol" panose="05050102010706020507" pitchFamily="18" charset="2"/>
                        <a:buChar char=""/>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Reach mutual agreement</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ct val="0"/>
                        </a:spcAft>
                        <a:buClrTx/>
                        <a:buSzTx/>
                        <a:buFont typeface="Symbol" panose="05050102010706020507" pitchFamily="18" charset="2"/>
                        <a:buChar char=""/>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Rely primarily on advice and judgment of academic senate</a:t>
                      </a:r>
                      <a:endParaRPr kumimoji="0" lang="en-US" altLang="en-US" sz="11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18858016"/>
                  </a:ext>
                </a:extLst>
              </a:tr>
              <a:tr h="155027">
                <a:tc>
                  <a:txBody>
                    <a:bodyPr/>
                    <a:lstStyle>
                      <a:lvl1pPr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0" marR="0" lvl="0" indent="0" algn="l" defTabSz="457200" rtl="0" eaLnBrk="1" fontAlgn="base" latinLnBrk="0" hangingPunct="1">
                        <a:lnSpc>
                          <a:spcPct val="100000"/>
                        </a:lnSpc>
                        <a:spcBef>
                          <a:spcPts val="30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ea typeface="ＭＳ Ｐゴシック" panose="020B0600070205080204" pitchFamily="34" charset="-128"/>
                        </a:rPr>
                        <a:t>STAFF</a:t>
                      </a:r>
                      <a:endParaRPr kumimoji="0" lang="en-US" altLang="en-US" sz="900" b="1"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E8"/>
                    </a:solidFill>
                  </a:tcPr>
                </a:tc>
                <a:tc>
                  <a:txBody>
                    <a:bodyPr/>
                    <a:lstStyle>
                      <a:lvl1pPr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ea typeface="ＭＳ Ｐゴシック" panose="020B0600070205080204" pitchFamily="34" charset="-128"/>
                        </a:rPr>
                        <a:t> </a:t>
                      </a:r>
                      <a:endParaRPr kumimoji="0" lang="en-US" altLang="en-US" sz="11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E8"/>
                    </a:solidFill>
                  </a:tcPr>
                </a:tc>
                <a:tc>
                  <a:txBody>
                    <a:bodyPr/>
                    <a:lstStyle>
                      <a:lvl1pPr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ea typeface="ＭＳ Ｐゴシック" panose="020B0600070205080204" pitchFamily="34" charset="-128"/>
                        </a:rPr>
                        <a:t> </a:t>
                      </a:r>
                      <a:endParaRPr kumimoji="0" lang="en-US" altLang="en-US" sz="11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E8"/>
                    </a:solidFill>
                  </a:tcPr>
                </a:tc>
                <a:tc>
                  <a:txBody>
                    <a:bodyPr/>
                    <a:lstStyle>
                      <a:lvl1pPr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ea typeface="ＭＳ Ｐゴシック" panose="020B0600070205080204" pitchFamily="34" charset="-128"/>
                        </a:rPr>
                        <a:t> </a:t>
                      </a:r>
                      <a:endParaRPr kumimoji="0" lang="en-US" altLang="en-US" sz="11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E8"/>
                    </a:solidFill>
                  </a:tcPr>
                </a:tc>
                <a:extLst>
                  <a:ext uri="{0D108BD9-81ED-4DB2-BD59-A6C34878D82A}">
                    <a16:rowId xmlns:a16="http://schemas.microsoft.com/office/drawing/2014/main" val="3231885243"/>
                  </a:ext>
                </a:extLst>
              </a:tr>
              <a:tr h="969609">
                <a:tc>
                  <a:txBody>
                    <a:bodyPr/>
                    <a:lstStyle>
                      <a:lvl1pPr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ea typeface="ＭＳ Ｐゴシック" panose="020B0600070205080204" pitchFamily="34" charset="-128"/>
                        </a:rPr>
                        <a:t>*Right to participate effectively </a:t>
                      </a:r>
                      <a:endParaRPr kumimoji="0" lang="en-US" altLang="en-US" sz="11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4450" indent="-44450"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44450" marR="0" lvl="0" indent="-44450" algn="l" defTabSz="457200" rtl="0" eaLnBrk="1" fontAlgn="base" latinLnBrk="0" hangingPunct="1">
                        <a:lnSpc>
                          <a:spcPct val="100000"/>
                        </a:lnSpc>
                        <a:spcBef>
                          <a:spcPct val="0"/>
                        </a:spcBef>
                        <a:spcAft>
                          <a:spcPts val="60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*Provided opportunity to participate in formulation of:</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44450" marR="0" lvl="0" indent="-44450" algn="l" defTabSz="457200" rtl="0" eaLnBrk="1" fontAlgn="base" latinLnBrk="0" hangingPunct="1">
                        <a:lnSpc>
                          <a:spcPct val="100000"/>
                        </a:lnSpc>
                        <a:spcBef>
                          <a:spcPct val="0"/>
                        </a:spcBef>
                        <a:spcAft>
                          <a:spcPts val="300"/>
                        </a:spcAft>
                        <a:buClrTx/>
                        <a:buSzTx/>
                        <a:buFont typeface="Symbol" panose="05050102010706020507" pitchFamily="18" charset="2"/>
                        <a:buChar char=""/>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Policies, </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44450" marR="0" lvl="0" indent="-44450" algn="l" defTabSz="457200" rtl="0" eaLnBrk="1" fontAlgn="base" latinLnBrk="0" hangingPunct="1">
                        <a:lnSpc>
                          <a:spcPct val="100000"/>
                        </a:lnSpc>
                        <a:spcBef>
                          <a:spcPct val="0"/>
                        </a:spcBef>
                        <a:spcAft>
                          <a:spcPts val="300"/>
                        </a:spcAft>
                        <a:buClrTx/>
                        <a:buSzTx/>
                        <a:buFont typeface="Symbol" panose="05050102010706020507" pitchFamily="18" charset="2"/>
                        <a:buChar char=""/>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Procedures, and </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44450" marR="0" lvl="0" indent="-44450" algn="l" defTabSz="457200" rtl="0" eaLnBrk="1" fontAlgn="base" latinLnBrk="0" hangingPunct="1">
                        <a:lnSpc>
                          <a:spcPct val="100000"/>
                        </a:lnSpc>
                        <a:spcBef>
                          <a:spcPct val="0"/>
                        </a:spcBef>
                        <a:spcAft>
                          <a:spcPts val="300"/>
                        </a:spcAft>
                        <a:buClrTx/>
                        <a:buSzTx/>
                        <a:buFont typeface="Symbol" panose="05050102010706020507" pitchFamily="18" charset="2"/>
                        <a:buChar char=""/>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Processes that have a </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44450" marR="0" lvl="0" indent="-44450" algn="l" defTabSz="457200" rtl="0" eaLnBrk="1" fontAlgn="base" latinLnBrk="0" hangingPunct="1">
                        <a:lnSpc>
                          <a:spcPct val="100000"/>
                        </a:lnSpc>
                        <a:spcBef>
                          <a:spcPct val="0"/>
                        </a:spcBef>
                        <a:spcAft>
                          <a:spcPts val="300"/>
                        </a:spcAft>
                        <a:buClrTx/>
                        <a:buSzTx/>
                        <a:buFont typeface="Symbol" panose="05050102010706020507" pitchFamily="18" charset="2"/>
                        <a:buChar char=""/>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Significant effect on staff.</a:t>
                      </a:r>
                      <a:endParaRPr kumimoji="0" lang="en-US" altLang="en-US" sz="11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ea typeface="ＭＳ Ｐゴシック" panose="020B0600070205080204" pitchFamily="34" charset="-128"/>
                        </a:rPr>
                        <a:t>*Significant effect on staff</a:t>
                      </a:r>
                      <a:endParaRPr kumimoji="0" lang="en-US" altLang="en-US" sz="11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68263" indent="-68263"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68263" marR="0" lvl="0" indent="-68263" algn="l" defTabSz="4572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ea typeface="ＭＳ Ｐゴシック" panose="020B0600070205080204" pitchFamily="34" charset="-128"/>
                        </a:rPr>
                        <a:t>*Given </a:t>
                      </a:r>
                      <a:r>
                        <a:rPr kumimoji="0" lang="ja-JP" altLang="en-US" sz="800" b="0" i="0" u="none" strike="noStrike" cap="none" normalizeH="0" baseline="0">
                          <a:ln>
                            <a:noFill/>
                          </a:ln>
                          <a:solidFill>
                            <a:srgbClr val="000000"/>
                          </a:solidFill>
                          <a:effectLst/>
                          <a:latin typeface="Arial" panose="020B0604020202020204" pitchFamily="34" charset="0"/>
                          <a:ea typeface="ＭＳ Ｐゴシック" panose="020B0600070205080204" pitchFamily="34" charset="-128"/>
                        </a:rPr>
                        <a:t>“</a:t>
                      </a:r>
                      <a:r>
                        <a:rPr kumimoji="0" lang="en-US" altLang="ja-JP" sz="800" b="0" i="0" u="none" strike="noStrike" cap="none" normalizeH="0" baseline="0">
                          <a:ln>
                            <a:noFill/>
                          </a:ln>
                          <a:solidFill>
                            <a:srgbClr val="000000"/>
                          </a:solidFill>
                          <a:effectLst/>
                          <a:latin typeface="Arial" panose="020B0604020202020204" pitchFamily="34" charset="0"/>
                          <a:ea typeface="ＭＳ Ｐゴシック" panose="020B0600070205080204" pitchFamily="34" charset="-128"/>
                        </a:rPr>
                        <a:t>every reasonable consideration</a:t>
                      </a:r>
                      <a:r>
                        <a:rPr kumimoji="0" lang="ja-JP" altLang="en-US" sz="800" b="0" i="0" u="none" strike="noStrike" cap="none" normalizeH="0" baseline="0">
                          <a:ln>
                            <a:noFill/>
                          </a:ln>
                          <a:solidFill>
                            <a:srgbClr val="000000"/>
                          </a:solidFill>
                          <a:effectLst/>
                          <a:latin typeface="Arial" panose="020B0604020202020204" pitchFamily="34" charset="0"/>
                          <a:ea typeface="ＭＳ Ｐゴシック" panose="020B0600070205080204" pitchFamily="34" charset="-128"/>
                        </a:rPr>
                        <a:t>”</a:t>
                      </a:r>
                      <a:endParaRPr kumimoji="0" lang="en-US" altLang="en-US" sz="11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82722836"/>
                  </a:ext>
                </a:extLst>
              </a:tr>
              <a:tr h="155027">
                <a:tc>
                  <a:txBody>
                    <a:bodyPr/>
                    <a:lstStyle>
                      <a:lvl1pPr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0" marR="0" lvl="0" indent="0" algn="l" defTabSz="457200" rtl="0" eaLnBrk="1" fontAlgn="base" latinLnBrk="0" hangingPunct="1">
                        <a:lnSpc>
                          <a:spcPct val="100000"/>
                        </a:lnSpc>
                        <a:spcBef>
                          <a:spcPts val="300"/>
                        </a:spcBef>
                        <a:spcAft>
                          <a:spcPct val="0"/>
                        </a:spcAft>
                        <a:buClrTx/>
                        <a:buSzTx/>
                        <a:buFontTx/>
                        <a:buNone/>
                        <a:tabLst/>
                      </a:pPr>
                      <a:r>
                        <a:rPr kumimoji="0" lang="en-US" altLang="en-US" sz="900" b="0" i="0" u="none" strike="noStrike" cap="none" normalizeH="0" baseline="0">
                          <a:ln>
                            <a:noFill/>
                          </a:ln>
                          <a:solidFill>
                            <a:srgbClr val="000000"/>
                          </a:solidFill>
                          <a:effectLst/>
                          <a:latin typeface="Arial" panose="020B0604020202020204" pitchFamily="34" charset="0"/>
                          <a:ea typeface="ＭＳ Ｐゴシック" panose="020B0600070205080204" pitchFamily="34" charset="-128"/>
                        </a:rPr>
                        <a:t>STUDENTS</a:t>
                      </a:r>
                      <a:endParaRPr kumimoji="0" lang="en-US" altLang="en-US" sz="900" b="1"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E8"/>
                    </a:solidFill>
                  </a:tcPr>
                </a:tc>
                <a:tc>
                  <a:txBody>
                    <a:bodyPr/>
                    <a:lstStyle>
                      <a:lvl1pPr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ea typeface="ＭＳ Ｐゴシック" panose="020B0600070205080204" pitchFamily="34" charset="-128"/>
                        </a:rPr>
                        <a:t> </a:t>
                      </a:r>
                      <a:endParaRPr kumimoji="0" lang="en-US" altLang="en-US" sz="11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E8"/>
                    </a:solidFill>
                  </a:tcPr>
                </a:tc>
                <a:tc>
                  <a:txBody>
                    <a:bodyPr/>
                    <a:lstStyle>
                      <a:lvl1pPr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ea typeface="ＭＳ Ｐゴシック" panose="020B0600070205080204" pitchFamily="34" charset="-128"/>
                        </a:rPr>
                        <a:t> </a:t>
                      </a:r>
                      <a:endParaRPr kumimoji="0" lang="en-US" altLang="en-US" sz="11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E8"/>
                    </a:solidFill>
                  </a:tcPr>
                </a:tc>
                <a:tc>
                  <a:txBody>
                    <a:bodyPr/>
                    <a:lstStyle>
                      <a:lvl1pPr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ea typeface="ＭＳ Ｐゴシック" panose="020B0600070205080204" pitchFamily="34" charset="-128"/>
                        </a:rPr>
                        <a:t> </a:t>
                      </a:r>
                      <a:endParaRPr kumimoji="0" lang="en-US" altLang="en-US" sz="11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E8"/>
                    </a:solidFill>
                  </a:tcPr>
                </a:tc>
                <a:extLst>
                  <a:ext uri="{0D108BD9-81ED-4DB2-BD59-A6C34878D82A}">
                    <a16:rowId xmlns:a16="http://schemas.microsoft.com/office/drawing/2014/main" val="633413403"/>
                  </a:ext>
                </a:extLst>
              </a:tr>
              <a:tr h="1856662">
                <a:tc>
                  <a:txBody>
                    <a:bodyPr/>
                    <a:lstStyle>
                      <a:lvl1pPr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000000"/>
                          </a:solidFill>
                          <a:effectLst/>
                          <a:latin typeface="Arial" panose="020B0604020202020204" pitchFamily="34" charset="0"/>
                          <a:ea typeface="ＭＳ Ｐゴシック" panose="020B0600070205080204" pitchFamily="34" charset="-128"/>
                        </a:rPr>
                        <a:t>*Right to participate effectively </a:t>
                      </a:r>
                      <a:endParaRPr kumimoji="0" lang="en-US" altLang="en-US" sz="11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44450" indent="-44450"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44450" marR="0" lvl="0" indent="-44450" algn="l" defTabSz="457200" rtl="0" eaLnBrk="1" fontAlgn="base" latinLnBrk="0" hangingPunct="1">
                        <a:lnSpc>
                          <a:spcPct val="100000"/>
                        </a:lnSpc>
                        <a:spcBef>
                          <a:spcPct val="0"/>
                        </a:spcBef>
                        <a:spcAft>
                          <a:spcPts val="60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*Provided opportunity to participate in formulation of </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44450" marR="0" lvl="0" indent="-44450" algn="l" defTabSz="457200" rtl="0" eaLnBrk="1" fontAlgn="base" latinLnBrk="0" hangingPunct="1">
                        <a:lnSpc>
                          <a:spcPct val="100000"/>
                        </a:lnSpc>
                        <a:spcBef>
                          <a:spcPct val="0"/>
                        </a:spcBef>
                        <a:spcAft>
                          <a:spcPts val="300"/>
                        </a:spcAft>
                        <a:buClrTx/>
                        <a:buSzTx/>
                        <a:buFont typeface="Symbol" panose="05050102010706020507" pitchFamily="18" charset="2"/>
                        <a:buChar char=""/>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Policies, </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44450" marR="0" lvl="0" indent="-44450" algn="l" defTabSz="457200" rtl="0" eaLnBrk="1" fontAlgn="base" latinLnBrk="0" hangingPunct="1">
                        <a:lnSpc>
                          <a:spcPct val="100000"/>
                        </a:lnSpc>
                        <a:spcBef>
                          <a:spcPct val="0"/>
                        </a:spcBef>
                        <a:spcAft>
                          <a:spcPts val="300"/>
                        </a:spcAft>
                        <a:buClrTx/>
                        <a:buSzTx/>
                        <a:buFont typeface="Symbol" panose="05050102010706020507" pitchFamily="18" charset="2"/>
                        <a:buChar char=""/>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Procedures and </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44450" marR="0" lvl="0" indent="-44450" algn="l" defTabSz="457200" rtl="0" eaLnBrk="1" fontAlgn="base" latinLnBrk="0" hangingPunct="1">
                        <a:lnSpc>
                          <a:spcPct val="100000"/>
                        </a:lnSpc>
                        <a:spcBef>
                          <a:spcPct val="0"/>
                        </a:spcBef>
                        <a:spcAft>
                          <a:spcPts val="300"/>
                        </a:spcAft>
                        <a:buClrTx/>
                        <a:buSzTx/>
                        <a:buFont typeface="Symbol" panose="05050102010706020507" pitchFamily="18" charset="2"/>
                        <a:buChar char=""/>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Processes that have a</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44450" marR="0" lvl="0" indent="-44450" algn="l" defTabSz="457200" rtl="0" eaLnBrk="1" fontAlgn="base" latinLnBrk="0" hangingPunct="1">
                        <a:lnSpc>
                          <a:spcPct val="100000"/>
                        </a:lnSpc>
                        <a:spcBef>
                          <a:spcPct val="0"/>
                        </a:spcBef>
                        <a:spcAft>
                          <a:spcPts val="300"/>
                        </a:spcAft>
                        <a:buClrTx/>
                        <a:buSzTx/>
                        <a:buFont typeface="Symbol" panose="05050102010706020507" pitchFamily="18" charset="2"/>
                        <a:buChar char=""/>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Significant effect on students.</a:t>
                      </a:r>
                      <a:endParaRPr kumimoji="0" lang="en-US" altLang="en-US" sz="11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0" marR="0" lvl="0" indent="0" algn="l" defTabSz="457200" rtl="0" eaLnBrk="1" fontAlgn="base" latinLnBrk="0" hangingPunct="1">
                        <a:lnSpc>
                          <a:spcPct val="100000"/>
                        </a:lnSpc>
                        <a:spcBef>
                          <a:spcPct val="0"/>
                        </a:spcBef>
                        <a:spcAft>
                          <a:spcPts val="60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*Significant effect on students</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ts val="200"/>
                        </a:spcAft>
                        <a:buClrTx/>
                        <a:buSzTx/>
                        <a:buFont typeface="Arial" panose="020B0604020202020204" pitchFamily="34" charset="0"/>
                        <a:buAutoNum type="arabicPeriod"/>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Grading</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ts val="200"/>
                        </a:spcAft>
                        <a:buClrTx/>
                        <a:buSzTx/>
                        <a:buFont typeface="Arial" panose="020B0604020202020204" pitchFamily="34" charset="0"/>
                        <a:buAutoNum type="arabicPeriod"/>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Codes of conduct</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ts val="200"/>
                        </a:spcAft>
                        <a:buClrTx/>
                        <a:buSzTx/>
                        <a:buFont typeface="Arial" panose="020B0604020202020204" pitchFamily="34" charset="0"/>
                        <a:buAutoNum type="arabicPeriod"/>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Academic discipline</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ts val="200"/>
                        </a:spcAft>
                        <a:buClrTx/>
                        <a:buSzTx/>
                        <a:buFont typeface="Arial" panose="020B0604020202020204" pitchFamily="34" charset="0"/>
                        <a:buAutoNum type="arabicPeriod"/>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Curriculum development</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ts val="200"/>
                        </a:spcAft>
                        <a:buClrTx/>
                        <a:buSzTx/>
                        <a:buFont typeface="Arial" panose="020B0604020202020204" pitchFamily="34" charset="0"/>
                        <a:buAutoNum type="arabicPeriod"/>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Program creation and discontinuance</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ts val="200"/>
                        </a:spcAft>
                        <a:buClrTx/>
                        <a:buSzTx/>
                        <a:buFont typeface="Arial" panose="020B0604020202020204" pitchFamily="34" charset="0"/>
                        <a:buAutoNum type="arabicPeriod"/>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Processes for budget &amp; planning</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ts val="200"/>
                        </a:spcAft>
                        <a:buClrTx/>
                        <a:buSzTx/>
                        <a:buFont typeface="Arial" panose="020B0604020202020204" pitchFamily="34" charset="0"/>
                        <a:buAutoNum type="arabicPeriod"/>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Student preparation and success</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ts val="200"/>
                        </a:spcAft>
                        <a:buClrTx/>
                        <a:buSzTx/>
                        <a:buFont typeface="Arial" panose="020B0604020202020204" pitchFamily="34" charset="0"/>
                        <a:buAutoNum type="arabicPeriod"/>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Student services planning &amp; development</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00000"/>
                        </a:lnSpc>
                        <a:spcBef>
                          <a:spcPct val="0"/>
                        </a:spcBef>
                        <a:spcAft>
                          <a:spcPts val="200"/>
                        </a:spcAft>
                        <a:buClrTx/>
                        <a:buSzTx/>
                        <a:buFont typeface="Arial" panose="020B0604020202020204" pitchFamily="34" charset="0"/>
                        <a:buAutoNum type="arabicPeriod"/>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Fees</a:t>
                      </a:r>
                      <a:endParaRPr kumimoji="0" lang="en-US" altLang="en-US" sz="11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endParaRPr>
                    </a:p>
                    <a:p>
                      <a:pPr marL="0" marR="0" lvl="0" indent="0" algn="l" defTabSz="457200" rtl="0" eaLnBrk="1" fontAlgn="base" latinLnBrk="0" hangingPunct="1">
                        <a:lnSpc>
                          <a:spcPct val="150000"/>
                        </a:lnSpc>
                        <a:spcBef>
                          <a:spcPct val="0"/>
                        </a:spcBef>
                        <a:spcAft>
                          <a:spcPts val="200"/>
                        </a:spcAft>
                        <a:buClrTx/>
                        <a:buSzTx/>
                        <a:buFont typeface="Arial" panose="020B0604020202020204" pitchFamily="34" charset="0"/>
                        <a:buAutoNum type="arabicPeriod"/>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Other</a:t>
                      </a:r>
                      <a:endParaRPr kumimoji="0" lang="en-US" altLang="en-US" sz="11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68263" indent="-68263" defTabSz="457200">
                        <a:spcBef>
                          <a:spcPct val="20000"/>
                        </a:spcBef>
                        <a:buClr>
                          <a:schemeClr val="hlink"/>
                        </a:buClr>
                        <a:buSzPct val="80000"/>
                        <a:buFont typeface="Wingdings" panose="05000000000000000000" pitchFamily="2" charset="2"/>
                        <a:defRPr sz="2400">
                          <a:solidFill>
                            <a:srgbClr val="000000"/>
                          </a:solidFill>
                          <a:latin typeface="Arial" panose="020B0604020202020204" pitchFamily="34" charset="0"/>
                          <a:ea typeface="ＭＳ Ｐゴシック" panose="020B0600070205080204" pitchFamily="34" charset="-128"/>
                        </a:defRPr>
                      </a:lvl1pPr>
                      <a:lvl2pPr marL="37931725" indent="-37474525" defTabSz="457200">
                        <a:spcBef>
                          <a:spcPct val="20000"/>
                        </a:spcBef>
                        <a:buClr>
                          <a:srgbClr val="000000"/>
                        </a:buClr>
                        <a:buFont typeface="Wingdings" panose="05000000000000000000" pitchFamily="2" charset="2"/>
                        <a:defRPr sz="2400">
                          <a:solidFill>
                            <a:srgbClr val="000000"/>
                          </a:solidFill>
                          <a:latin typeface="Arial" panose="020B0604020202020204" pitchFamily="34" charset="0"/>
                          <a:ea typeface="Arial" panose="020B0604020202020204" pitchFamily="34" charset="0"/>
                          <a:cs typeface="Arial" panose="020B0604020202020204" pitchFamily="34" charset="0"/>
                        </a:defRPr>
                      </a:lvl2pPr>
                      <a:lvl3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3pPr>
                      <a:lvl4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4pPr>
                      <a:lvl5pPr>
                        <a:spcBef>
                          <a:spcPct val="20000"/>
                        </a:spcBef>
                        <a:defRPr sz="24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4572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9144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13716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1828800" eaLnBrk="0" fontAlgn="base" hangingPunct="0">
                        <a:spcBef>
                          <a:spcPct val="20000"/>
                        </a:spcBef>
                        <a:spcAft>
                          <a:spcPct val="0"/>
                        </a:spcAft>
                        <a:defRPr sz="24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marL="68263" marR="0" lvl="0" indent="-68263" algn="l" defTabSz="4572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*Given </a:t>
                      </a:r>
                      <a:r>
                        <a:rPr kumimoji="0" lang="ja-JP"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a:t>
                      </a:r>
                      <a:r>
                        <a:rPr kumimoji="0" lang="en-US" altLang="ja-JP"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every reasonable consideration</a:t>
                      </a:r>
                      <a:r>
                        <a:rPr kumimoji="0" lang="ja-JP" altLang="en-US" sz="800" b="0" i="0" u="none" strike="noStrike" cap="none" normalizeH="0" baseline="0" dirty="0">
                          <a:ln>
                            <a:noFill/>
                          </a:ln>
                          <a:solidFill>
                            <a:srgbClr val="000000"/>
                          </a:solidFill>
                          <a:effectLst/>
                          <a:latin typeface="Arial" panose="020B0604020202020204" pitchFamily="34" charset="0"/>
                          <a:ea typeface="ＭＳ Ｐゴシック" panose="020B0600070205080204" pitchFamily="34" charset="-128"/>
                        </a:rPr>
                        <a:t>”</a:t>
                      </a:r>
                      <a:endParaRPr kumimoji="0" lang="en-US" altLang="en-US" sz="11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cs typeface="Times New Roman" panose="02020603050405020304" pitchFamily="18" charset="0"/>
                      </a:endParaRPr>
                    </a:p>
                  </a:txBody>
                  <a:tcPr marL="40261" marR="40261" marT="16215"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46688535"/>
                  </a:ext>
                </a:extLst>
              </a:tr>
            </a:tbl>
          </a:graphicData>
        </a:graphic>
      </p:graphicFrame>
    </p:spTree>
    <p:extLst>
      <p:ext uri="{BB962C8B-B14F-4D97-AF65-F5344CB8AC3E}">
        <p14:creationId xmlns:p14="http://schemas.microsoft.com/office/powerpoint/2010/main" val="20042473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561833" y="293468"/>
            <a:ext cx="7734300" cy="1143000"/>
          </a:xfrm>
        </p:spPr>
        <p:txBody>
          <a:bodyPr/>
          <a:lstStyle/>
          <a:p>
            <a:pPr algn="ctr" eaLnBrk="1" hangingPunct="1"/>
            <a:r>
              <a:rPr lang="en-US" altLang="en-US" dirty="0">
                <a:ea typeface="ＭＳ Ｐゴシック" panose="020B0600070205080204" pitchFamily="34" charset="-128"/>
              </a:rPr>
              <a:t>Thank You</a:t>
            </a:r>
          </a:p>
        </p:txBody>
      </p:sp>
      <p:sp>
        <p:nvSpPr>
          <p:cNvPr id="96259" name="Rectangle 3"/>
          <p:cNvSpPr>
            <a:spLocks noGrp="1" noChangeArrowheads="1"/>
          </p:cNvSpPr>
          <p:nvPr>
            <p:ph sz="half" idx="1"/>
          </p:nvPr>
        </p:nvSpPr>
        <p:spPr>
          <a:xfrm>
            <a:off x="2300637" y="1760932"/>
            <a:ext cx="4256690" cy="1895310"/>
          </a:xfrm>
        </p:spPr>
        <p:txBody>
          <a:bodyPr/>
          <a:lstStyle/>
          <a:p>
            <a:pPr marL="0" indent="0" algn="ctr" eaLnBrk="1" hangingPunct="1">
              <a:spcBef>
                <a:spcPts val="0"/>
              </a:spcBef>
              <a:buNone/>
            </a:pPr>
            <a:r>
              <a:rPr lang="en-US" altLang="en-US" sz="2400" b="1" u="sng" dirty="0">
                <a:latin typeface="+mj-lt"/>
                <a:ea typeface="ＭＳ Ｐゴシック" panose="020B0600070205080204" pitchFamily="34" charset="-128"/>
                <a:cs typeface="Times New Roman" panose="02020603050405020304" pitchFamily="18" charset="0"/>
              </a:rPr>
              <a:t>Dolores Davison</a:t>
            </a:r>
            <a:br>
              <a:rPr lang="en-US" altLang="en-US" sz="2400" b="1" u="sng" dirty="0">
                <a:latin typeface="+mj-lt"/>
                <a:ea typeface="ＭＳ Ｐゴシック" panose="020B0600070205080204" pitchFamily="34" charset="-128"/>
                <a:cs typeface="Times New Roman" panose="02020603050405020304" pitchFamily="18" charset="0"/>
              </a:rPr>
            </a:br>
            <a:r>
              <a:rPr lang="en-US" altLang="en-US" sz="2400" dirty="0">
                <a:latin typeface="+mj-lt"/>
                <a:ea typeface="ＭＳ Ｐゴシック" panose="020B0600070205080204" pitchFamily="34" charset="-128"/>
                <a:cs typeface="Times New Roman" panose="02020603050405020304" pitchFamily="18" charset="0"/>
              </a:rPr>
              <a:t>President</a:t>
            </a:r>
            <a:br>
              <a:rPr lang="en-US" altLang="en-US" sz="2400" u="sng" dirty="0">
                <a:latin typeface="+mj-lt"/>
                <a:ea typeface="ＭＳ Ｐゴシック" panose="020B0600070205080204" pitchFamily="34" charset="-128"/>
                <a:cs typeface="Times New Roman" panose="02020603050405020304" pitchFamily="18" charset="0"/>
              </a:rPr>
            </a:br>
            <a:r>
              <a:rPr lang="en-US" altLang="en-US" sz="2400" dirty="0">
                <a:latin typeface="+mj-lt"/>
                <a:ea typeface="ＭＳ Ｐゴシック" panose="020B0600070205080204" pitchFamily="34" charset="-128"/>
                <a:cs typeface="Times New Roman" panose="02020603050405020304" pitchFamily="18" charset="0"/>
              </a:rPr>
              <a:t>Academic Senate for</a:t>
            </a:r>
            <a:br>
              <a:rPr lang="en-US" altLang="en-US" sz="2400" dirty="0">
                <a:latin typeface="+mj-lt"/>
                <a:ea typeface="ＭＳ Ｐゴシック" panose="020B0600070205080204" pitchFamily="34" charset="-128"/>
                <a:cs typeface="Times New Roman" panose="02020603050405020304" pitchFamily="18" charset="0"/>
              </a:rPr>
            </a:br>
            <a:r>
              <a:rPr lang="en-US" altLang="en-US" sz="2400" dirty="0">
                <a:latin typeface="+mj-lt"/>
                <a:ea typeface="ＭＳ Ｐゴシック" panose="020B0600070205080204" pitchFamily="34" charset="-128"/>
                <a:cs typeface="Times New Roman" panose="02020603050405020304" pitchFamily="18" charset="0"/>
              </a:rPr>
              <a:t>California Community Colleges</a:t>
            </a:r>
          </a:p>
          <a:p>
            <a:pPr marL="0" indent="0" algn="ctr" eaLnBrk="1" hangingPunct="1">
              <a:spcBef>
                <a:spcPts val="0"/>
              </a:spcBef>
              <a:buNone/>
            </a:pPr>
            <a:r>
              <a:rPr lang="en-US" altLang="en-US" sz="2400" dirty="0">
                <a:latin typeface="+mj-lt"/>
                <a:ea typeface="ＭＳ Ｐゴシック" panose="020B0600070205080204" pitchFamily="34" charset="-128"/>
                <a:cs typeface="Times New Roman" panose="02020603050405020304" pitchFamily="18" charset="0"/>
              </a:rPr>
              <a:t>www.asccc.org</a:t>
            </a:r>
          </a:p>
          <a:p>
            <a:pPr marL="0" indent="0" eaLnBrk="1" hangingPunct="1">
              <a:buFont typeface="Wingdings" panose="05000000000000000000" pitchFamily="2" charset="2"/>
              <a:buChar char="n"/>
            </a:pPr>
            <a:endParaRPr lang="en-US" altLang="en-US" sz="2400" b="1" dirty="0">
              <a:latin typeface="+mj-lt"/>
              <a:ea typeface="ＭＳ Ｐゴシック" panose="020B0600070205080204" pitchFamily="34" charset="-128"/>
              <a:cs typeface="Times New Roman" panose="02020603050405020304" pitchFamily="18" charset="0"/>
            </a:endParaRPr>
          </a:p>
          <a:p>
            <a:pPr marL="0" indent="0" eaLnBrk="1" hangingPunct="1"/>
            <a:endParaRPr lang="en-US" altLang="en-US" sz="2400" b="1" dirty="0">
              <a:latin typeface="+mj-lt"/>
              <a:ea typeface="ＭＳ Ｐゴシック" panose="020B0600070205080204" pitchFamily="34" charset="-128"/>
              <a:cs typeface="Times New Roman" panose="02020603050405020304" pitchFamily="18" charset="0"/>
            </a:endParaRPr>
          </a:p>
        </p:txBody>
      </p:sp>
      <p:sp>
        <p:nvSpPr>
          <p:cNvPr id="5" name="Rectangle 4"/>
          <p:cNvSpPr txBox="1">
            <a:spLocks noChangeArrowheads="1"/>
          </p:cNvSpPr>
          <p:nvPr/>
        </p:nvSpPr>
        <p:spPr bwMode="auto">
          <a:xfrm>
            <a:off x="1547316" y="3980706"/>
            <a:ext cx="5763331" cy="19927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80000"/>
              <a:buFont typeface="Wingdings" panose="05000000000000000000" pitchFamily="2" charset="2"/>
              <a:defRPr sz="2800">
                <a:solidFill>
                  <a:srgbClr val="000000"/>
                </a:solidFill>
                <a:latin typeface="+mn-lt"/>
                <a:ea typeface="ＭＳ Ｐゴシック" charset="0"/>
                <a:cs typeface="+mn-cs"/>
              </a:defRPr>
            </a:lvl1pPr>
            <a:lvl2pPr marL="742950" indent="-285750" algn="l" rtl="0" eaLnBrk="0" fontAlgn="base" hangingPunct="0">
              <a:spcBef>
                <a:spcPct val="20000"/>
              </a:spcBef>
              <a:spcAft>
                <a:spcPct val="0"/>
              </a:spcAft>
              <a:buClr>
                <a:srgbClr val="000000"/>
              </a:buClr>
              <a:buFont typeface="Wingdings" panose="05000000000000000000" pitchFamily="2" charset="2"/>
              <a:buChar char="§"/>
              <a:defRPr sz="2400">
                <a:solidFill>
                  <a:srgbClr val="000000"/>
                </a:solidFill>
                <a:latin typeface="+mn-lt"/>
                <a:ea typeface="+mn-ea"/>
                <a:cs typeface="+mn-cs"/>
              </a:defRPr>
            </a:lvl2pPr>
            <a:lvl3pPr marL="1143000" indent="-228600" algn="l" rtl="0" eaLnBrk="0" fontAlgn="base" hangingPunct="0">
              <a:spcBef>
                <a:spcPct val="20000"/>
              </a:spcBef>
              <a:spcAft>
                <a:spcPct val="0"/>
              </a:spcAft>
              <a:buClr>
                <a:srgbClr val="000000"/>
              </a:buClr>
              <a:buFont typeface="Wingdings" panose="05000000000000000000" pitchFamily="2" charset="2"/>
              <a:buChar char="§"/>
              <a:defRPr sz="2000">
                <a:solidFill>
                  <a:srgbClr val="000000"/>
                </a:solidFill>
                <a:latin typeface="+mn-lt"/>
                <a:ea typeface="+mn-ea"/>
                <a:cs typeface="+mn-cs"/>
              </a:defRPr>
            </a:lvl3pPr>
            <a:lvl4pPr marL="1600200" indent="-228600" algn="l" rtl="0" eaLnBrk="0" fontAlgn="base" hangingPunct="0">
              <a:spcBef>
                <a:spcPct val="20000"/>
              </a:spcBef>
              <a:spcAft>
                <a:spcPct val="0"/>
              </a:spcAft>
              <a:buClr>
                <a:srgbClr val="000000"/>
              </a:buClr>
              <a:buFont typeface="Wingdings" panose="05000000000000000000" pitchFamily="2" charset="2"/>
              <a:buChar char="§"/>
              <a:defRPr sz="1800">
                <a:solidFill>
                  <a:srgbClr val="000000"/>
                </a:solidFill>
                <a:latin typeface="+mn-lt"/>
                <a:ea typeface="+mn-ea"/>
                <a:cs typeface="+mn-cs"/>
              </a:defRPr>
            </a:lvl4pPr>
            <a:lvl5pPr marL="2057400" indent="-228600" algn="l" rtl="0" eaLnBrk="0" fontAlgn="base" hangingPunct="0">
              <a:spcBef>
                <a:spcPct val="20000"/>
              </a:spcBef>
              <a:spcAft>
                <a:spcPct val="0"/>
              </a:spcAft>
              <a:buClr>
                <a:srgbClr val="000000"/>
              </a:buClr>
              <a:buFont typeface="Wingdings" panose="05000000000000000000" pitchFamily="2" charset="2"/>
              <a:buChar char="§"/>
              <a:defRPr sz="1800">
                <a:solidFill>
                  <a:srgbClr val="000000"/>
                </a:solidFill>
                <a:latin typeface="+mn-lt"/>
                <a:ea typeface="+mn-ea"/>
                <a:cs typeface="+mn-cs"/>
              </a:defRPr>
            </a:lvl5pPr>
            <a:lvl6pPr marL="2514600" indent="-228600" algn="l" rtl="0" fontAlgn="base">
              <a:spcBef>
                <a:spcPct val="20000"/>
              </a:spcBef>
              <a:spcAft>
                <a:spcPct val="0"/>
              </a:spcAft>
              <a:buClr>
                <a:srgbClr val="000000"/>
              </a:buClr>
              <a:buFont typeface="Wingdings" charset="2"/>
              <a:buChar char="§"/>
              <a:defRPr sz="1800">
                <a:solidFill>
                  <a:srgbClr val="000000"/>
                </a:solidFill>
                <a:latin typeface="+mn-lt"/>
                <a:ea typeface="+mn-ea"/>
                <a:cs typeface="+mn-cs"/>
              </a:defRPr>
            </a:lvl6pPr>
            <a:lvl7pPr marL="2971800" indent="-228600" algn="l" rtl="0" fontAlgn="base">
              <a:spcBef>
                <a:spcPct val="20000"/>
              </a:spcBef>
              <a:spcAft>
                <a:spcPct val="0"/>
              </a:spcAft>
              <a:buClr>
                <a:srgbClr val="000000"/>
              </a:buClr>
              <a:buFont typeface="Wingdings" charset="2"/>
              <a:buChar char="§"/>
              <a:defRPr sz="1800">
                <a:solidFill>
                  <a:srgbClr val="000000"/>
                </a:solidFill>
                <a:latin typeface="+mn-lt"/>
                <a:ea typeface="+mn-ea"/>
                <a:cs typeface="+mn-cs"/>
              </a:defRPr>
            </a:lvl7pPr>
            <a:lvl8pPr marL="3429000" indent="-228600" algn="l" rtl="0" fontAlgn="base">
              <a:spcBef>
                <a:spcPct val="20000"/>
              </a:spcBef>
              <a:spcAft>
                <a:spcPct val="0"/>
              </a:spcAft>
              <a:buClr>
                <a:srgbClr val="000000"/>
              </a:buClr>
              <a:buFont typeface="Wingdings" charset="2"/>
              <a:buChar char="§"/>
              <a:defRPr sz="1800">
                <a:solidFill>
                  <a:srgbClr val="000000"/>
                </a:solidFill>
                <a:latin typeface="+mn-lt"/>
                <a:ea typeface="+mn-ea"/>
                <a:cs typeface="+mn-cs"/>
              </a:defRPr>
            </a:lvl8pPr>
            <a:lvl9pPr marL="3886200" indent="-228600" algn="l" rtl="0" fontAlgn="base">
              <a:spcBef>
                <a:spcPct val="20000"/>
              </a:spcBef>
              <a:spcAft>
                <a:spcPct val="0"/>
              </a:spcAft>
              <a:buClr>
                <a:srgbClr val="000000"/>
              </a:buClr>
              <a:buFont typeface="Wingdings" charset="2"/>
              <a:buChar char="§"/>
              <a:defRPr sz="1800">
                <a:solidFill>
                  <a:srgbClr val="000000"/>
                </a:solidFill>
                <a:latin typeface="+mn-lt"/>
                <a:ea typeface="+mn-ea"/>
                <a:cs typeface="+mn-cs"/>
              </a:defRPr>
            </a:lvl9pPr>
          </a:lstStyle>
          <a:p>
            <a:pPr marL="0" indent="0" algn="ctr" eaLnBrk="1" hangingPunct="1"/>
            <a:r>
              <a:rPr lang="en-US" altLang="en-US" sz="2400" b="1" kern="0" dirty="0">
                <a:latin typeface="+mj-lt"/>
                <a:ea typeface="ＭＳ Ｐゴシック" panose="020B0600070205080204" pitchFamily="34" charset="-128"/>
                <a:cs typeface="Times New Roman" panose="02020603050405020304" pitchFamily="18" charset="0"/>
              </a:rPr>
              <a:t>Larry </a:t>
            </a:r>
            <a:r>
              <a:rPr lang="en-US" altLang="en-US" sz="2400" b="1" kern="0" dirty="0" err="1">
                <a:latin typeface="+mj-lt"/>
                <a:ea typeface="ＭＳ Ｐゴシック" panose="020B0600070205080204" pitchFamily="34" charset="-128"/>
                <a:cs typeface="Times New Roman" panose="02020603050405020304" pitchFamily="18" charset="0"/>
              </a:rPr>
              <a:t>Galizio</a:t>
            </a:r>
            <a:br>
              <a:rPr lang="en-US" altLang="en-US" sz="2400" b="1" kern="0" dirty="0">
                <a:latin typeface="+mj-lt"/>
                <a:ea typeface="ＭＳ Ｐゴシック" panose="020B0600070205080204" pitchFamily="34" charset="-128"/>
                <a:cs typeface="Times New Roman" panose="02020603050405020304" pitchFamily="18" charset="0"/>
              </a:rPr>
            </a:br>
            <a:r>
              <a:rPr lang="en-US" altLang="en-US" sz="2400" kern="0" dirty="0">
                <a:latin typeface="+mj-lt"/>
                <a:ea typeface="ＭＳ Ｐゴシック" panose="020B0600070205080204" pitchFamily="34" charset="-128"/>
                <a:cs typeface="Times New Roman" panose="02020603050405020304" pitchFamily="18" charset="0"/>
              </a:rPr>
              <a:t>President</a:t>
            </a:r>
            <a:br>
              <a:rPr lang="en-US" altLang="en-US" sz="2400" kern="0" dirty="0">
                <a:latin typeface="+mj-lt"/>
                <a:ea typeface="ＭＳ Ｐゴシック" panose="020B0600070205080204" pitchFamily="34" charset="-128"/>
                <a:cs typeface="Times New Roman" panose="02020603050405020304" pitchFamily="18" charset="0"/>
              </a:rPr>
            </a:br>
            <a:r>
              <a:rPr lang="en-US" altLang="en-US" sz="2400" kern="0" dirty="0">
                <a:latin typeface="+mj-lt"/>
                <a:ea typeface="ＭＳ Ｐゴシック" panose="020B0600070205080204" pitchFamily="34" charset="-128"/>
                <a:cs typeface="Times New Roman" panose="02020603050405020304" pitchFamily="18" charset="0"/>
              </a:rPr>
              <a:t>Community College League of California </a:t>
            </a:r>
            <a:br>
              <a:rPr lang="en-US" altLang="en-US" sz="2400" kern="0" dirty="0">
                <a:latin typeface="+mj-lt"/>
                <a:ea typeface="ＭＳ Ｐゴシック" panose="020B0600070205080204" pitchFamily="34" charset="-128"/>
                <a:cs typeface="Times New Roman" panose="02020603050405020304" pitchFamily="18" charset="0"/>
              </a:rPr>
            </a:br>
            <a:r>
              <a:rPr lang="en-US" altLang="en-US" sz="2400" kern="0" dirty="0">
                <a:latin typeface="+mj-lt"/>
                <a:ea typeface="ＭＳ Ｐゴシック" panose="020B0600070205080204" pitchFamily="34" charset="-128"/>
                <a:cs typeface="Times New Roman" panose="02020603050405020304" pitchFamily="18" charset="0"/>
              </a:rPr>
              <a:t>https://</a:t>
            </a:r>
            <a:r>
              <a:rPr lang="en-US" altLang="en-US" sz="2400" kern="0" dirty="0" err="1">
                <a:latin typeface="+mj-lt"/>
                <a:ea typeface="ＭＳ Ｐゴシック" panose="020B0600070205080204" pitchFamily="34" charset="-128"/>
                <a:cs typeface="Times New Roman" panose="02020603050405020304" pitchFamily="18" charset="0"/>
              </a:rPr>
              <a:t>www.ccleague.org</a:t>
            </a:r>
            <a:endParaRPr lang="en-US" altLang="en-US" sz="2400" kern="0" dirty="0">
              <a:latin typeface="+mj-lt"/>
              <a:ea typeface="ＭＳ Ｐゴシック" panose="020B0600070205080204" pitchFamily="34" charset="-128"/>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dirty="0">
                <a:latin typeface="+mn-lt"/>
                <a:ea typeface="ＭＳ Ｐゴシック" panose="020B0600070205080204" pitchFamily="34" charset="-128"/>
              </a:rPr>
              <a:t>A Little Bit of History—The CCC Mission</a:t>
            </a:r>
          </a:p>
        </p:txBody>
      </p:sp>
      <p:sp>
        <p:nvSpPr>
          <p:cNvPr id="13315" name="Rectangle 3"/>
          <p:cNvSpPr>
            <a:spLocks noGrp="1" noChangeArrowheads="1"/>
          </p:cNvSpPr>
          <p:nvPr>
            <p:ph idx="1"/>
          </p:nvPr>
        </p:nvSpPr>
        <p:spPr>
          <a:xfrm>
            <a:off x="1524000" y="1600200"/>
            <a:ext cx="7162800" cy="4495800"/>
          </a:xfrm>
        </p:spPr>
        <p:txBody>
          <a:bodyPr/>
          <a:lstStyle/>
          <a:p>
            <a:pPr eaLnBrk="1" hangingPunct="1">
              <a:spcAft>
                <a:spcPts val="1200"/>
              </a:spcAft>
              <a:buClrTx/>
              <a:buFont typeface="Wingdings" panose="05000000000000000000" pitchFamily="2" charset="2"/>
              <a:buChar char="n"/>
            </a:pPr>
            <a:r>
              <a:rPr lang="en-US" altLang="en-US" sz="2400" dirty="0">
                <a:latin typeface="+mj-lt"/>
                <a:ea typeface="ＭＳ Ｐゴシック" panose="020B0600070205080204" pitchFamily="34" charset="-128"/>
                <a:cs typeface="Times New Roman" panose="02020603050405020304" pitchFamily="18" charset="0"/>
              </a:rPr>
              <a:t>AB 1725 (</a:t>
            </a:r>
            <a:r>
              <a:rPr lang="en-US" altLang="en-US" sz="2400" dirty="0" err="1">
                <a:latin typeface="+mj-lt"/>
                <a:ea typeface="ＭＳ Ｐゴシック" panose="020B0600070205080204" pitchFamily="34" charset="-128"/>
                <a:cs typeface="Times New Roman" panose="02020603050405020304" pitchFamily="18" charset="0"/>
              </a:rPr>
              <a:t>Vasconcellos</a:t>
            </a:r>
            <a:r>
              <a:rPr lang="en-US" altLang="en-US" sz="2400" dirty="0">
                <a:latin typeface="+mj-lt"/>
                <a:ea typeface="ＭＳ Ｐゴシック" panose="020B0600070205080204" pitchFamily="34" charset="-128"/>
                <a:cs typeface="Times New Roman" panose="02020603050405020304" pitchFamily="18" charset="0"/>
              </a:rPr>
              <a:t>) sets the following mission priorities:</a:t>
            </a:r>
          </a:p>
          <a:p>
            <a:pPr lvl="1" eaLnBrk="1" hangingPunct="1"/>
            <a:r>
              <a:rPr lang="en-US" altLang="en-US" sz="2400" dirty="0">
                <a:latin typeface="+mj-lt"/>
                <a:ea typeface="ＭＳ Ｐゴシック" panose="020B0600070205080204" pitchFamily="34" charset="-128"/>
                <a:cs typeface="Times New Roman" panose="02020603050405020304" pitchFamily="18" charset="0"/>
              </a:rPr>
              <a:t>Lower Division Arts and Sciences</a:t>
            </a:r>
          </a:p>
          <a:p>
            <a:pPr lvl="1" eaLnBrk="1" hangingPunct="1"/>
            <a:r>
              <a:rPr lang="en-US" altLang="en-US" sz="2400" dirty="0">
                <a:latin typeface="+mj-lt"/>
                <a:ea typeface="ＭＳ Ｐゴシック" panose="020B0600070205080204" pitchFamily="34" charset="-128"/>
                <a:cs typeface="Times New Roman" panose="02020603050405020304" pitchFamily="18" charset="0"/>
              </a:rPr>
              <a:t>Vocational and Occupational Fields</a:t>
            </a:r>
          </a:p>
          <a:p>
            <a:pPr lvl="1" eaLnBrk="1" hangingPunct="1"/>
            <a:r>
              <a:rPr lang="en-US" altLang="en-US" sz="2400" dirty="0">
                <a:latin typeface="+mj-lt"/>
                <a:ea typeface="ＭＳ Ｐゴシック" panose="020B0600070205080204" pitchFamily="34" charset="-128"/>
                <a:cs typeface="Times New Roman" panose="02020603050405020304" pitchFamily="18" charset="0"/>
              </a:rPr>
              <a:t>Remedial Instruction</a:t>
            </a:r>
          </a:p>
          <a:p>
            <a:pPr lvl="1" eaLnBrk="1" hangingPunct="1"/>
            <a:r>
              <a:rPr lang="en-US" altLang="en-US" sz="2400" dirty="0">
                <a:latin typeface="+mj-lt"/>
                <a:ea typeface="ＭＳ Ｐゴシック" panose="020B0600070205080204" pitchFamily="34" charset="-128"/>
                <a:cs typeface="Times New Roman" panose="02020603050405020304" pitchFamily="18" charset="0"/>
              </a:rPr>
              <a:t>Adult Noncredit Education</a:t>
            </a:r>
          </a:p>
          <a:p>
            <a:pPr lvl="1" eaLnBrk="1" hangingPunct="1"/>
            <a:r>
              <a:rPr lang="en-US" altLang="en-US" sz="2400" dirty="0">
                <a:latin typeface="+mj-lt"/>
                <a:ea typeface="ＭＳ Ｐゴシック" panose="020B0600070205080204" pitchFamily="34" charset="-128"/>
                <a:cs typeface="Times New Roman" panose="02020603050405020304" pitchFamily="18" charset="0"/>
              </a:rPr>
              <a:t>Community Service Courses and Programs</a:t>
            </a:r>
          </a:p>
          <a:p>
            <a:pPr eaLnBrk="1" hangingPunct="1">
              <a:buFont typeface="Wingdings" panose="05000000000000000000" pitchFamily="2" charset="2"/>
              <a:buChar char="n"/>
            </a:pPr>
            <a:endParaRPr lang="en-US" altLang="en-US" dirty="0">
              <a:latin typeface="Times New Roman" panose="02020603050405020304" pitchFamily="18" charset="0"/>
              <a:ea typeface="ＭＳ Ｐゴシック" panose="020B0600070205080204" pitchFamily="34" charset="-128"/>
              <a:cs typeface="Times New Roman" panose="02020603050405020304" pitchFamily="18" charset="0"/>
            </a:endParaRPr>
          </a:p>
          <a:p>
            <a:pPr eaLnBrk="1" hangingPunct="1">
              <a:buFont typeface="Wingdings" panose="05000000000000000000" pitchFamily="2" charset="2"/>
              <a:buChar char="n"/>
            </a:pPr>
            <a:endParaRPr lang="en-US" altLang="en-US" dirty="0">
              <a:latin typeface="Times New Roman" panose="02020603050405020304" pitchFamily="18" charset="0"/>
              <a:ea typeface="ＭＳ Ｐゴシック" panose="020B0600070205080204" pitchFamily="34" charset="-128"/>
              <a:cs typeface="Times New Roman" panose="02020603050405020304" pitchFamily="18" charset="0"/>
            </a:endParaRPr>
          </a:p>
          <a:p>
            <a:pPr eaLnBrk="1" hangingPunct="1">
              <a:buFont typeface="Wingdings" panose="05000000000000000000" pitchFamily="2" charset="2"/>
              <a:buChar char="n"/>
            </a:pPr>
            <a:endParaRPr lang="en-US" altLang="en-US"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3316" name="Text Box 4"/>
          <p:cNvSpPr txBox="1">
            <a:spLocks noChangeArrowheads="1"/>
          </p:cNvSpPr>
          <p:nvPr/>
        </p:nvSpPr>
        <p:spPr bwMode="auto">
          <a:xfrm>
            <a:off x="152400" y="1596242"/>
            <a:ext cx="1028700" cy="44473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nchorCtr="1">
            <a:spAutoFit/>
          </a:bodyPr>
          <a:lstStyle>
            <a:lvl1pPr>
              <a:spcBef>
                <a:spcPct val="20000"/>
              </a:spcBef>
              <a:buClr>
                <a:schemeClr val="hlink"/>
              </a:buClr>
              <a:buSzPct val="80000"/>
              <a:buFont typeface="Wingdings" panose="05000000000000000000" pitchFamily="2" charset="2"/>
              <a:defRPr sz="28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37931725" indent="-37474525">
              <a:spcBef>
                <a:spcPct val="20000"/>
              </a:spcBef>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50000"/>
              </a:spcBef>
              <a:buClrTx/>
              <a:buSzTx/>
              <a:buFontTx/>
              <a:buNone/>
            </a:pPr>
            <a:r>
              <a:rPr lang="en-US" altLang="en-US" b="1" i="1" dirty="0">
                <a:solidFill>
                  <a:srgbClr val="4D4D4D"/>
                </a:solidFill>
                <a:latin typeface="Times New Roman" panose="02020603050405020304" pitchFamily="18" charset="0"/>
                <a:cs typeface="Times New Roman" panose="02020603050405020304" pitchFamily="18" charset="0"/>
              </a:rPr>
              <a:t>1988</a:t>
            </a:r>
          </a:p>
          <a:p>
            <a:pPr eaLnBrk="1" hangingPunct="1">
              <a:spcBef>
                <a:spcPct val="50000"/>
              </a:spcBef>
              <a:buClrTx/>
              <a:buSzTx/>
              <a:buFontTx/>
              <a:buNone/>
            </a:pPr>
            <a:endParaRPr lang="en-US" altLang="en-US" sz="1800" b="1" i="1" dirty="0">
              <a:solidFill>
                <a:srgbClr val="4D4D4D"/>
              </a:solidFill>
              <a:latin typeface="Times New Roman" panose="02020603050405020304" pitchFamily="18" charset="0"/>
              <a:cs typeface="Times New Roman" panose="02020603050405020304" pitchFamily="18" charset="0"/>
            </a:endParaRPr>
          </a:p>
          <a:p>
            <a:pPr eaLnBrk="1" hangingPunct="1">
              <a:spcBef>
                <a:spcPct val="50000"/>
              </a:spcBef>
              <a:buClrTx/>
              <a:buSzTx/>
              <a:buFontTx/>
              <a:buNone/>
            </a:pPr>
            <a:endParaRPr lang="en-US" altLang="en-US" sz="4400" b="1" i="1" dirty="0">
              <a:solidFill>
                <a:srgbClr val="4D4D4D"/>
              </a:solidFill>
              <a:latin typeface="Times New Roman" panose="02020603050405020304" pitchFamily="18" charset="0"/>
              <a:cs typeface="Times New Roman" panose="02020603050405020304" pitchFamily="18" charset="0"/>
            </a:endParaRPr>
          </a:p>
          <a:p>
            <a:pPr eaLnBrk="1" hangingPunct="1">
              <a:spcBef>
                <a:spcPct val="50000"/>
              </a:spcBef>
              <a:buClrTx/>
              <a:buSzTx/>
              <a:buFontTx/>
              <a:buNone/>
            </a:pPr>
            <a:endParaRPr lang="en-US" altLang="en-US" sz="1200" b="1" i="1" dirty="0">
              <a:solidFill>
                <a:srgbClr val="4D4D4D"/>
              </a:solidFill>
              <a:latin typeface="Times New Roman" panose="02020603050405020304" pitchFamily="18" charset="0"/>
              <a:cs typeface="Times New Roman" panose="02020603050405020304" pitchFamily="18" charset="0"/>
            </a:endParaRPr>
          </a:p>
          <a:p>
            <a:pPr eaLnBrk="1" hangingPunct="1">
              <a:spcBef>
                <a:spcPct val="50000"/>
              </a:spcBef>
              <a:buClrTx/>
              <a:buSzTx/>
              <a:buFontTx/>
              <a:buNone/>
            </a:pPr>
            <a:endParaRPr lang="en-US" altLang="en-US" sz="1200" b="1" i="1" dirty="0">
              <a:solidFill>
                <a:srgbClr val="4D4D4D"/>
              </a:solidFill>
              <a:latin typeface="Times New Roman" panose="02020603050405020304" pitchFamily="18" charset="0"/>
              <a:cs typeface="Times New Roman" panose="02020603050405020304" pitchFamily="18" charset="0"/>
            </a:endParaRPr>
          </a:p>
          <a:p>
            <a:pPr eaLnBrk="1" hangingPunct="1">
              <a:spcBef>
                <a:spcPct val="50000"/>
              </a:spcBef>
              <a:buClrTx/>
              <a:buSzTx/>
              <a:buFontTx/>
              <a:buNone/>
            </a:pPr>
            <a:endParaRPr lang="en-US" altLang="en-US" sz="2400" b="1" i="1" dirty="0">
              <a:solidFill>
                <a:srgbClr val="4D4D4D"/>
              </a:solidFill>
              <a:latin typeface="Times New Roman" panose="02020603050405020304" pitchFamily="18" charset="0"/>
              <a:cs typeface="Times New Roman" panose="02020603050405020304" pitchFamily="18" charset="0"/>
            </a:endParaRPr>
          </a:p>
          <a:p>
            <a:pPr eaLnBrk="1" hangingPunct="1">
              <a:spcBef>
                <a:spcPct val="50000"/>
              </a:spcBef>
              <a:buClrTx/>
              <a:buSzTx/>
              <a:buFontTx/>
              <a:buNone/>
            </a:pPr>
            <a:endParaRPr lang="en-US" altLang="en-US" sz="2400" b="1" i="1" dirty="0">
              <a:solidFill>
                <a:srgbClr val="4D4D4D"/>
              </a:solidFill>
              <a:latin typeface="Times New Roman" panose="02020603050405020304" pitchFamily="18" charset="0"/>
              <a:cs typeface="Times New Roman" panose="02020603050405020304" pitchFamily="18" charset="0"/>
            </a:endParaRPr>
          </a:p>
          <a:p>
            <a:pPr eaLnBrk="1" hangingPunct="1">
              <a:spcBef>
                <a:spcPct val="50000"/>
              </a:spcBef>
              <a:buClrTx/>
              <a:buSzTx/>
              <a:buFontTx/>
              <a:buNone/>
            </a:pPr>
            <a:endParaRPr lang="en-US" altLang="en-US" sz="2400" b="1" i="1" dirty="0">
              <a:solidFill>
                <a:srgbClr val="4D4D4D"/>
              </a:solidFill>
              <a:latin typeface="Times New Roman" panose="02020603050405020304" pitchFamily="18" charset="0"/>
              <a:cs typeface="Times New Roman" panose="02020603050405020304" pitchFamily="18" charset="0"/>
            </a:endParaRPr>
          </a:p>
          <a:p>
            <a:pPr eaLnBrk="1" hangingPunct="1">
              <a:spcBef>
                <a:spcPct val="50000"/>
              </a:spcBef>
              <a:buClrTx/>
              <a:buSzTx/>
              <a:buFontTx/>
              <a:buNone/>
            </a:pPr>
            <a:endParaRPr lang="en-US" altLang="en-US" sz="1200" b="1" i="1" dirty="0">
              <a:solidFill>
                <a:srgbClr val="4D4D4D"/>
              </a:solidFill>
              <a:latin typeface="Times New Roman" panose="02020603050405020304" pitchFamily="18" charset="0"/>
              <a:cs typeface="Times New Roman" panose="02020603050405020304" pitchFamily="18" charset="0"/>
            </a:endParaRPr>
          </a:p>
        </p:txBody>
      </p:sp>
      <p:sp>
        <p:nvSpPr>
          <p:cNvPr id="13317" name="Line 5"/>
          <p:cNvSpPr>
            <a:spLocks noChangeShapeType="1"/>
          </p:cNvSpPr>
          <p:nvPr/>
        </p:nvSpPr>
        <p:spPr bwMode="auto">
          <a:xfrm>
            <a:off x="1371600" y="1638300"/>
            <a:ext cx="0" cy="4171950"/>
          </a:xfrm>
          <a:prstGeom prst="line">
            <a:avLst/>
          </a:prstGeom>
          <a:noFill/>
          <a:ln w="25400">
            <a:solidFill>
              <a:srgbClr val="808080"/>
            </a:solidFill>
            <a:round/>
            <a:headEnd/>
            <a:tailEnd type="triangle" w="med" len="med"/>
          </a:ln>
          <a:extLst>
            <a:ext uri="{909E8E84-426E-40dd-AFC4-6F175D3DCCD1}">
              <a14:hiddenFill xmlns="" xmlns:a14="http://schemas.microsoft.com/office/drawing/2010/main">
                <a:noFill/>
              </a14:hiddenFill>
            </a:ext>
          </a:extLst>
        </p:spPr>
        <p:txBody>
          <a:bodyPr anchor="b" anchorCtr="1"/>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latin typeface="+mn-lt"/>
                <a:ea typeface="ＭＳ Ｐゴシック" panose="020B0600070205080204" pitchFamily="34" charset="-128"/>
              </a:rPr>
              <a:t>AB1725:  Redefining Our System</a:t>
            </a:r>
          </a:p>
        </p:txBody>
      </p:sp>
      <p:sp>
        <p:nvSpPr>
          <p:cNvPr id="17411" name="Rectangle 3"/>
          <p:cNvSpPr>
            <a:spLocks noGrp="1" noChangeArrowheads="1"/>
          </p:cNvSpPr>
          <p:nvPr>
            <p:ph idx="1"/>
          </p:nvPr>
        </p:nvSpPr>
        <p:spPr/>
        <p:txBody>
          <a:bodyPr/>
          <a:lstStyle/>
          <a:p>
            <a:pPr eaLnBrk="1" hangingPunct="1"/>
            <a:r>
              <a:rPr lang="en-US" altLang="en-US" b="1" dirty="0">
                <a:solidFill>
                  <a:schemeClr val="accent1"/>
                </a:solidFill>
                <a:latin typeface="+mj-lt"/>
                <a:ea typeface="ＭＳ Ｐゴシック" panose="020B0600070205080204" pitchFamily="34" charset="-128"/>
                <a:cs typeface="Times New Roman" panose="02020603050405020304" pitchFamily="18" charset="0"/>
              </a:rPr>
              <a:t>What did AB 1725 do?</a:t>
            </a:r>
          </a:p>
          <a:p>
            <a:pPr lvl="1" eaLnBrk="1" hangingPunct="1"/>
            <a:r>
              <a:rPr lang="en-US" altLang="en-US" sz="2600" dirty="0">
                <a:latin typeface="+mj-lt"/>
                <a:ea typeface="ＭＳ Ｐゴシック" panose="020B0600070205080204" pitchFamily="34" charset="-128"/>
                <a:cs typeface="Times New Roman" panose="02020603050405020304" pitchFamily="18" charset="0"/>
              </a:rPr>
              <a:t>Funding system changed</a:t>
            </a:r>
          </a:p>
          <a:p>
            <a:pPr lvl="1" eaLnBrk="1" hangingPunct="1"/>
            <a:r>
              <a:rPr lang="en-US" altLang="en-US" sz="2600" dirty="0">
                <a:latin typeface="+mj-lt"/>
                <a:ea typeface="ＭＳ Ｐゴシック" panose="020B0600070205080204" pitchFamily="34" charset="-128"/>
                <a:cs typeface="Times New Roman" panose="02020603050405020304" pitchFamily="18" charset="0"/>
              </a:rPr>
              <a:t>Mission priorities set</a:t>
            </a:r>
          </a:p>
          <a:p>
            <a:pPr lvl="1" eaLnBrk="1" hangingPunct="1"/>
            <a:r>
              <a:rPr lang="en-US" altLang="en-US" sz="2600" dirty="0">
                <a:latin typeface="+mj-lt"/>
                <a:ea typeface="ＭＳ Ｐゴシック" panose="020B0600070205080204" pitchFamily="34" charset="-128"/>
                <a:cs typeface="Times New Roman" panose="02020603050405020304" pitchFamily="18" charset="0"/>
              </a:rPr>
              <a:t>Established faculty qualifications, tenure periods, evaluation processes</a:t>
            </a:r>
          </a:p>
          <a:p>
            <a:pPr lvl="1" eaLnBrk="1" hangingPunct="1"/>
            <a:r>
              <a:rPr lang="en-US" altLang="en-US" sz="2600" dirty="0">
                <a:latin typeface="+mj-lt"/>
                <a:ea typeface="ＭＳ Ｐゴシック" panose="020B0600070205080204" pitchFamily="34" charset="-128"/>
                <a:cs typeface="Times New Roman" panose="02020603050405020304" pitchFamily="18" charset="0"/>
              </a:rPr>
              <a:t>Set goal of 75% full-time faculty</a:t>
            </a:r>
          </a:p>
          <a:p>
            <a:pPr lvl="1" eaLnBrk="1" hangingPunct="1"/>
            <a:r>
              <a:rPr lang="en-US" altLang="en-US" sz="2600" dirty="0">
                <a:latin typeface="+mj-lt"/>
                <a:ea typeface="ＭＳ Ｐゴシック" panose="020B0600070205080204" pitchFamily="34" charset="-128"/>
                <a:cs typeface="Times New Roman" panose="02020603050405020304" pitchFamily="18" charset="0"/>
              </a:rPr>
              <a:t>Funding for professional development</a:t>
            </a:r>
          </a:p>
          <a:p>
            <a:pPr lvl="1" eaLnBrk="1" hangingPunct="1"/>
            <a:r>
              <a:rPr lang="en-US" altLang="en-US" sz="2600" dirty="0">
                <a:latin typeface="+mj-lt"/>
                <a:ea typeface="ＭＳ Ｐゴシック" panose="020B0600070205080204" pitchFamily="34" charset="-128"/>
                <a:cs typeface="Times New Roman" panose="02020603050405020304" pitchFamily="18" charset="0"/>
              </a:rPr>
              <a:t>Diversity goals set</a:t>
            </a:r>
          </a:p>
          <a:p>
            <a:pPr lvl="1" eaLnBrk="1" hangingPunct="1"/>
            <a:r>
              <a:rPr lang="en-US" altLang="en-US" sz="2600" dirty="0">
                <a:latin typeface="+mj-lt"/>
                <a:ea typeface="ＭＳ Ｐゴシック" panose="020B0600070205080204" pitchFamily="34" charset="-128"/>
                <a:cs typeface="Times New Roman" panose="02020603050405020304" pitchFamily="18" charset="0"/>
              </a:rPr>
              <a:t>Delineated governance and decision-making</a:t>
            </a:r>
            <a:endParaRPr lang="en-US" altLang="en-US" sz="2600" dirty="0">
              <a:latin typeface="+mj-lt"/>
              <a:cs typeface="Times New Roman" panose="02020603050405020304" pitchFamily="18" charset="0"/>
            </a:endParaRPr>
          </a:p>
          <a:p>
            <a:pPr eaLnBrk="1" hangingPunct="1"/>
            <a:endParaRPr lang="en-US" altLang="en-US" sz="2600"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dirty="0">
                <a:latin typeface="+mn-lt"/>
                <a:ea typeface="ＭＳ Ｐゴシック" panose="020B0600070205080204" pitchFamily="34" charset="-128"/>
              </a:rPr>
              <a:t>AB1725:  Redefining Our System</a:t>
            </a:r>
          </a:p>
        </p:txBody>
      </p:sp>
      <p:sp>
        <p:nvSpPr>
          <p:cNvPr id="19459" name="Rectangle 3"/>
          <p:cNvSpPr>
            <a:spLocks noGrp="1" noChangeArrowheads="1"/>
          </p:cNvSpPr>
          <p:nvPr>
            <p:ph idx="1"/>
          </p:nvPr>
        </p:nvSpPr>
        <p:spPr/>
        <p:txBody>
          <a:bodyPr/>
          <a:lstStyle/>
          <a:p>
            <a:pPr eaLnBrk="1" hangingPunct="1">
              <a:spcAft>
                <a:spcPts val="1200"/>
              </a:spcAft>
            </a:pPr>
            <a:r>
              <a:rPr lang="en-US" altLang="en-US" sz="2800" b="1" dirty="0">
                <a:solidFill>
                  <a:schemeClr val="accent1"/>
                </a:solidFill>
                <a:latin typeface="+mj-lt"/>
                <a:ea typeface="ＭＳ Ｐゴシック" panose="020B0600070205080204" pitchFamily="34" charset="-128"/>
                <a:cs typeface="Times New Roman" panose="02020603050405020304" pitchFamily="18" charset="0"/>
              </a:rPr>
              <a:t>What was the intent of AB 1725?</a:t>
            </a:r>
          </a:p>
          <a:p>
            <a:pPr lvl="1" eaLnBrk="1" hangingPunct="1">
              <a:spcBef>
                <a:spcPct val="10000"/>
              </a:spcBef>
              <a:spcAft>
                <a:spcPct val="50000"/>
              </a:spcAft>
            </a:pPr>
            <a:r>
              <a:rPr lang="en-US" altLang="en-US" sz="2800" dirty="0">
                <a:latin typeface="+mj-lt"/>
                <a:ea typeface="ＭＳ Ｐゴシック" panose="020B0600070205080204" pitchFamily="34" charset="-128"/>
                <a:cs typeface="Times New Roman" panose="02020603050405020304" pitchFamily="18" charset="0"/>
              </a:rPr>
              <a:t>Enhance community college image</a:t>
            </a:r>
          </a:p>
          <a:p>
            <a:pPr lvl="1" eaLnBrk="1" hangingPunct="1">
              <a:spcBef>
                <a:spcPct val="10000"/>
              </a:spcBef>
              <a:spcAft>
                <a:spcPct val="50000"/>
              </a:spcAft>
            </a:pPr>
            <a:r>
              <a:rPr lang="en-US" altLang="en-US" sz="2800" dirty="0">
                <a:latin typeface="+mj-lt"/>
                <a:ea typeface="ＭＳ Ｐゴシック" panose="020B0600070205080204" pitchFamily="34" charset="-128"/>
                <a:cs typeface="Times New Roman" panose="02020603050405020304" pitchFamily="18" charset="0"/>
              </a:rPr>
              <a:t>Increase support for more money</a:t>
            </a:r>
          </a:p>
          <a:p>
            <a:pPr lvl="1" eaLnBrk="1" hangingPunct="1">
              <a:spcBef>
                <a:spcPct val="10000"/>
              </a:spcBef>
              <a:spcAft>
                <a:spcPct val="50000"/>
              </a:spcAft>
            </a:pPr>
            <a:r>
              <a:rPr lang="en-US" altLang="en-US" sz="2800" dirty="0">
                <a:latin typeface="+mj-lt"/>
                <a:ea typeface="ＭＳ Ｐゴシック" panose="020B0600070205080204" pitchFamily="34" charset="-128"/>
                <a:cs typeface="Times New Roman" panose="02020603050405020304" pitchFamily="18" charset="0"/>
              </a:rPr>
              <a:t>Move from K-12 to higher education</a:t>
            </a:r>
          </a:p>
          <a:p>
            <a:pPr lvl="1" eaLnBrk="1" hangingPunct="1">
              <a:spcBef>
                <a:spcPct val="10000"/>
              </a:spcBef>
              <a:spcAft>
                <a:spcPct val="50000"/>
              </a:spcAft>
            </a:pPr>
            <a:r>
              <a:rPr lang="en-US" altLang="en-US" sz="2800" dirty="0">
                <a:latin typeface="+mj-lt"/>
                <a:ea typeface="ＭＳ Ｐゴシック" panose="020B0600070205080204" pitchFamily="34" charset="-128"/>
                <a:cs typeface="Times New Roman" panose="02020603050405020304" pitchFamily="18" charset="0"/>
              </a:rPr>
              <a:t>Develop more unified system</a:t>
            </a:r>
          </a:p>
          <a:p>
            <a:pPr lvl="1" eaLnBrk="1" hangingPunct="1">
              <a:spcBef>
                <a:spcPct val="10000"/>
              </a:spcBef>
            </a:pPr>
            <a:r>
              <a:rPr lang="en-US" altLang="en-US" sz="2800" dirty="0">
                <a:latin typeface="+mj-lt"/>
                <a:ea typeface="ＭＳ Ｐゴシック" panose="020B0600070205080204" pitchFamily="34" charset="-128"/>
                <a:cs typeface="Times New Roman" panose="02020603050405020304" pitchFamily="18" charset="0"/>
              </a:rPr>
              <a:t>Institutional renewal</a:t>
            </a:r>
          </a:p>
          <a:p>
            <a:pPr eaLnBrk="1" hangingPunct="1"/>
            <a:endParaRPr lang="en-US" altLang="en-US" sz="2600"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dirty="0">
                <a:latin typeface="+mn-lt"/>
                <a:ea typeface="ＭＳ Ｐゴシック" panose="020B0600070205080204" pitchFamily="34" charset="-128"/>
              </a:rPr>
              <a:t>A Bit More History—The CCC Mission</a:t>
            </a:r>
          </a:p>
        </p:txBody>
      </p:sp>
      <p:sp>
        <p:nvSpPr>
          <p:cNvPr id="15363" name="Rectangle 3"/>
          <p:cNvSpPr>
            <a:spLocks noGrp="1" noChangeArrowheads="1"/>
          </p:cNvSpPr>
          <p:nvPr>
            <p:ph idx="1"/>
          </p:nvPr>
        </p:nvSpPr>
        <p:spPr>
          <a:xfrm>
            <a:off x="1524000" y="1600200"/>
            <a:ext cx="7162800" cy="4495800"/>
          </a:xfrm>
        </p:spPr>
        <p:txBody>
          <a:bodyPr/>
          <a:lstStyle/>
          <a:p>
            <a:pPr eaLnBrk="1" hangingPunct="1">
              <a:buClrTx/>
              <a:buFont typeface="Wingdings" panose="05000000000000000000" pitchFamily="2" charset="2"/>
              <a:buChar char="n"/>
            </a:pPr>
            <a:r>
              <a:rPr lang="en-US" altLang="en-US" dirty="0">
                <a:latin typeface="+mj-lt"/>
                <a:ea typeface="ＭＳ Ｐゴシック" panose="020B0600070205080204" pitchFamily="34" charset="-128"/>
                <a:cs typeface="Times New Roman" panose="02020603050405020304" pitchFamily="18" charset="0"/>
              </a:rPr>
              <a:t> Board of Governors approves the Vision for Success</a:t>
            </a:r>
          </a:p>
          <a:p>
            <a:pPr eaLnBrk="1" hangingPunct="1">
              <a:buClrTx/>
              <a:buFont typeface="Wingdings" panose="05000000000000000000" pitchFamily="2" charset="2"/>
              <a:buChar char="n"/>
            </a:pPr>
            <a:endParaRPr lang="en-US" altLang="en-US" dirty="0">
              <a:latin typeface="+mj-lt"/>
              <a:ea typeface="ＭＳ Ｐゴシック" panose="020B0600070205080204" pitchFamily="34" charset="-128"/>
              <a:cs typeface="Times New Roman" panose="02020603050405020304" pitchFamily="18" charset="0"/>
            </a:endParaRPr>
          </a:p>
          <a:p>
            <a:pPr eaLnBrk="1" hangingPunct="1">
              <a:buClrTx/>
              <a:buFont typeface="Wingdings" panose="05000000000000000000" pitchFamily="2" charset="2"/>
              <a:buChar char="n"/>
            </a:pPr>
            <a:endParaRPr lang="en-US" altLang="en-US" dirty="0">
              <a:latin typeface="+mj-lt"/>
              <a:ea typeface="ＭＳ Ｐゴシック" panose="020B0600070205080204" pitchFamily="34" charset="-128"/>
              <a:cs typeface="Times New Roman" panose="02020603050405020304" pitchFamily="18" charset="0"/>
            </a:endParaRPr>
          </a:p>
          <a:p>
            <a:pPr eaLnBrk="1" hangingPunct="1">
              <a:buClrTx/>
              <a:buFont typeface="Wingdings" panose="05000000000000000000" pitchFamily="2" charset="2"/>
              <a:buChar char="n"/>
            </a:pPr>
            <a:endParaRPr lang="en-US" altLang="en-US" dirty="0">
              <a:latin typeface="+mj-lt"/>
              <a:ea typeface="ＭＳ Ｐゴシック" panose="020B0600070205080204" pitchFamily="34" charset="-128"/>
              <a:cs typeface="Times New Roman" panose="02020603050405020304" pitchFamily="18" charset="0"/>
            </a:endParaRPr>
          </a:p>
          <a:p>
            <a:pPr eaLnBrk="1" hangingPunct="1">
              <a:buClrTx/>
              <a:buFont typeface="Wingdings" panose="05000000000000000000" pitchFamily="2" charset="2"/>
              <a:buChar char="n"/>
            </a:pPr>
            <a:endParaRPr lang="en-US" altLang="en-US" dirty="0">
              <a:latin typeface="+mj-lt"/>
              <a:ea typeface="ＭＳ Ｐゴシック" panose="020B0600070205080204" pitchFamily="34" charset="-128"/>
              <a:cs typeface="Times New Roman" panose="02020603050405020304" pitchFamily="18" charset="0"/>
            </a:endParaRPr>
          </a:p>
          <a:p>
            <a:pPr eaLnBrk="1" hangingPunct="1">
              <a:buClrTx/>
              <a:buFont typeface="Wingdings" panose="05000000000000000000" pitchFamily="2" charset="2"/>
              <a:buChar char="n"/>
            </a:pPr>
            <a:r>
              <a:rPr lang="en-US" altLang="en-US" dirty="0">
                <a:latin typeface="+mj-lt"/>
                <a:ea typeface="ＭＳ Ｐゴシック" panose="020B0600070205080204" pitchFamily="34" charset="-128"/>
                <a:cs typeface="Times New Roman" panose="02020603050405020304" pitchFamily="18" charset="0"/>
              </a:rPr>
              <a:t> Board of Governors elects its first African American president and elects a female president and vice president together for the first time</a:t>
            </a:r>
          </a:p>
        </p:txBody>
      </p:sp>
      <p:sp>
        <p:nvSpPr>
          <p:cNvPr id="15364" name="Text Box 4"/>
          <p:cNvSpPr txBox="1">
            <a:spLocks noChangeArrowheads="1"/>
          </p:cNvSpPr>
          <p:nvPr/>
        </p:nvSpPr>
        <p:spPr bwMode="auto">
          <a:xfrm>
            <a:off x="419101" y="1431339"/>
            <a:ext cx="1028700" cy="45858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nchorCtr="1">
            <a:spAutoFit/>
          </a:bodyPr>
          <a:lstStyle>
            <a:lvl1pPr>
              <a:spcBef>
                <a:spcPct val="20000"/>
              </a:spcBef>
              <a:buClr>
                <a:schemeClr val="hlink"/>
              </a:buClr>
              <a:buSzPct val="80000"/>
              <a:buFont typeface="Wingdings" panose="05000000000000000000" pitchFamily="2" charset="2"/>
              <a:defRPr sz="2800">
                <a:solidFill>
                  <a:srgbClr val="000000"/>
                </a:solidFill>
                <a:latin typeface="Arial" panose="020B0604020202020204" pitchFamily="34" charset="0"/>
                <a:ea typeface="ＭＳ Ｐゴシック" panose="020B0600070205080204" pitchFamily="34" charset="-128"/>
                <a:cs typeface="Arial" panose="020B0604020202020204" pitchFamily="34" charset="0"/>
              </a:defRPr>
            </a:lvl1pPr>
            <a:lvl2pPr marL="37931725" indent="-37474525">
              <a:spcBef>
                <a:spcPct val="20000"/>
              </a:spcBef>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rgbClr val="000000"/>
              </a:buClr>
              <a:buFont typeface="Wingdings" panose="05000000000000000000" pitchFamily="2" charset="2"/>
              <a:buChar char="§"/>
              <a:defRPr sz="2800">
                <a:solidFill>
                  <a:srgbClr val="000000"/>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50000"/>
              </a:spcBef>
              <a:buClrTx/>
              <a:buSzTx/>
              <a:buFontTx/>
              <a:buNone/>
            </a:pPr>
            <a:r>
              <a:rPr lang="en-US" altLang="en-US" b="1" i="1" dirty="0">
                <a:solidFill>
                  <a:srgbClr val="4D4D4D"/>
                </a:solidFill>
                <a:latin typeface="Times New Roman" panose="02020603050405020304" pitchFamily="18" charset="0"/>
                <a:cs typeface="Times New Roman" panose="02020603050405020304" pitchFamily="18" charset="0"/>
              </a:rPr>
              <a:t>2017</a:t>
            </a:r>
          </a:p>
          <a:p>
            <a:pPr eaLnBrk="1" hangingPunct="1">
              <a:spcBef>
                <a:spcPct val="50000"/>
              </a:spcBef>
              <a:buClrTx/>
              <a:buSzTx/>
              <a:buFontTx/>
              <a:buNone/>
            </a:pPr>
            <a:endParaRPr lang="en-US" altLang="en-US" b="1" i="1" dirty="0">
              <a:solidFill>
                <a:srgbClr val="4D4D4D"/>
              </a:solidFill>
              <a:latin typeface="Times New Roman" panose="02020603050405020304" pitchFamily="18" charset="0"/>
              <a:cs typeface="Times New Roman" panose="02020603050405020304" pitchFamily="18" charset="0"/>
            </a:endParaRPr>
          </a:p>
          <a:p>
            <a:pPr eaLnBrk="1" hangingPunct="1">
              <a:spcBef>
                <a:spcPct val="50000"/>
              </a:spcBef>
              <a:buClrTx/>
              <a:buSzTx/>
              <a:buFontTx/>
              <a:buNone/>
            </a:pPr>
            <a:endParaRPr lang="en-US" altLang="en-US" b="1" i="1" dirty="0">
              <a:solidFill>
                <a:srgbClr val="4D4D4D"/>
              </a:solidFill>
              <a:latin typeface="Times New Roman" panose="02020603050405020304" pitchFamily="18" charset="0"/>
              <a:cs typeface="Times New Roman" panose="02020603050405020304" pitchFamily="18" charset="0"/>
            </a:endParaRPr>
          </a:p>
          <a:p>
            <a:pPr eaLnBrk="1" hangingPunct="1">
              <a:spcBef>
                <a:spcPct val="50000"/>
              </a:spcBef>
              <a:buClrTx/>
              <a:buSzTx/>
              <a:buFontTx/>
              <a:buNone/>
            </a:pPr>
            <a:r>
              <a:rPr lang="en-US" altLang="en-US" b="1" i="1" dirty="0">
                <a:solidFill>
                  <a:srgbClr val="4D4D4D"/>
                </a:solidFill>
                <a:latin typeface="Times New Roman" panose="02020603050405020304" pitchFamily="18" charset="0"/>
                <a:cs typeface="Times New Roman" panose="02020603050405020304" pitchFamily="18" charset="0"/>
              </a:rPr>
              <a:t>2020</a:t>
            </a:r>
          </a:p>
          <a:p>
            <a:pPr eaLnBrk="1" hangingPunct="1">
              <a:spcBef>
                <a:spcPct val="50000"/>
              </a:spcBef>
              <a:buClrTx/>
              <a:buSzTx/>
              <a:buFontTx/>
              <a:buNone/>
            </a:pPr>
            <a:endParaRPr lang="en-US" altLang="en-US" b="1" i="1" dirty="0">
              <a:solidFill>
                <a:srgbClr val="4D4D4D"/>
              </a:solidFill>
              <a:latin typeface="Times New Roman" panose="02020603050405020304" pitchFamily="18" charset="0"/>
              <a:cs typeface="Times New Roman" panose="02020603050405020304" pitchFamily="18" charset="0"/>
            </a:endParaRPr>
          </a:p>
          <a:p>
            <a:pPr eaLnBrk="1" hangingPunct="1">
              <a:spcBef>
                <a:spcPct val="50000"/>
              </a:spcBef>
              <a:buClrTx/>
              <a:buSzTx/>
              <a:buFontTx/>
              <a:buNone/>
            </a:pPr>
            <a:endParaRPr lang="en-US" altLang="en-US" b="1" i="1" dirty="0">
              <a:solidFill>
                <a:srgbClr val="4D4D4D"/>
              </a:solidFill>
              <a:latin typeface="Times New Roman" panose="02020603050405020304" pitchFamily="18" charset="0"/>
              <a:cs typeface="Times New Roman" panose="02020603050405020304" pitchFamily="18" charset="0"/>
            </a:endParaRPr>
          </a:p>
          <a:p>
            <a:pPr eaLnBrk="1" hangingPunct="1">
              <a:spcBef>
                <a:spcPct val="50000"/>
              </a:spcBef>
              <a:buClrTx/>
              <a:buSzTx/>
              <a:buFontTx/>
              <a:buNone/>
            </a:pPr>
            <a:endParaRPr lang="en-US" altLang="en-US" sz="2400" b="1" i="1" dirty="0">
              <a:solidFill>
                <a:srgbClr val="4D4D4D"/>
              </a:solidFill>
              <a:latin typeface="Times New Roman" panose="02020603050405020304" pitchFamily="18" charset="0"/>
              <a:cs typeface="Times New Roman" panose="02020603050405020304" pitchFamily="18" charset="0"/>
            </a:endParaRPr>
          </a:p>
          <a:p>
            <a:pPr eaLnBrk="1" hangingPunct="1">
              <a:spcBef>
                <a:spcPct val="50000"/>
              </a:spcBef>
              <a:buClrTx/>
              <a:buSzTx/>
              <a:buFontTx/>
              <a:buNone/>
            </a:pPr>
            <a:endParaRPr lang="en-US" altLang="en-US" sz="1200" b="1" i="1" dirty="0">
              <a:solidFill>
                <a:srgbClr val="4D4D4D"/>
              </a:solidFill>
              <a:latin typeface="Times New Roman" panose="02020603050405020304" pitchFamily="18" charset="0"/>
              <a:cs typeface="Times New Roman" panose="02020603050405020304" pitchFamily="18" charset="0"/>
            </a:endParaRPr>
          </a:p>
        </p:txBody>
      </p:sp>
      <p:sp>
        <p:nvSpPr>
          <p:cNvPr id="15365" name="Line 5"/>
          <p:cNvSpPr>
            <a:spLocks noChangeShapeType="1"/>
          </p:cNvSpPr>
          <p:nvPr/>
        </p:nvSpPr>
        <p:spPr bwMode="auto">
          <a:xfrm>
            <a:off x="1371600" y="1638300"/>
            <a:ext cx="0" cy="4171950"/>
          </a:xfrm>
          <a:prstGeom prst="line">
            <a:avLst/>
          </a:prstGeom>
          <a:noFill/>
          <a:ln w="25400">
            <a:solidFill>
              <a:srgbClr val="808080"/>
            </a:solidFill>
            <a:round/>
            <a:headEnd/>
            <a:tailEnd type="triangle" w="med" len="med"/>
          </a:ln>
          <a:extLst>
            <a:ext uri="{909E8E84-426E-40dd-AFC4-6F175D3DCCD1}">
              <a14:hiddenFill xmlns="" xmlns:a14="http://schemas.microsoft.com/office/drawing/2010/main">
                <a:noFill/>
              </a14:hiddenFill>
            </a:ext>
          </a:extLst>
        </p:spPr>
        <p:txBody>
          <a:bodyPr anchor="b" anchorCtr="1"/>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952500" y="274638"/>
            <a:ext cx="7734300" cy="893762"/>
          </a:xfrm>
        </p:spPr>
        <p:txBody>
          <a:bodyPr>
            <a:normAutofit fontScale="90000"/>
          </a:bodyPr>
          <a:lstStyle/>
          <a:p>
            <a:pPr eaLnBrk="1" hangingPunct="1"/>
            <a:r>
              <a:rPr lang="en-US" altLang="en-US" dirty="0">
                <a:latin typeface="+mn-lt"/>
                <a:ea typeface="ＭＳ Ｐゴシック" panose="020B0600070205080204" pitchFamily="34" charset="-128"/>
              </a:rPr>
              <a:t>Governance in the </a:t>
            </a:r>
            <a:br>
              <a:rPr lang="en-US" altLang="en-US" dirty="0">
                <a:latin typeface="+mn-lt"/>
                <a:ea typeface="ＭＳ Ｐゴシック" panose="020B0600070205080204" pitchFamily="34" charset="-128"/>
              </a:rPr>
            </a:br>
            <a:r>
              <a:rPr lang="en-US" altLang="en-US" dirty="0">
                <a:latin typeface="+mn-lt"/>
                <a:ea typeface="ＭＳ Ｐゴシック" panose="020B0600070205080204" pitchFamily="34" charset="-128"/>
              </a:rPr>
              <a:t>California Community Colleges</a:t>
            </a:r>
          </a:p>
        </p:txBody>
      </p:sp>
      <p:sp>
        <p:nvSpPr>
          <p:cNvPr id="22531" name="Rectangle 3"/>
          <p:cNvSpPr>
            <a:spLocks noGrp="1" noChangeArrowheads="1"/>
          </p:cNvSpPr>
          <p:nvPr>
            <p:ph idx="1"/>
          </p:nvPr>
        </p:nvSpPr>
        <p:spPr>
          <a:xfrm>
            <a:off x="515772" y="1673301"/>
            <a:ext cx="7734300" cy="4495800"/>
          </a:xfrm>
        </p:spPr>
        <p:txBody>
          <a:bodyPr/>
          <a:lstStyle/>
          <a:p>
            <a:pPr marL="457200" indent="-457200" eaLnBrk="1" hangingPunct="1">
              <a:lnSpc>
                <a:spcPct val="90000"/>
              </a:lnSpc>
              <a:spcBef>
                <a:spcPct val="10000"/>
              </a:spcBef>
              <a:spcAft>
                <a:spcPct val="50000"/>
              </a:spcAft>
              <a:buClr>
                <a:srgbClr val="000000"/>
              </a:buClr>
              <a:buFont typeface="Wingdings" panose="05000000000000000000" pitchFamily="2" charset="2"/>
              <a:buChar char="§"/>
            </a:pPr>
            <a:r>
              <a:rPr lang="en-US" altLang="en-US" sz="2400" dirty="0">
                <a:latin typeface="+mj-lt"/>
                <a:ea typeface="ＭＳ Ｐゴシック" panose="020B0600070205080204" pitchFamily="34" charset="-128"/>
                <a:cs typeface="Times New Roman" panose="02020603050405020304" pitchFamily="18" charset="0"/>
              </a:rPr>
              <a:t>What is participatory governance?	</a:t>
            </a:r>
          </a:p>
          <a:p>
            <a:pPr marL="457200" indent="-457200" eaLnBrk="1" hangingPunct="1">
              <a:lnSpc>
                <a:spcPct val="90000"/>
              </a:lnSpc>
              <a:spcBef>
                <a:spcPct val="10000"/>
              </a:spcBef>
              <a:spcAft>
                <a:spcPct val="50000"/>
              </a:spcAft>
              <a:buClr>
                <a:srgbClr val="000000"/>
              </a:buClr>
              <a:buFont typeface="Wingdings" panose="05000000000000000000" pitchFamily="2" charset="2"/>
              <a:buChar char="§"/>
            </a:pPr>
            <a:r>
              <a:rPr lang="en-US" altLang="en-US" sz="2400" dirty="0">
                <a:latin typeface="+mj-lt"/>
                <a:ea typeface="ＭＳ Ｐゴシック" panose="020B0600070205080204" pitchFamily="34" charset="-128"/>
                <a:cs typeface="Times New Roman" panose="02020603050405020304" pitchFamily="18" charset="0"/>
              </a:rPr>
              <a:t>What is shared governance?</a:t>
            </a:r>
          </a:p>
          <a:p>
            <a:pPr marL="457200" indent="-457200" eaLnBrk="1" hangingPunct="1">
              <a:lnSpc>
                <a:spcPct val="90000"/>
              </a:lnSpc>
              <a:spcBef>
                <a:spcPct val="10000"/>
              </a:spcBef>
              <a:spcAft>
                <a:spcPct val="50000"/>
              </a:spcAft>
              <a:buClrTx/>
              <a:buFont typeface="Wingdings" panose="05000000000000000000" pitchFamily="2" charset="2"/>
              <a:buChar char="§"/>
            </a:pPr>
            <a:r>
              <a:rPr lang="en-US" altLang="en-US" sz="2400" dirty="0">
                <a:latin typeface="+mj-lt"/>
                <a:ea typeface="ＭＳ Ｐゴシック" panose="020B0600070205080204" pitchFamily="34" charset="-128"/>
                <a:cs typeface="Times New Roman" panose="02020603050405020304" pitchFamily="18" charset="0"/>
              </a:rPr>
              <a:t>What is the difference?</a:t>
            </a:r>
          </a:p>
          <a:p>
            <a:pPr eaLnBrk="1" hangingPunct="1">
              <a:lnSpc>
                <a:spcPct val="90000"/>
              </a:lnSpc>
            </a:pPr>
            <a:endParaRPr lang="en-US" altLang="en-US"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8419</TotalTime>
  <Words>4596</Words>
  <Application>Microsoft Macintosh PowerPoint</Application>
  <PresentationFormat>On-screen Show (4:3)</PresentationFormat>
  <Paragraphs>414</Paragraphs>
  <Slides>43</Slides>
  <Notes>31</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43</vt:i4>
      </vt:variant>
    </vt:vector>
  </HeadingPairs>
  <TitlesOfParts>
    <vt:vector size="55" baseType="lpstr">
      <vt:lpstr>ＭＳ Ｐゴシック</vt:lpstr>
      <vt:lpstr>Arial</vt:lpstr>
      <vt:lpstr>Calibri</vt:lpstr>
      <vt:lpstr>Calibri Light</vt:lpstr>
      <vt:lpstr>inherit</vt:lpstr>
      <vt:lpstr>Symbol</vt:lpstr>
      <vt:lpstr>Times New Roman</vt:lpstr>
      <vt:lpstr>Times New Roman</vt:lpstr>
      <vt:lpstr>Verdana</vt:lpstr>
      <vt:lpstr>Wingdings</vt:lpstr>
      <vt:lpstr>Office Theme</vt:lpstr>
      <vt:lpstr>Custom Design</vt:lpstr>
      <vt:lpstr>PowerPoint Presentation</vt:lpstr>
      <vt:lpstr>Introductions and Context</vt:lpstr>
      <vt:lpstr>The California Community College System</vt:lpstr>
      <vt:lpstr>A Little Bit of History—The CCC Mission</vt:lpstr>
      <vt:lpstr>A Little Bit of History—The CCC Mission</vt:lpstr>
      <vt:lpstr>AB1725:  Redefining Our System</vt:lpstr>
      <vt:lpstr>AB1725:  Redefining Our System</vt:lpstr>
      <vt:lpstr>A Bit More History—The CCC Mission</vt:lpstr>
      <vt:lpstr>Governance in the  California Community Colleges</vt:lpstr>
      <vt:lpstr>Participatory Governance</vt:lpstr>
      <vt:lpstr>Scenario #1</vt:lpstr>
      <vt:lpstr>Questions To Ask</vt:lpstr>
      <vt:lpstr>Answers to Scenario #1</vt:lpstr>
      <vt:lpstr>Answers to Scenario #1</vt:lpstr>
      <vt:lpstr>Title 5 Terminology:  Effective Participation</vt:lpstr>
      <vt:lpstr>Benefits and Values of Our Governance System</vt:lpstr>
      <vt:lpstr>Challenges of Our Governance System</vt:lpstr>
      <vt:lpstr>The Law—Education Code </vt:lpstr>
      <vt:lpstr>Regulation: Academic Senate Role</vt:lpstr>
      <vt:lpstr>Questions on Collegial Consultation</vt:lpstr>
      <vt:lpstr>Regulation: Academic Senates</vt:lpstr>
      <vt:lpstr>Regulation: Academic Senates</vt:lpstr>
      <vt:lpstr>Regulation: Academic Senates</vt:lpstr>
      <vt:lpstr>Regulation: Academic Senates</vt:lpstr>
      <vt:lpstr>Regulation: Academic Senates</vt:lpstr>
      <vt:lpstr>What Are the FHDA Board Policies Where the Academic Senate is “Rely Primarily”?</vt:lpstr>
      <vt:lpstr>Legal Provisions Related to Academic Senates</vt:lpstr>
      <vt:lpstr>Legal Provisions Related to Academic Senates</vt:lpstr>
      <vt:lpstr>Legal Provisions Related to Faculty</vt:lpstr>
      <vt:lpstr>Staff Roles in College Governance</vt:lpstr>
      <vt:lpstr>Student Roles in College Governance</vt:lpstr>
      <vt:lpstr>Regulation: Students</vt:lpstr>
      <vt:lpstr>Important Notes on Collegial Consultation</vt:lpstr>
      <vt:lpstr>Scenario #2</vt:lpstr>
      <vt:lpstr>Questions to Ask</vt:lpstr>
      <vt:lpstr>Answers (Scenario #2)</vt:lpstr>
      <vt:lpstr>Answers (Scenario #2)</vt:lpstr>
      <vt:lpstr>Scenario #3</vt:lpstr>
      <vt:lpstr>Questions to Ask</vt:lpstr>
      <vt:lpstr>Answers (Scenario #3)</vt:lpstr>
      <vt:lpstr>Answers (Scenario #3)</vt:lpstr>
      <vt:lpstr>PowerPoint Presentation</vt:lpstr>
      <vt:lpstr>Thank You</vt:lpstr>
    </vt:vector>
  </TitlesOfParts>
  <Company>Community College League of California</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 1725 History</dc:title>
  <dc:creator>Jody Ansell</dc:creator>
  <cp:lastModifiedBy>Dolores Davison</cp:lastModifiedBy>
  <cp:revision>297</cp:revision>
  <cp:lastPrinted>2019-09-25T16:21:35Z</cp:lastPrinted>
  <dcterms:created xsi:type="dcterms:W3CDTF">2015-10-27T18:05:43Z</dcterms:created>
  <dcterms:modified xsi:type="dcterms:W3CDTF">2021-01-28T01:12:12Z</dcterms:modified>
</cp:coreProperties>
</file>