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60" r:id="rId5"/>
    <p:sldId id="262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F6969"/>
    <a:srgbClr val="BD48D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342" autoAdjust="0"/>
    <p:restoredTop sz="94660"/>
  </p:normalViewPr>
  <p:slideViewPr>
    <p:cSldViewPr snapToGrid="0">
      <p:cViewPr varScale="1">
        <p:scale>
          <a:sx n="64" d="100"/>
          <a:sy n="64" d="100"/>
        </p:scale>
        <p:origin x="69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982C4F7-89DB-4E4D-AF41-0A8CD35E2294}" type="doc">
      <dgm:prSet loTypeId="urn:microsoft.com/office/officeart/2005/8/layout/funnel1" loCatId="relationship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EBD0622A-6A76-4DDD-B789-D331EB5E5DA4}">
      <dgm:prSet phldrT="[Text]"/>
      <dgm:spPr>
        <a:solidFill>
          <a:srgbClr val="FFC000"/>
        </a:solidFill>
      </dgm:spPr>
      <dgm:t>
        <a:bodyPr/>
        <a:lstStyle/>
        <a:p>
          <a:r>
            <a:rPr lang="en-US" b="1" dirty="0" smtClean="0">
              <a:solidFill>
                <a:schemeClr val="tx1"/>
              </a:solidFill>
            </a:rPr>
            <a:t>Planning Teams</a:t>
          </a:r>
          <a:endParaRPr lang="en-US" b="1" dirty="0">
            <a:solidFill>
              <a:schemeClr val="tx1"/>
            </a:solidFill>
          </a:endParaRPr>
        </a:p>
      </dgm:t>
    </dgm:pt>
    <dgm:pt modelId="{E1CF39BD-2E5E-4593-83CF-D2AEC50D63AC}" type="parTrans" cxnId="{5DB19A08-DCC7-47F7-91D9-CDC0F655A67C}">
      <dgm:prSet/>
      <dgm:spPr/>
      <dgm:t>
        <a:bodyPr/>
        <a:lstStyle/>
        <a:p>
          <a:endParaRPr lang="en-US"/>
        </a:p>
      </dgm:t>
    </dgm:pt>
    <dgm:pt modelId="{6B1D4995-CEAB-452D-80C1-1C8CC64E18BC}" type="sibTrans" cxnId="{5DB19A08-DCC7-47F7-91D9-CDC0F655A67C}">
      <dgm:prSet/>
      <dgm:spPr/>
      <dgm:t>
        <a:bodyPr/>
        <a:lstStyle/>
        <a:p>
          <a:endParaRPr lang="en-US"/>
        </a:p>
      </dgm:t>
    </dgm:pt>
    <dgm:pt modelId="{31E5B244-0E81-4791-8A2B-EC7AABD4A0DC}">
      <dgm:prSet phldrT="[Text]"/>
      <dgm:spPr>
        <a:solidFill>
          <a:srgbClr val="92D050"/>
        </a:solidFill>
      </dgm:spPr>
      <dgm:t>
        <a:bodyPr/>
        <a:lstStyle/>
        <a:p>
          <a:r>
            <a:rPr lang="en-US" b="1" dirty="0" smtClean="0">
              <a:solidFill>
                <a:schemeClr val="tx1"/>
              </a:solidFill>
            </a:rPr>
            <a:t>Budget </a:t>
          </a:r>
          <a:r>
            <a:rPr lang="en-US" b="1" dirty="0" smtClean="0">
              <a:solidFill>
                <a:schemeClr val="tx1"/>
              </a:solidFill>
            </a:rPr>
            <a:t>Task Force</a:t>
          </a:r>
          <a:endParaRPr lang="en-US" b="1" dirty="0">
            <a:solidFill>
              <a:schemeClr val="tx1"/>
            </a:solidFill>
          </a:endParaRPr>
        </a:p>
      </dgm:t>
    </dgm:pt>
    <dgm:pt modelId="{006588C6-47B8-4016-8186-6B2050F9AED0}" type="parTrans" cxnId="{A66B9CA2-2D38-4C63-BE23-1D77846E8365}">
      <dgm:prSet/>
      <dgm:spPr/>
      <dgm:t>
        <a:bodyPr/>
        <a:lstStyle/>
        <a:p>
          <a:endParaRPr lang="en-US"/>
        </a:p>
      </dgm:t>
    </dgm:pt>
    <dgm:pt modelId="{16ADE828-E8B9-4352-9132-16B827F98D73}" type="sibTrans" cxnId="{A66B9CA2-2D38-4C63-BE23-1D77846E8365}">
      <dgm:prSet/>
      <dgm:spPr/>
      <dgm:t>
        <a:bodyPr/>
        <a:lstStyle/>
        <a:p>
          <a:endParaRPr lang="en-US"/>
        </a:p>
      </dgm:t>
    </dgm:pt>
    <dgm:pt modelId="{E2B55855-06B0-40BF-8FF8-29AEBF599DF8}">
      <dgm:prSet phldrT="[Text]"/>
      <dgm:spPr/>
      <dgm:t>
        <a:bodyPr/>
        <a:lstStyle/>
        <a:p>
          <a:r>
            <a:rPr lang="en-US" b="1" dirty="0" smtClean="0">
              <a:solidFill>
                <a:schemeClr val="tx1"/>
              </a:solidFill>
            </a:rPr>
            <a:t>College Council</a:t>
          </a:r>
          <a:endParaRPr lang="en-US" b="1" dirty="0">
            <a:solidFill>
              <a:schemeClr val="tx1"/>
            </a:solidFill>
          </a:endParaRPr>
        </a:p>
      </dgm:t>
    </dgm:pt>
    <dgm:pt modelId="{1F2B3940-3748-44C6-9E7A-C0BD499BFC5C}" type="parTrans" cxnId="{3E92EC92-9EC0-45B6-B960-BA672A71E2E2}">
      <dgm:prSet/>
      <dgm:spPr/>
      <dgm:t>
        <a:bodyPr/>
        <a:lstStyle/>
        <a:p>
          <a:endParaRPr lang="en-US"/>
        </a:p>
      </dgm:t>
    </dgm:pt>
    <dgm:pt modelId="{62528463-53D0-4074-B3F3-F9523F41F6EE}" type="sibTrans" cxnId="{3E92EC92-9EC0-45B6-B960-BA672A71E2E2}">
      <dgm:prSet/>
      <dgm:spPr/>
      <dgm:t>
        <a:bodyPr/>
        <a:lstStyle/>
        <a:p>
          <a:endParaRPr lang="en-US"/>
        </a:p>
      </dgm:t>
    </dgm:pt>
    <dgm:pt modelId="{BF6BED81-2A6B-4512-BC9F-1732299D5B47}">
      <dgm:prSet phldrT="[Text]" custT="1"/>
      <dgm:spPr/>
      <dgm:t>
        <a:bodyPr/>
        <a:lstStyle/>
        <a:p>
          <a:endParaRPr lang="en-US" sz="2400" b="1" dirty="0" smtClean="0">
            <a:solidFill>
              <a:schemeClr val="tx1"/>
            </a:solidFill>
          </a:endParaRPr>
        </a:p>
        <a:p>
          <a:r>
            <a:rPr lang="en-US" sz="3200" b="1" dirty="0" smtClean="0">
              <a:solidFill>
                <a:schemeClr val="tx1"/>
              </a:solidFill>
            </a:rPr>
            <a:t>President</a:t>
          </a:r>
        </a:p>
        <a:p>
          <a:endParaRPr lang="en-US" sz="2400" dirty="0">
            <a:solidFill>
              <a:schemeClr val="tx1"/>
            </a:solidFill>
          </a:endParaRPr>
        </a:p>
      </dgm:t>
    </dgm:pt>
    <dgm:pt modelId="{D578F10F-EF11-43D5-83C1-13DE6B86D9B1}" type="parTrans" cxnId="{96889E3E-58D3-494D-9FE4-D991963BB31D}">
      <dgm:prSet/>
      <dgm:spPr/>
      <dgm:t>
        <a:bodyPr/>
        <a:lstStyle/>
        <a:p>
          <a:endParaRPr lang="en-US"/>
        </a:p>
      </dgm:t>
    </dgm:pt>
    <dgm:pt modelId="{153CA848-6D27-48DA-B811-B8425F096D36}" type="sibTrans" cxnId="{96889E3E-58D3-494D-9FE4-D991963BB31D}">
      <dgm:prSet/>
      <dgm:spPr/>
      <dgm:t>
        <a:bodyPr/>
        <a:lstStyle/>
        <a:p>
          <a:endParaRPr lang="en-US"/>
        </a:p>
      </dgm:t>
    </dgm:pt>
    <dgm:pt modelId="{A4F607E2-C4AF-4891-B211-060731863C1D}" type="pres">
      <dgm:prSet presAssocID="{5982C4F7-89DB-4E4D-AF41-0A8CD35E2294}" presName="Name0" presStyleCnt="0">
        <dgm:presLayoutVars>
          <dgm:chMax val="4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5CF371D-1837-431D-BFE2-717F731240B1}" type="pres">
      <dgm:prSet presAssocID="{5982C4F7-89DB-4E4D-AF41-0A8CD35E2294}" presName="ellipse" presStyleLbl="trBgShp" presStyleIdx="0" presStyleCnt="1" custLinFactNeighborX="-39130" custLinFactNeighborY="13757"/>
      <dgm:spPr/>
    </dgm:pt>
    <dgm:pt modelId="{6DA8B80A-42EA-4E84-B8D4-11406B8A8577}" type="pres">
      <dgm:prSet presAssocID="{5982C4F7-89DB-4E4D-AF41-0A8CD35E2294}" presName="arrow1" presStyleLbl="fgShp" presStyleIdx="0" presStyleCnt="1" custLinFactX="-100000" custLinFactNeighborX="-101913" custLinFactNeighborY="25628"/>
      <dgm:spPr>
        <a:solidFill>
          <a:schemeClr val="tx1">
            <a:lumMod val="50000"/>
            <a:lumOff val="50000"/>
          </a:schemeClr>
        </a:solidFill>
        <a:ln>
          <a:solidFill>
            <a:schemeClr val="tx1">
              <a:lumMod val="50000"/>
              <a:lumOff val="50000"/>
            </a:schemeClr>
          </a:solidFill>
        </a:ln>
      </dgm:spPr>
      <dgm:t>
        <a:bodyPr/>
        <a:lstStyle/>
        <a:p>
          <a:endParaRPr lang="en-US"/>
        </a:p>
      </dgm:t>
    </dgm:pt>
    <dgm:pt modelId="{5D793DB4-5D8E-4E2D-A74E-6267A1E611AA}" type="pres">
      <dgm:prSet presAssocID="{5982C4F7-89DB-4E4D-AF41-0A8CD35E2294}" presName="rectangle" presStyleLbl="revTx" presStyleIdx="0" presStyleCnt="1" custLinFactNeighborX="-41929" custLinFactNeighborY="1270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F8C45E7-DE75-4DB9-8740-DB4E00D96ED2}" type="pres">
      <dgm:prSet presAssocID="{31E5B244-0E81-4791-8A2B-EC7AABD4A0DC}" presName="item1" presStyleLbl="node1" presStyleIdx="0" presStyleCnt="3" custScaleX="75000" custScaleY="75000" custLinFactX="-14131" custLinFactNeighborX="-100000" custLinFactNeighborY="4239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E5B6601-859C-483C-AA4C-1A9E9591FB9A}" type="pres">
      <dgm:prSet presAssocID="{E2B55855-06B0-40BF-8FF8-29AEBF599DF8}" presName="item2" presStyleLbl="node1" presStyleIdx="1" presStyleCnt="3" custScaleX="90000" custScaleY="90000" custLinFactX="-7010" custLinFactNeighborX="-100000" custLinFactNeighborY="4116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2CA83C5-595A-43FC-9332-FFB5EF73900D}" type="pres">
      <dgm:prSet presAssocID="{BF6BED81-2A6B-4512-BC9F-1732299D5B47}" presName="item3" presStyleLbl="node1" presStyleIdx="2" presStyleCnt="3" custScaleX="120000" custScaleY="120000" custLinFactNeighborX="-98478" custLinFactNeighborY="2768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DFDF966-6EC4-4FD2-96D1-465635EC7674}" type="pres">
      <dgm:prSet presAssocID="{5982C4F7-89DB-4E4D-AF41-0A8CD35E2294}" presName="funnel" presStyleLbl="trAlignAcc1" presStyleIdx="0" presStyleCnt="1" custLinFactNeighborX="-35505" custLinFactNeighborY="4873"/>
      <dgm:spPr/>
      <dgm:t>
        <a:bodyPr/>
        <a:lstStyle/>
        <a:p>
          <a:endParaRPr lang="en-US"/>
        </a:p>
      </dgm:t>
    </dgm:pt>
  </dgm:ptLst>
  <dgm:cxnLst>
    <dgm:cxn modelId="{5FFF8A2B-3BF5-4313-B9DF-D04AFFD1B1BB}" type="presOf" srcId="{5982C4F7-89DB-4E4D-AF41-0A8CD35E2294}" destId="{A4F607E2-C4AF-4891-B211-060731863C1D}" srcOrd="0" destOrd="0" presId="urn:microsoft.com/office/officeart/2005/8/layout/funnel1"/>
    <dgm:cxn modelId="{BC9B09F2-C58D-48FF-AB83-21B66C201BB7}" type="presOf" srcId="{31E5B244-0E81-4791-8A2B-EC7AABD4A0DC}" destId="{CE5B6601-859C-483C-AA4C-1A9E9591FB9A}" srcOrd="0" destOrd="0" presId="urn:microsoft.com/office/officeart/2005/8/layout/funnel1"/>
    <dgm:cxn modelId="{0126F0B6-2744-4A4C-99CB-9CAEAF97726D}" type="presOf" srcId="{BF6BED81-2A6B-4512-BC9F-1732299D5B47}" destId="{5D793DB4-5D8E-4E2D-A74E-6267A1E611AA}" srcOrd="0" destOrd="0" presId="urn:microsoft.com/office/officeart/2005/8/layout/funnel1"/>
    <dgm:cxn modelId="{A66B9CA2-2D38-4C63-BE23-1D77846E8365}" srcId="{5982C4F7-89DB-4E4D-AF41-0A8CD35E2294}" destId="{31E5B244-0E81-4791-8A2B-EC7AABD4A0DC}" srcOrd="1" destOrd="0" parTransId="{006588C6-47B8-4016-8186-6B2050F9AED0}" sibTransId="{16ADE828-E8B9-4352-9132-16B827F98D73}"/>
    <dgm:cxn modelId="{5DB19A08-DCC7-47F7-91D9-CDC0F655A67C}" srcId="{5982C4F7-89DB-4E4D-AF41-0A8CD35E2294}" destId="{EBD0622A-6A76-4DDD-B789-D331EB5E5DA4}" srcOrd="0" destOrd="0" parTransId="{E1CF39BD-2E5E-4593-83CF-D2AEC50D63AC}" sibTransId="{6B1D4995-CEAB-452D-80C1-1C8CC64E18BC}"/>
    <dgm:cxn modelId="{96889E3E-58D3-494D-9FE4-D991963BB31D}" srcId="{5982C4F7-89DB-4E4D-AF41-0A8CD35E2294}" destId="{BF6BED81-2A6B-4512-BC9F-1732299D5B47}" srcOrd="3" destOrd="0" parTransId="{D578F10F-EF11-43D5-83C1-13DE6B86D9B1}" sibTransId="{153CA848-6D27-48DA-B811-B8425F096D36}"/>
    <dgm:cxn modelId="{E6FB11BF-10D3-4829-A101-FC9BCFA8E71E}" type="presOf" srcId="{E2B55855-06B0-40BF-8FF8-29AEBF599DF8}" destId="{BF8C45E7-DE75-4DB9-8740-DB4E00D96ED2}" srcOrd="0" destOrd="0" presId="urn:microsoft.com/office/officeart/2005/8/layout/funnel1"/>
    <dgm:cxn modelId="{9E5B1453-2F7E-4DFD-8C1D-B4EBA8C70C53}" type="presOf" srcId="{EBD0622A-6A76-4DDD-B789-D331EB5E5DA4}" destId="{02CA83C5-595A-43FC-9332-FFB5EF73900D}" srcOrd="0" destOrd="0" presId="urn:microsoft.com/office/officeart/2005/8/layout/funnel1"/>
    <dgm:cxn modelId="{3E92EC92-9EC0-45B6-B960-BA672A71E2E2}" srcId="{5982C4F7-89DB-4E4D-AF41-0A8CD35E2294}" destId="{E2B55855-06B0-40BF-8FF8-29AEBF599DF8}" srcOrd="2" destOrd="0" parTransId="{1F2B3940-3748-44C6-9E7A-C0BD499BFC5C}" sibTransId="{62528463-53D0-4074-B3F3-F9523F41F6EE}"/>
    <dgm:cxn modelId="{71EF787B-DE22-4F37-8458-B6E412EB1DB3}" type="presParOf" srcId="{A4F607E2-C4AF-4891-B211-060731863C1D}" destId="{A5CF371D-1837-431D-BFE2-717F731240B1}" srcOrd="0" destOrd="0" presId="urn:microsoft.com/office/officeart/2005/8/layout/funnel1"/>
    <dgm:cxn modelId="{2B98A73D-FFDF-4A2F-8278-8B57E125F82F}" type="presParOf" srcId="{A4F607E2-C4AF-4891-B211-060731863C1D}" destId="{6DA8B80A-42EA-4E84-B8D4-11406B8A8577}" srcOrd="1" destOrd="0" presId="urn:microsoft.com/office/officeart/2005/8/layout/funnel1"/>
    <dgm:cxn modelId="{A7BCFA70-6AC9-41E9-9D23-0E97E446AE4C}" type="presParOf" srcId="{A4F607E2-C4AF-4891-B211-060731863C1D}" destId="{5D793DB4-5D8E-4E2D-A74E-6267A1E611AA}" srcOrd="2" destOrd="0" presId="urn:microsoft.com/office/officeart/2005/8/layout/funnel1"/>
    <dgm:cxn modelId="{655AD2ED-713E-4616-AF2C-32F7BDF06422}" type="presParOf" srcId="{A4F607E2-C4AF-4891-B211-060731863C1D}" destId="{BF8C45E7-DE75-4DB9-8740-DB4E00D96ED2}" srcOrd="3" destOrd="0" presId="urn:microsoft.com/office/officeart/2005/8/layout/funnel1"/>
    <dgm:cxn modelId="{ABB9B127-6466-4201-B89A-3F8F9F7C9EA3}" type="presParOf" srcId="{A4F607E2-C4AF-4891-B211-060731863C1D}" destId="{CE5B6601-859C-483C-AA4C-1A9E9591FB9A}" srcOrd="4" destOrd="0" presId="urn:microsoft.com/office/officeart/2005/8/layout/funnel1"/>
    <dgm:cxn modelId="{F5BBA25F-3DCB-4CB3-AA7B-079AFA78A492}" type="presParOf" srcId="{A4F607E2-C4AF-4891-B211-060731863C1D}" destId="{02CA83C5-595A-43FC-9332-FFB5EF73900D}" srcOrd="5" destOrd="0" presId="urn:microsoft.com/office/officeart/2005/8/layout/funnel1"/>
    <dgm:cxn modelId="{CEB581B1-A3AC-4FF2-8488-B1B60C603442}" type="presParOf" srcId="{A4F607E2-C4AF-4891-B211-060731863C1D}" destId="{FDFDF966-6EC4-4FD2-96D1-465635EC7674}" srcOrd="6" destOrd="0" presId="urn:microsoft.com/office/officeart/2005/8/layout/funne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5CF371D-1837-431D-BFE2-717F731240B1}">
      <dsp:nvSpPr>
        <dsp:cNvPr id="0" name=""/>
        <dsp:cNvSpPr/>
      </dsp:nvSpPr>
      <dsp:spPr>
        <a:xfrm>
          <a:off x="163314" y="428858"/>
          <a:ext cx="4368800" cy="1517226"/>
        </a:xfrm>
        <a:prstGeom prst="ellipse">
          <a:avLst/>
        </a:prstGeom>
        <a:solidFill>
          <a:schemeClr val="accent5">
            <a:tint val="50000"/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DA8B80A-42EA-4E84-B8D4-11406B8A8577}">
      <dsp:nvSpPr>
        <dsp:cNvPr id="0" name=""/>
        <dsp:cNvSpPr/>
      </dsp:nvSpPr>
      <dsp:spPr>
        <a:xfrm>
          <a:off x="1931136" y="4074176"/>
          <a:ext cx="846666" cy="541866"/>
        </a:xfrm>
        <a:prstGeom prst="downArrow">
          <a:avLst/>
        </a:prstGeom>
        <a:solidFill>
          <a:schemeClr val="tx1">
            <a:lumMod val="50000"/>
            <a:lumOff val="50000"/>
          </a:schemeClr>
        </a:solidFill>
        <a:ln w="15875" cap="flat" cmpd="sng" algn="ctr">
          <a:solidFill>
            <a:schemeClr val="tx1">
              <a:lumMod val="50000"/>
              <a:lumOff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D793DB4-5D8E-4E2D-A74E-6267A1E611AA}">
      <dsp:nvSpPr>
        <dsp:cNvPr id="0" name=""/>
        <dsp:cNvSpPr/>
      </dsp:nvSpPr>
      <dsp:spPr>
        <a:xfrm>
          <a:off x="328005" y="4402666"/>
          <a:ext cx="4064000" cy="1016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b="1" kern="1200" dirty="0" smtClean="0">
            <a:solidFill>
              <a:schemeClr val="tx1"/>
            </a:solidFill>
          </a:endParaRP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b="1" kern="1200" dirty="0" smtClean="0">
              <a:solidFill>
                <a:schemeClr val="tx1"/>
              </a:solidFill>
            </a:rPr>
            <a:t>President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 dirty="0">
            <a:solidFill>
              <a:schemeClr val="tx1"/>
            </a:solidFill>
          </a:endParaRPr>
        </a:p>
      </dsp:txBody>
      <dsp:txXfrm>
        <a:off x="328005" y="4402666"/>
        <a:ext cx="4064000" cy="1016000"/>
      </dsp:txXfrm>
    </dsp:sp>
    <dsp:sp modelId="{BF8C45E7-DE75-4DB9-8740-DB4E00D96ED2}">
      <dsp:nvSpPr>
        <dsp:cNvPr id="0" name=""/>
        <dsp:cNvSpPr/>
      </dsp:nvSpPr>
      <dsp:spPr>
        <a:xfrm>
          <a:off x="1912316" y="2691092"/>
          <a:ext cx="1143000" cy="1143000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b="1" kern="1200" dirty="0" smtClean="0">
              <a:solidFill>
                <a:schemeClr val="tx1"/>
              </a:solidFill>
            </a:rPr>
            <a:t>College Council</a:t>
          </a:r>
          <a:endParaRPr lang="en-US" sz="1900" b="1" kern="1200" dirty="0">
            <a:solidFill>
              <a:schemeClr val="tx1"/>
            </a:solidFill>
          </a:endParaRPr>
        </a:p>
      </dsp:txBody>
      <dsp:txXfrm>
        <a:off x="2079704" y="2858480"/>
        <a:ext cx="808224" cy="808224"/>
      </dsp:txXfrm>
    </dsp:sp>
    <dsp:sp modelId="{CE5B6601-859C-483C-AA4C-1A9E9591FB9A}">
      <dsp:nvSpPr>
        <dsp:cNvPr id="0" name=""/>
        <dsp:cNvSpPr/>
      </dsp:nvSpPr>
      <dsp:spPr>
        <a:xfrm>
          <a:off x="816034" y="1414724"/>
          <a:ext cx="1371600" cy="1371600"/>
        </a:xfrm>
        <a:prstGeom prst="ellipse">
          <a:avLst/>
        </a:prstGeom>
        <a:solidFill>
          <a:srgbClr val="92D05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b="1" kern="1200" dirty="0" smtClean="0">
              <a:solidFill>
                <a:schemeClr val="tx1"/>
              </a:solidFill>
            </a:rPr>
            <a:t>Budget </a:t>
          </a:r>
          <a:r>
            <a:rPr lang="en-US" sz="1900" b="1" kern="1200" dirty="0" smtClean="0">
              <a:solidFill>
                <a:schemeClr val="tx1"/>
              </a:solidFill>
            </a:rPr>
            <a:t>Task Force</a:t>
          </a:r>
          <a:endParaRPr lang="en-US" sz="1900" b="1" kern="1200" dirty="0">
            <a:solidFill>
              <a:schemeClr val="tx1"/>
            </a:solidFill>
          </a:endParaRPr>
        </a:p>
      </dsp:txBody>
      <dsp:txXfrm>
        <a:off x="1016900" y="1615590"/>
        <a:ext cx="969868" cy="969868"/>
      </dsp:txXfrm>
    </dsp:sp>
    <dsp:sp modelId="{02CA83C5-595A-43FC-9332-FFB5EF73900D}">
      <dsp:nvSpPr>
        <dsp:cNvPr id="0" name=""/>
        <dsp:cNvSpPr/>
      </dsp:nvSpPr>
      <dsp:spPr>
        <a:xfrm>
          <a:off x="2275328" y="612173"/>
          <a:ext cx="1828800" cy="1828800"/>
        </a:xfrm>
        <a:prstGeom prst="ellipse">
          <a:avLst/>
        </a:prstGeom>
        <a:solidFill>
          <a:srgbClr val="FFC00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b="1" kern="1200" dirty="0" smtClean="0">
              <a:solidFill>
                <a:schemeClr val="tx1"/>
              </a:solidFill>
            </a:rPr>
            <a:t>Planning Teams</a:t>
          </a:r>
          <a:endParaRPr lang="en-US" sz="1900" b="1" kern="1200" dirty="0">
            <a:solidFill>
              <a:schemeClr val="tx1"/>
            </a:solidFill>
          </a:endParaRPr>
        </a:p>
      </dsp:txBody>
      <dsp:txXfrm>
        <a:off x="2543150" y="879995"/>
        <a:ext cx="1293156" cy="1293156"/>
      </dsp:txXfrm>
    </dsp:sp>
    <dsp:sp modelId="{FDFDF966-6EC4-4FD2-96D1-465635EC7674}">
      <dsp:nvSpPr>
        <dsp:cNvPr id="0" name=""/>
        <dsp:cNvSpPr/>
      </dsp:nvSpPr>
      <dsp:spPr>
        <a:xfrm>
          <a:off x="9922" y="218702"/>
          <a:ext cx="4741333" cy="3793066"/>
        </a:xfrm>
        <a:prstGeom prst="funnel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F682-8A8F-4472-AE3C-425C477ECA7E}" type="datetimeFigureOut">
              <a:rPr lang="en-US" smtClean="0"/>
              <a:t>6/18/2021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145E0-5094-41F6-97EE-8F0DAB4CB46F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633678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F682-8A8F-4472-AE3C-425C477ECA7E}" type="datetimeFigureOut">
              <a:rPr lang="en-US" smtClean="0"/>
              <a:t>6/18/2021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145E0-5094-41F6-97EE-8F0DAB4CB4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9881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F682-8A8F-4472-AE3C-425C477ECA7E}" type="datetimeFigureOut">
              <a:rPr lang="en-US" smtClean="0"/>
              <a:t>6/18/2021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145E0-5094-41F6-97EE-8F0DAB4CB4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196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F682-8A8F-4472-AE3C-425C477ECA7E}" type="datetimeFigureOut">
              <a:rPr lang="en-US" smtClean="0"/>
              <a:t>6/18/2021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145E0-5094-41F6-97EE-8F0DAB4CB4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2022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F682-8A8F-4472-AE3C-425C477ECA7E}" type="datetimeFigureOut">
              <a:rPr lang="en-US" smtClean="0"/>
              <a:t>6/18/2021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145E0-5094-41F6-97EE-8F0DAB4CB46F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243179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F682-8A8F-4472-AE3C-425C477ECA7E}" type="datetimeFigureOut">
              <a:rPr lang="en-US" smtClean="0"/>
              <a:t>6/18/2021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145E0-5094-41F6-97EE-8F0DAB4CB4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3617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F682-8A8F-4472-AE3C-425C477ECA7E}" type="datetimeFigureOut">
              <a:rPr lang="en-US" smtClean="0"/>
              <a:t>6/18/2021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145E0-5094-41F6-97EE-8F0DAB4CB4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741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F682-8A8F-4472-AE3C-425C477ECA7E}" type="datetimeFigureOut">
              <a:rPr lang="en-US" smtClean="0"/>
              <a:t>6/18/2021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145E0-5094-41F6-97EE-8F0DAB4CB4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5595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F682-8A8F-4472-AE3C-425C477ECA7E}" type="datetimeFigureOut">
              <a:rPr lang="en-US" smtClean="0"/>
              <a:t>6/18/2021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145E0-5094-41F6-97EE-8F0DAB4CB4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9979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5C22F682-8A8F-4472-AE3C-425C477ECA7E}" type="datetimeFigureOut">
              <a:rPr lang="en-US" smtClean="0"/>
              <a:t>6/18/2021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2C145E0-5094-41F6-97EE-8F0DAB4CB4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7017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F682-8A8F-4472-AE3C-425C477ECA7E}" type="datetimeFigureOut">
              <a:rPr lang="en-US" smtClean="0"/>
              <a:t>6/18/2021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145E0-5094-41F6-97EE-8F0DAB4CB4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43878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5C22F682-8A8F-4472-AE3C-425C477ECA7E}" type="datetimeFigureOut">
              <a:rPr lang="en-US" smtClean="0"/>
              <a:t>6/18/2021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62C145E0-5094-41F6-97EE-8F0DAB4CB46F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757445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>
            <a:spLocks/>
          </p:cNvSpPr>
          <p:nvPr/>
        </p:nvSpPr>
        <p:spPr>
          <a:xfrm>
            <a:off x="1255071" y="728997"/>
            <a:ext cx="3657600" cy="9144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College Community (Departments/Divisions)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>
            <a:spLocks/>
          </p:cNvSpPr>
          <p:nvPr/>
        </p:nvSpPr>
        <p:spPr>
          <a:xfrm>
            <a:off x="1389038" y="1868772"/>
            <a:ext cx="3200400" cy="914400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Planning Teams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>
            <a:spLocks/>
          </p:cNvSpPr>
          <p:nvPr/>
        </p:nvSpPr>
        <p:spPr>
          <a:xfrm>
            <a:off x="1617638" y="3173541"/>
            <a:ext cx="2743200" cy="914400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Budget Committee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>
            <a:spLocks/>
          </p:cNvSpPr>
          <p:nvPr/>
        </p:nvSpPr>
        <p:spPr>
          <a:xfrm>
            <a:off x="1849595" y="4459010"/>
            <a:ext cx="2286000" cy="986972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College Council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6003987" y="377736"/>
            <a:ext cx="5459930" cy="153599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ctr"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Instructional Program Reviews (Robust to really assess needs based on program viability)</a:t>
            </a:r>
          </a:p>
          <a:p>
            <a:pPr marL="342900" indent="-342900" algn="ctr"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Student Services CAS Standards Review</a:t>
            </a:r>
          </a:p>
          <a:p>
            <a:pPr marL="342900" indent="-342900" algn="ctr"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Identify the Needs for the Programs/Departments</a:t>
            </a:r>
          </a:p>
          <a:p>
            <a:pPr marL="342900" indent="-342900" algn="ctr"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Support with Data (Institutional Research)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6003987" y="2127060"/>
            <a:ext cx="5459930" cy="829243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1. Develops prioritization lists based on the needs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6003987" y="3206119"/>
            <a:ext cx="5459930" cy="791566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1. To review prioritization lists and measure it against available funds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6003987" y="4399582"/>
            <a:ext cx="5459930" cy="925197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1. Receives reports/rankings from PT and Budget Committees and gives recommendations to the President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urved Left Arrow 2"/>
          <p:cNvSpPr/>
          <p:nvPr/>
        </p:nvSpPr>
        <p:spPr>
          <a:xfrm>
            <a:off x="4660619" y="2328782"/>
            <a:ext cx="808981" cy="1015811"/>
          </a:xfrm>
          <a:prstGeom prst="curvedLef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" name="Curved Left Arrow 11"/>
          <p:cNvSpPr/>
          <p:nvPr/>
        </p:nvSpPr>
        <p:spPr>
          <a:xfrm rot="10800000">
            <a:off x="595548" y="2398399"/>
            <a:ext cx="808981" cy="1015811"/>
          </a:xfrm>
          <a:prstGeom prst="curvedLeft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3" name="Down Arrow 12"/>
          <p:cNvSpPr/>
          <p:nvPr/>
        </p:nvSpPr>
        <p:spPr>
          <a:xfrm>
            <a:off x="2855911" y="1651950"/>
            <a:ext cx="328620" cy="540293"/>
          </a:xfrm>
          <a:prstGeom prst="downArrow">
            <a:avLst>
              <a:gd name="adj1" fmla="val 29568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Down Arrow 13"/>
          <p:cNvSpPr/>
          <p:nvPr/>
        </p:nvSpPr>
        <p:spPr>
          <a:xfrm>
            <a:off x="2820323" y="4087941"/>
            <a:ext cx="328620" cy="546380"/>
          </a:xfrm>
          <a:prstGeom prst="downArrow">
            <a:avLst>
              <a:gd name="adj1" fmla="val 29568"/>
              <a:gd name="adj2" fmla="val 50000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Curved Left Arrow 16"/>
          <p:cNvSpPr/>
          <p:nvPr/>
        </p:nvSpPr>
        <p:spPr>
          <a:xfrm>
            <a:off x="4389278" y="3891676"/>
            <a:ext cx="808981" cy="1015811"/>
          </a:xfrm>
          <a:prstGeom prst="curvedLeft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8" name="Curved Left Arrow 17"/>
          <p:cNvSpPr/>
          <p:nvPr/>
        </p:nvSpPr>
        <p:spPr>
          <a:xfrm rot="10800000">
            <a:off x="843762" y="3846369"/>
            <a:ext cx="808981" cy="1015811"/>
          </a:xfrm>
          <a:prstGeom prst="curvedLef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9" name="Down Arrow 18"/>
          <p:cNvSpPr/>
          <p:nvPr/>
        </p:nvSpPr>
        <p:spPr>
          <a:xfrm>
            <a:off x="2828285" y="2779734"/>
            <a:ext cx="328620" cy="546380"/>
          </a:xfrm>
          <a:prstGeom prst="downArrow">
            <a:avLst>
              <a:gd name="adj1" fmla="val 29568"/>
              <a:gd name="adj2" fmla="val 50000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>
            <a:spLocks/>
          </p:cNvSpPr>
          <p:nvPr/>
        </p:nvSpPr>
        <p:spPr>
          <a:xfrm>
            <a:off x="2070233" y="5687217"/>
            <a:ext cx="1828800" cy="9144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President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5927442" y="5687217"/>
            <a:ext cx="5536475" cy="626815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1. President’s Decision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2" name="Down Arrow 21"/>
          <p:cNvSpPr/>
          <p:nvPr/>
        </p:nvSpPr>
        <p:spPr>
          <a:xfrm>
            <a:off x="2820323" y="5454244"/>
            <a:ext cx="328620" cy="546380"/>
          </a:xfrm>
          <a:prstGeom prst="downArrow">
            <a:avLst>
              <a:gd name="adj1" fmla="val 29568"/>
              <a:gd name="adj2" fmla="val 50000"/>
            </a:avLst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Curved Left Arrow 22"/>
          <p:cNvSpPr/>
          <p:nvPr/>
        </p:nvSpPr>
        <p:spPr>
          <a:xfrm>
            <a:off x="4997389" y="1087795"/>
            <a:ext cx="808981" cy="1015811"/>
          </a:xfrm>
          <a:prstGeom prst="curvedLeftArrow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4" name="Curved Left Arrow 23"/>
          <p:cNvSpPr/>
          <p:nvPr/>
        </p:nvSpPr>
        <p:spPr>
          <a:xfrm rot="10800000">
            <a:off x="382440" y="1099635"/>
            <a:ext cx="808981" cy="1015811"/>
          </a:xfrm>
          <a:prstGeom prst="curvedLeftArrow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7660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>
          <a:xfrm>
            <a:off x="761749" y="490157"/>
            <a:ext cx="10558920" cy="576594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What is the makeup of the Planning Team: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Deans – OR - VP Instruction; VP Student Services lead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Tri-Chair Team?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Senate appoints positions similar to PBTs now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V</a:t>
            </a:r>
            <a:r>
              <a:rPr lang="en-US" dirty="0" smtClean="0">
                <a:solidFill>
                  <a:schemeClr val="tx1"/>
                </a:solidFill>
              </a:rPr>
              <a:t>oting positions on the Budget Committee?</a:t>
            </a:r>
          </a:p>
          <a:p>
            <a:pPr marL="342900" indent="-342900"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Vision &amp; Purpose – strategic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Team is in charge of knowing, understanding and analyzing department/division needs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Rate/rank positions, equipment and needs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Assess ongoing support needed (especially with regards to equipment); life cycle analysis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Uphold Mission of College; Equity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Ask the questions</a:t>
            </a:r>
          </a:p>
          <a:p>
            <a:pPr marL="342900" indent="-342900"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Clear Communication &amp; Defined Process/Workflow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Meeting Agendas, Calendar established for Academic Calendar Year (may include consideration for more meetings during program review time and less later in the year)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Emails (information); Meetings (decisions)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Transparency in the Process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Use tools (such as Slack) to maintain all the files which are visible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Account for “Emergency” Situations – define the faster process for some unforeseen situations</a:t>
            </a:r>
          </a:p>
          <a:p>
            <a:pPr marL="342900" indent="-342900"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Quality Control</a:t>
            </a:r>
          </a:p>
        </p:txBody>
      </p:sp>
      <p:sp>
        <p:nvSpPr>
          <p:cNvPr id="5" name="Oval 4"/>
          <p:cNvSpPr/>
          <p:nvPr/>
        </p:nvSpPr>
        <p:spPr>
          <a:xfrm>
            <a:off x="7339962" y="235085"/>
            <a:ext cx="3980707" cy="1414313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Planning Teams</a:t>
            </a:r>
            <a:endParaRPr lang="en-US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076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>
          <a:xfrm>
            <a:off x="725445" y="980100"/>
            <a:ext cx="10558920" cy="5189694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What is the makeup of the Budget Committee– who are the people at the table?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Do people from Planning Teams have voting positions on the Budget Committee?</a:t>
            </a:r>
          </a:p>
          <a:p>
            <a:pPr marL="342900" indent="-342900"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Vision &amp; Purpose – strategic</a:t>
            </a:r>
          </a:p>
          <a:p>
            <a:pPr marL="342900" indent="-342900"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Clear Communication</a:t>
            </a:r>
          </a:p>
          <a:p>
            <a:pPr marL="342900" indent="-342900"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Transparency in the Processes within the committee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Use tools/resources to keep process transparent (such as Slack)</a:t>
            </a:r>
          </a:p>
          <a:p>
            <a:pPr marL="342900" indent="-342900"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Quality Control</a:t>
            </a:r>
          </a:p>
          <a:p>
            <a:pPr marL="342900" indent="-342900"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Ground rules for the funding; Keeping track of all the funding, categorical, CTE, etc.</a:t>
            </a:r>
          </a:p>
          <a:p>
            <a:pPr marL="342900" indent="-342900">
              <a:buAutoNum type="arabicPeriod"/>
            </a:pP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831323" y="640079"/>
            <a:ext cx="3980707" cy="1414313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Budget Committee</a:t>
            </a:r>
            <a:endParaRPr lang="en-US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8486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3967052421"/>
              </p:ext>
            </p:extLst>
          </p:nvPr>
        </p:nvGraphicFramePr>
        <p:xfrm>
          <a:off x="3941823" y="1101631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Flowchart: Connector 3"/>
          <p:cNvSpPr/>
          <p:nvPr/>
        </p:nvSpPr>
        <p:spPr>
          <a:xfrm>
            <a:off x="8887092" y="670200"/>
            <a:ext cx="2514600" cy="25146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College</a:t>
            </a: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Community (Departments/</a:t>
            </a: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Divisions)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7614884" y="1743626"/>
            <a:ext cx="1669774" cy="586409"/>
          </a:xfrm>
          <a:prstGeom prst="straightConnector1">
            <a:avLst/>
          </a:prstGeom>
          <a:ln w="57150"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Title 4"/>
          <p:cNvSpPr>
            <a:spLocks noGrp="1"/>
          </p:cNvSpPr>
          <p:nvPr>
            <p:ph type="title" idx="4294967295"/>
          </p:nvPr>
        </p:nvSpPr>
        <p:spPr>
          <a:xfrm>
            <a:off x="223777" y="161222"/>
            <a:ext cx="10058400" cy="1449387"/>
          </a:xfrm>
        </p:spPr>
        <p:txBody>
          <a:bodyPr/>
          <a:lstStyle/>
          <a:p>
            <a:r>
              <a:rPr lang="en-US" dirty="0" smtClean="0"/>
              <a:t>Scenario 1</a:t>
            </a:r>
            <a:endParaRPr lang="en-US" dirty="0"/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5893904" y="3202440"/>
            <a:ext cx="572161" cy="97979"/>
          </a:xfrm>
          <a:prstGeom prst="straightConnector1">
            <a:avLst/>
          </a:prstGeom>
          <a:ln w="57150">
            <a:solidFill>
              <a:schemeClr val="tx1">
                <a:lumMod val="50000"/>
                <a:lumOff val="50000"/>
              </a:schemeClr>
            </a:solidFill>
            <a:headEnd type="triangle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H="1" flipV="1">
            <a:off x="5759450" y="3614114"/>
            <a:ext cx="420534" cy="450990"/>
          </a:xfrm>
          <a:prstGeom prst="straightConnector1">
            <a:avLst/>
          </a:prstGeom>
          <a:ln w="57150">
            <a:solidFill>
              <a:schemeClr val="tx1">
                <a:lumMod val="50000"/>
                <a:lumOff val="50000"/>
              </a:schemeClr>
            </a:solidFill>
            <a:headEnd type="triangle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99916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4"/>
          <p:cNvSpPr txBox="1">
            <a:spLocks/>
          </p:cNvSpPr>
          <p:nvPr/>
        </p:nvSpPr>
        <p:spPr>
          <a:xfrm>
            <a:off x="223777" y="161222"/>
            <a:ext cx="10058400" cy="144938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Scenario </a:t>
            </a:r>
            <a:r>
              <a:rPr lang="en-US" dirty="0" smtClean="0"/>
              <a:t>2a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4765118" y="343913"/>
            <a:ext cx="1371600" cy="1371600"/>
            <a:chOff x="906300" y="1493073"/>
            <a:chExt cx="1371600" cy="1371600"/>
          </a:xfrm>
        </p:grpSpPr>
        <p:sp>
          <p:nvSpPr>
            <p:cNvPr id="5" name="Oval 4"/>
            <p:cNvSpPr/>
            <p:nvPr/>
          </p:nvSpPr>
          <p:spPr>
            <a:xfrm>
              <a:off x="906300" y="1493073"/>
              <a:ext cx="1371600" cy="1371600"/>
            </a:xfrm>
            <a:prstGeom prst="ellipse">
              <a:avLst/>
            </a:prstGeom>
            <a:solidFill>
              <a:srgbClr val="92D05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5">
                <a:hueOff val="1063560"/>
                <a:satOff val="-11946"/>
                <a:lumOff val="-2549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Oval 4"/>
            <p:cNvSpPr txBox="1"/>
            <p:nvPr/>
          </p:nvSpPr>
          <p:spPr>
            <a:xfrm>
              <a:off x="1107166" y="1693939"/>
              <a:ext cx="969868" cy="96986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9050" tIns="19050" rIns="19050" bIns="19050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500" b="1" kern="1200" dirty="0" smtClean="0">
                  <a:solidFill>
                    <a:schemeClr val="tx1"/>
                  </a:solidFill>
                </a:rPr>
                <a:t>Budget </a:t>
              </a:r>
              <a:r>
                <a:rPr lang="en-US" sz="1500" b="1" dirty="0" smtClean="0">
                  <a:solidFill>
                    <a:schemeClr val="tx1"/>
                  </a:solidFill>
                </a:rPr>
                <a:t>Task Force</a:t>
              </a:r>
              <a:endParaRPr lang="en-US" sz="1500" b="1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2304169" y="2015003"/>
            <a:ext cx="1828800" cy="1828800"/>
            <a:chOff x="2275328" y="612173"/>
            <a:chExt cx="1828800" cy="1828800"/>
          </a:xfrm>
        </p:grpSpPr>
        <p:sp>
          <p:nvSpPr>
            <p:cNvPr id="8" name="Oval 7"/>
            <p:cNvSpPr/>
            <p:nvPr/>
          </p:nvSpPr>
          <p:spPr>
            <a:xfrm>
              <a:off x="2275328" y="612173"/>
              <a:ext cx="1828800" cy="1828800"/>
            </a:xfrm>
            <a:prstGeom prst="ellipse">
              <a:avLst/>
            </a:prstGeom>
            <a:solidFill>
              <a:srgbClr val="FFC00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5">
                <a:hueOff val="2127120"/>
                <a:satOff val="-23891"/>
                <a:lumOff val="-5098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Oval 4"/>
            <p:cNvSpPr txBox="1"/>
            <p:nvPr/>
          </p:nvSpPr>
          <p:spPr>
            <a:xfrm>
              <a:off x="2543150" y="879995"/>
              <a:ext cx="1293156" cy="129315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9050" tIns="19050" rIns="19050" bIns="19050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500" b="1" kern="1200" dirty="0" smtClean="0">
                  <a:solidFill>
                    <a:schemeClr val="tx1"/>
                  </a:solidFill>
                </a:rPr>
                <a:t>Student Services Planning Team</a:t>
              </a:r>
              <a:endParaRPr lang="en-US" sz="1500" b="1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4879418" y="4298549"/>
            <a:ext cx="1143000" cy="1143000"/>
            <a:chOff x="1912316" y="2691092"/>
            <a:chExt cx="1143000" cy="1143000"/>
          </a:xfrm>
        </p:grpSpPr>
        <p:sp>
          <p:nvSpPr>
            <p:cNvPr id="12" name="Oval 11"/>
            <p:cNvSpPr/>
            <p:nvPr/>
          </p:nvSpPr>
          <p:spPr>
            <a:xfrm>
              <a:off x="1912316" y="2691092"/>
              <a:ext cx="1143000" cy="1143000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3" name="Oval 4"/>
            <p:cNvSpPr txBox="1"/>
            <p:nvPr/>
          </p:nvSpPr>
          <p:spPr>
            <a:xfrm>
              <a:off x="2079704" y="2858480"/>
              <a:ext cx="808224" cy="80822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9050" tIns="19050" rIns="19050" bIns="19050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500" b="1" kern="1200" dirty="0" smtClean="0">
                  <a:solidFill>
                    <a:schemeClr val="tx1"/>
                  </a:solidFill>
                </a:rPr>
                <a:t>College Council</a:t>
              </a:r>
              <a:endParaRPr lang="en-US" sz="1500" b="1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4317798" y="5438415"/>
            <a:ext cx="2249167" cy="1134784"/>
            <a:chOff x="326006" y="4402666"/>
            <a:chExt cx="4065999" cy="1134784"/>
          </a:xfrm>
        </p:grpSpPr>
        <p:sp>
          <p:nvSpPr>
            <p:cNvPr id="15" name="Rectangle 14"/>
            <p:cNvSpPr/>
            <p:nvPr/>
          </p:nvSpPr>
          <p:spPr>
            <a:xfrm>
              <a:off x="328005" y="4402666"/>
              <a:ext cx="4064000" cy="1016000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6" name="TextBox 15"/>
            <p:cNvSpPr txBox="1"/>
            <p:nvPr/>
          </p:nvSpPr>
          <p:spPr>
            <a:xfrm>
              <a:off x="326006" y="4521450"/>
              <a:ext cx="4064000" cy="101600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0688" tIns="170688" rIns="170688" bIns="170688" numCol="1" spcCol="1270" anchor="ctr" anchorCtr="0">
              <a:noAutofit/>
            </a:bodyPr>
            <a:lstStyle/>
            <a:p>
              <a:pPr lvl="0" algn="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3200" b="1" kern="1200" dirty="0" smtClean="0">
                <a:solidFill>
                  <a:schemeClr val="tx1"/>
                </a:solidFill>
              </a:endParaRPr>
            </a:p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3200" b="1" kern="1200" dirty="0" smtClean="0">
                  <a:solidFill>
                    <a:schemeClr val="tx1"/>
                  </a:solidFill>
                </a:rPr>
                <a:t>President</a:t>
              </a:r>
            </a:p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3200" kern="1200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24" name="Straight Arrow Connector 23"/>
          <p:cNvCxnSpPr/>
          <p:nvPr/>
        </p:nvCxnSpPr>
        <p:spPr>
          <a:xfrm flipH="1" flipV="1">
            <a:off x="5450918" y="5274161"/>
            <a:ext cx="1" cy="513300"/>
          </a:xfrm>
          <a:prstGeom prst="straightConnector1">
            <a:avLst/>
          </a:prstGeom>
          <a:ln w="571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V="1">
            <a:off x="5430533" y="4030727"/>
            <a:ext cx="11296" cy="555041"/>
          </a:xfrm>
          <a:prstGeom prst="straightConnector1">
            <a:avLst/>
          </a:prstGeom>
          <a:ln w="571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H="1">
            <a:off x="3675908" y="1321699"/>
            <a:ext cx="1448923" cy="1036490"/>
          </a:xfrm>
          <a:prstGeom prst="straightConnector1">
            <a:avLst/>
          </a:prstGeom>
          <a:ln w="57150"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27" name="Group 26"/>
          <p:cNvGrpSpPr/>
          <p:nvPr/>
        </p:nvGrpSpPr>
        <p:grpSpPr>
          <a:xfrm>
            <a:off x="6752899" y="2015003"/>
            <a:ext cx="1828800" cy="1828800"/>
            <a:chOff x="2275328" y="612173"/>
            <a:chExt cx="1828800" cy="1828800"/>
          </a:xfrm>
        </p:grpSpPr>
        <p:sp>
          <p:nvSpPr>
            <p:cNvPr id="28" name="Oval 27"/>
            <p:cNvSpPr/>
            <p:nvPr/>
          </p:nvSpPr>
          <p:spPr>
            <a:xfrm>
              <a:off x="2275328" y="612173"/>
              <a:ext cx="1828800" cy="1828800"/>
            </a:xfrm>
            <a:prstGeom prst="ellipse">
              <a:avLst/>
            </a:prstGeom>
            <a:solidFill>
              <a:srgbClr val="FFC00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5">
                <a:hueOff val="2127120"/>
                <a:satOff val="-23891"/>
                <a:lumOff val="-5098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9" name="Oval 4"/>
            <p:cNvSpPr txBox="1"/>
            <p:nvPr/>
          </p:nvSpPr>
          <p:spPr>
            <a:xfrm>
              <a:off x="2543150" y="879995"/>
              <a:ext cx="1293156" cy="129315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9050" tIns="19050" rIns="19050" bIns="19050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500" b="1" kern="1200" dirty="0" smtClean="0">
                  <a:solidFill>
                    <a:schemeClr val="tx1"/>
                  </a:solidFill>
                </a:rPr>
                <a:t>Administrative Services Planning Team</a:t>
              </a:r>
              <a:endParaRPr lang="en-US" sz="1500" b="1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4528534" y="1992119"/>
            <a:ext cx="1828800" cy="1828800"/>
            <a:chOff x="2275328" y="612173"/>
            <a:chExt cx="1828800" cy="1828800"/>
          </a:xfrm>
        </p:grpSpPr>
        <p:sp>
          <p:nvSpPr>
            <p:cNvPr id="31" name="Oval 30"/>
            <p:cNvSpPr/>
            <p:nvPr/>
          </p:nvSpPr>
          <p:spPr>
            <a:xfrm>
              <a:off x="2275328" y="612173"/>
              <a:ext cx="1828800" cy="1828800"/>
            </a:xfrm>
            <a:prstGeom prst="ellipse">
              <a:avLst/>
            </a:prstGeom>
            <a:solidFill>
              <a:srgbClr val="FFC00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5">
                <a:hueOff val="2127120"/>
                <a:satOff val="-23891"/>
                <a:lumOff val="-5098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2" name="Oval 4"/>
            <p:cNvSpPr txBox="1"/>
            <p:nvPr/>
          </p:nvSpPr>
          <p:spPr>
            <a:xfrm>
              <a:off x="2543150" y="879995"/>
              <a:ext cx="1293156" cy="129315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9050" tIns="19050" rIns="19050" bIns="19050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500" b="1" kern="1200" dirty="0" smtClean="0">
                  <a:solidFill>
                    <a:schemeClr val="tx1"/>
                  </a:solidFill>
                </a:rPr>
                <a:t>Instructional Planning Team</a:t>
              </a:r>
              <a:endParaRPr lang="en-US" sz="1500" b="1" kern="1200" dirty="0">
                <a:solidFill>
                  <a:schemeClr val="tx1"/>
                </a:solidFill>
              </a:endParaRPr>
            </a:p>
          </p:txBody>
        </p:sp>
      </p:grpSp>
      <p:sp>
        <p:nvSpPr>
          <p:cNvPr id="34" name="Rounded Rectangle 33"/>
          <p:cNvSpPr/>
          <p:nvPr/>
        </p:nvSpPr>
        <p:spPr>
          <a:xfrm>
            <a:off x="2096637" y="1867301"/>
            <a:ext cx="6825982" cy="2163426"/>
          </a:xfrm>
          <a:prstGeom prst="roundRect">
            <a:avLst/>
          </a:prstGeom>
          <a:noFill/>
          <a:ln w="41275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5825581" y="1295801"/>
            <a:ext cx="1195140" cy="1062388"/>
          </a:xfrm>
          <a:prstGeom prst="straightConnector1">
            <a:avLst/>
          </a:prstGeom>
          <a:ln w="57150"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endCxn id="32" idx="0"/>
          </p:cNvCxnSpPr>
          <p:nvPr/>
        </p:nvCxnSpPr>
        <p:spPr>
          <a:xfrm>
            <a:off x="5441829" y="1435782"/>
            <a:ext cx="1105" cy="824159"/>
          </a:xfrm>
          <a:prstGeom prst="straightConnector1">
            <a:avLst/>
          </a:prstGeom>
          <a:ln w="57150"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771704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4"/>
          <p:cNvSpPr txBox="1">
            <a:spLocks/>
          </p:cNvSpPr>
          <p:nvPr/>
        </p:nvSpPr>
        <p:spPr>
          <a:xfrm>
            <a:off x="223777" y="161222"/>
            <a:ext cx="10058400" cy="144938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Scenario 2b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2279893" y="3685247"/>
            <a:ext cx="1371600" cy="1371600"/>
            <a:chOff x="906300" y="1493073"/>
            <a:chExt cx="1371600" cy="1371600"/>
          </a:xfrm>
        </p:grpSpPr>
        <p:sp>
          <p:nvSpPr>
            <p:cNvPr id="5" name="Oval 4"/>
            <p:cNvSpPr/>
            <p:nvPr/>
          </p:nvSpPr>
          <p:spPr>
            <a:xfrm>
              <a:off x="906300" y="1493073"/>
              <a:ext cx="1371600" cy="1371600"/>
            </a:xfrm>
            <a:prstGeom prst="ellipse">
              <a:avLst/>
            </a:prstGeom>
            <a:solidFill>
              <a:srgbClr val="92D05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5">
                <a:hueOff val="1063560"/>
                <a:satOff val="-11946"/>
                <a:lumOff val="-2549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Oval 4"/>
            <p:cNvSpPr txBox="1"/>
            <p:nvPr/>
          </p:nvSpPr>
          <p:spPr>
            <a:xfrm>
              <a:off x="1107166" y="1693939"/>
              <a:ext cx="969868" cy="96986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9050" tIns="19050" rIns="19050" bIns="19050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500" b="1" kern="1200" dirty="0" smtClean="0">
                  <a:solidFill>
                    <a:schemeClr val="tx1"/>
                  </a:solidFill>
                </a:rPr>
                <a:t>Budget </a:t>
              </a:r>
              <a:r>
                <a:rPr lang="en-US" sz="1500" b="1" kern="1200" dirty="0" smtClean="0">
                  <a:solidFill>
                    <a:schemeClr val="tx1"/>
                  </a:solidFill>
                </a:rPr>
                <a:t>Task Force</a:t>
              </a:r>
              <a:endParaRPr lang="en-US" sz="1500" b="1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4471204" y="3417425"/>
            <a:ext cx="1828800" cy="1828800"/>
            <a:chOff x="2275328" y="612173"/>
            <a:chExt cx="1828800" cy="1828800"/>
          </a:xfrm>
        </p:grpSpPr>
        <p:sp>
          <p:nvSpPr>
            <p:cNvPr id="8" name="Oval 7"/>
            <p:cNvSpPr/>
            <p:nvPr/>
          </p:nvSpPr>
          <p:spPr>
            <a:xfrm>
              <a:off x="2275328" y="612173"/>
              <a:ext cx="1828800" cy="1828800"/>
            </a:xfrm>
            <a:prstGeom prst="ellipse">
              <a:avLst/>
            </a:prstGeom>
            <a:solidFill>
              <a:srgbClr val="FFC00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5">
                <a:hueOff val="2127120"/>
                <a:satOff val="-23891"/>
                <a:lumOff val="-5098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Oval 4"/>
            <p:cNvSpPr txBox="1"/>
            <p:nvPr/>
          </p:nvSpPr>
          <p:spPr>
            <a:xfrm>
              <a:off x="2543150" y="879995"/>
              <a:ext cx="1293156" cy="129315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9050" tIns="19050" rIns="19050" bIns="19050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500" b="1" kern="1200" dirty="0" smtClean="0">
                  <a:solidFill>
                    <a:schemeClr val="tx1"/>
                  </a:solidFill>
                </a:rPr>
                <a:t>Planning Teams</a:t>
              </a:r>
              <a:endParaRPr lang="en-US" sz="1500" b="1" kern="1200" dirty="0">
                <a:solidFill>
                  <a:schemeClr val="tx1"/>
                </a:solidFill>
              </a:endParaRPr>
            </a:p>
          </p:txBody>
        </p:sp>
      </p:grpSp>
      <p:sp>
        <p:nvSpPr>
          <p:cNvPr id="10" name="Flowchart: Connector 9"/>
          <p:cNvSpPr/>
          <p:nvPr/>
        </p:nvSpPr>
        <p:spPr>
          <a:xfrm>
            <a:off x="4128304" y="487220"/>
            <a:ext cx="2514600" cy="25146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College</a:t>
            </a: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Community (Departments/</a:t>
            </a: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Divisions)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7119715" y="3760325"/>
            <a:ext cx="1143000" cy="1143000"/>
            <a:chOff x="1912316" y="2691092"/>
            <a:chExt cx="1143000" cy="1143000"/>
          </a:xfrm>
        </p:grpSpPr>
        <p:sp>
          <p:nvSpPr>
            <p:cNvPr id="12" name="Oval 11"/>
            <p:cNvSpPr/>
            <p:nvPr/>
          </p:nvSpPr>
          <p:spPr>
            <a:xfrm>
              <a:off x="1912316" y="2691092"/>
              <a:ext cx="1143000" cy="1143000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3" name="Oval 4"/>
            <p:cNvSpPr txBox="1"/>
            <p:nvPr/>
          </p:nvSpPr>
          <p:spPr>
            <a:xfrm>
              <a:off x="2079704" y="2858480"/>
              <a:ext cx="808224" cy="80822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9050" tIns="19050" rIns="19050" bIns="19050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500" b="1" kern="1200" dirty="0" smtClean="0">
                  <a:solidFill>
                    <a:schemeClr val="tx1"/>
                  </a:solidFill>
                </a:rPr>
                <a:t>College Council</a:t>
              </a:r>
              <a:endParaRPr lang="en-US" sz="1500" b="1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8715736" y="3823825"/>
            <a:ext cx="2248061" cy="1016000"/>
            <a:chOff x="328005" y="4402666"/>
            <a:chExt cx="4064000" cy="1016000"/>
          </a:xfrm>
        </p:grpSpPr>
        <p:sp>
          <p:nvSpPr>
            <p:cNvPr id="15" name="Rectangle 14"/>
            <p:cNvSpPr/>
            <p:nvPr/>
          </p:nvSpPr>
          <p:spPr>
            <a:xfrm>
              <a:off x="328005" y="4402666"/>
              <a:ext cx="4064000" cy="1016000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6" name="TextBox 15"/>
            <p:cNvSpPr txBox="1"/>
            <p:nvPr/>
          </p:nvSpPr>
          <p:spPr>
            <a:xfrm>
              <a:off x="328005" y="4402666"/>
              <a:ext cx="4064000" cy="101600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0688" tIns="170688" rIns="170688" bIns="170688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3200" b="1" kern="1200" dirty="0" smtClean="0">
                <a:solidFill>
                  <a:schemeClr val="tx1"/>
                </a:solidFill>
              </a:endParaRPr>
            </a:p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3200" b="1" kern="1200" dirty="0" smtClean="0">
                  <a:solidFill>
                    <a:schemeClr val="tx1"/>
                  </a:solidFill>
                </a:rPr>
                <a:t>President</a:t>
              </a:r>
            </a:p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3200" kern="1200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17" name="Straight Arrow Connector 16"/>
          <p:cNvCxnSpPr/>
          <p:nvPr/>
        </p:nvCxnSpPr>
        <p:spPr>
          <a:xfrm flipH="1" flipV="1">
            <a:off x="5385604" y="2652276"/>
            <a:ext cx="10317" cy="1114694"/>
          </a:xfrm>
          <a:prstGeom prst="straightConnector1">
            <a:avLst/>
          </a:prstGeom>
          <a:ln w="57150"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8" idx="2"/>
          </p:cNvCxnSpPr>
          <p:nvPr/>
        </p:nvCxnSpPr>
        <p:spPr>
          <a:xfrm flipH="1">
            <a:off x="3478762" y="4331825"/>
            <a:ext cx="992442" cy="1"/>
          </a:xfrm>
          <a:prstGeom prst="straightConnector1">
            <a:avLst/>
          </a:prstGeom>
          <a:ln w="571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H="1">
            <a:off x="6136718" y="4331824"/>
            <a:ext cx="992442" cy="1"/>
          </a:xfrm>
          <a:prstGeom prst="straightConnector1">
            <a:avLst/>
          </a:prstGeom>
          <a:ln w="571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H="1" flipV="1">
            <a:off x="8149668" y="4328887"/>
            <a:ext cx="848282" cy="2937"/>
          </a:xfrm>
          <a:prstGeom prst="straightConnector1">
            <a:avLst/>
          </a:prstGeom>
          <a:ln w="571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20169362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301</TotalTime>
  <Words>376</Words>
  <Application>Microsoft Office PowerPoint</Application>
  <PresentationFormat>Widescreen</PresentationFormat>
  <Paragraphs>67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Retrospect</vt:lpstr>
      <vt:lpstr>PowerPoint Presentation</vt:lpstr>
      <vt:lpstr>PowerPoint Presentation</vt:lpstr>
      <vt:lpstr>PowerPoint Presentation</vt:lpstr>
      <vt:lpstr>Scenario 1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54</cp:revision>
  <dcterms:created xsi:type="dcterms:W3CDTF">2021-05-27T23:22:26Z</dcterms:created>
  <dcterms:modified xsi:type="dcterms:W3CDTF">2021-06-18T20:13:03Z</dcterms:modified>
</cp:coreProperties>
</file>