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969"/>
    <a:srgbClr val="BD48D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884" autoAdjust="0"/>
    <p:restoredTop sz="94660"/>
  </p:normalViewPr>
  <p:slideViewPr>
    <p:cSldViewPr snapToGrid="0">
      <p:cViewPr varScale="1">
        <p:scale>
          <a:sx n="64" d="100"/>
          <a:sy n="64" d="100"/>
        </p:scale>
        <p:origin x="828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F682-8A8F-4472-AE3C-425C477ECA7E}" type="datetimeFigureOut">
              <a:rPr lang="en-US" smtClean="0"/>
              <a:t>6/7/2021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145E0-5094-41F6-97EE-8F0DAB4CB4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61434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F682-8A8F-4472-AE3C-425C477ECA7E}" type="datetimeFigureOut">
              <a:rPr lang="en-US" smtClean="0"/>
              <a:t>6/7/2021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145E0-5094-41F6-97EE-8F0DAB4CB4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4658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F682-8A8F-4472-AE3C-425C477ECA7E}" type="datetimeFigureOut">
              <a:rPr lang="en-US" smtClean="0"/>
              <a:t>6/7/2021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145E0-5094-41F6-97EE-8F0DAB4CB4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8310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F682-8A8F-4472-AE3C-425C477ECA7E}" type="datetimeFigureOut">
              <a:rPr lang="en-US" smtClean="0"/>
              <a:t>6/7/2021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145E0-5094-41F6-97EE-8F0DAB4CB4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33626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F682-8A8F-4472-AE3C-425C477ECA7E}" type="datetimeFigureOut">
              <a:rPr lang="en-US" smtClean="0"/>
              <a:t>6/7/2021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145E0-5094-41F6-97EE-8F0DAB4CB4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812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F682-8A8F-4472-AE3C-425C477ECA7E}" type="datetimeFigureOut">
              <a:rPr lang="en-US" smtClean="0"/>
              <a:t>6/7/2021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145E0-5094-41F6-97EE-8F0DAB4CB4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3102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F682-8A8F-4472-AE3C-425C477ECA7E}" type="datetimeFigureOut">
              <a:rPr lang="en-US" smtClean="0"/>
              <a:t>6/7/2021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145E0-5094-41F6-97EE-8F0DAB4CB4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6397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F682-8A8F-4472-AE3C-425C477ECA7E}" type="datetimeFigureOut">
              <a:rPr lang="en-US" smtClean="0"/>
              <a:t>6/7/2021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145E0-5094-41F6-97EE-8F0DAB4CB4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9403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F682-8A8F-4472-AE3C-425C477ECA7E}" type="datetimeFigureOut">
              <a:rPr lang="en-US" smtClean="0"/>
              <a:t>6/7/2021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145E0-5094-41F6-97EE-8F0DAB4CB4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00319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F682-8A8F-4472-AE3C-425C477ECA7E}" type="datetimeFigureOut">
              <a:rPr lang="en-US" smtClean="0"/>
              <a:t>6/7/2021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145E0-5094-41F6-97EE-8F0DAB4CB4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40617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F682-8A8F-4472-AE3C-425C477ECA7E}" type="datetimeFigureOut">
              <a:rPr lang="en-US" smtClean="0"/>
              <a:t>6/7/2021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145E0-5094-41F6-97EE-8F0DAB4CB4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22352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22F682-8A8F-4472-AE3C-425C477ECA7E}" type="datetimeFigureOut">
              <a:rPr lang="en-US" smtClean="0"/>
              <a:t>6/7/2021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C145E0-5094-41F6-97EE-8F0DAB4CB4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5696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>
            <a:spLocks/>
          </p:cNvSpPr>
          <p:nvPr/>
        </p:nvSpPr>
        <p:spPr>
          <a:xfrm>
            <a:off x="1255071" y="728997"/>
            <a:ext cx="36576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College Community (Departments/Divisions)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>
            <a:spLocks/>
          </p:cNvSpPr>
          <p:nvPr/>
        </p:nvSpPr>
        <p:spPr>
          <a:xfrm>
            <a:off x="1191421" y="1913734"/>
            <a:ext cx="3657600" cy="91440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Planning Teams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>
            <a:spLocks/>
          </p:cNvSpPr>
          <p:nvPr/>
        </p:nvSpPr>
        <p:spPr>
          <a:xfrm>
            <a:off x="1191421" y="3136878"/>
            <a:ext cx="3657600" cy="91440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Budget Committee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>
            <a:spLocks/>
          </p:cNvSpPr>
          <p:nvPr/>
        </p:nvSpPr>
        <p:spPr>
          <a:xfrm>
            <a:off x="1191421" y="4322197"/>
            <a:ext cx="3657600" cy="986972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College Council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6003987" y="377736"/>
            <a:ext cx="5459930" cy="138688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ctr"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Instructional Program Reviews (Robust to really assess needs based on program viability)</a:t>
            </a:r>
          </a:p>
          <a:p>
            <a:pPr marL="342900" indent="-342900" algn="ctr"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Student Services CAS Standards Review</a:t>
            </a:r>
          </a:p>
          <a:p>
            <a:pPr marL="342900" indent="-342900" algn="ctr"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Identify the Needs for the Programs/Departments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6003987" y="1974979"/>
            <a:ext cx="5459930" cy="829243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1. Develops prioritization lists based on the needs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6003987" y="3206119"/>
            <a:ext cx="5459930" cy="791566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1. To review prioritization lists and measure it against available funds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6003987" y="4399582"/>
            <a:ext cx="5459930" cy="925197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1. Receives reports/rankings from PT and Budget Committees and gives recommendations to the President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urved Left Arrow 2"/>
          <p:cNvSpPr/>
          <p:nvPr/>
        </p:nvSpPr>
        <p:spPr>
          <a:xfrm>
            <a:off x="4947933" y="2359094"/>
            <a:ext cx="808981" cy="1015811"/>
          </a:xfrm>
          <a:prstGeom prst="curvedLef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" name="Curved Left Arrow 11"/>
          <p:cNvSpPr/>
          <p:nvPr/>
        </p:nvSpPr>
        <p:spPr>
          <a:xfrm rot="10800000">
            <a:off x="332984" y="2370934"/>
            <a:ext cx="808981" cy="1015811"/>
          </a:xfrm>
          <a:prstGeom prst="curvedLeft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3" name="Down Arrow 12"/>
          <p:cNvSpPr/>
          <p:nvPr/>
        </p:nvSpPr>
        <p:spPr>
          <a:xfrm>
            <a:off x="2855911" y="1651950"/>
            <a:ext cx="328620" cy="540293"/>
          </a:xfrm>
          <a:prstGeom prst="downArrow">
            <a:avLst>
              <a:gd name="adj1" fmla="val 29568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Down Arrow 13"/>
          <p:cNvSpPr/>
          <p:nvPr/>
        </p:nvSpPr>
        <p:spPr>
          <a:xfrm>
            <a:off x="2820323" y="4059832"/>
            <a:ext cx="328620" cy="546380"/>
          </a:xfrm>
          <a:prstGeom prst="downArrow">
            <a:avLst>
              <a:gd name="adj1" fmla="val 29568"/>
              <a:gd name="adj2" fmla="val 50000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Curved Left Arrow 16"/>
          <p:cNvSpPr/>
          <p:nvPr/>
        </p:nvSpPr>
        <p:spPr>
          <a:xfrm>
            <a:off x="4947933" y="3813155"/>
            <a:ext cx="808981" cy="1015811"/>
          </a:xfrm>
          <a:prstGeom prst="curvedLeft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8" name="Curved Left Arrow 17"/>
          <p:cNvSpPr/>
          <p:nvPr/>
        </p:nvSpPr>
        <p:spPr>
          <a:xfrm rot="10800000">
            <a:off x="382440" y="3697164"/>
            <a:ext cx="808981" cy="1015811"/>
          </a:xfrm>
          <a:prstGeom prst="curvedLef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9" name="Down Arrow 18"/>
          <p:cNvSpPr/>
          <p:nvPr/>
        </p:nvSpPr>
        <p:spPr>
          <a:xfrm>
            <a:off x="2828285" y="2836688"/>
            <a:ext cx="328620" cy="546380"/>
          </a:xfrm>
          <a:prstGeom prst="downArrow">
            <a:avLst>
              <a:gd name="adj1" fmla="val 29568"/>
              <a:gd name="adj2" fmla="val 50000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>
            <a:spLocks/>
          </p:cNvSpPr>
          <p:nvPr/>
        </p:nvSpPr>
        <p:spPr>
          <a:xfrm>
            <a:off x="1155833" y="5543425"/>
            <a:ext cx="3657600" cy="914400"/>
          </a:xfrm>
          <a:prstGeom prst="ellipse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President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5927442" y="5687217"/>
            <a:ext cx="5536475" cy="626815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1. President’s Decision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2" name="Down Arrow 21"/>
          <p:cNvSpPr/>
          <p:nvPr/>
        </p:nvSpPr>
        <p:spPr>
          <a:xfrm>
            <a:off x="2820323" y="5324779"/>
            <a:ext cx="328620" cy="546380"/>
          </a:xfrm>
          <a:prstGeom prst="downArrow">
            <a:avLst>
              <a:gd name="adj1" fmla="val 29568"/>
              <a:gd name="adj2" fmla="val 50000"/>
            </a:avLst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Curved Left Arrow 22"/>
          <p:cNvSpPr/>
          <p:nvPr/>
        </p:nvSpPr>
        <p:spPr>
          <a:xfrm>
            <a:off x="4997389" y="1087795"/>
            <a:ext cx="808981" cy="1015811"/>
          </a:xfrm>
          <a:prstGeom prst="curvedLeftArrow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4" name="Curved Left Arrow 23"/>
          <p:cNvSpPr/>
          <p:nvPr/>
        </p:nvSpPr>
        <p:spPr>
          <a:xfrm rot="10800000">
            <a:off x="382440" y="1099635"/>
            <a:ext cx="808981" cy="1015811"/>
          </a:xfrm>
          <a:prstGeom prst="curvedLeftArrow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7660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>
          <a:xfrm>
            <a:off x="831323" y="496957"/>
            <a:ext cx="10558920" cy="576594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What is the makeup of the Planning </a:t>
            </a:r>
            <a:r>
              <a:rPr lang="en-US" dirty="0" smtClean="0">
                <a:solidFill>
                  <a:schemeClr val="tx1"/>
                </a:solidFill>
              </a:rPr>
              <a:t>Team: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Deans – OR - VP Instruction; </a:t>
            </a:r>
            <a:r>
              <a:rPr lang="en-US" dirty="0" smtClean="0">
                <a:solidFill>
                  <a:schemeClr val="tx1"/>
                </a:solidFill>
              </a:rPr>
              <a:t>VP Student Services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Senate appoints positions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voting </a:t>
            </a:r>
            <a:r>
              <a:rPr lang="en-US" dirty="0" smtClean="0">
                <a:solidFill>
                  <a:schemeClr val="tx1"/>
                </a:solidFill>
              </a:rPr>
              <a:t>positions on the Budget Committee</a:t>
            </a:r>
            <a:r>
              <a:rPr lang="en-US" dirty="0" smtClean="0">
                <a:solidFill>
                  <a:schemeClr val="tx1"/>
                </a:solidFill>
              </a:rPr>
              <a:t>?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dirty="0" smtClean="0">
              <a:solidFill>
                <a:schemeClr val="tx1"/>
              </a:solidFill>
            </a:endParaRPr>
          </a:p>
          <a:p>
            <a:pPr marL="342900" indent="-342900"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Vision &amp; Purpose – </a:t>
            </a:r>
            <a:r>
              <a:rPr lang="en-US" dirty="0" smtClean="0">
                <a:solidFill>
                  <a:schemeClr val="tx1"/>
                </a:solidFill>
              </a:rPr>
              <a:t>strategic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Team is in charge of knowing, understanding and analyzing department/division </a:t>
            </a:r>
            <a:r>
              <a:rPr lang="en-US" dirty="0" smtClean="0">
                <a:solidFill>
                  <a:schemeClr val="tx1"/>
                </a:solidFill>
              </a:rPr>
              <a:t>needs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Rate/rank positions, equipment and needs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Assess ongoing support needed (especially with regards to equipment); life cycle analysis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Uphold Mission of College</a:t>
            </a:r>
            <a:endParaRPr lang="en-US" dirty="0" smtClean="0">
              <a:solidFill>
                <a:schemeClr val="tx1"/>
              </a:solidFill>
            </a:endParaRPr>
          </a:p>
          <a:p>
            <a:pPr marL="342900" indent="-342900"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Clear </a:t>
            </a:r>
            <a:r>
              <a:rPr lang="en-US" dirty="0" smtClean="0">
                <a:solidFill>
                  <a:schemeClr val="tx1"/>
                </a:solidFill>
              </a:rPr>
              <a:t>Communication &amp; Defined Process/Workflow</a:t>
            </a:r>
            <a:endParaRPr lang="en-US" dirty="0" smtClean="0">
              <a:solidFill>
                <a:schemeClr val="tx1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Emails (</a:t>
            </a:r>
            <a:r>
              <a:rPr lang="en-US" dirty="0" smtClean="0">
                <a:solidFill>
                  <a:schemeClr val="tx1"/>
                </a:solidFill>
              </a:rPr>
              <a:t>information); Meetings </a:t>
            </a:r>
            <a:r>
              <a:rPr lang="en-US" dirty="0" smtClean="0">
                <a:solidFill>
                  <a:schemeClr val="tx1"/>
                </a:solidFill>
              </a:rPr>
              <a:t>(decisions)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Transparency in the Process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Use tools (such as Slack) to maintain all the files which are </a:t>
            </a:r>
            <a:r>
              <a:rPr lang="en-US" dirty="0" smtClean="0">
                <a:solidFill>
                  <a:schemeClr val="tx1"/>
                </a:solidFill>
              </a:rPr>
              <a:t>visible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Account for “Emergency” Situations – define the faster process for some </a:t>
            </a:r>
            <a:r>
              <a:rPr lang="en-US" smtClean="0">
                <a:solidFill>
                  <a:schemeClr val="tx1"/>
                </a:solidFill>
              </a:rPr>
              <a:t>unforeseen situations</a:t>
            </a:r>
            <a:endParaRPr lang="en-US" dirty="0" smtClean="0">
              <a:solidFill>
                <a:schemeClr val="tx1"/>
              </a:solidFill>
            </a:endParaRPr>
          </a:p>
          <a:p>
            <a:pPr marL="342900" indent="-342900"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Quality Control</a:t>
            </a:r>
          </a:p>
          <a:p>
            <a:pPr marL="342900" indent="-342900"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What is working now (what can we pull from the IBTs)?  </a:t>
            </a:r>
          </a:p>
          <a:p>
            <a:pPr marL="342900" indent="-342900"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What is NOT working now (what can we learn from the IBTs)?</a:t>
            </a:r>
          </a:p>
        </p:txBody>
      </p:sp>
      <p:sp>
        <p:nvSpPr>
          <p:cNvPr id="5" name="Oval 4"/>
          <p:cNvSpPr/>
          <p:nvPr/>
        </p:nvSpPr>
        <p:spPr>
          <a:xfrm>
            <a:off x="7409536" y="274842"/>
            <a:ext cx="3980707" cy="1414313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Planning Teams</a:t>
            </a:r>
            <a:endParaRPr lang="en-US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076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/>
          <p:cNvSpPr/>
          <p:nvPr/>
        </p:nvSpPr>
        <p:spPr>
          <a:xfrm>
            <a:off x="831323" y="563077"/>
            <a:ext cx="3980707" cy="1414313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Budget Committee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831323" y="2212134"/>
            <a:ext cx="10558920" cy="4050762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What is the makeup of the Budget Committee– who are the people at the table?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Do people from Planning Teams have voting positions on the Budget Committee?</a:t>
            </a:r>
          </a:p>
          <a:p>
            <a:pPr marL="342900" indent="-342900"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Vision &amp; Purpose – strategic</a:t>
            </a:r>
          </a:p>
          <a:p>
            <a:pPr marL="342900" indent="-342900"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Clear Communication</a:t>
            </a:r>
          </a:p>
          <a:p>
            <a:pPr marL="342900" indent="-342900"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Transparency in the Processes within the committee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Use tools/resources to keep process transparent (such as Slack)</a:t>
            </a:r>
          </a:p>
          <a:p>
            <a:pPr marL="342900" indent="-342900"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Quality Control</a:t>
            </a:r>
          </a:p>
        </p:txBody>
      </p:sp>
    </p:spTree>
    <p:extLst>
      <p:ext uri="{BB962C8B-B14F-4D97-AF65-F5344CB8AC3E}">
        <p14:creationId xmlns:p14="http://schemas.microsoft.com/office/powerpoint/2010/main" val="1368486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284</Words>
  <Application>Microsoft Office PowerPoint</Application>
  <PresentationFormat>Widescreen</PresentationFormat>
  <Paragraphs>39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29</cp:revision>
  <dcterms:created xsi:type="dcterms:W3CDTF">2021-05-27T23:22:26Z</dcterms:created>
  <dcterms:modified xsi:type="dcterms:W3CDTF">2021-06-07T21:03:59Z</dcterms:modified>
</cp:coreProperties>
</file>