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6969"/>
    <a:srgbClr val="BD4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42" autoAdjust="0"/>
    <p:restoredTop sz="94660"/>
  </p:normalViewPr>
  <p:slideViewPr>
    <p:cSldViewPr snapToGrid="0">
      <p:cViewPr varScale="1">
        <p:scale>
          <a:sx n="64" d="100"/>
          <a:sy n="64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82C4F7-89DB-4E4D-AF41-0A8CD35E2294}" type="doc">
      <dgm:prSet loTypeId="urn:microsoft.com/office/officeart/2005/8/layout/funne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BD0622A-6A76-4DDD-B789-D331EB5E5DA4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Planning Teams</a:t>
          </a:r>
        </a:p>
      </dgm:t>
    </dgm:pt>
    <dgm:pt modelId="{E1CF39BD-2E5E-4593-83CF-D2AEC50D63AC}" type="parTrans" cxnId="{5DB19A08-DCC7-47F7-91D9-CDC0F655A67C}">
      <dgm:prSet/>
      <dgm:spPr/>
      <dgm:t>
        <a:bodyPr/>
        <a:lstStyle/>
        <a:p>
          <a:endParaRPr lang="en-US"/>
        </a:p>
      </dgm:t>
    </dgm:pt>
    <dgm:pt modelId="{6B1D4995-CEAB-452D-80C1-1C8CC64E18BC}" type="sibTrans" cxnId="{5DB19A08-DCC7-47F7-91D9-CDC0F655A67C}">
      <dgm:prSet/>
      <dgm:spPr/>
      <dgm:t>
        <a:bodyPr/>
        <a:lstStyle/>
        <a:p>
          <a:endParaRPr lang="en-US"/>
        </a:p>
      </dgm:t>
    </dgm:pt>
    <dgm:pt modelId="{31E5B244-0E81-4791-8A2B-EC7AABD4A0DC}">
      <dgm:prSet phldrT="[Text]"/>
      <dgm:spPr>
        <a:solidFill>
          <a:srgbClr val="92D05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Budget Task Force</a:t>
          </a:r>
        </a:p>
      </dgm:t>
    </dgm:pt>
    <dgm:pt modelId="{006588C6-47B8-4016-8186-6B2050F9AED0}" type="parTrans" cxnId="{A66B9CA2-2D38-4C63-BE23-1D77846E8365}">
      <dgm:prSet/>
      <dgm:spPr/>
      <dgm:t>
        <a:bodyPr/>
        <a:lstStyle/>
        <a:p>
          <a:endParaRPr lang="en-US"/>
        </a:p>
      </dgm:t>
    </dgm:pt>
    <dgm:pt modelId="{16ADE828-E8B9-4352-9132-16B827F98D73}" type="sibTrans" cxnId="{A66B9CA2-2D38-4C63-BE23-1D77846E8365}">
      <dgm:prSet/>
      <dgm:spPr/>
      <dgm:t>
        <a:bodyPr/>
        <a:lstStyle/>
        <a:p>
          <a:endParaRPr lang="en-US"/>
        </a:p>
      </dgm:t>
    </dgm:pt>
    <dgm:pt modelId="{E2B55855-06B0-40BF-8FF8-29AEBF599DF8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College Council</a:t>
          </a:r>
        </a:p>
      </dgm:t>
    </dgm:pt>
    <dgm:pt modelId="{1F2B3940-3748-44C6-9E7A-C0BD499BFC5C}" type="parTrans" cxnId="{3E92EC92-9EC0-45B6-B960-BA672A71E2E2}">
      <dgm:prSet/>
      <dgm:spPr/>
      <dgm:t>
        <a:bodyPr/>
        <a:lstStyle/>
        <a:p>
          <a:endParaRPr lang="en-US"/>
        </a:p>
      </dgm:t>
    </dgm:pt>
    <dgm:pt modelId="{62528463-53D0-4074-B3F3-F9523F41F6EE}" type="sibTrans" cxnId="{3E92EC92-9EC0-45B6-B960-BA672A71E2E2}">
      <dgm:prSet/>
      <dgm:spPr/>
      <dgm:t>
        <a:bodyPr/>
        <a:lstStyle/>
        <a:p>
          <a:endParaRPr lang="en-US"/>
        </a:p>
      </dgm:t>
    </dgm:pt>
    <dgm:pt modelId="{BF6BED81-2A6B-4512-BC9F-1732299D5B47}">
      <dgm:prSet phldrT="[Text]" custT="1"/>
      <dgm:spPr/>
      <dgm:t>
        <a:bodyPr/>
        <a:lstStyle/>
        <a:p>
          <a:endParaRPr lang="en-US" sz="2400" b="1" dirty="0">
            <a:solidFill>
              <a:schemeClr val="tx1"/>
            </a:solidFill>
          </a:endParaRPr>
        </a:p>
        <a:p>
          <a:r>
            <a:rPr lang="en-US" sz="3200" b="1" dirty="0">
              <a:solidFill>
                <a:schemeClr val="tx1"/>
              </a:solidFill>
            </a:rPr>
            <a:t>President</a:t>
          </a:r>
        </a:p>
        <a:p>
          <a:endParaRPr lang="en-US" sz="2400" dirty="0">
            <a:solidFill>
              <a:schemeClr val="tx1"/>
            </a:solidFill>
          </a:endParaRPr>
        </a:p>
      </dgm:t>
    </dgm:pt>
    <dgm:pt modelId="{D578F10F-EF11-43D5-83C1-13DE6B86D9B1}" type="parTrans" cxnId="{96889E3E-58D3-494D-9FE4-D991963BB31D}">
      <dgm:prSet/>
      <dgm:spPr/>
      <dgm:t>
        <a:bodyPr/>
        <a:lstStyle/>
        <a:p>
          <a:endParaRPr lang="en-US"/>
        </a:p>
      </dgm:t>
    </dgm:pt>
    <dgm:pt modelId="{153CA848-6D27-48DA-B811-B8425F096D36}" type="sibTrans" cxnId="{96889E3E-58D3-494D-9FE4-D991963BB31D}">
      <dgm:prSet/>
      <dgm:spPr/>
      <dgm:t>
        <a:bodyPr/>
        <a:lstStyle/>
        <a:p>
          <a:endParaRPr lang="en-US"/>
        </a:p>
      </dgm:t>
    </dgm:pt>
    <dgm:pt modelId="{A4F607E2-C4AF-4891-B211-060731863C1D}" type="pres">
      <dgm:prSet presAssocID="{5982C4F7-89DB-4E4D-AF41-0A8CD35E2294}" presName="Name0" presStyleCnt="0">
        <dgm:presLayoutVars>
          <dgm:chMax val="4"/>
          <dgm:resizeHandles val="exact"/>
        </dgm:presLayoutVars>
      </dgm:prSet>
      <dgm:spPr/>
    </dgm:pt>
    <dgm:pt modelId="{A5CF371D-1837-431D-BFE2-717F731240B1}" type="pres">
      <dgm:prSet presAssocID="{5982C4F7-89DB-4E4D-AF41-0A8CD35E2294}" presName="ellipse" presStyleLbl="trBgShp" presStyleIdx="0" presStyleCnt="1" custLinFactNeighborX="-39130" custLinFactNeighborY="13757"/>
      <dgm:spPr/>
    </dgm:pt>
    <dgm:pt modelId="{6DA8B80A-42EA-4E84-B8D4-11406B8A8577}" type="pres">
      <dgm:prSet presAssocID="{5982C4F7-89DB-4E4D-AF41-0A8CD35E2294}" presName="arrow1" presStyleLbl="fgShp" presStyleIdx="0" presStyleCnt="1" custLinFactX="-100000" custLinFactNeighborX="-101913" custLinFactNeighborY="25628"/>
      <dgm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dgm:spPr>
    </dgm:pt>
    <dgm:pt modelId="{5D793DB4-5D8E-4E2D-A74E-6267A1E611AA}" type="pres">
      <dgm:prSet presAssocID="{5982C4F7-89DB-4E4D-AF41-0A8CD35E2294}" presName="rectangle" presStyleLbl="revTx" presStyleIdx="0" presStyleCnt="1" custLinFactNeighborX="-41929" custLinFactNeighborY="12708">
        <dgm:presLayoutVars>
          <dgm:bulletEnabled val="1"/>
        </dgm:presLayoutVars>
      </dgm:prSet>
      <dgm:spPr/>
    </dgm:pt>
    <dgm:pt modelId="{BF8C45E7-DE75-4DB9-8740-DB4E00D96ED2}" type="pres">
      <dgm:prSet presAssocID="{31E5B244-0E81-4791-8A2B-EC7AABD4A0DC}" presName="item1" presStyleLbl="node1" presStyleIdx="0" presStyleCnt="3" custScaleX="75000" custScaleY="75000" custLinFactX="-14131" custLinFactNeighborX="-100000" custLinFactNeighborY="42392">
        <dgm:presLayoutVars>
          <dgm:bulletEnabled val="1"/>
        </dgm:presLayoutVars>
      </dgm:prSet>
      <dgm:spPr/>
    </dgm:pt>
    <dgm:pt modelId="{CE5B6601-859C-483C-AA4C-1A9E9591FB9A}" type="pres">
      <dgm:prSet presAssocID="{E2B55855-06B0-40BF-8FF8-29AEBF599DF8}" presName="item2" presStyleLbl="node1" presStyleIdx="1" presStyleCnt="3" custScaleX="90000" custScaleY="90000" custLinFactX="-7010" custLinFactNeighborX="-100000" custLinFactNeighborY="41163">
        <dgm:presLayoutVars>
          <dgm:bulletEnabled val="1"/>
        </dgm:presLayoutVars>
      </dgm:prSet>
      <dgm:spPr/>
    </dgm:pt>
    <dgm:pt modelId="{02CA83C5-595A-43FC-9332-FFB5EF73900D}" type="pres">
      <dgm:prSet presAssocID="{BF6BED81-2A6B-4512-BC9F-1732299D5B47}" presName="item3" presStyleLbl="node1" presStyleIdx="2" presStyleCnt="3" custScaleX="120000" custScaleY="120000" custLinFactNeighborX="-98478" custLinFactNeighborY="27680">
        <dgm:presLayoutVars>
          <dgm:bulletEnabled val="1"/>
        </dgm:presLayoutVars>
      </dgm:prSet>
      <dgm:spPr/>
    </dgm:pt>
    <dgm:pt modelId="{FDFDF966-6EC4-4FD2-96D1-465635EC7674}" type="pres">
      <dgm:prSet presAssocID="{5982C4F7-89DB-4E4D-AF41-0A8CD35E2294}" presName="funnel" presStyleLbl="trAlignAcc1" presStyleIdx="0" presStyleCnt="1" custLinFactNeighborX="-35505" custLinFactNeighborY="4873"/>
      <dgm:spPr/>
    </dgm:pt>
  </dgm:ptLst>
  <dgm:cxnLst>
    <dgm:cxn modelId="{5DB19A08-DCC7-47F7-91D9-CDC0F655A67C}" srcId="{5982C4F7-89DB-4E4D-AF41-0A8CD35E2294}" destId="{EBD0622A-6A76-4DDD-B789-D331EB5E5DA4}" srcOrd="0" destOrd="0" parTransId="{E1CF39BD-2E5E-4593-83CF-D2AEC50D63AC}" sibTransId="{6B1D4995-CEAB-452D-80C1-1C8CC64E18BC}"/>
    <dgm:cxn modelId="{5FFF8A2B-3BF5-4313-B9DF-D04AFFD1B1BB}" type="presOf" srcId="{5982C4F7-89DB-4E4D-AF41-0A8CD35E2294}" destId="{A4F607E2-C4AF-4891-B211-060731863C1D}" srcOrd="0" destOrd="0" presId="urn:microsoft.com/office/officeart/2005/8/layout/funnel1"/>
    <dgm:cxn modelId="{96889E3E-58D3-494D-9FE4-D991963BB31D}" srcId="{5982C4F7-89DB-4E4D-AF41-0A8CD35E2294}" destId="{BF6BED81-2A6B-4512-BC9F-1732299D5B47}" srcOrd="3" destOrd="0" parTransId="{D578F10F-EF11-43D5-83C1-13DE6B86D9B1}" sibTransId="{153CA848-6D27-48DA-B811-B8425F096D36}"/>
    <dgm:cxn modelId="{9E5B1453-2F7E-4DFD-8C1D-B4EBA8C70C53}" type="presOf" srcId="{EBD0622A-6A76-4DDD-B789-D331EB5E5DA4}" destId="{02CA83C5-595A-43FC-9332-FFB5EF73900D}" srcOrd="0" destOrd="0" presId="urn:microsoft.com/office/officeart/2005/8/layout/funnel1"/>
    <dgm:cxn modelId="{3E92EC92-9EC0-45B6-B960-BA672A71E2E2}" srcId="{5982C4F7-89DB-4E4D-AF41-0A8CD35E2294}" destId="{E2B55855-06B0-40BF-8FF8-29AEBF599DF8}" srcOrd="2" destOrd="0" parTransId="{1F2B3940-3748-44C6-9E7A-C0BD499BFC5C}" sibTransId="{62528463-53D0-4074-B3F3-F9523F41F6EE}"/>
    <dgm:cxn modelId="{A66B9CA2-2D38-4C63-BE23-1D77846E8365}" srcId="{5982C4F7-89DB-4E4D-AF41-0A8CD35E2294}" destId="{31E5B244-0E81-4791-8A2B-EC7AABD4A0DC}" srcOrd="1" destOrd="0" parTransId="{006588C6-47B8-4016-8186-6B2050F9AED0}" sibTransId="{16ADE828-E8B9-4352-9132-16B827F98D73}"/>
    <dgm:cxn modelId="{0126F0B6-2744-4A4C-99CB-9CAEAF97726D}" type="presOf" srcId="{BF6BED81-2A6B-4512-BC9F-1732299D5B47}" destId="{5D793DB4-5D8E-4E2D-A74E-6267A1E611AA}" srcOrd="0" destOrd="0" presId="urn:microsoft.com/office/officeart/2005/8/layout/funnel1"/>
    <dgm:cxn modelId="{E6FB11BF-10D3-4829-A101-FC9BCFA8E71E}" type="presOf" srcId="{E2B55855-06B0-40BF-8FF8-29AEBF599DF8}" destId="{BF8C45E7-DE75-4DB9-8740-DB4E00D96ED2}" srcOrd="0" destOrd="0" presId="urn:microsoft.com/office/officeart/2005/8/layout/funnel1"/>
    <dgm:cxn modelId="{BC9B09F2-C58D-48FF-AB83-21B66C201BB7}" type="presOf" srcId="{31E5B244-0E81-4791-8A2B-EC7AABD4A0DC}" destId="{CE5B6601-859C-483C-AA4C-1A9E9591FB9A}" srcOrd="0" destOrd="0" presId="urn:microsoft.com/office/officeart/2005/8/layout/funnel1"/>
    <dgm:cxn modelId="{71EF787B-DE22-4F37-8458-B6E412EB1DB3}" type="presParOf" srcId="{A4F607E2-C4AF-4891-B211-060731863C1D}" destId="{A5CF371D-1837-431D-BFE2-717F731240B1}" srcOrd="0" destOrd="0" presId="urn:microsoft.com/office/officeart/2005/8/layout/funnel1"/>
    <dgm:cxn modelId="{2B98A73D-FFDF-4A2F-8278-8B57E125F82F}" type="presParOf" srcId="{A4F607E2-C4AF-4891-B211-060731863C1D}" destId="{6DA8B80A-42EA-4E84-B8D4-11406B8A8577}" srcOrd="1" destOrd="0" presId="urn:microsoft.com/office/officeart/2005/8/layout/funnel1"/>
    <dgm:cxn modelId="{A7BCFA70-6AC9-41E9-9D23-0E97E446AE4C}" type="presParOf" srcId="{A4F607E2-C4AF-4891-B211-060731863C1D}" destId="{5D793DB4-5D8E-4E2D-A74E-6267A1E611AA}" srcOrd="2" destOrd="0" presId="urn:microsoft.com/office/officeart/2005/8/layout/funnel1"/>
    <dgm:cxn modelId="{655AD2ED-713E-4616-AF2C-32F7BDF06422}" type="presParOf" srcId="{A4F607E2-C4AF-4891-B211-060731863C1D}" destId="{BF8C45E7-DE75-4DB9-8740-DB4E00D96ED2}" srcOrd="3" destOrd="0" presId="urn:microsoft.com/office/officeart/2005/8/layout/funnel1"/>
    <dgm:cxn modelId="{ABB9B127-6466-4201-B89A-3F8F9F7C9EA3}" type="presParOf" srcId="{A4F607E2-C4AF-4891-B211-060731863C1D}" destId="{CE5B6601-859C-483C-AA4C-1A9E9591FB9A}" srcOrd="4" destOrd="0" presId="urn:microsoft.com/office/officeart/2005/8/layout/funnel1"/>
    <dgm:cxn modelId="{F5BBA25F-3DCB-4CB3-AA7B-079AFA78A492}" type="presParOf" srcId="{A4F607E2-C4AF-4891-B211-060731863C1D}" destId="{02CA83C5-595A-43FC-9332-FFB5EF73900D}" srcOrd="5" destOrd="0" presId="urn:microsoft.com/office/officeart/2005/8/layout/funnel1"/>
    <dgm:cxn modelId="{CEB581B1-A3AC-4FF2-8488-B1B60C603442}" type="presParOf" srcId="{A4F607E2-C4AF-4891-B211-060731863C1D}" destId="{FDFDF966-6EC4-4FD2-96D1-465635EC7674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F371D-1837-431D-BFE2-717F731240B1}">
      <dsp:nvSpPr>
        <dsp:cNvPr id="0" name=""/>
        <dsp:cNvSpPr/>
      </dsp:nvSpPr>
      <dsp:spPr>
        <a:xfrm>
          <a:off x="163314" y="428858"/>
          <a:ext cx="4368800" cy="1517226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8B80A-42EA-4E84-B8D4-11406B8A8577}">
      <dsp:nvSpPr>
        <dsp:cNvPr id="0" name=""/>
        <dsp:cNvSpPr/>
      </dsp:nvSpPr>
      <dsp:spPr>
        <a:xfrm>
          <a:off x="1931136" y="4074176"/>
          <a:ext cx="846666" cy="541866"/>
        </a:xfrm>
        <a:prstGeom prst="downArrow">
          <a:avLst/>
        </a:prstGeom>
        <a:solidFill>
          <a:schemeClr val="tx1">
            <a:lumMod val="50000"/>
            <a:lumOff val="50000"/>
          </a:schemeClr>
        </a:solidFill>
        <a:ln w="1587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93DB4-5D8E-4E2D-A74E-6267A1E611AA}">
      <dsp:nvSpPr>
        <dsp:cNvPr id="0" name=""/>
        <dsp:cNvSpPr/>
      </dsp:nvSpPr>
      <dsp:spPr>
        <a:xfrm>
          <a:off x="328005" y="4402666"/>
          <a:ext cx="40640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b="1" kern="1200" dirty="0">
            <a:solidFill>
              <a:schemeClr val="tx1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chemeClr val="tx1"/>
              </a:solidFill>
            </a:rPr>
            <a:t>President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solidFill>
              <a:schemeClr val="tx1"/>
            </a:solidFill>
          </a:endParaRPr>
        </a:p>
      </dsp:txBody>
      <dsp:txXfrm>
        <a:off x="328005" y="4402666"/>
        <a:ext cx="4064000" cy="1016000"/>
      </dsp:txXfrm>
    </dsp:sp>
    <dsp:sp modelId="{BF8C45E7-DE75-4DB9-8740-DB4E00D96ED2}">
      <dsp:nvSpPr>
        <dsp:cNvPr id="0" name=""/>
        <dsp:cNvSpPr/>
      </dsp:nvSpPr>
      <dsp:spPr>
        <a:xfrm>
          <a:off x="1912316" y="2691092"/>
          <a:ext cx="1143000" cy="1143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College Council</a:t>
          </a:r>
        </a:p>
      </dsp:txBody>
      <dsp:txXfrm>
        <a:off x="2079704" y="2858480"/>
        <a:ext cx="808224" cy="808224"/>
      </dsp:txXfrm>
    </dsp:sp>
    <dsp:sp modelId="{CE5B6601-859C-483C-AA4C-1A9E9591FB9A}">
      <dsp:nvSpPr>
        <dsp:cNvPr id="0" name=""/>
        <dsp:cNvSpPr/>
      </dsp:nvSpPr>
      <dsp:spPr>
        <a:xfrm>
          <a:off x="816034" y="1414724"/>
          <a:ext cx="1371600" cy="1371600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Budget Task Force</a:t>
          </a:r>
        </a:p>
      </dsp:txBody>
      <dsp:txXfrm>
        <a:off x="1016900" y="1615590"/>
        <a:ext cx="969868" cy="969868"/>
      </dsp:txXfrm>
    </dsp:sp>
    <dsp:sp modelId="{02CA83C5-595A-43FC-9332-FFB5EF73900D}">
      <dsp:nvSpPr>
        <dsp:cNvPr id="0" name=""/>
        <dsp:cNvSpPr/>
      </dsp:nvSpPr>
      <dsp:spPr>
        <a:xfrm>
          <a:off x="2275328" y="612173"/>
          <a:ext cx="1828800" cy="1828800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</a:rPr>
            <a:t>Planning Teams</a:t>
          </a:r>
        </a:p>
      </dsp:txBody>
      <dsp:txXfrm>
        <a:off x="2543150" y="879995"/>
        <a:ext cx="1293156" cy="1293156"/>
      </dsp:txXfrm>
    </dsp:sp>
    <dsp:sp modelId="{FDFDF966-6EC4-4FD2-96D1-465635EC7674}">
      <dsp:nvSpPr>
        <dsp:cNvPr id="0" name=""/>
        <dsp:cNvSpPr/>
      </dsp:nvSpPr>
      <dsp:spPr>
        <a:xfrm>
          <a:off x="9922" y="218702"/>
          <a:ext cx="4741333" cy="379306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36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8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9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0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31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6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4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97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0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8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22F682-8A8F-4472-AE3C-425C477ECA7E}" type="datetimeFigureOut">
              <a:rPr lang="en-US" smtClean="0"/>
              <a:t>7/20/2021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C145E0-5094-41F6-97EE-8F0DAB4CB4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74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/>
          </p:cNvSpPr>
          <p:nvPr/>
        </p:nvSpPr>
        <p:spPr>
          <a:xfrm>
            <a:off x="1255071" y="728997"/>
            <a:ext cx="36576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College Community (Departments/Divisions)</a:t>
            </a:r>
          </a:p>
        </p:txBody>
      </p:sp>
      <p:sp>
        <p:nvSpPr>
          <p:cNvPr id="5" name="Oval 4"/>
          <p:cNvSpPr>
            <a:spLocks/>
          </p:cNvSpPr>
          <p:nvPr/>
        </p:nvSpPr>
        <p:spPr>
          <a:xfrm>
            <a:off x="1389038" y="1868772"/>
            <a:ext cx="3200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Planning Teams</a:t>
            </a:r>
          </a:p>
        </p:txBody>
      </p:sp>
      <p:sp>
        <p:nvSpPr>
          <p:cNvPr id="6" name="Oval 5"/>
          <p:cNvSpPr>
            <a:spLocks/>
          </p:cNvSpPr>
          <p:nvPr/>
        </p:nvSpPr>
        <p:spPr>
          <a:xfrm>
            <a:off x="1617638" y="3173541"/>
            <a:ext cx="27432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Budget Committee</a:t>
            </a:r>
          </a:p>
        </p:txBody>
      </p:sp>
      <p:sp>
        <p:nvSpPr>
          <p:cNvPr id="7" name="Oval 6"/>
          <p:cNvSpPr>
            <a:spLocks/>
          </p:cNvSpPr>
          <p:nvPr/>
        </p:nvSpPr>
        <p:spPr>
          <a:xfrm>
            <a:off x="1849595" y="4459010"/>
            <a:ext cx="2286000" cy="98697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College Council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003987" y="377736"/>
            <a:ext cx="5459930" cy="15359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Instructional Program Reviews (Robust to really assess needs based on program viability)</a:t>
            </a:r>
          </a:p>
          <a:p>
            <a:pPr marL="342900" indent="-342900" algn="ctr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Student Services CAS Standards Review</a:t>
            </a:r>
          </a:p>
          <a:p>
            <a:pPr marL="342900" indent="-342900" algn="ctr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Identify the Needs for the Programs/Departments</a:t>
            </a:r>
          </a:p>
          <a:p>
            <a:pPr marL="342900" indent="-342900" algn="ctr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Support with Data (Institutional Research)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03987" y="2127060"/>
            <a:ext cx="5459930" cy="8292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1. Develops prioritization lists based on the needs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03987" y="3206119"/>
            <a:ext cx="5459930" cy="7915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1. To review prioritization lists and measure it against available funds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003987" y="4399582"/>
            <a:ext cx="5459930" cy="9251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1. Receives reports/rankings from PT and Budget Committees and gives recommendations to the President</a:t>
            </a:r>
          </a:p>
        </p:txBody>
      </p:sp>
      <p:sp>
        <p:nvSpPr>
          <p:cNvPr id="3" name="Curved Left Arrow 2"/>
          <p:cNvSpPr/>
          <p:nvPr/>
        </p:nvSpPr>
        <p:spPr>
          <a:xfrm>
            <a:off x="4660619" y="2328782"/>
            <a:ext cx="808981" cy="1015811"/>
          </a:xfrm>
          <a:prstGeom prst="curved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 rot="10800000">
            <a:off x="595548" y="2398399"/>
            <a:ext cx="808981" cy="1015811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2855911" y="1651950"/>
            <a:ext cx="328620" cy="540293"/>
          </a:xfrm>
          <a:prstGeom prst="downArrow">
            <a:avLst>
              <a:gd name="adj1" fmla="val 2956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2820323" y="4087941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rved Left Arrow 16"/>
          <p:cNvSpPr/>
          <p:nvPr/>
        </p:nvSpPr>
        <p:spPr>
          <a:xfrm>
            <a:off x="4389278" y="3891676"/>
            <a:ext cx="808981" cy="1015811"/>
          </a:xfrm>
          <a:prstGeom prst="curved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Left Arrow 17"/>
          <p:cNvSpPr/>
          <p:nvPr/>
        </p:nvSpPr>
        <p:spPr>
          <a:xfrm rot="10800000">
            <a:off x="843762" y="3846369"/>
            <a:ext cx="808981" cy="1015811"/>
          </a:xfrm>
          <a:prstGeom prst="curved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2828285" y="2779734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>
            <a:spLocks/>
          </p:cNvSpPr>
          <p:nvPr/>
        </p:nvSpPr>
        <p:spPr>
          <a:xfrm>
            <a:off x="2070233" y="5687217"/>
            <a:ext cx="1828800" cy="9144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President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927442" y="5687217"/>
            <a:ext cx="5536475" cy="62681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1. President’s Decision </a:t>
            </a:r>
          </a:p>
        </p:txBody>
      </p:sp>
      <p:sp>
        <p:nvSpPr>
          <p:cNvPr id="22" name="Down Arrow 21"/>
          <p:cNvSpPr/>
          <p:nvPr/>
        </p:nvSpPr>
        <p:spPr>
          <a:xfrm>
            <a:off x="2820323" y="5454244"/>
            <a:ext cx="328620" cy="546380"/>
          </a:xfrm>
          <a:prstGeom prst="downArrow">
            <a:avLst>
              <a:gd name="adj1" fmla="val 29568"/>
              <a:gd name="adj2" fmla="val 50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urved Left Arrow 22"/>
          <p:cNvSpPr/>
          <p:nvPr/>
        </p:nvSpPr>
        <p:spPr>
          <a:xfrm>
            <a:off x="4997389" y="1087795"/>
            <a:ext cx="808981" cy="1015811"/>
          </a:xfrm>
          <a:prstGeom prst="curved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Left Arrow 23"/>
          <p:cNvSpPr/>
          <p:nvPr/>
        </p:nvSpPr>
        <p:spPr>
          <a:xfrm rot="10800000">
            <a:off x="382440" y="1099635"/>
            <a:ext cx="808981" cy="1015811"/>
          </a:xfrm>
          <a:prstGeom prst="curved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6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61749" y="490157"/>
            <a:ext cx="10558920" cy="57659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What is the makeup of the Planning Team: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Deans – OR - VP Instruction; VP Student Services lead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Tri-Chair Team?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Senate appoints positions similar to PBTs now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Voting positions on the Budget Committee?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Vision &amp; Purpose – strategic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Team is in charge of knowing, understanding and analyzing department/division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Rate/rank positions, equipment and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Assess ongoing support needed (especially with regards to equipment); life cycle analysis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Uphold Mission of College; Equity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Ask the questions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Clear Communication &amp; Defined Process/Workflow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Meeting Agendas, Calendar established for Academic Calendar Year (may include consideration for more meetings during program review time and less later in the year)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Emails (information); Meetings (decisions)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Transparency in the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tools (such as Slack) to maintain all the files which are visible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Account for “Emergency” Situations – define the faster process for some unforeseen situations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Quality Control</a:t>
            </a:r>
          </a:p>
        </p:txBody>
      </p:sp>
      <p:sp>
        <p:nvSpPr>
          <p:cNvPr id="5" name="Oval 4"/>
          <p:cNvSpPr/>
          <p:nvPr/>
        </p:nvSpPr>
        <p:spPr>
          <a:xfrm>
            <a:off x="7339962" y="235085"/>
            <a:ext cx="3980707" cy="141431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Planning Teams</a:t>
            </a:r>
          </a:p>
        </p:txBody>
      </p:sp>
    </p:spTree>
    <p:extLst>
      <p:ext uri="{BB962C8B-B14F-4D97-AF65-F5344CB8AC3E}">
        <p14:creationId xmlns:p14="http://schemas.microsoft.com/office/powerpoint/2010/main" val="306076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25445" y="980100"/>
            <a:ext cx="10558920" cy="51896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What is the makeup of the Budget Committee– who are the people at the table?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people from Planning Teams have voting positions on the Budget Committee?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Vision &amp; Purpose – strategic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Clear Communication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Transparency in the Processes within the committee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tools/resources to keep process transparent (such as Slack)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Quality Control</a:t>
            </a:r>
          </a:p>
          <a:p>
            <a:pPr marL="342900" indent="-34290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Ground rules for the funding; Keeping track of all the funding, categorical, CTE, etc.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1323" y="640079"/>
            <a:ext cx="3980707" cy="14143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Budget Committee</a:t>
            </a:r>
          </a:p>
        </p:txBody>
      </p:sp>
    </p:spTree>
    <p:extLst>
      <p:ext uri="{BB962C8B-B14F-4D97-AF65-F5344CB8AC3E}">
        <p14:creationId xmlns:p14="http://schemas.microsoft.com/office/powerpoint/2010/main" val="1368486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67052421"/>
              </p:ext>
            </p:extLst>
          </p:nvPr>
        </p:nvGraphicFramePr>
        <p:xfrm>
          <a:off x="3941823" y="110163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lowchart: Connector 3"/>
          <p:cNvSpPr/>
          <p:nvPr/>
        </p:nvSpPr>
        <p:spPr>
          <a:xfrm>
            <a:off x="8887092" y="670200"/>
            <a:ext cx="2514600" cy="2514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College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Community (Departments/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Divisions)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7614884" y="1743626"/>
            <a:ext cx="1669774" cy="58640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223777" y="161222"/>
            <a:ext cx="10058400" cy="1449387"/>
          </a:xfrm>
        </p:spPr>
        <p:txBody>
          <a:bodyPr/>
          <a:lstStyle/>
          <a:p>
            <a:r>
              <a:rPr lang="en-US" dirty="0"/>
              <a:t>Scenario 1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893904" y="3202440"/>
            <a:ext cx="572161" cy="97979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5759450" y="3614114"/>
            <a:ext cx="420534" cy="45099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991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223777" y="161222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Scenario 2a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765118" y="343913"/>
            <a:ext cx="1371600" cy="1371600"/>
            <a:chOff x="906300" y="1493073"/>
            <a:chExt cx="1371600" cy="1371600"/>
          </a:xfrm>
        </p:grpSpPr>
        <p:sp>
          <p:nvSpPr>
            <p:cNvPr id="5" name="Oval 4"/>
            <p:cNvSpPr/>
            <p:nvPr/>
          </p:nvSpPr>
          <p:spPr>
            <a:xfrm>
              <a:off x="906300" y="1493073"/>
              <a:ext cx="1371600" cy="1371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1107166" y="1693939"/>
              <a:ext cx="969868" cy="9698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Budget </a:t>
              </a:r>
              <a:r>
                <a:rPr lang="en-US" sz="1500" b="1" dirty="0">
                  <a:solidFill>
                    <a:schemeClr val="tx1"/>
                  </a:solidFill>
                </a:rPr>
                <a:t>Task Force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304169" y="2015003"/>
            <a:ext cx="1828800" cy="1828800"/>
            <a:chOff x="2275328" y="612173"/>
            <a:chExt cx="1828800" cy="1828800"/>
          </a:xfrm>
        </p:grpSpPr>
        <p:sp>
          <p:nvSpPr>
            <p:cNvPr id="8" name="Oval 7"/>
            <p:cNvSpPr/>
            <p:nvPr/>
          </p:nvSpPr>
          <p:spPr>
            <a:xfrm>
              <a:off x="2275328" y="612173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/>
            <p:cNvSpPr txBox="1"/>
            <p:nvPr/>
          </p:nvSpPr>
          <p:spPr>
            <a:xfrm>
              <a:off x="2543150" y="87999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Student Services Planning Team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879418" y="4298549"/>
            <a:ext cx="1143000" cy="1143000"/>
            <a:chOff x="1912316" y="2691092"/>
            <a:chExt cx="1143000" cy="1143000"/>
          </a:xfrm>
        </p:grpSpPr>
        <p:sp>
          <p:nvSpPr>
            <p:cNvPr id="12" name="Oval 11"/>
            <p:cNvSpPr/>
            <p:nvPr/>
          </p:nvSpPr>
          <p:spPr>
            <a:xfrm>
              <a:off x="1912316" y="2691092"/>
              <a:ext cx="1143000" cy="11430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4"/>
            <p:cNvSpPr txBox="1"/>
            <p:nvPr/>
          </p:nvSpPr>
          <p:spPr>
            <a:xfrm>
              <a:off x="2079704" y="2858480"/>
              <a:ext cx="808224" cy="8082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College Council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317798" y="5438415"/>
            <a:ext cx="2249167" cy="1134784"/>
            <a:chOff x="326006" y="4402666"/>
            <a:chExt cx="4065999" cy="1134784"/>
          </a:xfrm>
        </p:grpSpPr>
        <p:sp>
          <p:nvSpPr>
            <p:cNvPr id="15" name="Rectangle 14"/>
            <p:cNvSpPr/>
            <p:nvPr/>
          </p:nvSpPr>
          <p:spPr>
            <a:xfrm>
              <a:off x="328005" y="4402666"/>
              <a:ext cx="4064000" cy="1016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xtBox 15"/>
            <p:cNvSpPr txBox="1"/>
            <p:nvPr/>
          </p:nvSpPr>
          <p:spPr>
            <a:xfrm>
              <a:off x="326006" y="4521450"/>
              <a:ext cx="4064000" cy="10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0" b="1" kern="1200" dirty="0">
                <a:solidFill>
                  <a:schemeClr val="tx1"/>
                </a:solidFill>
              </a:endParaRP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>
                  <a:solidFill>
                    <a:schemeClr val="tx1"/>
                  </a:solidFill>
                </a:rPr>
                <a:t>President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 flipH="1" flipV="1">
            <a:off x="5450918" y="5274161"/>
            <a:ext cx="1" cy="5133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430533" y="4030727"/>
            <a:ext cx="11296" cy="55504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675908" y="1321699"/>
            <a:ext cx="1448923" cy="103649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6752899" y="2015003"/>
            <a:ext cx="1828800" cy="1828800"/>
            <a:chOff x="2275328" y="612173"/>
            <a:chExt cx="1828800" cy="1828800"/>
          </a:xfrm>
        </p:grpSpPr>
        <p:sp>
          <p:nvSpPr>
            <p:cNvPr id="28" name="Oval 27"/>
            <p:cNvSpPr/>
            <p:nvPr/>
          </p:nvSpPr>
          <p:spPr>
            <a:xfrm>
              <a:off x="2275328" y="612173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4"/>
            <p:cNvSpPr txBox="1"/>
            <p:nvPr/>
          </p:nvSpPr>
          <p:spPr>
            <a:xfrm>
              <a:off x="2543150" y="87999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Administrative Services Planning Team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528534" y="1992119"/>
            <a:ext cx="1828800" cy="1828800"/>
            <a:chOff x="2275328" y="612173"/>
            <a:chExt cx="1828800" cy="1828800"/>
          </a:xfrm>
        </p:grpSpPr>
        <p:sp>
          <p:nvSpPr>
            <p:cNvPr id="31" name="Oval 30"/>
            <p:cNvSpPr/>
            <p:nvPr/>
          </p:nvSpPr>
          <p:spPr>
            <a:xfrm>
              <a:off x="2275328" y="612173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Oval 4"/>
            <p:cNvSpPr txBox="1"/>
            <p:nvPr/>
          </p:nvSpPr>
          <p:spPr>
            <a:xfrm>
              <a:off x="2543150" y="87999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Instructional Planning Team</a:t>
              </a:r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2096637" y="1867301"/>
            <a:ext cx="6825982" cy="2163426"/>
          </a:xfrm>
          <a:prstGeom prst="roundRect">
            <a:avLst/>
          </a:prstGeom>
          <a:noFill/>
          <a:ln w="412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825581" y="1295801"/>
            <a:ext cx="1195140" cy="1062388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32" idx="0"/>
          </p:cNvCxnSpPr>
          <p:nvPr/>
        </p:nvCxnSpPr>
        <p:spPr>
          <a:xfrm>
            <a:off x="5441829" y="1435782"/>
            <a:ext cx="1105" cy="82415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7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223777" y="161222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Scenario 2b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79893" y="3685247"/>
            <a:ext cx="1371600" cy="1371600"/>
            <a:chOff x="906300" y="1493073"/>
            <a:chExt cx="1371600" cy="1371600"/>
          </a:xfrm>
        </p:grpSpPr>
        <p:sp>
          <p:nvSpPr>
            <p:cNvPr id="5" name="Oval 4"/>
            <p:cNvSpPr/>
            <p:nvPr/>
          </p:nvSpPr>
          <p:spPr>
            <a:xfrm>
              <a:off x="906300" y="1493073"/>
              <a:ext cx="1371600" cy="1371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1107166" y="1693939"/>
              <a:ext cx="969868" cy="9698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Budget Task Force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471204" y="3417425"/>
            <a:ext cx="1828800" cy="1828800"/>
            <a:chOff x="2275328" y="612173"/>
            <a:chExt cx="1828800" cy="1828800"/>
          </a:xfrm>
        </p:grpSpPr>
        <p:sp>
          <p:nvSpPr>
            <p:cNvPr id="8" name="Oval 7"/>
            <p:cNvSpPr/>
            <p:nvPr/>
          </p:nvSpPr>
          <p:spPr>
            <a:xfrm>
              <a:off x="2275328" y="612173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/>
            <p:cNvSpPr txBox="1"/>
            <p:nvPr/>
          </p:nvSpPr>
          <p:spPr>
            <a:xfrm>
              <a:off x="2543150" y="87999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Planning Teams</a:t>
              </a:r>
            </a:p>
          </p:txBody>
        </p:sp>
      </p:grpSp>
      <p:sp>
        <p:nvSpPr>
          <p:cNvPr id="10" name="Flowchart: Connector 9"/>
          <p:cNvSpPr/>
          <p:nvPr/>
        </p:nvSpPr>
        <p:spPr>
          <a:xfrm>
            <a:off x="4128304" y="487220"/>
            <a:ext cx="2514600" cy="2514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College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Community (Departments/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Divisions)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119715" y="3760325"/>
            <a:ext cx="1143000" cy="1143000"/>
            <a:chOff x="1912316" y="2691092"/>
            <a:chExt cx="1143000" cy="1143000"/>
          </a:xfrm>
        </p:grpSpPr>
        <p:sp>
          <p:nvSpPr>
            <p:cNvPr id="12" name="Oval 11"/>
            <p:cNvSpPr/>
            <p:nvPr/>
          </p:nvSpPr>
          <p:spPr>
            <a:xfrm>
              <a:off x="1912316" y="2691092"/>
              <a:ext cx="1143000" cy="11430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4"/>
            <p:cNvSpPr txBox="1"/>
            <p:nvPr/>
          </p:nvSpPr>
          <p:spPr>
            <a:xfrm>
              <a:off x="2079704" y="2858480"/>
              <a:ext cx="808224" cy="8082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College Council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715736" y="3823825"/>
            <a:ext cx="2248061" cy="1016000"/>
            <a:chOff x="328005" y="4402666"/>
            <a:chExt cx="4064000" cy="1016000"/>
          </a:xfrm>
        </p:grpSpPr>
        <p:sp>
          <p:nvSpPr>
            <p:cNvPr id="15" name="Rectangle 14"/>
            <p:cNvSpPr/>
            <p:nvPr/>
          </p:nvSpPr>
          <p:spPr>
            <a:xfrm>
              <a:off x="328005" y="4402666"/>
              <a:ext cx="4064000" cy="1016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xtBox 15"/>
            <p:cNvSpPr txBox="1"/>
            <p:nvPr/>
          </p:nvSpPr>
          <p:spPr>
            <a:xfrm>
              <a:off x="328005" y="4402666"/>
              <a:ext cx="4064000" cy="10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0" b="1" kern="1200" dirty="0">
                <a:solidFill>
                  <a:schemeClr val="tx1"/>
                </a:solidFill>
              </a:endParaRP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>
                  <a:solidFill>
                    <a:schemeClr val="tx1"/>
                  </a:solidFill>
                </a:rPr>
                <a:t>President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flipH="1" flipV="1">
            <a:off x="5385604" y="2652276"/>
            <a:ext cx="10317" cy="1114694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2"/>
          </p:cNvCxnSpPr>
          <p:nvPr/>
        </p:nvCxnSpPr>
        <p:spPr>
          <a:xfrm flipH="1">
            <a:off x="3478762" y="4331825"/>
            <a:ext cx="992442" cy="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136718" y="4331824"/>
            <a:ext cx="992442" cy="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8149668" y="4328887"/>
            <a:ext cx="848282" cy="2937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169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268748" y="116252"/>
            <a:ext cx="2471624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Proposal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075010" y="1159126"/>
            <a:ext cx="1371600" cy="1371600"/>
            <a:chOff x="5777692" y="1693939"/>
            <a:chExt cx="1371600" cy="1371600"/>
          </a:xfrm>
        </p:grpSpPr>
        <p:sp>
          <p:nvSpPr>
            <p:cNvPr id="5" name="Oval 4"/>
            <p:cNvSpPr/>
            <p:nvPr/>
          </p:nvSpPr>
          <p:spPr>
            <a:xfrm>
              <a:off x="5777692" y="1693939"/>
              <a:ext cx="1371600" cy="1371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6003854" y="1900303"/>
              <a:ext cx="969868" cy="9698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Budget </a:t>
              </a:r>
              <a:r>
                <a:rPr lang="en-US" sz="1500" b="1" dirty="0">
                  <a:solidFill>
                    <a:schemeClr val="tx1"/>
                  </a:solidFill>
                </a:rPr>
                <a:t>Committee 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9993402" y="2959230"/>
            <a:ext cx="1097280" cy="1097280"/>
            <a:chOff x="1912316" y="2691092"/>
            <a:chExt cx="1143000" cy="1143000"/>
          </a:xfrm>
        </p:grpSpPr>
        <p:sp>
          <p:nvSpPr>
            <p:cNvPr id="12" name="Oval 11"/>
            <p:cNvSpPr/>
            <p:nvPr/>
          </p:nvSpPr>
          <p:spPr>
            <a:xfrm>
              <a:off x="1912316" y="2691092"/>
              <a:ext cx="1143000" cy="11430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4"/>
            <p:cNvSpPr txBox="1"/>
            <p:nvPr/>
          </p:nvSpPr>
          <p:spPr>
            <a:xfrm>
              <a:off x="2079704" y="2858480"/>
              <a:ext cx="808224" cy="8082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College Council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61CA7DA-A5AE-4104-9F13-B1EB89566BB7}"/>
              </a:ext>
            </a:extLst>
          </p:cNvPr>
          <p:cNvGrpSpPr>
            <a:grpSpLocks noChangeAspect="1"/>
          </p:cNvGrpSpPr>
          <p:nvPr/>
        </p:nvGrpSpPr>
        <p:grpSpPr>
          <a:xfrm>
            <a:off x="4574637" y="3160391"/>
            <a:ext cx="1645920" cy="1645920"/>
            <a:chOff x="906300" y="1493073"/>
            <a:chExt cx="1371600" cy="1371600"/>
          </a:xfrm>
          <a:solidFill>
            <a:schemeClr val="bg2">
              <a:lumMod val="90000"/>
            </a:schemeClr>
          </a:solidFill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0149385-9EA9-4982-8871-64A408E684EE}"/>
                </a:ext>
              </a:extLst>
            </p:cNvPr>
            <p:cNvSpPr/>
            <p:nvPr/>
          </p:nvSpPr>
          <p:spPr>
            <a:xfrm>
              <a:off x="906300" y="1493073"/>
              <a:ext cx="1371600" cy="1371600"/>
            </a:xfrm>
            <a:prstGeom prst="ellipse">
              <a:avLst/>
            </a:prstGeom>
            <a:grp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Oval 4">
              <a:extLst>
                <a:ext uri="{FF2B5EF4-FFF2-40B4-BE49-F238E27FC236}">
                  <a16:creationId xmlns:a16="http://schemas.microsoft.com/office/drawing/2014/main" id="{EE74582D-4C0D-48A5-90CB-0254765493BC}"/>
                </a:ext>
              </a:extLst>
            </p:cNvPr>
            <p:cNvSpPr txBox="1"/>
            <p:nvPr/>
          </p:nvSpPr>
          <p:spPr>
            <a:xfrm>
              <a:off x="1107166" y="1693939"/>
              <a:ext cx="969868" cy="969868"/>
            </a:xfrm>
            <a:prstGeom prst="rect">
              <a:avLst/>
            </a:prstGeom>
            <a:grp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dirty="0">
                  <a:solidFill>
                    <a:schemeClr val="tx1"/>
                  </a:solidFill>
                </a:rPr>
                <a:t>Areas/Depts/</a:t>
              </a:r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dirty="0">
                  <a:solidFill>
                    <a:schemeClr val="tx1"/>
                  </a:solidFill>
                </a:rPr>
                <a:t>Divisions Deans &amp; Managers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D3602F6-1FDE-4686-91AF-4F85D8092ECF}"/>
              </a:ext>
            </a:extLst>
          </p:cNvPr>
          <p:cNvGrpSpPr>
            <a:grpSpLocks noChangeAspect="1"/>
          </p:cNvGrpSpPr>
          <p:nvPr/>
        </p:nvGrpSpPr>
        <p:grpSpPr>
          <a:xfrm>
            <a:off x="3194629" y="4852428"/>
            <a:ext cx="1280160" cy="1280160"/>
            <a:chOff x="-2037964" y="5181424"/>
            <a:chExt cx="1828800" cy="1828800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6ABFCE9-EE1B-41C8-925E-B47C7C385F26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Oval 4">
              <a:extLst>
                <a:ext uri="{FF2B5EF4-FFF2-40B4-BE49-F238E27FC236}">
                  <a16:creationId xmlns:a16="http://schemas.microsoft.com/office/drawing/2014/main" id="{1EC4A547-E0A3-4D48-902E-0FA9515F7D46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Student Services</a:t>
              </a:r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6E87C48-F81F-44A9-B583-264293855FF0}"/>
              </a:ext>
            </a:extLst>
          </p:cNvPr>
          <p:cNvCxnSpPr>
            <a:cxnSpLocks/>
          </p:cNvCxnSpPr>
          <p:nvPr/>
        </p:nvCxnSpPr>
        <p:spPr>
          <a:xfrm flipH="1">
            <a:off x="3556495" y="1831461"/>
            <a:ext cx="879021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A3AB870-029D-445A-9A76-57AFAC9E2EF1}"/>
              </a:ext>
            </a:extLst>
          </p:cNvPr>
          <p:cNvCxnSpPr>
            <a:cxnSpLocks/>
          </p:cNvCxnSpPr>
          <p:nvPr/>
        </p:nvCxnSpPr>
        <p:spPr>
          <a:xfrm flipH="1">
            <a:off x="6402687" y="1860988"/>
            <a:ext cx="879021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ounded Rectangle 33">
            <a:extLst>
              <a:ext uri="{FF2B5EF4-FFF2-40B4-BE49-F238E27FC236}">
                <a16:creationId xmlns:a16="http://schemas.microsoft.com/office/drawing/2014/main" id="{A28A515D-49C6-4D2E-A6CF-D4E32C10F548}"/>
              </a:ext>
            </a:extLst>
          </p:cNvPr>
          <p:cNvSpPr/>
          <p:nvPr/>
        </p:nvSpPr>
        <p:spPr>
          <a:xfrm>
            <a:off x="2795587" y="2959230"/>
            <a:ext cx="5152853" cy="3331110"/>
          </a:xfrm>
          <a:prstGeom prst="roundRect">
            <a:avLst/>
          </a:prstGeom>
          <a:noFill/>
          <a:ln w="412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E107696-6221-42CC-AE5E-2CDCDDF44368}"/>
              </a:ext>
            </a:extLst>
          </p:cNvPr>
          <p:cNvSpPr txBox="1"/>
          <p:nvPr/>
        </p:nvSpPr>
        <p:spPr>
          <a:xfrm>
            <a:off x="7331768" y="1418456"/>
            <a:ext cx="2082055" cy="8318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>
                <a:solidFill>
                  <a:schemeClr val="tx1"/>
                </a:solidFill>
              </a:rPr>
              <a:t>President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626CCB8-A50E-40C7-9226-6487445AE1DC}"/>
              </a:ext>
            </a:extLst>
          </p:cNvPr>
          <p:cNvGrpSpPr>
            <a:grpSpLocks noChangeAspect="1"/>
          </p:cNvGrpSpPr>
          <p:nvPr/>
        </p:nvGrpSpPr>
        <p:grpSpPr>
          <a:xfrm>
            <a:off x="4474789" y="930526"/>
            <a:ext cx="1828800" cy="1828800"/>
            <a:chOff x="5777692" y="1693939"/>
            <a:chExt cx="1371600" cy="1371600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31623408-BE75-4C64-9AD9-5D4062208DA7}"/>
                </a:ext>
              </a:extLst>
            </p:cNvPr>
            <p:cNvSpPr/>
            <p:nvPr/>
          </p:nvSpPr>
          <p:spPr>
            <a:xfrm>
              <a:off x="5777692" y="1693939"/>
              <a:ext cx="1371600" cy="1371600"/>
            </a:xfrm>
            <a:prstGeom prst="ellipse">
              <a:avLst/>
            </a:prstGeom>
            <a:grpFill/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Oval 4">
              <a:extLst>
                <a:ext uri="{FF2B5EF4-FFF2-40B4-BE49-F238E27FC236}">
                  <a16:creationId xmlns:a16="http://schemas.microsoft.com/office/drawing/2014/main" id="{AB110897-5E87-4C7F-BDE2-5EC41DDB9FFA}"/>
                </a:ext>
              </a:extLst>
            </p:cNvPr>
            <p:cNvSpPr txBox="1"/>
            <p:nvPr/>
          </p:nvSpPr>
          <p:spPr>
            <a:xfrm>
              <a:off x="5987843" y="1901737"/>
              <a:ext cx="912652" cy="927741"/>
            </a:xfrm>
            <a:prstGeom prst="rect">
              <a:avLst/>
            </a:prstGeom>
            <a:grpFill/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VPs + Affinity Groups, Senates, Students, etc.</a:t>
              </a:r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72F33FC1-C5EB-43A2-8669-58C871C05BCD}"/>
              </a:ext>
            </a:extLst>
          </p:cNvPr>
          <p:cNvSpPr txBox="1"/>
          <p:nvPr/>
        </p:nvSpPr>
        <p:spPr>
          <a:xfrm>
            <a:off x="3877139" y="406718"/>
            <a:ext cx="3057735" cy="5566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Planning Team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B6E501E-7AF4-45CE-83A9-F40B7CE2BAAB}"/>
              </a:ext>
            </a:extLst>
          </p:cNvPr>
          <p:cNvGrpSpPr>
            <a:grpSpLocks noChangeAspect="1"/>
          </p:cNvGrpSpPr>
          <p:nvPr/>
        </p:nvGrpSpPr>
        <p:grpSpPr>
          <a:xfrm>
            <a:off x="4720456" y="4852429"/>
            <a:ext cx="1280160" cy="1280160"/>
            <a:chOff x="-2037964" y="5181424"/>
            <a:chExt cx="1828800" cy="1828800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6DBA4FC6-EE91-4120-AB4D-4495F364BDBF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9" name="Oval 4">
              <a:extLst>
                <a:ext uri="{FF2B5EF4-FFF2-40B4-BE49-F238E27FC236}">
                  <a16:creationId xmlns:a16="http://schemas.microsoft.com/office/drawing/2014/main" id="{3610AB64-4051-412D-A5F4-3C230D0F5120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Instructional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4BF5357B-1301-4982-90B9-CE7F76AA2E10}"/>
              </a:ext>
            </a:extLst>
          </p:cNvPr>
          <p:cNvGrpSpPr>
            <a:grpSpLocks noChangeAspect="1"/>
          </p:cNvGrpSpPr>
          <p:nvPr/>
        </p:nvGrpSpPr>
        <p:grpSpPr>
          <a:xfrm>
            <a:off x="6246283" y="4852428"/>
            <a:ext cx="1280160" cy="1280160"/>
            <a:chOff x="-2037964" y="5181424"/>
            <a:chExt cx="1828800" cy="1828800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DC767A69-540B-496E-8BEA-A1BC36D914C0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Oval 4">
              <a:extLst>
                <a:ext uri="{FF2B5EF4-FFF2-40B4-BE49-F238E27FC236}">
                  <a16:creationId xmlns:a16="http://schemas.microsoft.com/office/drawing/2014/main" id="{5B997475-1171-4530-9207-C8E3F16D89AC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Administrative Services</a:t>
              </a:r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317E4D46-7498-483D-BE46-3ACE313F8A36}"/>
              </a:ext>
            </a:extLst>
          </p:cNvPr>
          <p:cNvSpPr txBox="1"/>
          <p:nvPr/>
        </p:nvSpPr>
        <p:spPr>
          <a:xfrm>
            <a:off x="1288347" y="4125400"/>
            <a:ext cx="1558075" cy="1016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Working Group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1C28359-70C5-4DA0-8E82-8C0AA83E0372}"/>
              </a:ext>
            </a:extLst>
          </p:cNvPr>
          <p:cNvCxnSpPr>
            <a:cxnSpLocks/>
          </p:cNvCxnSpPr>
          <p:nvPr/>
        </p:nvCxnSpPr>
        <p:spPr>
          <a:xfrm flipH="1">
            <a:off x="5389189" y="2335358"/>
            <a:ext cx="16817" cy="1166468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CD47BC71-6D4E-43AA-86AA-9E93F5D3B696}"/>
              </a:ext>
            </a:extLst>
          </p:cNvPr>
          <p:cNvSpPr txBox="1"/>
          <p:nvPr/>
        </p:nvSpPr>
        <p:spPr>
          <a:xfrm>
            <a:off x="9013173" y="4217202"/>
            <a:ext cx="3057735" cy="5566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Information to Greater Community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106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84150" y="164160"/>
            <a:ext cx="1371600" cy="1371600"/>
            <a:chOff x="906300" y="1493073"/>
            <a:chExt cx="1371600" cy="1371600"/>
          </a:xfrm>
        </p:grpSpPr>
        <p:sp>
          <p:nvSpPr>
            <p:cNvPr id="5" name="Oval 4"/>
            <p:cNvSpPr/>
            <p:nvPr/>
          </p:nvSpPr>
          <p:spPr>
            <a:xfrm>
              <a:off x="906300" y="1493073"/>
              <a:ext cx="1371600" cy="1371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1107166" y="1693939"/>
              <a:ext cx="969868" cy="9698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Budget </a:t>
              </a:r>
              <a:r>
                <a:rPr lang="en-US" sz="1500" b="1" dirty="0">
                  <a:solidFill>
                    <a:schemeClr val="tx1"/>
                  </a:solidFill>
                </a:rPr>
                <a:t>Committee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4929384" y="5026504"/>
            <a:ext cx="2142759" cy="69517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B3613A-9FC1-4FD6-AEDF-F86971E0EC3D}"/>
              </a:ext>
            </a:extLst>
          </p:cNvPr>
          <p:cNvSpPr txBox="1"/>
          <p:nvPr/>
        </p:nvSpPr>
        <p:spPr>
          <a:xfrm>
            <a:off x="2344362" y="331324"/>
            <a:ext cx="57503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Budget Committee gives the College Community their budget proposal as to what funding is available and helps communicate restrictions related to the funding. (VPs)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88616D6-CAE5-4BAC-B605-38AAD0FFDC62}"/>
              </a:ext>
            </a:extLst>
          </p:cNvPr>
          <p:cNvSpPr txBox="1"/>
          <p:nvPr/>
        </p:nvSpPr>
        <p:spPr>
          <a:xfrm>
            <a:off x="2253232" y="3590699"/>
            <a:ext cx="6294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Areas/Depts/Divisions develop and conduct review for needs assessments.  </a:t>
            </a:r>
            <a:r>
              <a:rPr lang="en-US" i="1" dirty="0"/>
              <a:t>Ex. Program Reviews PR, CAS, APPA Standards.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83F7AE9-9D96-4BFD-B055-9243C9CDB818}"/>
              </a:ext>
            </a:extLst>
          </p:cNvPr>
          <p:cNvSpPr txBox="1"/>
          <p:nvPr/>
        </p:nvSpPr>
        <p:spPr>
          <a:xfrm>
            <a:off x="4501408" y="4739674"/>
            <a:ext cx="31366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Deans, Managers, AVPs, etc. discuss with their teams and rank most important requests from the Review process. Coordinate with respective VP.</a:t>
            </a:r>
            <a:endParaRPr lang="en-US" i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84ACCCF-62C2-4118-9D36-B5354A4826C1}"/>
              </a:ext>
            </a:extLst>
          </p:cNvPr>
          <p:cNvSpPr txBox="1"/>
          <p:nvPr/>
        </p:nvSpPr>
        <p:spPr>
          <a:xfrm>
            <a:off x="2356270" y="1948279"/>
            <a:ext cx="3508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Leadership Co-Chair, VPs</a:t>
            </a:r>
            <a:endParaRPr lang="en-US" i="1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2021FC4-9745-458E-8D8F-49F91C2C8359}"/>
              </a:ext>
            </a:extLst>
          </p:cNvPr>
          <p:cNvGrpSpPr>
            <a:grpSpLocks noChangeAspect="1"/>
          </p:cNvGrpSpPr>
          <p:nvPr/>
        </p:nvGrpSpPr>
        <p:grpSpPr>
          <a:xfrm>
            <a:off x="565457" y="3116038"/>
            <a:ext cx="1645920" cy="1645920"/>
            <a:chOff x="906300" y="1493073"/>
            <a:chExt cx="1371600" cy="1371600"/>
          </a:xfrm>
          <a:solidFill>
            <a:schemeClr val="bg2">
              <a:lumMod val="90000"/>
            </a:schemeClr>
          </a:solidFill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C122DD7-36DC-4EBC-95DA-BCB590631B4E}"/>
                </a:ext>
              </a:extLst>
            </p:cNvPr>
            <p:cNvSpPr/>
            <p:nvPr/>
          </p:nvSpPr>
          <p:spPr>
            <a:xfrm>
              <a:off x="906300" y="1493073"/>
              <a:ext cx="1371600" cy="1371600"/>
            </a:xfrm>
            <a:prstGeom prst="ellipse">
              <a:avLst/>
            </a:prstGeom>
            <a:grp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Oval 4">
              <a:extLst>
                <a:ext uri="{FF2B5EF4-FFF2-40B4-BE49-F238E27FC236}">
                  <a16:creationId xmlns:a16="http://schemas.microsoft.com/office/drawing/2014/main" id="{61CC9545-D7F2-410D-9AAE-14BAE1D77210}"/>
                </a:ext>
              </a:extLst>
            </p:cNvPr>
            <p:cNvSpPr txBox="1"/>
            <p:nvPr/>
          </p:nvSpPr>
          <p:spPr>
            <a:xfrm>
              <a:off x="1107166" y="1693939"/>
              <a:ext cx="969868" cy="969868"/>
            </a:xfrm>
            <a:prstGeom prst="rect">
              <a:avLst/>
            </a:prstGeom>
            <a:grpFill/>
            <a:ln>
              <a:solidFill>
                <a:schemeClr val="bg2">
                  <a:lumMod val="9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dirty="0">
                  <a:solidFill>
                    <a:schemeClr val="tx1"/>
                  </a:solidFill>
                </a:rPr>
                <a:t>Areas/Depts/</a:t>
              </a:r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dirty="0">
                  <a:solidFill>
                    <a:schemeClr val="tx1"/>
                  </a:solidFill>
                </a:rPr>
                <a:t>Divisions Deans &amp; Managers</a:t>
              </a:r>
              <a:endParaRPr lang="en-US" sz="15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954E5F5-67F5-4860-8E3C-FF197DB5E134}"/>
              </a:ext>
            </a:extLst>
          </p:cNvPr>
          <p:cNvGrpSpPr>
            <a:grpSpLocks noChangeAspect="1"/>
          </p:cNvGrpSpPr>
          <p:nvPr/>
        </p:nvGrpSpPr>
        <p:grpSpPr>
          <a:xfrm>
            <a:off x="721940" y="1591518"/>
            <a:ext cx="1371600" cy="1371600"/>
            <a:chOff x="5777692" y="1693939"/>
            <a:chExt cx="1371600" cy="1371600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2BB712D-733B-4228-82C5-DE5534F7A85A}"/>
                </a:ext>
              </a:extLst>
            </p:cNvPr>
            <p:cNvSpPr/>
            <p:nvPr/>
          </p:nvSpPr>
          <p:spPr>
            <a:xfrm>
              <a:off x="5777692" y="1693939"/>
              <a:ext cx="1371600" cy="1371600"/>
            </a:xfrm>
            <a:prstGeom prst="ellipse">
              <a:avLst/>
            </a:prstGeom>
            <a:grpFill/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063560"/>
                <a:satOff val="-11946"/>
                <a:lumOff val="-254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Oval 4">
              <a:extLst>
                <a:ext uri="{FF2B5EF4-FFF2-40B4-BE49-F238E27FC236}">
                  <a16:creationId xmlns:a16="http://schemas.microsoft.com/office/drawing/2014/main" id="{5E30FE54-B949-4E99-BEAF-FE5057275FA9}"/>
                </a:ext>
              </a:extLst>
            </p:cNvPr>
            <p:cNvSpPr txBox="1"/>
            <p:nvPr/>
          </p:nvSpPr>
          <p:spPr>
            <a:xfrm>
              <a:off x="5987843" y="1901737"/>
              <a:ext cx="912652" cy="927741"/>
            </a:xfrm>
            <a:prstGeom prst="rect">
              <a:avLst/>
            </a:prstGeom>
            <a:grpFill/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b="1" kern="1200" dirty="0">
                  <a:solidFill>
                    <a:schemeClr val="tx1"/>
                  </a:solidFill>
                </a:rPr>
                <a:t>Planning Team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55CB3D9E-4302-4563-8B46-07DF9BD80644}"/>
              </a:ext>
            </a:extLst>
          </p:cNvPr>
          <p:cNvSpPr txBox="1"/>
          <p:nvPr/>
        </p:nvSpPr>
        <p:spPr>
          <a:xfrm>
            <a:off x="8213907" y="3957201"/>
            <a:ext cx="2248061" cy="1016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Working Group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635A00F-ACE9-4091-B029-DA514F337746}"/>
              </a:ext>
            </a:extLst>
          </p:cNvPr>
          <p:cNvGrpSpPr>
            <a:grpSpLocks noChangeAspect="1"/>
          </p:cNvGrpSpPr>
          <p:nvPr/>
        </p:nvGrpSpPr>
        <p:grpSpPr>
          <a:xfrm>
            <a:off x="483904" y="4959047"/>
            <a:ext cx="1280160" cy="1280160"/>
            <a:chOff x="-2037964" y="5181424"/>
            <a:chExt cx="1828800" cy="1828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1603B27-7D83-42CD-8B22-F4CCCC44A05F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Oval 4">
              <a:extLst>
                <a:ext uri="{FF2B5EF4-FFF2-40B4-BE49-F238E27FC236}">
                  <a16:creationId xmlns:a16="http://schemas.microsoft.com/office/drawing/2014/main" id="{2F21874E-2104-4267-A7C2-F011F082F1AE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Student Services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5FEC451-4D9C-416C-BC62-B4A4077D8BCE}"/>
              </a:ext>
            </a:extLst>
          </p:cNvPr>
          <p:cNvGrpSpPr>
            <a:grpSpLocks noChangeAspect="1"/>
          </p:cNvGrpSpPr>
          <p:nvPr/>
        </p:nvGrpSpPr>
        <p:grpSpPr>
          <a:xfrm>
            <a:off x="1808525" y="4945077"/>
            <a:ext cx="1280160" cy="1280160"/>
            <a:chOff x="-2037964" y="5181424"/>
            <a:chExt cx="1828800" cy="1828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706714A-E2A6-4E6F-B03D-A8C633013E48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Oval 4">
              <a:extLst>
                <a:ext uri="{FF2B5EF4-FFF2-40B4-BE49-F238E27FC236}">
                  <a16:creationId xmlns:a16="http://schemas.microsoft.com/office/drawing/2014/main" id="{C6C23D30-4FFC-41BB-AE52-E60D033656E8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Instructional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2A697EB-54E5-4E4F-9F90-3E5E4FDD3785}"/>
              </a:ext>
            </a:extLst>
          </p:cNvPr>
          <p:cNvGrpSpPr>
            <a:grpSpLocks noChangeAspect="1"/>
          </p:cNvGrpSpPr>
          <p:nvPr/>
        </p:nvGrpSpPr>
        <p:grpSpPr>
          <a:xfrm>
            <a:off x="3125280" y="4959047"/>
            <a:ext cx="1280160" cy="1280160"/>
            <a:chOff x="-2037964" y="5181424"/>
            <a:chExt cx="1828800" cy="1828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A10BA008-9A85-493C-9C51-BB7D15C9FDA9}"/>
                </a:ext>
              </a:extLst>
            </p:cNvPr>
            <p:cNvSpPr/>
            <p:nvPr/>
          </p:nvSpPr>
          <p:spPr>
            <a:xfrm>
              <a:off x="-2037964" y="5181424"/>
              <a:ext cx="1828800" cy="18288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127120"/>
                <a:satOff val="-23891"/>
                <a:lumOff val="-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Oval 4">
              <a:extLst>
                <a:ext uri="{FF2B5EF4-FFF2-40B4-BE49-F238E27FC236}">
                  <a16:creationId xmlns:a16="http://schemas.microsoft.com/office/drawing/2014/main" id="{7C5618B4-AE7C-45EC-B82E-F7EC882028FE}"/>
                </a:ext>
              </a:extLst>
            </p:cNvPr>
            <p:cNvSpPr txBox="1"/>
            <p:nvPr/>
          </p:nvSpPr>
          <p:spPr>
            <a:xfrm>
              <a:off x="-1770141" y="5449245"/>
              <a:ext cx="1293156" cy="1293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Administrative Services</a:t>
              </a: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A1F24D8C-0DCA-43B3-B909-836C482116FB}"/>
              </a:ext>
            </a:extLst>
          </p:cNvPr>
          <p:cNvSpPr txBox="1"/>
          <p:nvPr/>
        </p:nvSpPr>
        <p:spPr>
          <a:xfrm>
            <a:off x="8521171" y="1817395"/>
            <a:ext cx="1709564" cy="1016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Planning Team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03EEF44-BBA7-44CA-9600-C35A1C40C8EC}"/>
              </a:ext>
            </a:extLst>
          </p:cNvPr>
          <p:cNvSpPr txBox="1"/>
          <p:nvPr/>
        </p:nvSpPr>
        <p:spPr>
          <a:xfrm>
            <a:off x="8260332" y="350544"/>
            <a:ext cx="2248061" cy="1016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Budget Committee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sp>
        <p:nvSpPr>
          <p:cNvPr id="61" name="Rounded Rectangle 33">
            <a:extLst>
              <a:ext uri="{FF2B5EF4-FFF2-40B4-BE49-F238E27FC236}">
                <a16:creationId xmlns:a16="http://schemas.microsoft.com/office/drawing/2014/main" id="{76343945-B8F7-4E40-A167-FA8EB7D59E9D}"/>
              </a:ext>
            </a:extLst>
          </p:cNvPr>
          <p:cNvSpPr/>
          <p:nvPr/>
        </p:nvSpPr>
        <p:spPr>
          <a:xfrm>
            <a:off x="292900" y="3011236"/>
            <a:ext cx="7940353" cy="3264114"/>
          </a:xfrm>
          <a:prstGeom prst="roundRect">
            <a:avLst/>
          </a:prstGeom>
          <a:noFill/>
          <a:ln w="412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583CA9C-A347-4B43-ADCA-5DDA6DEE13FC}"/>
              </a:ext>
            </a:extLst>
          </p:cNvPr>
          <p:cNvCxnSpPr>
            <a:cxnSpLocks/>
          </p:cNvCxnSpPr>
          <p:nvPr/>
        </p:nvCxnSpPr>
        <p:spPr>
          <a:xfrm flipH="1" flipV="1">
            <a:off x="9396088" y="1260870"/>
            <a:ext cx="1" cy="737179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DCFD4E0-8D7D-4D85-B213-E5FB71CA5563}"/>
              </a:ext>
            </a:extLst>
          </p:cNvPr>
          <p:cNvCxnSpPr>
            <a:cxnSpLocks/>
          </p:cNvCxnSpPr>
          <p:nvPr/>
        </p:nvCxnSpPr>
        <p:spPr>
          <a:xfrm flipH="1">
            <a:off x="9375953" y="2812064"/>
            <a:ext cx="16817" cy="1166468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50BF64D7-6A7D-4D95-8C53-474B764A16F0}"/>
              </a:ext>
            </a:extLst>
          </p:cNvPr>
          <p:cNvSpPr txBox="1"/>
          <p:nvPr/>
        </p:nvSpPr>
        <p:spPr>
          <a:xfrm>
            <a:off x="10442821" y="1796064"/>
            <a:ext cx="1709564" cy="1016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lvl="0" algn="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b="1" kern="1200" dirty="0">
              <a:solidFill>
                <a:schemeClr val="tx1"/>
              </a:solidFill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>
                <a:solidFill>
                  <a:schemeClr val="tx1"/>
                </a:solidFill>
              </a:rPr>
              <a:t>President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200" kern="1200" dirty="0">
              <a:solidFill>
                <a:schemeClr val="tx1"/>
              </a:solidFill>
            </a:endParaRPr>
          </a:p>
        </p:txBody>
      </p:sp>
      <p:sp>
        <p:nvSpPr>
          <p:cNvPr id="66" name="Rounded Rectangle 33">
            <a:extLst>
              <a:ext uri="{FF2B5EF4-FFF2-40B4-BE49-F238E27FC236}">
                <a16:creationId xmlns:a16="http://schemas.microsoft.com/office/drawing/2014/main" id="{ACB40F8B-6031-4B17-8632-0DE0702FAF8D}"/>
              </a:ext>
            </a:extLst>
          </p:cNvPr>
          <p:cNvSpPr/>
          <p:nvPr/>
        </p:nvSpPr>
        <p:spPr>
          <a:xfrm>
            <a:off x="8329220" y="331324"/>
            <a:ext cx="3648031" cy="5907883"/>
          </a:xfrm>
          <a:prstGeom prst="roundRect">
            <a:avLst/>
          </a:prstGeom>
          <a:noFill/>
          <a:ln w="41275">
            <a:solidFill>
              <a:schemeClr val="accent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6D64A6D-C4A5-4FC8-82BF-9615231D7F66}"/>
              </a:ext>
            </a:extLst>
          </p:cNvPr>
          <p:cNvCxnSpPr>
            <a:cxnSpLocks/>
          </p:cNvCxnSpPr>
          <p:nvPr/>
        </p:nvCxnSpPr>
        <p:spPr>
          <a:xfrm flipH="1">
            <a:off x="9985579" y="2327834"/>
            <a:ext cx="682246" cy="1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4903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480</TotalTime>
  <Words>534</Words>
  <Application>Microsoft Office PowerPoint</Application>
  <PresentationFormat>Widescreen</PresentationFormat>
  <Paragraphs>103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Scenario 1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Jennifer Mahato</cp:lastModifiedBy>
  <cp:revision>73</cp:revision>
  <dcterms:created xsi:type="dcterms:W3CDTF">2021-05-27T23:22:26Z</dcterms:created>
  <dcterms:modified xsi:type="dcterms:W3CDTF">2021-07-21T00:21:42Z</dcterms:modified>
</cp:coreProperties>
</file>