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67" autoAdjust="0"/>
    <p:restoredTop sz="94660"/>
  </p:normalViewPr>
  <p:slideViewPr>
    <p:cSldViewPr snapToGrid="0">
      <p:cViewPr>
        <p:scale>
          <a:sx n="100" d="100"/>
          <a:sy n="100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E6F-F7E9-420A-987B-7A552013A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95E2C-3B36-4CC0-ACAD-1188443DC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05B1C-1EE1-443B-B146-0452EB7C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8FFEB-8CFE-447B-94C4-5F14C1B9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52DD5-A93C-48C3-9555-EE5465DF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32F5-ED1E-4A8C-858B-EBD135B2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9C276-34FD-4757-93B9-A789985D4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B456A-BC10-4EAB-B106-0726F15C7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5C845-F373-4399-9649-C2A2BA6C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3326-0A09-48F2-B6ED-8A7E4DB2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5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78CAB-3282-4B8C-ABCC-83302B4C6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46CDD-0F29-42A0-805E-5FE8DD9B3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62D4-FC7A-4F23-8922-409BCD0D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B2162-7FC3-43BC-BABA-FF3C0D4A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A3869-2F0D-4555-B952-FE5E82E4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4D2F-2D0B-4490-A811-A0483ABA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2CC3-AE9A-42B4-A4DB-EEC500C5A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97621-513D-4975-A73C-D88CA880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BB53-A235-4790-B135-DBDE02E9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6E24B-2DEB-42EC-8C98-2FF5FE2D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A7A7-621C-4FF7-AFC1-9629A733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57B69-1B0F-4B5A-AF17-04D1BC17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FD67-DF0E-4A00-9E6B-24BF06C7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F509-AC1B-48BA-8ABC-A08B2134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C558A-60D3-4B19-8EC9-6391431A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DB4DD-D291-4CE1-BC3A-AD07B3B4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723A1-BD6D-4207-9BA6-0809675C9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68196-E56D-4769-897B-10FAEE2BC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06572-A928-466D-8FA5-9B1E4119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C347B-83F7-4A3A-B576-4F909CBD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B9745-741D-4BC7-A930-3873D15C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4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47A3B-5E69-4BBD-9107-FE30AEE3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03A4F-E7F7-4654-9D1D-DDB3BC47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1620D-6A39-4570-9A90-B5AB0465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B08C0-4D9F-4C07-9324-5A7625AC0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8DAB8-18AF-4437-9B63-0A3CC2D14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7FF33-215F-4D37-9CBC-33C042D2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03D41-5C54-45F3-9A1E-1A49C29D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0F6AF-71E9-4B2D-A40E-7463A2DD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988C-44A9-4D07-B0E1-1261D978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AB2FFD-C677-4275-A411-15C3E426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A167E-DBFC-4471-942F-FC965B79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6067E-134F-4364-9598-6A0708DC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3B3B-F4AA-4416-9A68-64D1B598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5D6FB-E961-4044-96AB-0BC1895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59D01-B42F-4D57-834E-0F8ECB19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9FB1-12B6-492A-827E-0705B3EA9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A692-D2A6-4EAC-942E-BE75AB54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F56DF-8587-4374-83D6-EC6950C08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06617-9533-48A1-A774-A5A68744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6E3B5-88D4-4E8F-A1C0-4C33BD77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B716F-6A2F-4B97-A683-4B396BCD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8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8BF5-75AF-48DA-82D4-E9E49F8E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C3205-04F3-4988-9DAB-759C75D71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52CB6-A3F1-4A58-956F-2C384C0CB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AADCF-298A-43CA-A5B8-743020E4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00AEA-98F2-4D7C-99BF-3707ECFE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5B179-0FE1-42E6-8367-2B0FD27ED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8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4D8D0-967E-4F8E-807B-3E504DF2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85B4A-F8EC-4CD1-B165-AEDD56ED3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EC43-C725-4DDF-BCF0-BB14B5BFC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E6A9-625A-4671-8E79-8E33AED30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A24EB-36C3-456E-AFC9-67E9D2B15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68748" y="116252"/>
            <a:ext cx="2471624" cy="13356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Proposal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58589" y="963342"/>
            <a:ext cx="1828800" cy="1828800"/>
            <a:chOff x="5777692" y="1693939"/>
            <a:chExt cx="1371600" cy="13716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6003854" y="1900303"/>
              <a:ext cx="969868" cy="969868"/>
            </a:xfrm>
            <a:prstGeom prst="rect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Fiscal (Budget) </a:t>
              </a:r>
              <a:r>
                <a:rPr lang="en-US" sz="1600" b="1" dirty="0">
                  <a:solidFill>
                    <a:schemeClr val="tx1"/>
                  </a:solidFill>
                </a:rPr>
                <a:t>Committee </a:t>
              </a:r>
              <a:endParaRPr lang="en-US" sz="1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7248109" y="911684"/>
            <a:ext cx="1828800" cy="1828800"/>
            <a:chOff x="1912316" y="2691092"/>
            <a:chExt cx="1143000" cy="1143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College 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schemeClr val="tx1"/>
                </a:solidFill>
              </a:endParaRP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Council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1CA7DA-A5AE-4104-9F13-B1EB89566BB7}"/>
              </a:ext>
            </a:extLst>
          </p:cNvPr>
          <p:cNvGrpSpPr>
            <a:grpSpLocks noChangeAspect="1"/>
          </p:cNvGrpSpPr>
          <p:nvPr/>
        </p:nvGrpSpPr>
        <p:grpSpPr>
          <a:xfrm>
            <a:off x="4574637" y="3160391"/>
            <a:ext cx="1645920" cy="1645920"/>
            <a:chOff x="906300" y="1493073"/>
            <a:chExt cx="1371600" cy="1371600"/>
          </a:xfrm>
          <a:solidFill>
            <a:schemeClr val="bg2">
              <a:lumMod val="90000"/>
            </a:schemeClr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0149385-9EA9-4982-8871-64A408E684EE}"/>
                </a:ext>
              </a:extLst>
            </p:cNvPr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Oval 4">
              <a:extLst>
                <a:ext uri="{FF2B5EF4-FFF2-40B4-BE49-F238E27FC236}">
                  <a16:creationId xmlns:a16="http://schemas.microsoft.com/office/drawing/2014/main" id="{EE74582D-4C0D-48A5-90CB-0254765493BC}"/>
                </a:ext>
              </a:extLst>
            </p:cNvPr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Areas/Depts/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Divisions Deans &amp; Managers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D3602F6-1FDE-4686-91AF-4F85D8092ECF}"/>
              </a:ext>
            </a:extLst>
          </p:cNvPr>
          <p:cNvGrpSpPr>
            <a:grpSpLocks noChangeAspect="1"/>
          </p:cNvGrpSpPr>
          <p:nvPr/>
        </p:nvGrpSpPr>
        <p:grpSpPr>
          <a:xfrm>
            <a:off x="3109070" y="4833805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6ABFCE9-EE1B-41C8-925E-B47C7C385F26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4">
              <a:extLst>
                <a:ext uri="{FF2B5EF4-FFF2-40B4-BE49-F238E27FC236}">
                  <a16:creationId xmlns:a16="http://schemas.microsoft.com/office/drawing/2014/main" id="{1EC4A547-E0A3-4D48-902E-0FA9515F7D46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Student Services</a:t>
              </a:r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6E87C48-F81F-44A9-B583-264293855FF0}"/>
              </a:ext>
            </a:extLst>
          </p:cNvPr>
          <p:cNvCxnSpPr>
            <a:cxnSpLocks/>
          </p:cNvCxnSpPr>
          <p:nvPr/>
        </p:nvCxnSpPr>
        <p:spPr>
          <a:xfrm flipH="1">
            <a:off x="3556495" y="1831461"/>
            <a:ext cx="879021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3AB870-029D-445A-9A76-57AFAC9E2EF1}"/>
              </a:ext>
            </a:extLst>
          </p:cNvPr>
          <p:cNvCxnSpPr>
            <a:cxnSpLocks/>
          </p:cNvCxnSpPr>
          <p:nvPr/>
        </p:nvCxnSpPr>
        <p:spPr>
          <a:xfrm flipH="1">
            <a:off x="6402689" y="1844926"/>
            <a:ext cx="3375101" cy="1606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ounded Rectangle 33">
            <a:extLst>
              <a:ext uri="{FF2B5EF4-FFF2-40B4-BE49-F238E27FC236}">
                <a16:creationId xmlns:a16="http://schemas.microsoft.com/office/drawing/2014/main" id="{A28A515D-49C6-4D2E-A6CF-D4E32C10F548}"/>
              </a:ext>
            </a:extLst>
          </p:cNvPr>
          <p:cNvSpPr/>
          <p:nvPr/>
        </p:nvSpPr>
        <p:spPr>
          <a:xfrm>
            <a:off x="2846422" y="2952481"/>
            <a:ext cx="5152853" cy="3702825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107696-6221-42CC-AE5E-2CDCDDF44368}"/>
              </a:ext>
            </a:extLst>
          </p:cNvPr>
          <p:cNvSpPr txBox="1"/>
          <p:nvPr/>
        </p:nvSpPr>
        <p:spPr>
          <a:xfrm>
            <a:off x="9656655" y="1451911"/>
            <a:ext cx="2082055" cy="8318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>
                <a:solidFill>
                  <a:schemeClr val="tx1"/>
                </a:solidFill>
              </a:rPr>
              <a:t>President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626CCB8-A50E-40C7-9226-6487445AE1DC}"/>
              </a:ext>
            </a:extLst>
          </p:cNvPr>
          <p:cNvGrpSpPr>
            <a:grpSpLocks noChangeAspect="1"/>
          </p:cNvGrpSpPr>
          <p:nvPr/>
        </p:nvGrpSpPr>
        <p:grpSpPr>
          <a:xfrm>
            <a:off x="4474789" y="930526"/>
            <a:ext cx="1828800" cy="1828800"/>
            <a:chOff x="5777692" y="1693939"/>
            <a:chExt cx="1371600" cy="13716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1623408-BE75-4C64-9AD9-5D4062208DA7}"/>
                </a:ext>
              </a:extLst>
            </p:cNvPr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Oval 4">
              <a:extLst>
                <a:ext uri="{FF2B5EF4-FFF2-40B4-BE49-F238E27FC236}">
                  <a16:creationId xmlns:a16="http://schemas.microsoft.com/office/drawing/2014/main" id="{AB110897-5E87-4C7F-BDE2-5EC41DDB9FFA}"/>
                </a:ext>
              </a:extLst>
            </p:cNvPr>
            <p:cNvSpPr txBox="1"/>
            <p:nvPr/>
          </p:nvSpPr>
          <p:spPr>
            <a:xfrm>
              <a:off x="5987843" y="1901737"/>
              <a:ext cx="912652" cy="927741"/>
            </a:xfrm>
            <a:prstGeom prst="rect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VPs + Affinity Groups, Senates, Students, etc.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72F33FC1-C5EB-43A2-8669-58C871C05BCD}"/>
              </a:ext>
            </a:extLst>
          </p:cNvPr>
          <p:cNvSpPr txBox="1"/>
          <p:nvPr/>
        </p:nvSpPr>
        <p:spPr>
          <a:xfrm>
            <a:off x="3877139" y="406718"/>
            <a:ext cx="3057735" cy="55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>
                <a:solidFill>
                  <a:schemeClr val="tx1"/>
                </a:solidFill>
              </a:rPr>
              <a:t>Core </a:t>
            </a:r>
            <a:r>
              <a:rPr lang="en-US" sz="2400" b="1" kern="1200" dirty="0">
                <a:solidFill>
                  <a:schemeClr val="tx1"/>
                </a:solidFill>
              </a:rPr>
              <a:t>Team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B6E501E-7AF4-45CE-83A9-F40B7CE2BAAB}"/>
              </a:ext>
            </a:extLst>
          </p:cNvPr>
          <p:cNvGrpSpPr>
            <a:grpSpLocks noChangeAspect="1"/>
          </p:cNvGrpSpPr>
          <p:nvPr/>
        </p:nvGrpSpPr>
        <p:grpSpPr>
          <a:xfrm>
            <a:off x="4634897" y="4833806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DBA4FC6-EE91-4120-AB4D-4495F364BDBF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Oval 4">
              <a:extLst>
                <a:ext uri="{FF2B5EF4-FFF2-40B4-BE49-F238E27FC236}">
                  <a16:creationId xmlns:a16="http://schemas.microsoft.com/office/drawing/2014/main" id="{3610AB64-4051-412D-A5F4-3C230D0F5120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Instructional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BF5357B-1301-4982-90B9-CE7F76AA2E10}"/>
              </a:ext>
            </a:extLst>
          </p:cNvPr>
          <p:cNvGrpSpPr>
            <a:grpSpLocks noChangeAspect="1"/>
          </p:cNvGrpSpPr>
          <p:nvPr/>
        </p:nvGrpSpPr>
        <p:grpSpPr>
          <a:xfrm>
            <a:off x="6160724" y="4833804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C767A69-540B-496E-8BEA-A1BC36D914C0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Oval 4">
              <a:extLst>
                <a:ext uri="{FF2B5EF4-FFF2-40B4-BE49-F238E27FC236}">
                  <a16:creationId xmlns:a16="http://schemas.microsoft.com/office/drawing/2014/main" id="{5B997475-1171-4530-9207-C8E3F16D89AC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>
                  <a:solidFill>
                    <a:schemeClr val="tx1"/>
                  </a:solidFill>
                </a:rPr>
                <a:t>Administrative Services</a:t>
              </a: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317E4D46-7498-483D-BE46-3ACE313F8A36}"/>
              </a:ext>
            </a:extLst>
          </p:cNvPr>
          <p:cNvSpPr txBox="1"/>
          <p:nvPr/>
        </p:nvSpPr>
        <p:spPr>
          <a:xfrm>
            <a:off x="1288347" y="4125400"/>
            <a:ext cx="1558075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Working Group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C28359-70C5-4DA0-8E82-8C0AA83E0372}"/>
              </a:ext>
            </a:extLst>
          </p:cNvPr>
          <p:cNvCxnSpPr>
            <a:cxnSpLocks/>
          </p:cNvCxnSpPr>
          <p:nvPr/>
        </p:nvCxnSpPr>
        <p:spPr>
          <a:xfrm flipH="1">
            <a:off x="5255238" y="2318895"/>
            <a:ext cx="16817" cy="1166468"/>
          </a:xfrm>
          <a:prstGeom prst="straightConnector1">
            <a:avLst/>
          </a:prstGeom>
          <a:ln w="571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876BE0-93C3-42DA-8E1D-49E98711D1F2}"/>
              </a:ext>
            </a:extLst>
          </p:cNvPr>
          <p:cNvCxnSpPr>
            <a:cxnSpLocks/>
          </p:cNvCxnSpPr>
          <p:nvPr/>
        </p:nvCxnSpPr>
        <p:spPr>
          <a:xfrm flipH="1">
            <a:off x="5519110" y="2328609"/>
            <a:ext cx="16817" cy="1166468"/>
          </a:xfrm>
          <a:prstGeom prst="straightConnector1">
            <a:avLst/>
          </a:prstGeom>
          <a:ln w="5715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10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EBA3BD-05E3-4D22-A127-B6FD4027AF80}"/>
              </a:ext>
            </a:extLst>
          </p:cNvPr>
          <p:cNvSpPr/>
          <p:nvPr/>
        </p:nvSpPr>
        <p:spPr>
          <a:xfrm>
            <a:off x="5524500" y="472650"/>
            <a:ext cx="1143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President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F55008-246D-4777-8373-DE47A2B29E9D}"/>
              </a:ext>
            </a:extLst>
          </p:cNvPr>
          <p:cNvSpPr/>
          <p:nvPr/>
        </p:nvSpPr>
        <p:spPr>
          <a:xfrm>
            <a:off x="804939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Academic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837E7-FF77-4273-8265-FA14DDDD881F}"/>
              </a:ext>
            </a:extLst>
          </p:cNvPr>
          <p:cNvSpPr/>
          <p:nvPr/>
        </p:nvSpPr>
        <p:spPr>
          <a:xfrm>
            <a:off x="2162025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Classified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F90F6-10CC-44AE-8835-A766599190F5}"/>
              </a:ext>
            </a:extLst>
          </p:cNvPr>
          <p:cNvSpPr/>
          <p:nvPr/>
        </p:nvSpPr>
        <p:spPr>
          <a:xfrm>
            <a:off x="3519111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DAA3C3-D7DD-4740-9321-787733622706}"/>
              </a:ext>
            </a:extLst>
          </p:cNvPr>
          <p:cNvSpPr/>
          <p:nvPr/>
        </p:nvSpPr>
        <p:spPr>
          <a:xfrm>
            <a:off x="8280460" y="1019032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Equity Action Council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CD2683-7DB0-4D64-BE66-E36B006ABF9A}"/>
              </a:ext>
            </a:extLst>
          </p:cNvPr>
          <p:cNvSpPr/>
          <p:nvPr/>
        </p:nvSpPr>
        <p:spPr>
          <a:xfrm>
            <a:off x="5341620" y="1278193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Council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5077E8-511A-4CA3-BCFB-22761A39D6F4}"/>
              </a:ext>
            </a:extLst>
          </p:cNvPr>
          <p:cNvSpPr/>
          <p:nvPr/>
        </p:nvSpPr>
        <p:spPr>
          <a:xfrm>
            <a:off x="3321170" y="2886013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Instructional PBT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D780D7-FB57-417E-A571-4CCEAB4B7637}"/>
              </a:ext>
            </a:extLst>
          </p:cNvPr>
          <p:cNvSpPr/>
          <p:nvPr/>
        </p:nvSpPr>
        <p:spPr>
          <a:xfrm>
            <a:off x="885675" y="2817682"/>
            <a:ext cx="1828800" cy="594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Program Review Evaluation Team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C460E1-824B-4D83-B7CD-A48D449A7442}"/>
              </a:ext>
            </a:extLst>
          </p:cNvPr>
          <p:cNvSpPr/>
          <p:nvPr/>
        </p:nvSpPr>
        <p:spPr>
          <a:xfrm>
            <a:off x="8280460" y="3285639"/>
            <a:ext cx="20574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Institutional Effectiveness Committee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A7C86-4CDA-45B6-ACE9-07B6AD20B95E}"/>
              </a:ext>
            </a:extLst>
          </p:cNvPr>
          <p:cNvSpPr/>
          <p:nvPr/>
        </p:nvSpPr>
        <p:spPr>
          <a:xfrm>
            <a:off x="8289229" y="4351500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Technology Committee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625064-22DF-4529-B20C-5275F0E8D2C6}"/>
              </a:ext>
            </a:extLst>
          </p:cNvPr>
          <p:cNvSpPr/>
          <p:nvPr/>
        </p:nvSpPr>
        <p:spPr>
          <a:xfrm>
            <a:off x="8280460" y="5097321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Facilities Committee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C8FECF-4144-491D-9C01-76FEBB56F044}"/>
              </a:ext>
            </a:extLst>
          </p:cNvPr>
          <p:cNvSpPr/>
          <p:nvPr/>
        </p:nvSpPr>
        <p:spPr>
          <a:xfrm>
            <a:off x="8289229" y="5843142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Center Advisory Board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A3C0590C-84B0-4821-BC95-5B22986EC869}"/>
              </a:ext>
            </a:extLst>
          </p:cNvPr>
          <p:cNvCxnSpPr>
            <a:cxnSpLocks/>
          </p:cNvCxnSpPr>
          <p:nvPr/>
        </p:nvCxnSpPr>
        <p:spPr>
          <a:xfrm>
            <a:off x="6850381" y="1570744"/>
            <a:ext cx="1438848" cy="1274059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2DA08C-EBD2-41FB-95C6-A047357AD708}"/>
              </a:ext>
            </a:extLst>
          </p:cNvPr>
          <p:cNvCxnSpPr>
            <a:cxnSpLocks/>
          </p:cNvCxnSpPr>
          <p:nvPr/>
        </p:nvCxnSpPr>
        <p:spPr>
          <a:xfrm>
            <a:off x="7567024" y="3777553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DA43F50-50AB-4ECD-A28D-D0B59DA2ABD7}"/>
              </a:ext>
            </a:extLst>
          </p:cNvPr>
          <p:cNvCxnSpPr>
            <a:cxnSpLocks/>
          </p:cNvCxnSpPr>
          <p:nvPr/>
        </p:nvCxnSpPr>
        <p:spPr>
          <a:xfrm>
            <a:off x="137643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8DDDF4-8417-4B85-A60C-6635DF90247C}"/>
              </a:ext>
            </a:extLst>
          </p:cNvPr>
          <p:cNvCxnSpPr>
            <a:stCxn id="2" idx="1"/>
            <a:endCxn id="2" idx="1"/>
          </p:cNvCxnSpPr>
          <p:nvPr/>
        </p:nvCxnSpPr>
        <p:spPr>
          <a:xfrm>
            <a:off x="5524500" y="701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6D82AF-1B87-40DC-800E-6D99398EE9C4}"/>
              </a:ext>
            </a:extLst>
          </p:cNvPr>
          <p:cNvCxnSpPr>
            <a:cxnSpLocks/>
          </p:cNvCxnSpPr>
          <p:nvPr/>
        </p:nvCxnSpPr>
        <p:spPr>
          <a:xfrm flipH="1" flipV="1">
            <a:off x="1376439" y="701251"/>
            <a:ext cx="4148062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D13D3C-FCD8-48D6-AE6D-436F5E812D52}"/>
              </a:ext>
            </a:extLst>
          </p:cNvPr>
          <p:cNvCxnSpPr>
            <a:cxnSpLocks/>
          </p:cNvCxnSpPr>
          <p:nvPr/>
        </p:nvCxnSpPr>
        <p:spPr>
          <a:xfrm>
            <a:off x="2742324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78181AD-A872-4700-916B-420A29F8B97A}"/>
              </a:ext>
            </a:extLst>
          </p:cNvPr>
          <p:cNvCxnSpPr>
            <a:cxnSpLocks/>
          </p:cNvCxnSpPr>
          <p:nvPr/>
        </p:nvCxnSpPr>
        <p:spPr>
          <a:xfrm>
            <a:off x="408915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3669D4D-76BB-41C5-98B8-5F718C662F2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6096000" y="929851"/>
            <a:ext cx="0" cy="3483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FAC408F-C756-416D-A5C7-83749AB1FCA1}"/>
              </a:ext>
            </a:extLst>
          </p:cNvPr>
          <p:cNvSpPr/>
          <p:nvPr/>
        </p:nvSpPr>
        <p:spPr>
          <a:xfrm>
            <a:off x="8280460" y="2542994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Curriculum Committee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B02F71-CBE4-4BB3-9B83-8085148FE3DE}"/>
              </a:ext>
            </a:extLst>
          </p:cNvPr>
          <p:cNvCxnSpPr>
            <a:cxnSpLocks/>
          </p:cNvCxnSpPr>
          <p:nvPr/>
        </p:nvCxnSpPr>
        <p:spPr>
          <a:xfrm flipV="1">
            <a:off x="7558255" y="2817682"/>
            <a:ext cx="8770" cy="33226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A8BEC63-0DEE-4C2E-BDC8-B6507F6C7FC8}"/>
              </a:ext>
            </a:extLst>
          </p:cNvPr>
          <p:cNvCxnSpPr>
            <a:cxnSpLocks/>
          </p:cNvCxnSpPr>
          <p:nvPr/>
        </p:nvCxnSpPr>
        <p:spPr>
          <a:xfrm>
            <a:off x="7567024" y="4648680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B5D8A2F-B622-4278-92AB-B1F8D28E07DE}"/>
              </a:ext>
            </a:extLst>
          </p:cNvPr>
          <p:cNvCxnSpPr>
            <a:cxnSpLocks/>
          </p:cNvCxnSpPr>
          <p:nvPr/>
        </p:nvCxnSpPr>
        <p:spPr>
          <a:xfrm>
            <a:off x="7567024" y="5408775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811C42D-7740-4E3B-886E-91D249B6B401}"/>
              </a:ext>
            </a:extLst>
          </p:cNvPr>
          <p:cNvCxnSpPr>
            <a:cxnSpLocks/>
          </p:cNvCxnSpPr>
          <p:nvPr/>
        </p:nvCxnSpPr>
        <p:spPr>
          <a:xfrm>
            <a:off x="7558255" y="6140322"/>
            <a:ext cx="73097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CB899888-CBC0-4F69-83BE-4FB4DDBD639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68465" y="723679"/>
            <a:ext cx="1611995" cy="592533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le 4">
            <a:extLst>
              <a:ext uri="{FF2B5EF4-FFF2-40B4-BE49-F238E27FC236}">
                <a16:creationId xmlns:a16="http://schemas.microsoft.com/office/drawing/2014/main" id="{D0BA7E6F-57EE-4A4D-9128-DBF763C9668F}"/>
              </a:ext>
            </a:extLst>
          </p:cNvPr>
          <p:cNvSpPr txBox="1">
            <a:spLocks/>
          </p:cNvSpPr>
          <p:nvPr/>
        </p:nvSpPr>
        <p:spPr>
          <a:xfrm>
            <a:off x="633526" y="6117778"/>
            <a:ext cx="2471624" cy="552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Existing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71BBCE7-7E17-4C34-B623-379305E9451A}"/>
              </a:ext>
            </a:extLst>
          </p:cNvPr>
          <p:cNvSpPr/>
          <p:nvPr/>
        </p:nvSpPr>
        <p:spPr>
          <a:xfrm>
            <a:off x="3338710" y="2134536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 Services PBT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8C1575C-6F10-4A01-A844-E1629D3FE2B8}"/>
              </a:ext>
            </a:extLst>
          </p:cNvPr>
          <p:cNvSpPr/>
          <p:nvPr/>
        </p:nvSpPr>
        <p:spPr>
          <a:xfrm>
            <a:off x="3294500" y="3626739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Administrative PBT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1070031-33BC-401E-BB00-6D2283C0E17B}"/>
              </a:ext>
            </a:extLst>
          </p:cNvPr>
          <p:cNvCxnSpPr>
            <a:cxnSpLocks/>
          </p:cNvCxnSpPr>
          <p:nvPr/>
        </p:nvCxnSpPr>
        <p:spPr>
          <a:xfrm flipV="1">
            <a:off x="6092190" y="1874358"/>
            <a:ext cx="0" cy="20495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BDA3CC0-0E55-468F-A284-E5C88F9AE1D5}"/>
              </a:ext>
            </a:extLst>
          </p:cNvPr>
          <p:cNvCxnSpPr>
            <a:cxnSpLocks/>
          </p:cNvCxnSpPr>
          <p:nvPr/>
        </p:nvCxnSpPr>
        <p:spPr>
          <a:xfrm>
            <a:off x="4986140" y="3923919"/>
            <a:ext cx="110605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F344857-08D3-4992-B069-76830D518F7E}"/>
              </a:ext>
            </a:extLst>
          </p:cNvPr>
          <p:cNvCxnSpPr>
            <a:cxnSpLocks/>
          </p:cNvCxnSpPr>
          <p:nvPr/>
        </p:nvCxnSpPr>
        <p:spPr>
          <a:xfrm>
            <a:off x="5031860" y="3140983"/>
            <a:ext cx="106033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C96B7B1-E400-4921-84D9-A42538E2F8F8}"/>
              </a:ext>
            </a:extLst>
          </p:cNvPr>
          <p:cNvCxnSpPr>
            <a:cxnSpLocks/>
          </p:cNvCxnSpPr>
          <p:nvPr/>
        </p:nvCxnSpPr>
        <p:spPr>
          <a:xfrm>
            <a:off x="5031860" y="2413454"/>
            <a:ext cx="106033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0363417-EA9E-4E88-AEED-0D25AA254B92}"/>
              </a:ext>
            </a:extLst>
          </p:cNvPr>
          <p:cNvCxnSpPr>
            <a:cxnSpLocks/>
          </p:cNvCxnSpPr>
          <p:nvPr/>
        </p:nvCxnSpPr>
        <p:spPr>
          <a:xfrm>
            <a:off x="2733525" y="3137354"/>
            <a:ext cx="605185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8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EBA3BD-05E3-4D22-A127-B6FD4027AF80}"/>
              </a:ext>
            </a:extLst>
          </p:cNvPr>
          <p:cNvSpPr/>
          <p:nvPr/>
        </p:nvSpPr>
        <p:spPr>
          <a:xfrm>
            <a:off x="5524500" y="472650"/>
            <a:ext cx="1143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President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F55008-246D-4777-8373-DE47A2B29E9D}"/>
              </a:ext>
            </a:extLst>
          </p:cNvPr>
          <p:cNvSpPr/>
          <p:nvPr/>
        </p:nvSpPr>
        <p:spPr>
          <a:xfrm>
            <a:off x="804939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Academic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837E7-FF77-4273-8265-FA14DDDD881F}"/>
              </a:ext>
            </a:extLst>
          </p:cNvPr>
          <p:cNvSpPr/>
          <p:nvPr/>
        </p:nvSpPr>
        <p:spPr>
          <a:xfrm>
            <a:off x="2162025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Classified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F90F6-10CC-44AE-8835-A766599190F5}"/>
              </a:ext>
            </a:extLst>
          </p:cNvPr>
          <p:cNvSpPr/>
          <p:nvPr/>
        </p:nvSpPr>
        <p:spPr>
          <a:xfrm>
            <a:off x="3519111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DAA3C3-D7DD-4740-9321-787733622706}"/>
              </a:ext>
            </a:extLst>
          </p:cNvPr>
          <p:cNvSpPr/>
          <p:nvPr/>
        </p:nvSpPr>
        <p:spPr>
          <a:xfrm>
            <a:off x="8280460" y="1019032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Equity Action Council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CD2683-7DB0-4D64-BE66-E36B006ABF9A}"/>
              </a:ext>
            </a:extLst>
          </p:cNvPr>
          <p:cNvSpPr/>
          <p:nvPr/>
        </p:nvSpPr>
        <p:spPr>
          <a:xfrm>
            <a:off x="5341620" y="1278193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Council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8800C8-2260-459C-9D6C-7CF8EA15B16C}"/>
              </a:ext>
            </a:extLst>
          </p:cNvPr>
          <p:cNvSpPr/>
          <p:nvPr/>
        </p:nvSpPr>
        <p:spPr>
          <a:xfrm>
            <a:off x="2976941" y="2137797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Budget/Finance Committee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5077E8-511A-4CA3-BCFB-22761A39D6F4}"/>
              </a:ext>
            </a:extLst>
          </p:cNvPr>
          <p:cNvSpPr/>
          <p:nvPr/>
        </p:nvSpPr>
        <p:spPr>
          <a:xfrm>
            <a:off x="5250180" y="2134536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Planning Committee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C460E1-824B-4D83-B7CD-A48D449A7442}"/>
              </a:ext>
            </a:extLst>
          </p:cNvPr>
          <p:cNvSpPr/>
          <p:nvPr/>
        </p:nvSpPr>
        <p:spPr>
          <a:xfrm>
            <a:off x="8280460" y="3285639"/>
            <a:ext cx="20574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Institutional Effectiveness Committee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A7C86-4CDA-45B6-ACE9-07B6AD20B95E}"/>
              </a:ext>
            </a:extLst>
          </p:cNvPr>
          <p:cNvSpPr/>
          <p:nvPr/>
        </p:nvSpPr>
        <p:spPr>
          <a:xfrm>
            <a:off x="8289229" y="4351500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Technology Committee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625064-22DF-4529-B20C-5275F0E8D2C6}"/>
              </a:ext>
            </a:extLst>
          </p:cNvPr>
          <p:cNvSpPr/>
          <p:nvPr/>
        </p:nvSpPr>
        <p:spPr>
          <a:xfrm>
            <a:off x="8280460" y="5097321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Facilities Committee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C8FECF-4144-491D-9C01-76FEBB56F044}"/>
              </a:ext>
            </a:extLst>
          </p:cNvPr>
          <p:cNvSpPr/>
          <p:nvPr/>
        </p:nvSpPr>
        <p:spPr>
          <a:xfrm>
            <a:off x="8289229" y="5843142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Center Advisory Board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A3C0590C-84B0-4821-BC95-5B22986EC869}"/>
              </a:ext>
            </a:extLst>
          </p:cNvPr>
          <p:cNvCxnSpPr>
            <a:cxnSpLocks/>
          </p:cNvCxnSpPr>
          <p:nvPr/>
        </p:nvCxnSpPr>
        <p:spPr>
          <a:xfrm>
            <a:off x="6850381" y="1570744"/>
            <a:ext cx="1438848" cy="1274059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2DA08C-EBD2-41FB-95C6-A047357AD708}"/>
              </a:ext>
            </a:extLst>
          </p:cNvPr>
          <p:cNvCxnSpPr>
            <a:cxnSpLocks/>
          </p:cNvCxnSpPr>
          <p:nvPr/>
        </p:nvCxnSpPr>
        <p:spPr>
          <a:xfrm>
            <a:off x="7567024" y="3777553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DA43F50-50AB-4ECD-A28D-D0B59DA2ABD7}"/>
              </a:ext>
            </a:extLst>
          </p:cNvPr>
          <p:cNvCxnSpPr>
            <a:cxnSpLocks/>
          </p:cNvCxnSpPr>
          <p:nvPr/>
        </p:nvCxnSpPr>
        <p:spPr>
          <a:xfrm>
            <a:off x="137643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8DDDF4-8417-4B85-A60C-6635DF90247C}"/>
              </a:ext>
            </a:extLst>
          </p:cNvPr>
          <p:cNvCxnSpPr>
            <a:stCxn id="2" idx="1"/>
            <a:endCxn id="2" idx="1"/>
          </p:cNvCxnSpPr>
          <p:nvPr/>
        </p:nvCxnSpPr>
        <p:spPr>
          <a:xfrm>
            <a:off x="5524500" y="701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6D82AF-1B87-40DC-800E-6D99398EE9C4}"/>
              </a:ext>
            </a:extLst>
          </p:cNvPr>
          <p:cNvCxnSpPr>
            <a:cxnSpLocks/>
          </p:cNvCxnSpPr>
          <p:nvPr/>
        </p:nvCxnSpPr>
        <p:spPr>
          <a:xfrm flipH="1" flipV="1">
            <a:off x="1376439" y="701251"/>
            <a:ext cx="4148062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D13D3C-FCD8-48D6-AE6D-436F5E812D52}"/>
              </a:ext>
            </a:extLst>
          </p:cNvPr>
          <p:cNvCxnSpPr>
            <a:cxnSpLocks/>
          </p:cNvCxnSpPr>
          <p:nvPr/>
        </p:nvCxnSpPr>
        <p:spPr>
          <a:xfrm>
            <a:off x="2742324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78181AD-A872-4700-916B-420A29F8B97A}"/>
              </a:ext>
            </a:extLst>
          </p:cNvPr>
          <p:cNvCxnSpPr>
            <a:cxnSpLocks/>
          </p:cNvCxnSpPr>
          <p:nvPr/>
        </p:nvCxnSpPr>
        <p:spPr>
          <a:xfrm>
            <a:off x="408915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3669D4D-76BB-41C5-98B8-5F718C662F2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6096000" y="929851"/>
            <a:ext cx="0" cy="3483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3AF1C1-4F0F-4B24-9963-EC778D807692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6092190" y="1872554"/>
            <a:ext cx="3810" cy="26198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2233186-337E-46CF-8CF0-BA81A41ECC5A}"/>
              </a:ext>
            </a:extLst>
          </p:cNvPr>
          <p:cNvCxnSpPr>
            <a:cxnSpLocks/>
          </p:cNvCxnSpPr>
          <p:nvPr/>
        </p:nvCxnSpPr>
        <p:spPr>
          <a:xfrm flipV="1">
            <a:off x="6088380" y="2728896"/>
            <a:ext cx="0" cy="1010682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0A44264-8341-4045-9A8D-5CEA5EBF71CD}"/>
              </a:ext>
            </a:extLst>
          </p:cNvPr>
          <p:cNvCxnSpPr>
            <a:cxnSpLocks/>
          </p:cNvCxnSpPr>
          <p:nvPr/>
        </p:nvCxnSpPr>
        <p:spPr>
          <a:xfrm>
            <a:off x="4662111" y="2431716"/>
            <a:ext cx="57531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FAC408F-C756-416D-A5C7-83749AB1FCA1}"/>
              </a:ext>
            </a:extLst>
          </p:cNvPr>
          <p:cNvSpPr/>
          <p:nvPr/>
        </p:nvSpPr>
        <p:spPr>
          <a:xfrm>
            <a:off x="8280460" y="2542994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Curriculum Committee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B02F71-CBE4-4BB3-9B83-8085148FE3DE}"/>
              </a:ext>
            </a:extLst>
          </p:cNvPr>
          <p:cNvCxnSpPr>
            <a:cxnSpLocks/>
          </p:cNvCxnSpPr>
          <p:nvPr/>
        </p:nvCxnSpPr>
        <p:spPr>
          <a:xfrm flipV="1">
            <a:off x="7558255" y="2817682"/>
            <a:ext cx="8770" cy="33226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A8BEC63-0DEE-4C2E-BDC8-B6507F6C7FC8}"/>
              </a:ext>
            </a:extLst>
          </p:cNvPr>
          <p:cNvCxnSpPr>
            <a:cxnSpLocks/>
          </p:cNvCxnSpPr>
          <p:nvPr/>
        </p:nvCxnSpPr>
        <p:spPr>
          <a:xfrm>
            <a:off x="7567024" y="4648680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B5D8A2F-B622-4278-92AB-B1F8D28E07DE}"/>
              </a:ext>
            </a:extLst>
          </p:cNvPr>
          <p:cNvCxnSpPr>
            <a:cxnSpLocks/>
          </p:cNvCxnSpPr>
          <p:nvPr/>
        </p:nvCxnSpPr>
        <p:spPr>
          <a:xfrm>
            <a:off x="7567024" y="5408775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811C42D-7740-4E3B-886E-91D249B6B401}"/>
              </a:ext>
            </a:extLst>
          </p:cNvPr>
          <p:cNvCxnSpPr>
            <a:cxnSpLocks/>
          </p:cNvCxnSpPr>
          <p:nvPr/>
        </p:nvCxnSpPr>
        <p:spPr>
          <a:xfrm>
            <a:off x="7558255" y="6140322"/>
            <a:ext cx="73097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CB899888-CBC0-4F69-83BE-4FB4DDBD639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68465" y="723679"/>
            <a:ext cx="1611995" cy="592533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5B3AB1D-AFB0-43F1-8BE2-08AEE0D3B039}"/>
              </a:ext>
            </a:extLst>
          </p:cNvPr>
          <p:cNvSpPr txBox="1"/>
          <p:nvPr/>
        </p:nvSpPr>
        <p:spPr>
          <a:xfrm>
            <a:off x="586739" y="3756786"/>
            <a:ext cx="638174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Planning Teams (working with the Deans/Managers/VPs of the respected areas):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Instructional Planning Team: </a:t>
            </a:r>
            <a:r>
              <a:rPr lang="en-US" sz="1200" dirty="0"/>
              <a:t>recommends prioritization of instructional faculty positions; recommends allocation of funds limited to instructional areas (currently instructional equipment and lottery funds); plans program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Student Services Planning Team: recommends prioritization of classified positions; plans program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Career Technical Education Committee </a:t>
            </a:r>
            <a:r>
              <a:rPr lang="en-US" sz="1200" dirty="0"/>
              <a:t>(currently called CTE Steering Committee): recommends allocation of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Student Equity and Achievement Program (SEA) Planning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College Operations: </a:t>
            </a:r>
            <a:r>
              <a:rPr lang="en-US" sz="1200" dirty="0"/>
              <a:t>recommends prioritization of CSEA positions and college wide operational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HEERF Planning Team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48E0A2C0-A52C-45A3-A2C7-F41A4E9AC268}"/>
              </a:ext>
            </a:extLst>
          </p:cNvPr>
          <p:cNvSpPr txBox="1">
            <a:spLocks/>
          </p:cNvSpPr>
          <p:nvPr/>
        </p:nvSpPr>
        <p:spPr>
          <a:xfrm>
            <a:off x="633526" y="6117778"/>
            <a:ext cx="2471624" cy="552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3171444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211</Words>
  <Application>Microsoft Office PowerPoint</Application>
  <PresentationFormat>Widescreen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Jennifer Mahato</cp:lastModifiedBy>
  <cp:revision>85</cp:revision>
  <dcterms:created xsi:type="dcterms:W3CDTF">2021-05-27T23:22:26Z</dcterms:created>
  <dcterms:modified xsi:type="dcterms:W3CDTF">2021-09-28T17:57:03Z</dcterms:modified>
</cp:coreProperties>
</file>