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8"/>
  </p:notesMasterIdLst>
  <p:sldIdLst>
    <p:sldId id="358" r:id="rId2"/>
    <p:sldId id="494" r:id="rId3"/>
    <p:sldId id="501" r:id="rId4"/>
    <p:sldId id="497" r:id="rId5"/>
    <p:sldId id="503" r:id="rId6"/>
    <p:sldId id="504" r:id="rId7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01"/>
    <a:srgbClr val="900B00"/>
    <a:srgbClr val="FFCE00"/>
    <a:srgbClr val="DD7330"/>
    <a:srgbClr val="BB7C3C"/>
    <a:srgbClr val="C18400"/>
    <a:srgbClr val="99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3"/>
    <p:restoredTop sz="94702"/>
  </p:normalViewPr>
  <p:slideViewPr>
    <p:cSldViewPr snapToGrid="0" snapToObjects="1">
      <p:cViewPr varScale="1">
        <p:scale>
          <a:sx n="176" d="100"/>
          <a:sy n="176" d="100"/>
        </p:scale>
        <p:origin x="856" y="1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9D54-E5E5-674A-9E60-7057C5B965E9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900-0737-5C4E-A5CA-3CC60C9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3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5476-4A81-B04D-84C6-1449DCD03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CC0B9-E576-7342-9FB1-F4AF30B79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C97A-9F66-684D-A5C9-6E4E1185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A7DF-663F-F345-AA68-1FCCB952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56813-F41C-6244-B59C-E1BF8C6D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B30-0892-A545-B239-15A0FF70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2FAF-89D7-DB46-AD25-95E309706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54A5-C19F-A745-9B06-24B2BEF3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4EC3-CEC0-6C4F-8696-3776A71D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4CBB5-FCEF-8342-832A-D957A46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49CAC-DFDB-1243-B96A-9E5B2330A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8D0CE-F86C-FB4D-B6A3-2EAFF76F6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D205-6C8C-664B-9C1A-921E529F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83CAB-4363-8C42-B9FC-A92D8E6B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FF25-C1A8-0848-8698-E6F7383B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64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12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334F-1892-4A42-AB94-67A8C03E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8B60-3A53-B64C-8571-16D34A42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FD2FD-04D2-2A42-91E7-9BAC343D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EAE8-8086-274A-A046-04E7E7E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021D-59AB-C348-9B6D-0ECE3548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F50C-458B-1B4B-B902-680283EA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B9AE-AF8C-7F40-AD96-2CAA131B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43A3-5060-3D42-A696-708CEEAF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5540-86A7-2E4E-A7EF-03C0A80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D972-F63E-314A-AB87-8474BBDB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9049-1C76-0046-9976-A59C515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8E92-0799-7B45-B4FD-0B219BF0F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216C-A782-DF42-988F-BAE49DC9E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0C676-6291-DC42-BC17-1B526D65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D6C5-3285-1246-8477-EEF928F5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7B340-6080-D94C-A60C-F756B0C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9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0F81-9B6D-A046-830D-3DA755E8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B5F06-2C05-B142-8535-94A34000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386F-D5EA-1A47-BA46-3113769B0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17DD8-72A3-2644-B2DE-B0E61192C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F1C83-8787-4C41-99EE-5EADD580D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F2124-C9AB-9340-B6F0-0E854A82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06B2-36D6-0940-BFA2-57B65E79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1138B-179A-C847-976A-F272CA2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4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92ED-DE9F-0549-8AC8-C195F3B8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EB74E-D1F1-0A4F-9C77-E82F2041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FBFED-D4D6-C84B-96A0-5892A854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F3742-0872-864C-B1CE-AD523056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AC46-232A-684D-A925-C958BB9C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4DE66-6C5E-3542-8A0F-2EB7C85F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05BF1-C1B5-4F4C-993C-8D9DBA9E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D626-6462-594D-9F10-AB7F83B0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D6B5-28FC-3B4C-81E9-9175C9F1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AD19-DC6A-E24F-AB1A-E3919148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5FB9A-739F-2A43-BD32-664D2E15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A5477-8951-0D4C-BCA0-F187AED4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1AF9-A676-6540-8E10-0C005F19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4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04E9-3450-C643-AF27-2ADF1637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E092-6D29-1A4E-896B-4B105F8F1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06A1B-2264-AB48-BCD8-95CCC1706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58D69-E201-8847-801C-358777FC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3190-264A-F04E-A654-DFE16BF3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43AE-A131-2647-B123-4FED91AD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908AF-D025-1445-9E38-79C504C0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D9B4-D81F-0349-8FEA-DD319B68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2D6E-024A-FA43-9E2E-DE368AF41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6417-5A74-434D-94C2-0F73A46D1479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D45A-F96A-624E-8CD9-2E1E65246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672B-8AEF-C146-9F42-B49412DD6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26048-C2C8-7649-A115-A4C225A5E63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6946" y="158750"/>
            <a:ext cx="1580688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49" r:id="rId12"/>
    <p:sldLayoutId id="2147483650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FC4185-C443-C943-9C38-352962FD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88" y="4313519"/>
            <a:ext cx="912222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b="1" dirty="0">
                <a:solidFill>
                  <a:srgbClr val="900B00"/>
                </a:solidFill>
              </a:rPr>
              <a:t>Draft Technology Plan Goals</a:t>
            </a:r>
          </a:p>
          <a:p>
            <a:pPr algn="ctr"/>
            <a:r>
              <a:rPr lang="en-US" sz="2000" dirty="0">
                <a:solidFill>
                  <a:srgbClr val="900B00"/>
                </a:solidFill>
              </a:rPr>
              <a:t>Marisa </a:t>
            </a:r>
            <a:r>
              <a:rPr lang="en-US" sz="2000" dirty="0" err="1">
                <a:solidFill>
                  <a:srgbClr val="900B00"/>
                </a:solidFill>
              </a:rPr>
              <a:t>Spatafore</a:t>
            </a:r>
            <a:endParaRPr lang="en-US" sz="2000" dirty="0">
              <a:solidFill>
                <a:srgbClr val="900B00"/>
              </a:solidFill>
            </a:endParaRP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Associate Vice President Communications and External Relations</a:t>
            </a: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May 6, 2021</a:t>
            </a:r>
          </a:p>
        </p:txBody>
      </p:sp>
    </p:spTree>
    <p:extLst>
      <p:ext uri="{BB962C8B-B14F-4D97-AF65-F5344CB8AC3E}">
        <p14:creationId xmlns:p14="http://schemas.microsoft.com/office/powerpoint/2010/main" val="3778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C5BCEE-A11E-C74A-AB03-664FE047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1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84" y="1440668"/>
            <a:ext cx="6593518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A50001"/>
                </a:solidFill>
              </a:rPr>
              <a:t>Increase Overall Student Access to Technology for Learning and Services</a:t>
            </a:r>
            <a:r>
              <a:rPr lang="en-US" b="1" dirty="0"/>
              <a:t> </a:t>
            </a:r>
            <a:endParaRPr lang="en-US" sz="2000" dirty="0">
              <a:solidFill>
                <a:srgbClr val="900B00"/>
              </a:solidFill>
            </a:endParaRPr>
          </a:p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 the provision of </a:t>
            </a:r>
            <a:r>
              <a:rPr lang="en-US" sz="1800" b="1" dirty="0">
                <a:solidFill>
                  <a:srgbClr val="A50001"/>
                </a:solidFill>
              </a:rPr>
              <a:t>laptops</a:t>
            </a:r>
            <a:r>
              <a:rPr lang="en-US" sz="1800" dirty="0">
                <a:solidFill>
                  <a:srgbClr val="A50001"/>
                </a:solidFill>
              </a:rPr>
              <a:t> for students, and other devices as necessary; </a:t>
            </a:r>
            <a:r>
              <a:rPr lang="en-US" sz="1800" b="1" dirty="0">
                <a:solidFill>
                  <a:srgbClr val="A50001"/>
                </a:solidFill>
              </a:rPr>
              <a:t>software and/or SAAS</a:t>
            </a:r>
            <a:r>
              <a:rPr lang="en-US" sz="1800" dirty="0">
                <a:solidFill>
                  <a:srgbClr val="A50001"/>
                </a:solidFill>
              </a:rPr>
              <a:t> as appropriate, both required and that would enhance the student experience; continuous technical improvement of </a:t>
            </a:r>
            <a:r>
              <a:rPr lang="en-US" sz="1800" b="1" dirty="0">
                <a:solidFill>
                  <a:srgbClr val="A50001"/>
                </a:solidFill>
              </a:rPr>
              <a:t>communications resources</a:t>
            </a:r>
            <a:r>
              <a:rPr lang="en-US" sz="1800" dirty="0">
                <a:solidFill>
                  <a:srgbClr val="A50001"/>
                </a:solidFill>
              </a:rPr>
              <a:t> including the website, app and portal; and </a:t>
            </a:r>
            <a:r>
              <a:rPr lang="en-US" sz="1800" b="1" dirty="0">
                <a:solidFill>
                  <a:srgbClr val="A50001"/>
                </a:solidFill>
              </a:rPr>
              <a:t>classroom equipment</a:t>
            </a:r>
            <a:r>
              <a:rPr lang="en-US" sz="1800" dirty="0">
                <a:solidFill>
                  <a:srgbClr val="A50001"/>
                </a:solidFill>
              </a:rPr>
              <a:t> to support student learning and engagement in </a:t>
            </a:r>
            <a:r>
              <a:rPr lang="en-US" sz="1800" b="1" dirty="0">
                <a:solidFill>
                  <a:srgbClr val="A50001"/>
                </a:solidFill>
              </a:rPr>
              <a:t>evolving modalities</a:t>
            </a:r>
            <a:r>
              <a:rPr lang="en-US" sz="1800" dirty="0">
                <a:solidFill>
                  <a:srgbClr val="900B00"/>
                </a:solidFill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43CAA-43D2-DA4C-B98A-EBAA2E76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74" y="1464590"/>
            <a:ext cx="2439265" cy="33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12" y="2151435"/>
            <a:ext cx="45256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 </a:t>
            </a:r>
            <a:r>
              <a:rPr lang="en-US" sz="1800" b="1" dirty="0">
                <a:solidFill>
                  <a:srgbClr val="A50001"/>
                </a:solidFill>
              </a:rPr>
              <a:t>robust training and related communication</a:t>
            </a:r>
            <a:r>
              <a:rPr lang="en-US" sz="1800" dirty="0">
                <a:solidFill>
                  <a:srgbClr val="A50001"/>
                </a:solidFill>
              </a:rPr>
              <a:t> about the trainings, especially to improve online, hybrid and classroom teaching, including in evolving modalities such as </a:t>
            </a:r>
            <a:r>
              <a:rPr lang="en-US" sz="1800" dirty="0" err="1">
                <a:solidFill>
                  <a:srgbClr val="A50001"/>
                </a:solidFill>
              </a:rPr>
              <a:t>HyFlex</a:t>
            </a:r>
            <a:r>
              <a:rPr lang="en-US" sz="1800" dirty="0">
                <a:solidFill>
                  <a:srgbClr val="A50001"/>
                </a:solidFill>
              </a:rPr>
              <a:t>; and </a:t>
            </a:r>
            <a:r>
              <a:rPr lang="en-US" sz="1800" b="1" dirty="0">
                <a:solidFill>
                  <a:srgbClr val="A50001"/>
                </a:solidFill>
              </a:rPr>
              <a:t>accessibility training</a:t>
            </a:r>
            <a:endParaRPr lang="en-US" sz="1800" dirty="0">
              <a:solidFill>
                <a:srgbClr val="A5000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4F883-C797-6244-9684-7D15D20C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12" y="1453626"/>
            <a:ext cx="7305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A50001"/>
                </a:solidFill>
              </a:rPr>
              <a:t>Increase and Enhance Faculty and Staff Professional Development and Training</a:t>
            </a:r>
            <a:endParaRPr lang="en-US" sz="2000" dirty="0">
              <a:solidFill>
                <a:srgbClr val="A5000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B3389-724D-694E-8D6C-67D9C41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2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E7727-8CF6-5E43-BFF8-A64C9E5F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695" y="2132307"/>
            <a:ext cx="3564447" cy="23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33" y="1520929"/>
            <a:ext cx="5014781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900B00"/>
                </a:solidFill>
              </a:rPr>
              <a:t>Work to Ensure Accessibility</a:t>
            </a:r>
          </a:p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 </a:t>
            </a:r>
            <a:r>
              <a:rPr lang="en-US" sz="1800" b="1" dirty="0">
                <a:solidFill>
                  <a:srgbClr val="A50001"/>
                </a:solidFill>
              </a:rPr>
              <a:t>implementation of SAAS</a:t>
            </a:r>
            <a:r>
              <a:rPr lang="en-US" sz="1800" dirty="0">
                <a:solidFill>
                  <a:srgbClr val="A50001"/>
                </a:solidFill>
              </a:rPr>
              <a:t> to support an equitable teaching and learning environment; </a:t>
            </a:r>
            <a:r>
              <a:rPr lang="en-US" sz="1800" b="1" dirty="0">
                <a:solidFill>
                  <a:srgbClr val="A50001"/>
                </a:solidFill>
              </a:rPr>
              <a:t>researching strategies and emerging technologies</a:t>
            </a:r>
            <a:r>
              <a:rPr lang="en-US" sz="1800" dirty="0">
                <a:solidFill>
                  <a:srgbClr val="A50001"/>
                </a:solidFill>
              </a:rPr>
              <a:t> and implementing as appropriate; ongoing ensuring of accessibility in </a:t>
            </a:r>
            <a:r>
              <a:rPr lang="en-US" sz="1800" b="1" dirty="0">
                <a:solidFill>
                  <a:srgbClr val="A50001"/>
                </a:solidFill>
              </a:rPr>
              <a:t>communications tools</a:t>
            </a:r>
            <a:r>
              <a:rPr lang="en-US" sz="1800" dirty="0">
                <a:solidFill>
                  <a:srgbClr val="A50001"/>
                </a:solidFill>
              </a:rPr>
              <a:t>  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endParaRPr lang="en-US" sz="2000" dirty="0">
              <a:solidFill>
                <a:srgbClr val="900B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C612-9582-F740-A949-282AE354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3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2CF9A-8A05-0841-ABBF-2F23D862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96" y="1684576"/>
            <a:ext cx="3680561" cy="2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33" y="1825730"/>
            <a:ext cx="8244209" cy="4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A50001"/>
                </a:solidFill>
              </a:rPr>
              <a:t>Strategy to include</a:t>
            </a:r>
            <a:r>
              <a:rPr lang="en-US" sz="1800" b="1" dirty="0">
                <a:solidFill>
                  <a:srgbClr val="A50001"/>
                </a:solidFill>
              </a:rPr>
              <a:t> monthly small-group meetings </a:t>
            </a:r>
            <a:r>
              <a:rPr lang="en-US" sz="1800" dirty="0">
                <a:solidFill>
                  <a:srgbClr val="A50001"/>
                </a:solidFill>
              </a:rPr>
              <a:t>of Tech Committee and ETS leadership, with </a:t>
            </a:r>
            <a:r>
              <a:rPr lang="en-US" sz="1800" b="1" dirty="0">
                <a:solidFill>
                  <a:srgbClr val="A50001"/>
                </a:solidFill>
              </a:rPr>
              <a:t>updates</a:t>
            </a:r>
            <a:r>
              <a:rPr lang="en-US" sz="1800" dirty="0">
                <a:solidFill>
                  <a:srgbClr val="A50001"/>
                </a:solidFill>
              </a:rPr>
              <a:t> as requested, on college-identified priorities including but not limited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Ubiquitous, functioning </a:t>
            </a:r>
            <a:r>
              <a:rPr lang="en-US" sz="1800" b="1" dirty="0" err="1">
                <a:solidFill>
                  <a:srgbClr val="A50001"/>
                </a:solidFill>
              </a:rPr>
              <a:t>WiFi</a:t>
            </a:r>
            <a:r>
              <a:rPr lang="en-US" sz="1800" dirty="0">
                <a:solidFill>
                  <a:srgbClr val="A50001"/>
                </a:solidFill>
              </a:rPr>
              <a:t>, including on </a:t>
            </a:r>
            <a:r>
              <a:rPr lang="en-US" sz="1800" b="1" dirty="0">
                <a:solidFill>
                  <a:srgbClr val="A50001"/>
                </a:solidFill>
              </a:rPr>
              <a:t>Athletics fields</a:t>
            </a:r>
            <a:r>
              <a:rPr lang="en-US" sz="1800" dirty="0">
                <a:solidFill>
                  <a:srgbClr val="A50001"/>
                </a:solidFill>
              </a:rPr>
              <a:t> and in </a:t>
            </a:r>
            <a:r>
              <a:rPr lang="en-US" sz="1800" b="1" dirty="0">
                <a:solidFill>
                  <a:srgbClr val="A50001"/>
                </a:solidFill>
              </a:rPr>
              <a:t>parking lots</a:t>
            </a:r>
            <a:endParaRPr lang="en-US" sz="1800" dirty="0">
              <a:solidFill>
                <a:srgbClr val="A500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Upgraded technology for employees</a:t>
            </a:r>
            <a:r>
              <a:rPr lang="en-US" sz="1800" dirty="0">
                <a:solidFill>
                  <a:srgbClr val="A50001"/>
                </a:solidFill>
              </a:rPr>
              <a:t>, including shorter personal technology refresh cycle of </a:t>
            </a:r>
            <a:r>
              <a:rPr lang="en-US" sz="1800" b="1" dirty="0">
                <a:solidFill>
                  <a:srgbClr val="A50001"/>
                </a:solidFill>
              </a:rPr>
              <a:t>three years</a:t>
            </a:r>
            <a:endParaRPr lang="en-US" sz="1800" dirty="0">
              <a:solidFill>
                <a:srgbClr val="A500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Development and support of peripheral loan program</a:t>
            </a:r>
            <a:r>
              <a:rPr lang="en-US" sz="1800" dirty="0">
                <a:solidFill>
                  <a:srgbClr val="A50001"/>
                </a:solidFill>
              </a:rPr>
              <a:t> to address additional needs, such as doc cams, iPads for whiteboards,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College-identified projects</a:t>
            </a:r>
            <a:r>
              <a:rPr lang="en-US" sz="1800" dirty="0">
                <a:solidFill>
                  <a:srgbClr val="A50001"/>
                </a:solidFill>
              </a:rPr>
              <a:t> that</a:t>
            </a:r>
          </a:p>
          <a:p>
            <a:pPr marL="61722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A50001"/>
                </a:solidFill>
              </a:rPr>
              <a:t>Directly affect </a:t>
            </a:r>
            <a:r>
              <a:rPr lang="en-US" sz="1800" b="1" dirty="0">
                <a:solidFill>
                  <a:srgbClr val="A50001"/>
                </a:solidFill>
              </a:rPr>
              <a:t>student success</a:t>
            </a:r>
            <a:r>
              <a:rPr lang="en-US" sz="1800" dirty="0">
                <a:solidFill>
                  <a:srgbClr val="A50001"/>
                </a:solidFill>
              </a:rPr>
              <a:t> and/or the </a:t>
            </a:r>
            <a:r>
              <a:rPr lang="en-US" sz="1800" b="1" dirty="0">
                <a:solidFill>
                  <a:srgbClr val="A50001"/>
                </a:solidFill>
              </a:rPr>
              <a:t>student experience</a:t>
            </a:r>
            <a:r>
              <a:rPr lang="en-US" sz="1800" dirty="0">
                <a:solidFill>
                  <a:srgbClr val="A50001"/>
                </a:solidFill>
              </a:rPr>
              <a:t>, particularly timely requests via expert administrators</a:t>
            </a:r>
          </a:p>
          <a:p>
            <a:pPr marL="61722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A50001"/>
                </a:solidFill>
              </a:rPr>
              <a:t>Address </a:t>
            </a:r>
            <a:r>
              <a:rPr lang="en-US" sz="1800" b="1" dirty="0">
                <a:solidFill>
                  <a:srgbClr val="A50001"/>
                </a:solidFill>
              </a:rPr>
              <a:t>regulatory issues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900B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C612-9582-F740-A949-282AE354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4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ACE18-FC21-6D4D-A0C6-413BE356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33" y="1090206"/>
            <a:ext cx="8120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A50001"/>
                </a:solidFill>
              </a:rPr>
              <a:t>Enhance Communication and Collaboration with ETS to Achieve Evolving Priority College Objectives </a:t>
            </a:r>
            <a:endParaRPr lang="en-US" sz="2000" dirty="0">
              <a:solidFill>
                <a:srgbClr val="A5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FC4185-C443-C943-9C38-352962FD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88" y="4313519"/>
            <a:ext cx="912222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b="1" dirty="0">
                <a:solidFill>
                  <a:srgbClr val="900B00"/>
                </a:solidFill>
              </a:rPr>
              <a:t>Draft Technology Plan Goals</a:t>
            </a:r>
          </a:p>
          <a:p>
            <a:pPr algn="ctr"/>
            <a:r>
              <a:rPr lang="en-US" sz="2000" dirty="0">
                <a:solidFill>
                  <a:srgbClr val="900B00"/>
                </a:solidFill>
              </a:rPr>
              <a:t>Marisa </a:t>
            </a:r>
            <a:r>
              <a:rPr lang="en-US" sz="2000" dirty="0" err="1">
                <a:solidFill>
                  <a:srgbClr val="900B00"/>
                </a:solidFill>
              </a:rPr>
              <a:t>Spatafore</a:t>
            </a:r>
            <a:endParaRPr lang="en-US" sz="2000" dirty="0">
              <a:solidFill>
                <a:srgbClr val="900B00"/>
              </a:solidFill>
            </a:endParaRP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Associate Vice President Communications and External Relations</a:t>
            </a: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May 6, 2021</a:t>
            </a:r>
          </a:p>
        </p:txBody>
      </p:sp>
    </p:spTree>
    <p:extLst>
      <p:ext uri="{BB962C8B-B14F-4D97-AF65-F5344CB8AC3E}">
        <p14:creationId xmlns:p14="http://schemas.microsoft.com/office/powerpoint/2010/main" val="36221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8058</TotalTime>
  <Words>97</Words>
  <Application>Microsoft Macintosh PowerPoint</Application>
  <PresentationFormat>Custom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536</cp:revision>
  <dcterms:created xsi:type="dcterms:W3CDTF">2018-09-14T16:02:45Z</dcterms:created>
  <dcterms:modified xsi:type="dcterms:W3CDTF">2021-05-06T18:36:56Z</dcterms:modified>
</cp:coreProperties>
</file>