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2.xml" ContentType="application/vnd.openxmlformats-officedocument.drawingml.chart+xml"/>
  <Override PartName="/ppt/notesSlides/notesSlide22.xml" ContentType="application/vnd.openxmlformats-officedocument.presentationml.notesSlide+xml"/>
  <Override PartName="/ppt/charts/chart3.xml" ContentType="application/vnd.openxmlformats-officedocument.drawingml.chart+xml"/>
  <Override PartName="/ppt/notesSlides/notesSlide23.xml" ContentType="application/vnd.openxmlformats-officedocument.presentationml.notesSlide+xml"/>
  <Override PartName="/ppt/charts/chart4.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4"/>
  </p:notesMasterIdLst>
  <p:handoutMasterIdLst>
    <p:handoutMasterId r:id="rId35"/>
  </p:handoutMasterIdLst>
  <p:sldIdLst>
    <p:sldId id="256" r:id="rId2"/>
    <p:sldId id="274" r:id="rId3"/>
    <p:sldId id="270" r:id="rId4"/>
    <p:sldId id="279" r:id="rId5"/>
    <p:sldId id="290" r:id="rId6"/>
    <p:sldId id="286" r:id="rId7"/>
    <p:sldId id="298" r:id="rId8"/>
    <p:sldId id="291" r:id="rId9"/>
    <p:sldId id="289" r:id="rId10"/>
    <p:sldId id="299" r:id="rId11"/>
    <p:sldId id="257" r:id="rId12"/>
    <p:sldId id="280" r:id="rId13"/>
    <p:sldId id="260" r:id="rId14"/>
    <p:sldId id="282" r:id="rId15"/>
    <p:sldId id="258" r:id="rId16"/>
    <p:sldId id="272" r:id="rId17"/>
    <p:sldId id="273" r:id="rId18"/>
    <p:sldId id="261" r:id="rId19"/>
    <p:sldId id="262" r:id="rId20"/>
    <p:sldId id="281" r:id="rId21"/>
    <p:sldId id="300" r:id="rId22"/>
    <p:sldId id="263" r:id="rId23"/>
    <p:sldId id="264" r:id="rId24"/>
    <p:sldId id="265" r:id="rId25"/>
    <p:sldId id="284" r:id="rId26"/>
    <p:sldId id="294" r:id="rId27"/>
    <p:sldId id="295" r:id="rId28"/>
    <p:sldId id="297" r:id="rId29"/>
    <p:sldId id="266" r:id="rId30"/>
    <p:sldId id="283" r:id="rId31"/>
    <p:sldId id="278" r:id="rId32"/>
    <p:sldId id="285" r:id="rId33"/>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2" autoAdjust="0"/>
    <p:restoredTop sz="76853" autoAdjust="0"/>
  </p:normalViewPr>
  <p:slideViewPr>
    <p:cSldViewPr>
      <p:cViewPr>
        <p:scale>
          <a:sx n="80" d="100"/>
          <a:sy n="80" d="100"/>
        </p:scale>
        <p:origin x="-1240" y="-240"/>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1944" y="-7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bbaker\Dropbox\Foothill%20Da%20Anza%20Analysis\Findings\July%2016%20admin%20meeting\Graphs%20for%20FHDA%20presenta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aniel\Dropbox\Foothill%20Da%20Anza%20Analysis\Findings\July%2016%20admin%20meeting\Graphs%20for%20FHDA%20presentat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aniel\Dropbox\Foothill%20Da%20Anza%20Analysis\Findings\July%2016%20admin%20meeting\Graphs%20for%20FHDA%20presentati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bbaker\Dropbox\Foothill%20Da%20Anza%20Analysis\Findings\July%2016%20admin%20meeting\Graphs%20for%20FHDA%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Sheet2!$C$1</c:f>
              <c:strCache>
                <c:ptCount val="1"/>
                <c:pt idx="0">
                  <c:v>Success</c:v>
                </c:pt>
              </c:strCache>
            </c:strRef>
          </c:tx>
          <c:invertIfNegative val="0"/>
          <c:cat>
            <c:strRef>
              <c:f>Sheet2!$A$2:$B$3</c:f>
              <c:strCache>
                <c:ptCount val="2"/>
                <c:pt idx="0">
                  <c:v>In-person</c:v>
                </c:pt>
                <c:pt idx="1">
                  <c:v>Online</c:v>
                </c:pt>
              </c:strCache>
            </c:strRef>
          </c:cat>
          <c:val>
            <c:numRef>
              <c:f>Sheet2!$C$2:$C$3</c:f>
              <c:numCache>
                <c:formatCode>General</c:formatCode>
                <c:ptCount val="2"/>
                <c:pt idx="0">
                  <c:v>0.755393800000001</c:v>
                </c:pt>
                <c:pt idx="1">
                  <c:v>0.6639826</c:v>
                </c:pt>
              </c:numCache>
            </c:numRef>
          </c:val>
        </c:ser>
        <c:ser>
          <c:idx val="1"/>
          <c:order val="1"/>
          <c:tx>
            <c:strRef>
              <c:f>Sheet2!$D$1</c:f>
              <c:strCache>
                <c:ptCount val="1"/>
                <c:pt idx="0">
                  <c:v>Fail by grade</c:v>
                </c:pt>
              </c:strCache>
            </c:strRef>
          </c:tx>
          <c:invertIfNegative val="0"/>
          <c:cat>
            <c:strRef>
              <c:f>Sheet2!$A$2:$B$3</c:f>
              <c:strCache>
                <c:ptCount val="2"/>
                <c:pt idx="0">
                  <c:v>In-person</c:v>
                </c:pt>
                <c:pt idx="1">
                  <c:v>Online</c:v>
                </c:pt>
              </c:strCache>
            </c:strRef>
          </c:cat>
          <c:val>
            <c:numRef>
              <c:f>Sheet2!$D$2:$D$3</c:f>
              <c:numCache>
                <c:formatCode>General</c:formatCode>
                <c:ptCount val="2"/>
                <c:pt idx="0">
                  <c:v>0.1426956</c:v>
                </c:pt>
                <c:pt idx="1">
                  <c:v>0.1672092</c:v>
                </c:pt>
              </c:numCache>
            </c:numRef>
          </c:val>
        </c:ser>
        <c:ser>
          <c:idx val="2"/>
          <c:order val="2"/>
          <c:tx>
            <c:strRef>
              <c:f>Sheet2!$E$1</c:f>
              <c:strCache>
                <c:ptCount val="1"/>
                <c:pt idx="0">
                  <c:v>Withdraw</c:v>
                </c:pt>
              </c:strCache>
            </c:strRef>
          </c:tx>
          <c:invertIfNegative val="0"/>
          <c:cat>
            <c:strRef>
              <c:f>Sheet2!$A$2:$B$3</c:f>
              <c:strCache>
                <c:ptCount val="2"/>
                <c:pt idx="0">
                  <c:v>In-person</c:v>
                </c:pt>
                <c:pt idx="1">
                  <c:v>Online</c:v>
                </c:pt>
              </c:strCache>
            </c:strRef>
          </c:cat>
          <c:val>
            <c:numRef>
              <c:f>Sheet2!$E$2:$E$3</c:f>
              <c:numCache>
                <c:formatCode>General</c:formatCode>
                <c:ptCount val="2"/>
                <c:pt idx="0">
                  <c:v>0.1019106</c:v>
                </c:pt>
                <c:pt idx="1">
                  <c:v>0.1688082</c:v>
                </c:pt>
              </c:numCache>
            </c:numRef>
          </c:val>
        </c:ser>
        <c:dLbls>
          <c:showLegendKey val="0"/>
          <c:showVal val="0"/>
          <c:showCatName val="0"/>
          <c:showSerName val="0"/>
          <c:showPercent val="0"/>
          <c:showBubbleSize val="0"/>
        </c:dLbls>
        <c:gapWidth val="150"/>
        <c:overlap val="100"/>
        <c:axId val="2077472040"/>
        <c:axId val="2077475016"/>
      </c:barChart>
      <c:catAx>
        <c:axId val="2077472040"/>
        <c:scaling>
          <c:orientation val="minMax"/>
        </c:scaling>
        <c:delete val="0"/>
        <c:axPos val="b"/>
        <c:majorTickMark val="out"/>
        <c:minorTickMark val="none"/>
        <c:tickLblPos val="nextTo"/>
        <c:crossAx val="2077475016"/>
        <c:crosses val="autoZero"/>
        <c:auto val="1"/>
        <c:lblAlgn val="ctr"/>
        <c:lblOffset val="100"/>
        <c:noMultiLvlLbl val="0"/>
      </c:catAx>
      <c:valAx>
        <c:axId val="2077475016"/>
        <c:scaling>
          <c:orientation val="minMax"/>
        </c:scaling>
        <c:delete val="0"/>
        <c:axPos val="l"/>
        <c:numFmt formatCode="0%" sourceLinked="0"/>
        <c:majorTickMark val="out"/>
        <c:minorTickMark val="none"/>
        <c:tickLblPos val="nextTo"/>
        <c:crossAx val="207747204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Sheet2!$C$1</c:f>
              <c:strCache>
                <c:ptCount val="1"/>
                <c:pt idx="0">
                  <c:v>Success</c:v>
                </c:pt>
              </c:strCache>
            </c:strRef>
          </c:tx>
          <c:spPr>
            <a:ln>
              <a:solidFill>
                <a:schemeClr val="accent1">
                  <a:lumMod val="50000"/>
                </a:schemeClr>
              </a:solidFill>
            </a:ln>
          </c:spPr>
          <c:invertIfNegative val="0"/>
          <c:cat>
            <c:multiLvlStrRef>
              <c:f>Sheet2!$A$2:$B$36</c:f>
              <c:multiLvlStrCache>
                <c:ptCount val="35"/>
                <c:lvl>
                  <c:pt idx="0">
                    <c:v>In-person</c:v>
                  </c:pt>
                  <c:pt idx="1">
                    <c:v>Online-only</c:v>
                  </c:pt>
                  <c:pt idx="2">
                    <c:v>Online by choice</c:v>
                  </c:pt>
                  <c:pt idx="4">
                    <c:v>In-person</c:v>
                  </c:pt>
                  <c:pt idx="5">
                    <c:v>Online-only</c:v>
                  </c:pt>
                  <c:pt idx="6">
                    <c:v>Online by choice</c:v>
                  </c:pt>
                  <c:pt idx="8">
                    <c:v>In-person</c:v>
                  </c:pt>
                  <c:pt idx="9">
                    <c:v>Online-only</c:v>
                  </c:pt>
                  <c:pt idx="10">
                    <c:v>Online by choice</c:v>
                  </c:pt>
                  <c:pt idx="12">
                    <c:v>In-person</c:v>
                  </c:pt>
                  <c:pt idx="13">
                    <c:v>Online-only</c:v>
                  </c:pt>
                  <c:pt idx="14">
                    <c:v>Online by choice</c:v>
                  </c:pt>
                  <c:pt idx="16">
                    <c:v>In-person</c:v>
                  </c:pt>
                  <c:pt idx="17">
                    <c:v>Online-only</c:v>
                  </c:pt>
                  <c:pt idx="18">
                    <c:v>Online by choice</c:v>
                  </c:pt>
                  <c:pt idx="20">
                    <c:v>In-person</c:v>
                  </c:pt>
                  <c:pt idx="21">
                    <c:v>Online-only</c:v>
                  </c:pt>
                  <c:pt idx="22">
                    <c:v>Online by choice</c:v>
                  </c:pt>
                  <c:pt idx="24">
                    <c:v>In-person</c:v>
                  </c:pt>
                  <c:pt idx="25">
                    <c:v>Online-only</c:v>
                  </c:pt>
                  <c:pt idx="26">
                    <c:v>Online by choice</c:v>
                  </c:pt>
                  <c:pt idx="28">
                    <c:v>In-person</c:v>
                  </c:pt>
                  <c:pt idx="29">
                    <c:v>Online-only</c:v>
                  </c:pt>
                  <c:pt idx="30">
                    <c:v>Online by choice</c:v>
                  </c:pt>
                  <c:pt idx="32">
                    <c:v>In-person</c:v>
                  </c:pt>
                  <c:pt idx="33">
                    <c:v>Online-only</c:v>
                  </c:pt>
                  <c:pt idx="34">
                    <c:v>Online by choice</c:v>
                  </c:pt>
                </c:lvl>
                <c:lvl>
                  <c:pt idx="0">
                    <c:v>Male</c:v>
                  </c:pt>
                  <c:pt idx="4">
                    <c:v>Wealthy Zip</c:v>
                  </c:pt>
                  <c:pt idx="8">
                    <c:v>Black</c:v>
                  </c:pt>
                  <c:pt idx="12">
                    <c:v>Asian</c:v>
                  </c:pt>
                  <c:pt idx="16">
                    <c:v>Filipino</c:v>
                  </c:pt>
                  <c:pt idx="20">
                    <c:v>Latino</c:v>
                  </c:pt>
                  <c:pt idx="24">
                    <c:v>Native American</c:v>
                  </c:pt>
                  <c:pt idx="28">
                    <c:v>Pacific Islander</c:v>
                  </c:pt>
                  <c:pt idx="32">
                    <c:v>White</c:v>
                  </c:pt>
                </c:lvl>
              </c:multiLvlStrCache>
            </c:multiLvlStrRef>
          </c:cat>
          <c:val>
            <c:numRef>
              <c:f>Sheet2!$C$2:$C$36</c:f>
              <c:numCache>
                <c:formatCode>General</c:formatCode>
                <c:ptCount val="35"/>
                <c:pt idx="0">
                  <c:v>0.7294075</c:v>
                </c:pt>
                <c:pt idx="1">
                  <c:v>0.660976100000001</c:v>
                </c:pt>
                <c:pt idx="2">
                  <c:v>0.6183049</c:v>
                </c:pt>
                <c:pt idx="4">
                  <c:v>0.782468699999999</c:v>
                </c:pt>
                <c:pt idx="5">
                  <c:v>0.738492799999999</c:v>
                </c:pt>
                <c:pt idx="6">
                  <c:v>0.6813218</c:v>
                </c:pt>
                <c:pt idx="8">
                  <c:v>0.6295979</c:v>
                </c:pt>
                <c:pt idx="9">
                  <c:v>0.502976199999999</c:v>
                </c:pt>
                <c:pt idx="10">
                  <c:v>0.4574468</c:v>
                </c:pt>
                <c:pt idx="12">
                  <c:v>0.801779600000001</c:v>
                </c:pt>
                <c:pt idx="13">
                  <c:v>0.745971900000001</c:v>
                </c:pt>
                <c:pt idx="14">
                  <c:v>0.7190827</c:v>
                </c:pt>
                <c:pt idx="16">
                  <c:v>0.721632</c:v>
                </c:pt>
                <c:pt idx="17">
                  <c:v>0.6125</c:v>
                </c:pt>
                <c:pt idx="18">
                  <c:v>0.632768400000001</c:v>
                </c:pt>
                <c:pt idx="20">
                  <c:v>0.6744105</c:v>
                </c:pt>
                <c:pt idx="21">
                  <c:v>0.6145769</c:v>
                </c:pt>
                <c:pt idx="22">
                  <c:v>0.5301974</c:v>
                </c:pt>
                <c:pt idx="24">
                  <c:v>0.7684426</c:v>
                </c:pt>
                <c:pt idx="25">
                  <c:v>0.6818182</c:v>
                </c:pt>
                <c:pt idx="26">
                  <c:v>0.583333299999998</c:v>
                </c:pt>
                <c:pt idx="28">
                  <c:v>0.663829800000002</c:v>
                </c:pt>
                <c:pt idx="29">
                  <c:v>0.5660377</c:v>
                </c:pt>
                <c:pt idx="30">
                  <c:v>0.4842105</c:v>
                </c:pt>
                <c:pt idx="32">
                  <c:v>0.7874394</c:v>
                </c:pt>
                <c:pt idx="33">
                  <c:v>0.732160999999999</c:v>
                </c:pt>
                <c:pt idx="34">
                  <c:v>0.652689500000001</c:v>
                </c:pt>
              </c:numCache>
            </c:numRef>
          </c:val>
        </c:ser>
        <c:ser>
          <c:idx val="1"/>
          <c:order val="1"/>
          <c:tx>
            <c:strRef>
              <c:f>Sheet2!$D$1</c:f>
              <c:strCache>
                <c:ptCount val="1"/>
                <c:pt idx="0">
                  <c:v>Fail by grade</c:v>
                </c:pt>
              </c:strCache>
            </c:strRef>
          </c:tx>
          <c:spPr>
            <a:ln>
              <a:solidFill>
                <a:schemeClr val="accent2">
                  <a:lumMod val="50000"/>
                </a:schemeClr>
              </a:solidFill>
            </a:ln>
          </c:spPr>
          <c:invertIfNegative val="0"/>
          <c:cat>
            <c:multiLvlStrRef>
              <c:f>Sheet2!$A$2:$B$36</c:f>
              <c:multiLvlStrCache>
                <c:ptCount val="35"/>
                <c:lvl>
                  <c:pt idx="0">
                    <c:v>In-person</c:v>
                  </c:pt>
                  <c:pt idx="1">
                    <c:v>Online-only</c:v>
                  </c:pt>
                  <c:pt idx="2">
                    <c:v>Online by choice</c:v>
                  </c:pt>
                  <c:pt idx="4">
                    <c:v>In-person</c:v>
                  </c:pt>
                  <c:pt idx="5">
                    <c:v>Online-only</c:v>
                  </c:pt>
                  <c:pt idx="6">
                    <c:v>Online by choice</c:v>
                  </c:pt>
                  <c:pt idx="8">
                    <c:v>In-person</c:v>
                  </c:pt>
                  <c:pt idx="9">
                    <c:v>Online-only</c:v>
                  </c:pt>
                  <c:pt idx="10">
                    <c:v>Online by choice</c:v>
                  </c:pt>
                  <c:pt idx="12">
                    <c:v>In-person</c:v>
                  </c:pt>
                  <c:pt idx="13">
                    <c:v>Online-only</c:v>
                  </c:pt>
                  <c:pt idx="14">
                    <c:v>Online by choice</c:v>
                  </c:pt>
                  <c:pt idx="16">
                    <c:v>In-person</c:v>
                  </c:pt>
                  <c:pt idx="17">
                    <c:v>Online-only</c:v>
                  </c:pt>
                  <c:pt idx="18">
                    <c:v>Online by choice</c:v>
                  </c:pt>
                  <c:pt idx="20">
                    <c:v>In-person</c:v>
                  </c:pt>
                  <c:pt idx="21">
                    <c:v>Online-only</c:v>
                  </c:pt>
                  <c:pt idx="22">
                    <c:v>Online by choice</c:v>
                  </c:pt>
                  <c:pt idx="24">
                    <c:v>In-person</c:v>
                  </c:pt>
                  <c:pt idx="25">
                    <c:v>Online-only</c:v>
                  </c:pt>
                  <c:pt idx="26">
                    <c:v>Online by choice</c:v>
                  </c:pt>
                  <c:pt idx="28">
                    <c:v>In-person</c:v>
                  </c:pt>
                  <c:pt idx="29">
                    <c:v>Online-only</c:v>
                  </c:pt>
                  <c:pt idx="30">
                    <c:v>Online by choice</c:v>
                  </c:pt>
                  <c:pt idx="32">
                    <c:v>In-person</c:v>
                  </c:pt>
                  <c:pt idx="33">
                    <c:v>Online-only</c:v>
                  </c:pt>
                  <c:pt idx="34">
                    <c:v>Online by choice</c:v>
                  </c:pt>
                </c:lvl>
                <c:lvl>
                  <c:pt idx="0">
                    <c:v>Male</c:v>
                  </c:pt>
                  <c:pt idx="4">
                    <c:v>Wealthy Zip</c:v>
                  </c:pt>
                  <c:pt idx="8">
                    <c:v>Black</c:v>
                  </c:pt>
                  <c:pt idx="12">
                    <c:v>Asian</c:v>
                  </c:pt>
                  <c:pt idx="16">
                    <c:v>Filipino</c:v>
                  </c:pt>
                  <c:pt idx="20">
                    <c:v>Latino</c:v>
                  </c:pt>
                  <c:pt idx="24">
                    <c:v>Native American</c:v>
                  </c:pt>
                  <c:pt idx="28">
                    <c:v>Pacific Islander</c:v>
                  </c:pt>
                  <c:pt idx="32">
                    <c:v>White</c:v>
                  </c:pt>
                </c:lvl>
              </c:multiLvlStrCache>
            </c:multiLvlStrRef>
          </c:cat>
          <c:val>
            <c:numRef>
              <c:f>Sheet2!$D$2:$D$36</c:f>
              <c:numCache>
                <c:formatCode>General</c:formatCode>
                <c:ptCount val="35"/>
                <c:pt idx="0">
                  <c:v>0.159945100000001</c:v>
                </c:pt>
                <c:pt idx="1">
                  <c:v>0.1704968</c:v>
                </c:pt>
                <c:pt idx="2">
                  <c:v>0.1851089</c:v>
                </c:pt>
                <c:pt idx="4">
                  <c:v>0.1260681</c:v>
                </c:pt>
                <c:pt idx="5">
                  <c:v>0.1281588</c:v>
                </c:pt>
                <c:pt idx="6">
                  <c:v>0.1506581</c:v>
                </c:pt>
                <c:pt idx="8">
                  <c:v>0.2278301</c:v>
                </c:pt>
                <c:pt idx="9">
                  <c:v>0.2872024</c:v>
                </c:pt>
                <c:pt idx="10">
                  <c:v>0.282674800000001</c:v>
                </c:pt>
                <c:pt idx="12">
                  <c:v>0.1142183</c:v>
                </c:pt>
                <c:pt idx="13">
                  <c:v>0.1206719</c:v>
                </c:pt>
                <c:pt idx="14">
                  <c:v>0.1298116</c:v>
                </c:pt>
                <c:pt idx="16">
                  <c:v>0.1670208</c:v>
                </c:pt>
                <c:pt idx="17">
                  <c:v>0.1825</c:v>
                </c:pt>
                <c:pt idx="18">
                  <c:v>0.1770245</c:v>
                </c:pt>
                <c:pt idx="20">
                  <c:v>0.1998599</c:v>
                </c:pt>
                <c:pt idx="21">
                  <c:v>0.2235948</c:v>
                </c:pt>
                <c:pt idx="22">
                  <c:v>0.2259001</c:v>
                </c:pt>
                <c:pt idx="24">
                  <c:v>0.1229508</c:v>
                </c:pt>
                <c:pt idx="25">
                  <c:v>0.1212121</c:v>
                </c:pt>
                <c:pt idx="26">
                  <c:v>0.16666667</c:v>
                </c:pt>
                <c:pt idx="28">
                  <c:v>0.2382979</c:v>
                </c:pt>
                <c:pt idx="29">
                  <c:v>0.2358491</c:v>
                </c:pt>
                <c:pt idx="30">
                  <c:v>0.2526316</c:v>
                </c:pt>
                <c:pt idx="32">
                  <c:v>0.1121833</c:v>
                </c:pt>
                <c:pt idx="33">
                  <c:v>0.1251268</c:v>
                </c:pt>
                <c:pt idx="34">
                  <c:v>0.1656078</c:v>
                </c:pt>
              </c:numCache>
            </c:numRef>
          </c:val>
        </c:ser>
        <c:ser>
          <c:idx val="2"/>
          <c:order val="2"/>
          <c:tx>
            <c:strRef>
              <c:f>Sheet2!$E$1</c:f>
              <c:strCache>
                <c:ptCount val="1"/>
                <c:pt idx="0">
                  <c:v>Withdraw</c:v>
                </c:pt>
              </c:strCache>
            </c:strRef>
          </c:tx>
          <c:spPr>
            <a:ln>
              <a:solidFill>
                <a:schemeClr val="accent3">
                  <a:lumMod val="50000"/>
                </a:schemeClr>
              </a:solidFill>
            </a:ln>
          </c:spPr>
          <c:invertIfNegative val="0"/>
          <c:cat>
            <c:multiLvlStrRef>
              <c:f>Sheet2!$A$2:$B$36</c:f>
              <c:multiLvlStrCache>
                <c:ptCount val="35"/>
                <c:lvl>
                  <c:pt idx="0">
                    <c:v>In-person</c:v>
                  </c:pt>
                  <c:pt idx="1">
                    <c:v>Online-only</c:v>
                  </c:pt>
                  <c:pt idx="2">
                    <c:v>Online by choice</c:v>
                  </c:pt>
                  <c:pt idx="4">
                    <c:v>In-person</c:v>
                  </c:pt>
                  <c:pt idx="5">
                    <c:v>Online-only</c:v>
                  </c:pt>
                  <c:pt idx="6">
                    <c:v>Online by choice</c:v>
                  </c:pt>
                  <c:pt idx="8">
                    <c:v>In-person</c:v>
                  </c:pt>
                  <c:pt idx="9">
                    <c:v>Online-only</c:v>
                  </c:pt>
                  <c:pt idx="10">
                    <c:v>Online by choice</c:v>
                  </c:pt>
                  <c:pt idx="12">
                    <c:v>In-person</c:v>
                  </c:pt>
                  <c:pt idx="13">
                    <c:v>Online-only</c:v>
                  </c:pt>
                  <c:pt idx="14">
                    <c:v>Online by choice</c:v>
                  </c:pt>
                  <c:pt idx="16">
                    <c:v>In-person</c:v>
                  </c:pt>
                  <c:pt idx="17">
                    <c:v>Online-only</c:v>
                  </c:pt>
                  <c:pt idx="18">
                    <c:v>Online by choice</c:v>
                  </c:pt>
                  <c:pt idx="20">
                    <c:v>In-person</c:v>
                  </c:pt>
                  <c:pt idx="21">
                    <c:v>Online-only</c:v>
                  </c:pt>
                  <c:pt idx="22">
                    <c:v>Online by choice</c:v>
                  </c:pt>
                  <c:pt idx="24">
                    <c:v>In-person</c:v>
                  </c:pt>
                  <c:pt idx="25">
                    <c:v>Online-only</c:v>
                  </c:pt>
                  <c:pt idx="26">
                    <c:v>Online by choice</c:v>
                  </c:pt>
                  <c:pt idx="28">
                    <c:v>In-person</c:v>
                  </c:pt>
                  <c:pt idx="29">
                    <c:v>Online-only</c:v>
                  </c:pt>
                  <c:pt idx="30">
                    <c:v>Online by choice</c:v>
                  </c:pt>
                  <c:pt idx="32">
                    <c:v>In-person</c:v>
                  </c:pt>
                  <c:pt idx="33">
                    <c:v>Online-only</c:v>
                  </c:pt>
                  <c:pt idx="34">
                    <c:v>Online by choice</c:v>
                  </c:pt>
                </c:lvl>
                <c:lvl>
                  <c:pt idx="0">
                    <c:v>Male</c:v>
                  </c:pt>
                  <c:pt idx="4">
                    <c:v>Wealthy Zip</c:v>
                  </c:pt>
                  <c:pt idx="8">
                    <c:v>Black</c:v>
                  </c:pt>
                  <c:pt idx="12">
                    <c:v>Asian</c:v>
                  </c:pt>
                  <c:pt idx="16">
                    <c:v>Filipino</c:v>
                  </c:pt>
                  <c:pt idx="20">
                    <c:v>Latino</c:v>
                  </c:pt>
                  <c:pt idx="24">
                    <c:v>Native American</c:v>
                  </c:pt>
                  <c:pt idx="28">
                    <c:v>Pacific Islander</c:v>
                  </c:pt>
                  <c:pt idx="32">
                    <c:v>White</c:v>
                  </c:pt>
                </c:lvl>
              </c:multiLvlStrCache>
            </c:multiLvlStrRef>
          </c:cat>
          <c:val>
            <c:numRef>
              <c:f>Sheet2!$E$2:$E$36</c:f>
              <c:numCache>
                <c:formatCode>General</c:formatCode>
                <c:ptCount val="35"/>
                <c:pt idx="0">
                  <c:v>0.1106475</c:v>
                </c:pt>
                <c:pt idx="1">
                  <c:v>0.168527</c:v>
                </c:pt>
                <c:pt idx="2">
                  <c:v>0.1965862</c:v>
                </c:pt>
                <c:pt idx="4">
                  <c:v>0.0914633</c:v>
                </c:pt>
                <c:pt idx="5">
                  <c:v>0.1333484</c:v>
                </c:pt>
                <c:pt idx="6">
                  <c:v>0.1680202</c:v>
                </c:pt>
                <c:pt idx="8">
                  <c:v>0.142572</c:v>
                </c:pt>
                <c:pt idx="9">
                  <c:v>0.2098214</c:v>
                </c:pt>
                <c:pt idx="10">
                  <c:v>0.259878400000001</c:v>
                </c:pt>
                <c:pt idx="12">
                  <c:v>0.0840022</c:v>
                </c:pt>
                <c:pt idx="13">
                  <c:v>0.1333562</c:v>
                </c:pt>
                <c:pt idx="14">
                  <c:v>0.1511057</c:v>
                </c:pt>
                <c:pt idx="16">
                  <c:v>0.1113472</c:v>
                </c:pt>
                <c:pt idx="17">
                  <c:v>0.205</c:v>
                </c:pt>
                <c:pt idx="18">
                  <c:v>0.1902072</c:v>
                </c:pt>
                <c:pt idx="20">
                  <c:v>0.1257296</c:v>
                </c:pt>
                <c:pt idx="21">
                  <c:v>0.1618283</c:v>
                </c:pt>
                <c:pt idx="22">
                  <c:v>0.2439024</c:v>
                </c:pt>
                <c:pt idx="24">
                  <c:v>0.1086066</c:v>
                </c:pt>
                <c:pt idx="25">
                  <c:v>0.1969697</c:v>
                </c:pt>
                <c:pt idx="26">
                  <c:v>0.25</c:v>
                </c:pt>
                <c:pt idx="28">
                  <c:v>0.0978723</c:v>
                </c:pt>
                <c:pt idx="29">
                  <c:v>0.1981132</c:v>
                </c:pt>
                <c:pt idx="30">
                  <c:v>0.2631579</c:v>
                </c:pt>
                <c:pt idx="32">
                  <c:v>0.1003774</c:v>
                </c:pt>
                <c:pt idx="33">
                  <c:v>0.1427122</c:v>
                </c:pt>
                <c:pt idx="34">
                  <c:v>0.1817027</c:v>
                </c:pt>
              </c:numCache>
            </c:numRef>
          </c:val>
        </c:ser>
        <c:dLbls>
          <c:showLegendKey val="0"/>
          <c:showVal val="0"/>
          <c:showCatName val="0"/>
          <c:showSerName val="0"/>
          <c:showPercent val="0"/>
          <c:showBubbleSize val="0"/>
        </c:dLbls>
        <c:gapWidth val="0"/>
        <c:overlap val="100"/>
        <c:axId val="2076669832"/>
        <c:axId val="2076673032"/>
      </c:barChart>
      <c:catAx>
        <c:axId val="2076669832"/>
        <c:scaling>
          <c:orientation val="minMax"/>
        </c:scaling>
        <c:delete val="0"/>
        <c:axPos val="b"/>
        <c:majorTickMark val="none"/>
        <c:minorTickMark val="none"/>
        <c:tickLblPos val="nextTo"/>
        <c:spPr>
          <a:ln>
            <a:noFill/>
          </a:ln>
        </c:spPr>
        <c:txPr>
          <a:bodyPr/>
          <a:lstStyle/>
          <a:p>
            <a:pPr>
              <a:defRPr sz="1200"/>
            </a:pPr>
            <a:endParaRPr lang="en-US"/>
          </a:p>
        </c:txPr>
        <c:crossAx val="2076673032"/>
        <c:crosses val="autoZero"/>
        <c:auto val="1"/>
        <c:lblAlgn val="ctr"/>
        <c:lblOffset val="100"/>
        <c:noMultiLvlLbl val="0"/>
      </c:catAx>
      <c:valAx>
        <c:axId val="2076673032"/>
        <c:scaling>
          <c:orientation val="minMax"/>
          <c:max val="1.0"/>
        </c:scaling>
        <c:delete val="0"/>
        <c:axPos val="l"/>
        <c:majorGridlines>
          <c:spPr>
            <a:ln w="0">
              <a:solidFill>
                <a:schemeClr val="bg1"/>
              </a:solidFill>
            </a:ln>
          </c:spPr>
        </c:majorGridlines>
        <c:numFmt formatCode="General" sourceLinked="1"/>
        <c:majorTickMark val="out"/>
        <c:minorTickMark val="none"/>
        <c:tickLblPos val="nextTo"/>
        <c:txPr>
          <a:bodyPr/>
          <a:lstStyle/>
          <a:p>
            <a:pPr>
              <a:defRPr sz="1200"/>
            </a:pPr>
            <a:endParaRPr lang="en-US"/>
          </a:p>
        </c:txPr>
        <c:crossAx val="2076669832"/>
        <c:crosses val="autoZero"/>
        <c:crossBetween val="between"/>
        <c:majorUnit val="0.1"/>
      </c:valAx>
    </c:plotArea>
    <c:legend>
      <c:legendPos val="r"/>
      <c:layout/>
      <c:overlay val="0"/>
      <c:txPr>
        <a:bodyPr/>
        <a:lstStyle/>
        <a:p>
          <a:pPr>
            <a:defRPr sz="16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Sheet2!$C$1</c:f>
              <c:strCache>
                <c:ptCount val="1"/>
                <c:pt idx="0">
                  <c:v>Success</c:v>
                </c:pt>
              </c:strCache>
            </c:strRef>
          </c:tx>
          <c:spPr>
            <a:ln>
              <a:solidFill>
                <a:schemeClr val="accent1">
                  <a:lumMod val="50000"/>
                </a:schemeClr>
              </a:solidFill>
            </a:ln>
          </c:spPr>
          <c:invertIfNegative val="0"/>
          <c:cat>
            <c:multiLvlStrRef>
              <c:f>Sheet2!$A$2:$B$36</c:f>
              <c:multiLvlStrCache>
                <c:ptCount val="35"/>
                <c:lvl>
                  <c:pt idx="0">
                    <c:v>In-person</c:v>
                  </c:pt>
                  <c:pt idx="1">
                    <c:v>Online-only</c:v>
                  </c:pt>
                  <c:pt idx="2">
                    <c:v>Online by choice</c:v>
                  </c:pt>
                  <c:pt idx="4">
                    <c:v>In-person</c:v>
                  </c:pt>
                  <c:pt idx="5">
                    <c:v>Online-only</c:v>
                  </c:pt>
                  <c:pt idx="6">
                    <c:v>Online by choice</c:v>
                  </c:pt>
                  <c:pt idx="8">
                    <c:v>In-person</c:v>
                  </c:pt>
                  <c:pt idx="9">
                    <c:v>Online-only</c:v>
                  </c:pt>
                  <c:pt idx="10">
                    <c:v>Online by choice</c:v>
                  </c:pt>
                  <c:pt idx="12">
                    <c:v>In-person</c:v>
                  </c:pt>
                  <c:pt idx="13">
                    <c:v>Online-only</c:v>
                  </c:pt>
                  <c:pt idx="14">
                    <c:v>Online by choice</c:v>
                  </c:pt>
                  <c:pt idx="16">
                    <c:v>In-person</c:v>
                  </c:pt>
                  <c:pt idx="17">
                    <c:v>Online-only</c:v>
                  </c:pt>
                  <c:pt idx="18">
                    <c:v>Online by choice</c:v>
                  </c:pt>
                  <c:pt idx="20">
                    <c:v>In-person</c:v>
                  </c:pt>
                  <c:pt idx="21">
                    <c:v>Online-only</c:v>
                  </c:pt>
                  <c:pt idx="22">
                    <c:v>Online by choice</c:v>
                  </c:pt>
                  <c:pt idx="24">
                    <c:v>In-person</c:v>
                  </c:pt>
                  <c:pt idx="25">
                    <c:v>Online-only</c:v>
                  </c:pt>
                  <c:pt idx="26">
                    <c:v>Online by choice</c:v>
                  </c:pt>
                  <c:pt idx="28">
                    <c:v>In-person</c:v>
                  </c:pt>
                  <c:pt idx="29">
                    <c:v>Online-only</c:v>
                  </c:pt>
                  <c:pt idx="30">
                    <c:v>Online by choice</c:v>
                  </c:pt>
                  <c:pt idx="32">
                    <c:v>In-person</c:v>
                  </c:pt>
                  <c:pt idx="33">
                    <c:v>Online-only</c:v>
                  </c:pt>
                  <c:pt idx="34">
                    <c:v>Online by choice</c:v>
                  </c:pt>
                </c:lvl>
                <c:lvl>
                  <c:pt idx="0">
                    <c:v>Male</c:v>
                  </c:pt>
                  <c:pt idx="4">
                    <c:v>Wealthy Zip</c:v>
                  </c:pt>
                  <c:pt idx="8">
                    <c:v>Black</c:v>
                  </c:pt>
                  <c:pt idx="12">
                    <c:v>Asian</c:v>
                  </c:pt>
                  <c:pt idx="16">
                    <c:v>Filipino</c:v>
                  </c:pt>
                  <c:pt idx="20">
                    <c:v>Latino</c:v>
                  </c:pt>
                  <c:pt idx="24">
                    <c:v>Native American</c:v>
                  </c:pt>
                  <c:pt idx="28">
                    <c:v>Pacific Islander</c:v>
                  </c:pt>
                  <c:pt idx="32">
                    <c:v>White</c:v>
                  </c:pt>
                </c:lvl>
              </c:multiLvlStrCache>
            </c:multiLvlStrRef>
          </c:cat>
          <c:val>
            <c:numRef>
              <c:f>Sheet2!$C$2:$C$36</c:f>
              <c:numCache>
                <c:formatCode>General</c:formatCode>
                <c:ptCount val="35"/>
                <c:pt idx="0">
                  <c:v>0.7294075</c:v>
                </c:pt>
                <c:pt idx="1">
                  <c:v>0.660976100000001</c:v>
                </c:pt>
                <c:pt idx="2">
                  <c:v>0.6183049</c:v>
                </c:pt>
                <c:pt idx="4">
                  <c:v>0.782468699999999</c:v>
                </c:pt>
                <c:pt idx="5">
                  <c:v>0.738492799999999</c:v>
                </c:pt>
                <c:pt idx="6">
                  <c:v>0.6813218</c:v>
                </c:pt>
                <c:pt idx="8">
                  <c:v>0.6295979</c:v>
                </c:pt>
                <c:pt idx="9">
                  <c:v>0.502976199999999</c:v>
                </c:pt>
                <c:pt idx="10">
                  <c:v>0.4574468</c:v>
                </c:pt>
                <c:pt idx="12">
                  <c:v>0.801779600000001</c:v>
                </c:pt>
                <c:pt idx="13">
                  <c:v>0.745971900000001</c:v>
                </c:pt>
                <c:pt idx="14">
                  <c:v>0.7190827</c:v>
                </c:pt>
                <c:pt idx="16">
                  <c:v>0.721632</c:v>
                </c:pt>
                <c:pt idx="17">
                  <c:v>0.6125</c:v>
                </c:pt>
                <c:pt idx="18">
                  <c:v>0.632768400000001</c:v>
                </c:pt>
                <c:pt idx="20">
                  <c:v>0.6744105</c:v>
                </c:pt>
                <c:pt idx="21">
                  <c:v>0.6145769</c:v>
                </c:pt>
                <c:pt idx="22">
                  <c:v>0.5301974</c:v>
                </c:pt>
                <c:pt idx="24">
                  <c:v>0.7684426</c:v>
                </c:pt>
                <c:pt idx="25">
                  <c:v>0.6818182</c:v>
                </c:pt>
                <c:pt idx="26">
                  <c:v>0.583333299999999</c:v>
                </c:pt>
                <c:pt idx="28">
                  <c:v>0.663829800000002</c:v>
                </c:pt>
                <c:pt idx="29">
                  <c:v>0.5660377</c:v>
                </c:pt>
                <c:pt idx="30">
                  <c:v>0.4842105</c:v>
                </c:pt>
                <c:pt idx="32">
                  <c:v>0.7874394</c:v>
                </c:pt>
                <c:pt idx="33">
                  <c:v>0.732160999999999</c:v>
                </c:pt>
                <c:pt idx="34">
                  <c:v>0.652689500000001</c:v>
                </c:pt>
              </c:numCache>
            </c:numRef>
          </c:val>
        </c:ser>
        <c:ser>
          <c:idx val="1"/>
          <c:order val="1"/>
          <c:tx>
            <c:strRef>
              <c:f>Sheet2!$D$1</c:f>
              <c:strCache>
                <c:ptCount val="1"/>
                <c:pt idx="0">
                  <c:v>Fail by grade</c:v>
                </c:pt>
              </c:strCache>
            </c:strRef>
          </c:tx>
          <c:spPr>
            <a:ln>
              <a:solidFill>
                <a:schemeClr val="accent2">
                  <a:lumMod val="50000"/>
                </a:schemeClr>
              </a:solidFill>
            </a:ln>
          </c:spPr>
          <c:invertIfNegative val="0"/>
          <c:cat>
            <c:multiLvlStrRef>
              <c:f>Sheet2!$A$2:$B$36</c:f>
              <c:multiLvlStrCache>
                <c:ptCount val="35"/>
                <c:lvl>
                  <c:pt idx="0">
                    <c:v>In-person</c:v>
                  </c:pt>
                  <c:pt idx="1">
                    <c:v>Online-only</c:v>
                  </c:pt>
                  <c:pt idx="2">
                    <c:v>Online by choice</c:v>
                  </c:pt>
                  <c:pt idx="4">
                    <c:v>In-person</c:v>
                  </c:pt>
                  <c:pt idx="5">
                    <c:v>Online-only</c:v>
                  </c:pt>
                  <c:pt idx="6">
                    <c:v>Online by choice</c:v>
                  </c:pt>
                  <c:pt idx="8">
                    <c:v>In-person</c:v>
                  </c:pt>
                  <c:pt idx="9">
                    <c:v>Online-only</c:v>
                  </c:pt>
                  <c:pt idx="10">
                    <c:v>Online by choice</c:v>
                  </c:pt>
                  <c:pt idx="12">
                    <c:v>In-person</c:v>
                  </c:pt>
                  <c:pt idx="13">
                    <c:v>Online-only</c:v>
                  </c:pt>
                  <c:pt idx="14">
                    <c:v>Online by choice</c:v>
                  </c:pt>
                  <c:pt idx="16">
                    <c:v>In-person</c:v>
                  </c:pt>
                  <c:pt idx="17">
                    <c:v>Online-only</c:v>
                  </c:pt>
                  <c:pt idx="18">
                    <c:v>Online by choice</c:v>
                  </c:pt>
                  <c:pt idx="20">
                    <c:v>In-person</c:v>
                  </c:pt>
                  <c:pt idx="21">
                    <c:v>Online-only</c:v>
                  </c:pt>
                  <c:pt idx="22">
                    <c:v>Online by choice</c:v>
                  </c:pt>
                  <c:pt idx="24">
                    <c:v>In-person</c:v>
                  </c:pt>
                  <c:pt idx="25">
                    <c:v>Online-only</c:v>
                  </c:pt>
                  <c:pt idx="26">
                    <c:v>Online by choice</c:v>
                  </c:pt>
                  <c:pt idx="28">
                    <c:v>In-person</c:v>
                  </c:pt>
                  <c:pt idx="29">
                    <c:v>Online-only</c:v>
                  </c:pt>
                  <c:pt idx="30">
                    <c:v>Online by choice</c:v>
                  </c:pt>
                  <c:pt idx="32">
                    <c:v>In-person</c:v>
                  </c:pt>
                  <c:pt idx="33">
                    <c:v>Online-only</c:v>
                  </c:pt>
                  <c:pt idx="34">
                    <c:v>Online by choice</c:v>
                  </c:pt>
                </c:lvl>
                <c:lvl>
                  <c:pt idx="0">
                    <c:v>Male</c:v>
                  </c:pt>
                  <c:pt idx="4">
                    <c:v>Wealthy Zip</c:v>
                  </c:pt>
                  <c:pt idx="8">
                    <c:v>Black</c:v>
                  </c:pt>
                  <c:pt idx="12">
                    <c:v>Asian</c:v>
                  </c:pt>
                  <c:pt idx="16">
                    <c:v>Filipino</c:v>
                  </c:pt>
                  <c:pt idx="20">
                    <c:v>Latino</c:v>
                  </c:pt>
                  <c:pt idx="24">
                    <c:v>Native American</c:v>
                  </c:pt>
                  <c:pt idx="28">
                    <c:v>Pacific Islander</c:v>
                  </c:pt>
                  <c:pt idx="32">
                    <c:v>White</c:v>
                  </c:pt>
                </c:lvl>
              </c:multiLvlStrCache>
            </c:multiLvlStrRef>
          </c:cat>
          <c:val>
            <c:numRef>
              <c:f>Sheet2!$D$2:$D$36</c:f>
              <c:numCache>
                <c:formatCode>General</c:formatCode>
                <c:ptCount val="35"/>
                <c:pt idx="0">
                  <c:v>0.159945100000001</c:v>
                </c:pt>
                <c:pt idx="1">
                  <c:v>0.1704968</c:v>
                </c:pt>
                <c:pt idx="2">
                  <c:v>0.1851089</c:v>
                </c:pt>
                <c:pt idx="4">
                  <c:v>0.1260681</c:v>
                </c:pt>
                <c:pt idx="5">
                  <c:v>0.1281588</c:v>
                </c:pt>
                <c:pt idx="6">
                  <c:v>0.1506581</c:v>
                </c:pt>
                <c:pt idx="8">
                  <c:v>0.2278301</c:v>
                </c:pt>
                <c:pt idx="9">
                  <c:v>0.2872024</c:v>
                </c:pt>
                <c:pt idx="10">
                  <c:v>0.282674800000001</c:v>
                </c:pt>
                <c:pt idx="12">
                  <c:v>0.1142183</c:v>
                </c:pt>
                <c:pt idx="13">
                  <c:v>0.1206719</c:v>
                </c:pt>
                <c:pt idx="14">
                  <c:v>0.1298116</c:v>
                </c:pt>
                <c:pt idx="16">
                  <c:v>0.1670208</c:v>
                </c:pt>
                <c:pt idx="17">
                  <c:v>0.1825</c:v>
                </c:pt>
                <c:pt idx="18">
                  <c:v>0.1770245</c:v>
                </c:pt>
                <c:pt idx="20">
                  <c:v>0.1998599</c:v>
                </c:pt>
                <c:pt idx="21">
                  <c:v>0.2235948</c:v>
                </c:pt>
                <c:pt idx="22">
                  <c:v>0.2259001</c:v>
                </c:pt>
                <c:pt idx="24">
                  <c:v>0.1229508</c:v>
                </c:pt>
                <c:pt idx="25">
                  <c:v>0.1212121</c:v>
                </c:pt>
                <c:pt idx="26">
                  <c:v>0.16666667</c:v>
                </c:pt>
                <c:pt idx="28">
                  <c:v>0.2382979</c:v>
                </c:pt>
                <c:pt idx="29">
                  <c:v>0.2358491</c:v>
                </c:pt>
                <c:pt idx="30">
                  <c:v>0.2526316</c:v>
                </c:pt>
                <c:pt idx="32">
                  <c:v>0.1121833</c:v>
                </c:pt>
                <c:pt idx="33">
                  <c:v>0.1251268</c:v>
                </c:pt>
                <c:pt idx="34">
                  <c:v>0.1656078</c:v>
                </c:pt>
              </c:numCache>
            </c:numRef>
          </c:val>
        </c:ser>
        <c:ser>
          <c:idx val="2"/>
          <c:order val="2"/>
          <c:tx>
            <c:strRef>
              <c:f>Sheet2!$E$1</c:f>
              <c:strCache>
                <c:ptCount val="1"/>
                <c:pt idx="0">
                  <c:v>Withdraw</c:v>
                </c:pt>
              </c:strCache>
            </c:strRef>
          </c:tx>
          <c:spPr>
            <a:ln>
              <a:solidFill>
                <a:schemeClr val="accent3">
                  <a:lumMod val="50000"/>
                </a:schemeClr>
              </a:solidFill>
            </a:ln>
          </c:spPr>
          <c:invertIfNegative val="0"/>
          <c:cat>
            <c:multiLvlStrRef>
              <c:f>Sheet2!$A$2:$B$36</c:f>
              <c:multiLvlStrCache>
                <c:ptCount val="35"/>
                <c:lvl>
                  <c:pt idx="0">
                    <c:v>In-person</c:v>
                  </c:pt>
                  <c:pt idx="1">
                    <c:v>Online-only</c:v>
                  </c:pt>
                  <c:pt idx="2">
                    <c:v>Online by choice</c:v>
                  </c:pt>
                  <c:pt idx="4">
                    <c:v>In-person</c:v>
                  </c:pt>
                  <c:pt idx="5">
                    <c:v>Online-only</c:v>
                  </c:pt>
                  <c:pt idx="6">
                    <c:v>Online by choice</c:v>
                  </c:pt>
                  <c:pt idx="8">
                    <c:v>In-person</c:v>
                  </c:pt>
                  <c:pt idx="9">
                    <c:v>Online-only</c:v>
                  </c:pt>
                  <c:pt idx="10">
                    <c:v>Online by choice</c:v>
                  </c:pt>
                  <c:pt idx="12">
                    <c:v>In-person</c:v>
                  </c:pt>
                  <c:pt idx="13">
                    <c:v>Online-only</c:v>
                  </c:pt>
                  <c:pt idx="14">
                    <c:v>Online by choice</c:v>
                  </c:pt>
                  <c:pt idx="16">
                    <c:v>In-person</c:v>
                  </c:pt>
                  <c:pt idx="17">
                    <c:v>Online-only</c:v>
                  </c:pt>
                  <c:pt idx="18">
                    <c:v>Online by choice</c:v>
                  </c:pt>
                  <c:pt idx="20">
                    <c:v>In-person</c:v>
                  </c:pt>
                  <c:pt idx="21">
                    <c:v>Online-only</c:v>
                  </c:pt>
                  <c:pt idx="22">
                    <c:v>Online by choice</c:v>
                  </c:pt>
                  <c:pt idx="24">
                    <c:v>In-person</c:v>
                  </c:pt>
                  <c:pt idx="25">
                    <c:v>Online-only</c:v>
                  </c:pt>
                  <c:pt idx="26">
                    <c:v>Online by choice</c:v>
                  </c:pt>
                  <c:pt idx="28">
                    <c:v>In-person</c:v>
                  </c:pt>
                  <c:pt idx="29">
                    <c:v>Online-only</c:v>
                  </c:pt>
                  <c:pt idx="30">
                    <c:v>Online by choice</c:v>
                  </c:pt>
                  <c:pt idx="32">
                    <c:v>In-person</c:v>
                  </c:pt>
                  <c:pt idx="33">
                    <c:v>Online-only</c:v>
                  </c:pt>
                  <c:pt idx="34">
                    <c:v>Online by choice</c:v>
                  </c:pt>
                </c:lvl>
                <c:lvl>
                  <c:pt idx="0">
                    <c:v>Male</c:v>
                  </c:pt>
                  <c:pt idx="4">
                    <c:v>Wealthy Zip</c:v>
                  </c:pt>
                  <c:pt idx="8">
                    <c:v>Black</c:v>
                  </c:pt>
                  <c:pt idx="12">
                    <c:v>Asian</c:v>
                  </c:pt>
                  <c:pt idx="16">
                    <c:v>Filipino</c:v>
                  </c:pt>
                  <c:pt idx="20">
                    <c:v>Latino</c:v>
                  </c:pt>
                  <c:pt idx="24">
                    <c:v>Native American</c:v>
                  </c:pt>
                  <c:pt idx="28">
                    <c:v>Pacific Islander</c:v>
                  </c:pt>
                  <c:pt idx="32">
                    <c:v>White</c:v>
                  </c:pt>
                </c:lvl>
              </c:multiLvlStrCache>
            </c:multiLvlStrRef>
          </c:cat>
          <c:val>
            <c:numRef>
              <c:f>Sheet2!$E$2:$E$36</c:f>
              <c:numCache>
                <c:formatCode>General</c:formatCode>
                <c:ptCount val="35"/>
                <c:pt idx="0">
                  <c:v>0.1106475</c:v>
                </c:pt>
                <c:pt idx="1">
                  <c:v>0.168527</c:v>
                </c:pt>
                <c:pt idx="2">
                  <c:v>0.1965862</c:v>
                </c:pt>
                <c:pt idx="4">
                  <c:v>0.0914633</c:v>
                </c:pt>
                <c:pt idx="5">
                  <c:v>0.1333484</c:v>
                </c:pt>
                <c:pt idx="6">
                  <c:v>0.1680202</c:v>
                </c:pt>
                <c:pt idx="8">
                  <c:v>0.142572</c:v>
                </c:pt>
                <c:pt idx="9">
                  <c:v>0.2098214</c:v>
                </c:pt>
                <c:pt idx="10">
                  <c:v>0.259878400000001</c:v>
                </c:pt>
                <c:pt idx="12">
                  <c:v>0.0840022</c:v>
                </c:pt>
                <c:pt idx="13">
                  <c:v>0.1333562</c:v>
                </c:pt>
                <c:pt idx="14">
                  <c:v>0.1511057</c:v>
                </c:pt>
                <c:pt idx="16">
                  <c:v>0.1113472</c:v>
                </c:pt>
                <c:pt idx="17">
                  <c:v>0.205</c:v>
                </c:pt>
                <c:pt idx="18">
                  <c:v>0.1902072</c:v>
                </c:pt>
                <c:pt idx="20">
                  <c:v>0.1257296</c:v>
                </c:pt>
                <c:pt idx="21">
                  <c:v>0.1618283</c:v>
                </c:pt>
                <c:pt idx="22">
                  <c:v>0.2439024</c:v>
                </c:pt>
                <c:pt idx="24">
                  <c:v>0.1086066</c:v>
                </c:pt>
                <c:pt idx="25">
                  <c:v>0.1969697</c:v>
                </c:pt>
                <c:pt idx="26">
                  <c:v>0.25</c:v>
                </c:pt>
                <c:pt idx="28">
                  <c:v>0.0978723</c:v>
                </c:pt>
                <c:pt idx="29">
                  <c:v>0.1981132</c:v>
                </c:pt>
                <c:pt idx="30">
                  <c:v>0.2631579</c:v>
                </c:pt>
                <c:pt idx="32">
                  <c:v>0.1003774</c:v>
                </c:pt>
                <c:pt idx="33">
                  <c:v>0.1427122</c:v>
                </c:pt>
                <c:pt idx="34">
                  <c:v>0.1817027</c:v>
                </c:pt>
              </c:numCache>
            </c:numRef>
          </c:val>
        </c:ser>
        <c:dLbls>
          <c:showLegendKey val="0"/>
          <c:showVal val="0"/>
          <c:showCatName val="0"/>
          <c:showSerName val="0"/>
          <c:showPercent val="0"/>
          <c:showBubbleSize val="0"/>
        </c:dLbls>
        <c:gapWidth val="0"/>
        <c:overlap val="100"/>
        <c:axId val="2076730184"/>
        <c:axId val="2076733384"/>
      </c:barChart>
      <c:catAx>
        <c:axId val="2076730184"/>
        <c:scaling>
          <c:orientation val="minMax"/>
        </c:scaling>
        <c:delete val="0"/>
        <c:axPos val="b"/>
        <c:majorTickMark val="none"/>
        <c:minorTickMark val="none"/>
        <c:tickLblPos val="nextTo"/>
        <c:spPr>
          <a:ln>
            <a:noFill/>
          </a:ln>
        </c:spPr>
        <c:txPr>
          <a:bodyPr/>
          <a:lstStyle/>
          <a:p>
            <a:pPr>
              <a:defRPr sz="1200"/>
            </a:pPr>
            <a:endParaRPr lang="en-US"/>
          </a:p>
        </c:txPr>
        <c:crossAx val="2076733384"/>
        <c:crosses val="autoZero"/>
        <c:auto val="1"/>
        <c:lblAlgn val="ctr"/>
        <c:lblOffset val="100"/>
        <c:noMultiLvlLbl val="0"/>
      </c:catAx>
      <c:valAx>
        <c:axId val="2076733384"/>
        <c:scaling>
          <c:orientation val="minMax"/>
          <c:max val="1.0"/>
        </c:scaling>
        <c:delete val="0"/>
        <c:axPos val="l"/>
        <c:majorGridlines>
          <c:spPr>
            <a:ln w="0">
              <a:solidFill>
                <a:schemeClr val="bg1"/>
              </a:solidFill>
            </a:ln>
          </c:spPr>
        </c:majorGridlines>
        <c:numFmt formatCode="General" sourceLinked="1"/>
        <c:majorTickMark val="out"/>
        <c:minorTickMark val="none"/>
        <c:tickLblPos val="nextTo"/>
        <c:txPr>
          <a:bodyPr/>
          <a:lstStyle/>
          <a:p>
            <a:pPr>
              <a:defRPr sz="1200"/>
            </a:pPr>
            <a:endParaRPr lang="en-US"/>
          </a:p>
        </c:txPr>
        <c:crossAx val="2076730184"/>
        <c:crosses val="autoZero"/>
        <c:crossBetween val="between"/>
        <c:majorUnit val="0.1"/>
      </c:valAx>
    </c:plotArea>
    <c:legend>
      <c:legendPos val="r"/>
      <c:layout/>
      <c:overlay val="0"/>
      <c:txPr>
        <a:bodyPr/>
        <a:lstStyle/>
        <a:p>
          <a:pPr>
            <a:defRPr sz="16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Sheet2!$C$46</c:f>
              <c:strCache>
                <c:ptCount val="1"/>
                <c:pt idx="0">
                  <c:v>Pass</c:v>
                </c:pt>
              </c:strCache>
            </c:strRef>
          </c:tx>
          <c:spPr>
            <a:solidFill>
              <a:schemeClr val="accent1"/>
            </a:solidFill>
            <a:ln>
              <a:solidFill>
                <a:schemeClr val="accent1">
                  <a:lumMod val="50000"/>
                </a:schemeClr>
              </a:solidFill>
            </a:ln>
          </c:spPr>
          <c:invertIfNegative val="0"/>
          <c:cat>
            <c:multiLvlStrRef>
              <c:f>Sheet2!$A$47:$B$57</c:f>
              <c:multiLvlStrCache>
                <c:ptCount val="11"/>
                <c:lvl>
                  <c:pt idx="0">
                    <c:v>In-person</c:v>
                  </c:pt>
                  <c:pt idx="1">
                    <c:v>Online-only</c:v>
                  </c:pt>
                  <c:pt idx="2">
                    <c:v>Online by choice</c:v>
                  </c:pt>
                  <c:pt idx="4">
                    <c:v>In-person</c:v>
                  </c:pt>
                  <c:pt idx="5">
                    <c:v>Online-only</c:v>
                  </c:pt>
                  <c:pt idx="6">
                    <c:v>Online by choice</c:v>
                  </c:pt>
                  <c:pt idx="8">
                    <c:v>In-person</c:v>
                  </c:pt>
                  <c:pt idx="9">
                    <c:v>Online-only</c:v>
                  </c:pt>
                  <c:pt idx="10">
                    <c:v>Online by choice</c:v>
                  </c:pt>
                </c:lvl>
                <c:lvl>
                  <c:pt idx="0">
                    <c:v>Register on time</c:v>
                  </c:pt>
                  <c:pt idx="4">
                    <c:v>Register around first week</c:v>
                  </c:pt>
                  <c:pt idx="8">
                    <c:v>Register late</c:v>
                  </c:pt>
                </c:lvl>
              </c:multiLvlStrCache>
            </c:multiLvlStrRef>
          </c:cat>
          <c:val>
            <c:numRef>
              <c:f>Sheet2!$C$47:$C$57</c:f>
              <c:numCache>
                <c:formatCode>General</c:formatCode>
                <c:ptCount val="11"/>
                <c:pt idx="0">
                  <c:v>0.8531099</c:v>
                </c:pt>
                <c:pt idx="1">
                  <c:v>0.837225</c:v>
                </c:pt>
                <c:pt idx="2">
                  <c:v>0.8071386</c:v>
                </c:pt>
                <c:pt idx="4">
                  <c:v>0.811735400000001</c:v>
                </c:pt>
                <c:pt idx="5">
                  <c:v>0.750950600000001</c:v>
                </c:pt>
                <c:pt idx="6">
                  <c:v>0.7068843</c:v>
                </c:pt>
                <c:pt idx="8">
                  <c:v>0.7813709</c:v>
                </c:pt>
                <c:pt idx="9">
                  <c:v>0.7430168</c:v>
                </c:pt>
                <c:pt idx="10">
                  <c:v>0.593457899999999</c:v>
                </c:pt>
              </c:numCache>
            </c:numRef>
          </c:val>
        </c:ser>
        <c:ser>
          <c:idx val="1"/>
          <c:order val="1"/>
          <c:tx>
            <c:strRef>
              <c:f>Sheet2!$D$46</c:f>
              <c:strCache>
                <c:ptCount val="1"/>
                <c:pt idx="0">
                  <c:v>Fail</c:v>
                </c:pt>
              </c:strCache>
            </c:strRef>
          </c:tx>
          <c:spPr>
            <a:ln>
              <a:solidFill>
                <a:schemeClr val="accent2">
                  <a:lumMod val="50000"/>
                </a:schemeClr>
              </a:solidFill>
            </a:ln>
          </c:spPr>
          <c:invertIfNegative val="0"/>
          <c:cat>
            <c:multiLvlStrRef>
              <c:f>Sheet2!$A$47:$B$57</c:f>
              <c:multiLvlStrCache>
                <c:ptCount val="11"/>
                <c:lvl>
                  <c:pt idx="0">
                    <c:v>In-person</c:v>
                  </c:pt>
                  <c:pt idx="1">
                    <c:v>Online-only</c:v>
                  </c:pt>
                  <c:pt idx="2">
                    <c:v>Online by choice</c:v>
                  </c:pt>
                  <c:pt idx="4">
                    <c:v>In-person</c:v>
                  </c:pt>
                  <c:pt idx="5">
                    <c:v>Online-only</c:v>
                  </c:pt>
                  <c:pt idx="6">
                    <c:v>Online by choice</c:v>
                  </c:pt>
                  <c:pt idx="8">
                    <c:v>In-person</c:v>
                  </c:pt>
                  <c:pt idx="9">
                    <c:v>Online-only</c:v>
                  </c:pt>
                  <c:pt idx="10">
                    <c:v>Online by choice</c:v>
                  </c:pt>
                </c:lvl>
                <c:lvl>
                  <c:pt idx="0">
                    <c:v>Register on time</c:v>
                  </c:pt>
                  <c:pt idx="4">
                    <c:v>Register around first week</c:v>
                  </c:pt>
                  <c:pt idx="8">
                    <c:v>Register late</c:v>
                  </c:pt>
                </c:lvl>
              </c:multiLvlStrCache>
            </c:multiLvlStrRef>
          </c:cat>
          <c:val>
            <c:numRef>
              <c:f>Sheet2!$D$47:$D$57</c:f>
              <c:numCache>
                <c:formatCode>General</c:formatCode>
                <c:ptCount val="11"/>
                <c:pt idx="0">
                  <c:v>0.1468901</c:v>
                </c:pt>
                <c:pt idx="1">
                  <c:v>0.162775</c:v>
                </c:pt>
                <c:pt idx="2">
                  <c:v>0.1928614</c:v>
                </c:pt>
                <c:pt idx="4">
                  <c:v>0.1882646</c:v>
                </c:pt>
                <c:pt idx="5">
                  <c:v>0.2490494</c:v>
                </c:pt>
                <c:pt idx="6">
                  <c:v>0.2931157</c:v>
                </c:pt>
                <c:pt idx="8">
                  <c:v>0.2186291</c:v>
                </c:pt>
                <c:pt idx="9">
                  <c:v>0.2569832</c:v>
                </c:pt>
                <c:pt idx="10">
                  <c:v>0.4065421</c:v>
                </c:pt>
              </c:numCache>
            </c:numRef>
          </c:val>
        </c:ser>
        <c:dLbls>
          <c:showLegendKey val="0"/>
          <c:showVal val="0"/>
          <c:showCatName val="0"/>
          <c:showSerName val="0"/>
          <c:showPercent val="0"/>
          <c:showBubbleSize val="0"/>
        </c:dLbls>
        <c:gapWidth val="0"/>
        <c:overlap val="100"/>
        <c:axId val="2076821096"/>
        <c:axId val="2076824264"/>
      </c:barChart>
      <c:catAx>
        <c:axId val="2076821096"/>
        <c:scaling>
          <c:orientation val="minMax"/>
        </c:scaling>
        <c:delete val="0"/>
        <c:axPos val="b"/>
        <c:majorTickMark val="out"/>
        <c:minorTickMark val="none"/>
        <c:tickLblPos val="nextTo"/>
        <c:spPr>
          <a:ln>
            <a:noFill/>
          </a:ln>
        </c:spPr>
        <c:txPr>
          <a:bodyPr/>
          <a:lstStyle/>
          <a:p>
            <a:pPr>
              <a:defRPr sz="1200"/>
            </a:pPr>
            <a:endParaRPr lang="en-US"/>
          </a:p>
        </c:txPr>
        <c:crossAx val="2076824264"/>
        <c:crosses val="autoZero"/>
        <c:auto val="1"/>
        <c:lblAlgn val="ctr"/>
        <c:lblOffset val="100"/>
        <c:noMultiLvlLbl val="0"/>
      </c:catAx>
      <c:valAx>
        <c:axId val="2076824264"/>
        <c:scaling>
          <c:orientation val="minMax"/>
          <c:max val="1.0"/>
        </c:scaling>
        <c:delete val="0"/>
        <c:axPos val="l"/>
        <c:majorGridlines>
          <c:spPr>
            <a:ln>
              <a:solidFill>
                <a:schemeClr val="bg1"/>
              </a:solidFill>
            </a:ln>
          </c:spPr>
        </c:majorGridlines>
        <c:numFmt formatCode="General" sourceLinked="1"/>
        <c:majorTickMark val="out"/>
        <c:minorTickMark val="none"/>
        <c:tickLblPos val="nextTo"/>
        <c:txPr>
          <a:bodyPr/>
          <a:lstStyle/>
          <a:p>
            <a:pPr>
              <a:defRPr sz="1200"/>
            </a:pPr>
            <a:endParaRPr lang="en-US"/>
          </a:p>
        </c:txPr>
        <c:crossAx val="2076821096"/>
        <c:crosses val="autoZero"/>
        <c:crossBetween val="midCat"/>
        <c:majorUnit val="0.1"/>
      </c:valAx>
    </c:plotArea>
    <c:legend>
      <c:legendPos val="r"/>
      <c:layout/>
      <c:overlay val="0"/>
      <c:txPr>
        <a:bodyPr/>
        <a:lstStyle/>
        <a:p>
          <a:pPr>
            <a:defRPr sz="16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F3C025DB-EE53-460E-B390-73D1FA68322A}" type="datetimeFigureOut">
              <a:rPr lang="en-US" smtClean="0"/>
              <a:t>9/16/13</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60FBA041-3918-4DF9-9246-BEFD6CDF7409}" type="slidenum">
              <a:rPr lang="en-US" smtClean="0"/>
              <a:t>‹#›</a:t>
            </a:fld>
            <a:endParaRPr lang="en-US"/>
          </a:p>
        </p:txBody>
      </p:sp>
    </p:spTree>
    <p:extLst>
      <p:ext uri="{BB962C8B-B14F-4D97-AF65-F5344CB8AC3E}">
        <p14:creationId xmlns:p14="http://schemas.microsoft.com/office/powerpoint/2010/main" val="3732958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91ED451D-FC5D-4FA8-A111-1917A0C2272B}" type="datetimeFigureOut">
              <a:rPr lang="en-US" smtClean="0"/>
              <a:pPr/>
              <a:t>9/16/13</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D4D7360C-218E-4F92-BEC5-8A5356B14DCD}" type="slidenum">
              <a:rPr lang="en-US" smtClean="0"/>
              <a:pPr/>
              <a:t>‹#›</a:t>
            </a:fld>
            <a:endParaRPr lang="en-US"/>
          </a:p>
        </p:txBody>
      </p:sp>
    </p:spTree>
    <p:extLst>
      <p:ext uri="{BB962C8B-B14F-4D97-AF65-F5344CB8AC3E}">
        <p14:creationId xmlns:p14="http://schemas.microsoft.com/office/powerpoint/2010/main" val="685956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first shot using only one term of data</a:t>
            </a:r>
          </a:p>
          <a:p>
            <a:r>
              <a:rPr lang="en-US" dirty="0" smtClean="0"/>
              <a:t>Limited variables—if there’s something you’re interested in, it’s probably not in our data.</a:t>
            </a:r>
          </a:p>
          <a:p>
            <a:r>
              <a:rPr lang="en-US" dirty="0" smtClean="0"/>
              <a:t>We are planning to follow up with multiple terms</a:t>
            </a:r>
          </a:p>
          <a:p>
            <a:r>
              <a:rPr lang="en-US" dirty="0" smtClean="0"/>
              <a:t>We’re looking for feedback on other things that we should look at and other ideas of things we want to do moving forward</a:t>
            </a:r>
          </a:p>
          <a:p>
            <a:r>
              <a:rPr lang="en-US" dirty="0" smtClean="0"/>
              <a:t>We’re looking at it from enrollment and success perspective trying to help answer the question: What should we do about these low success rates?</a:t>
            </a:r>
          </a:p>
          <a:p>
            <a:r>
              <a:rPr lang="en-US" dirty="0" smtClean="0"/>
              <a:t>Other things we have on tap: focus groups, larger research agenda (right at beginning) </a:t>
            </a:r>
          </a:p>
          <a:p>
            <a:r>
              <a:rPr lang="en-US" dirty="0" smtClean="0"/>
              <a:t>(what kind</a:t>
            </a:r>
            <a:r>
              <a:rPr lang="en-US" baseline="0" dirty="0" smtClean="0"/>
              <a:t> of information students use when choosing major or program of study)</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Given the differences we’ve seen</a:t>
            </a:r>
            <a:r>
              <a:rPr lang="en-US" baseline="0" dirty="0" smtClean="0"/>
              <a:t> in how many online classes different departments offer, it’s important to note that different kinds of students enroll in different departments.  So we might see differences in outcomes between in-person and online course takings because the courses offered online are different or because the students who sort into these departments are different.</a:t>
            </a:r>
          </a:p>
          <a:p>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-classes that are offered online have fewer sections that classes that are offered in person and/or</a:t>
            </a:r>
          </a:p>
          <a:p>
            <a:r>
              <a:rPr lang="en-US" dirty="0" smtClean="0"/>
              <a:t>-classes that are offered both online and in person have more in person </a:t>
            </a:r>
          </a:p>
        </p:txBody>
      </p:sp>
      <p:sp>
        <p:nvSpPr>
          <p:cNvPr id="4" name="Slide Number Placeholder 3"/>
          <p:cNvSpPr>
            <a:spLocks noGrp="1"/>
          </p:cNvSpPr>
          <p:nvPr>
            <p:ph type="sldNum" sz="quarter" idx="10"/>
          </p:nvPr>
        </p:nvSpPr>
        <p:spPr/>
        <p:txBody>
          <a:bodyPr/>
          <a:lstStyle/>
          <a:p>
            <a:fld id="{D4D7360C-218E-4F92-BEC5-8A5356B14DC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Online course</a:t>
            </a:r>
            <a:r>
              <a:rPr lang="en-US" baseline="0" dirty="0" smtClean="0"/>
              <a:t> takers are slightly more female and foreign.</a:t>
            </a:r>
          </a:p>
          <a:p>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Same trends hold when we look only at</a:t>
            </a:r>
            <a:r>
              <a:rPr lang="en-US" baseline="0" dirty="0" smtClean="0"/>
              <a:t> full time students.</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Online course takers tend to be more white and black</a:t>
            </a:r>
            <a:r>
              <a:rPr lang="en-US" baseline="0" dirty="0" smtClean="0"/>
              <a:t> and less </a:t>
            </a:r>
            <a:r>
              <a:rPr lang="en-US" baseline="0" dirty="0" err="1" smtClean="0"/>
              <a:t>latino</a:t>
            </a:r>
            <a:r>
              <a:rPr lang="en-US" baseline="0" dirty="0" smtClean="0"/>
              <a:t> and </a:t>
            </a:r>
            <a:r>
              <a:rPr lang="en-US" baseline="0" dirty="0" err="1" smtClean="0"/>
              <a:t>asian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Definitions:</a:t>
            </a:r>
          </a:p>
          <a:p>
            <a:r>
              <a:rPr lang="en-US" baseline="0" dirty="0" smtClean="0"/>
              <a:t>Registered late- registered a week or more after the first day of classes</a:t>
            </a:r>
          </a:p>
          <a:p>
            <a:r>
              <a:rPr lang="en-US" baseline="0" dirty="0" smtClean="0"/>
              <a:t>Registered first week- registered between the first day of classes and 6 days later</a:t>
            </a:r>
          </a:p>
          <a:p>
            <a:r>
              <a:rPr lang="en-US" baseline="0" dirty="0" smtClean="0"/>
              <a:t>Registered last week- registered in the last week before classes started</a:t>
            </a:r>
          </a:p>
          <a:p>
            <a:r>
              <a:rPr lang="en-US" baseline="0" dirty="0" err="1" smtClean="0"/>
              <a:t>Regiestered</a:t>
            </a:r>
            <a:r>
              <a:rPr lang="en-US" baseline="0" dirty="0" smtClean="0"/>
              <a:t> on time- registered more than a week before classes started</a:t>
            </a:r>
            <a:fld id="{EE2DF68A-BA6C-4C23-849F-C477C74E9337}" type="slidenum">
              <a:rPr lang="en-US" baseline="0" smtClean="0"/>
              <a:pPr/>
              <a:t>17</a:t>
            </a:fld>
            <a:endParaRPr lang="en-US" baseline="0" dirty="0" smtClean="0"/>
          </a:p>
          <a:p>
            <a:r>
              <a:rPr lang="en-US" dirty="0" smtClean="0"/>
              <a:t>later (last</a:t>
            </a:r>
            <a:r>
              <a:rPr lang="en-US" baseline="0" dirty="0" smtClean="0"/>
              <a:t> class students add is online?)</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see the trends exacerbated:</a:t>
            </a:r>
          </a:p>
          <a:p>
            <a:r>
              <a:rPr lang="en-US" dirty="0" smtClean="0"/>
              <a:t>-even more female</a:t>
            </a:r>
          </a:p>
          <a:p>
            <a:r>
              <a:rPr lang="en-US" dirty="0" smtClean="0"/>
              <a:t>-Register later</a:t>
            </a:r>
          </a:p>
          <a:p>
            <a:r>
              <a:rPr lang="en-US" dirty="0" smtClean="0"/>
              <a:t>-more black</a:t>
            </a:r>
          </a:p>
          <a:p>
            <a:r>
              <a:rPr lang="en-US" dirty="0" smtClean="0"/>
              <a:t>-less Asian</a:t>
            </a:r>
            <a:r>
              <a:rPr lang="en-US" baseline="0" dirty="0" smtClean="0"/>
              <a:t> </a:t>
            </a:r>
          </a:p>
          <a:p>
            <a:r>
              <a:rPr lang="en-US" baseline="0" dirty="0" smtClean="0"/>
              <a:t>(Latino and white trends aren’t quite as clear)</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Differences in outcomes could be due to:</a:t>
            </a:r>
          </a:p>
          <a:p>
            <a:r>
              <a:rPr lang="en-US" dirty="0" smtClean="0"/>
              <a:t>-different classes are offered online and in-person</a:t>
            </a:r>
          </a:p>
          <a:p>
            <a:r>
              <a:rPr lang="en-US" dirty="0" smtClean="0"/>
              <a:t>-different</a:t>
            </a:r>
            <a:r>
              <a:rPr lang="en-US" baseline="0" dirty="0" smtClean="0"/>
              <a:t> students opt to take classes online</a:t>
            </a:r>
          </a:p>
          <a:p>
            <a:r>
              <a:rPr lang="en-US" baseline="0" dirty="0" smtClean="0"/>
              <a:t>-online classes cause students to do worse</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Groups</a:t>
            </a:r>
            <a:r>
              <a:rPr lang="en-US" baseline="0" dirty="0" smtClean="0"/>
              <a:t> of three bars by demographic characteristic</a:t>
            </a:r>
          </a:p>
          <a:p>
            <a:r>
              <a:rPr lang="en-US" baseline="0" dirty="0" smtClean="0"/>
              <a:t>Male</a:t>
            </a:r>
          </a:p>
          <a:p>
            <a:r>
              <a:rPr lang="en-US" baseline="0" dirty="0" smtClean="0"/>
              <a:t>Zip codes above median</a:t>
            </a:r>
          </a:p>
          <a:p>
            <a:r>
              <a:rPr lang="en-US" baseline="0" dirty="0" smtClean="0"/>
              <a:t>races</a:t>
            </a:r>
          </a:p>
          <a:p>
            <a:endParaRPr lang="en-US" baseline="0" dirty="0" smtClean="0"/>
          </a:p>
          <a:p>
            <a:r>
              <a:rPr lang="en-US" baseline="0" dirty="0" smtClean="0"/>
              <a:t>Within those groups: success rates for in-person, courses offered online only and online by choice.</a:t>
            </a:r>
            <a:endParaRPr lang="en-US" dirty="0" smtClean="0"/>
          </a:p>
          <a:p>
            <a:endParaRPr lang="en-US" dirty="0" smtClean="0"/>
          </a:p>
          <a:p>
            <a:r>
              <a:rPr lang="en-US" dirty="0" smtClean="0"/>
              <a:t>Clear</a:t>
            </a:r>
            <a:r>
              <a:rPr lang="en-US" baseline="0" dirty="0" smtClean="0"/>
              <a:t> trend that everyone does worse in online classes</a:t>
            </a:r>
          </a:p>
          <a:p>
            <a:r>
              <a:rPr lang="en-US" baseline="0" dirty="0" smtClean="0"/>
              <a:t>Choose-online always worse than have-to-online</a:t>
            </a:r>
          </a:p>
          <a:p>
            <a:endParaRPr lang="en-US" baseline="0" dirty="0" smtClean="0"/>
          </a:p>
        </p:txBody>
      </p:sp>
      <p:sp>
        <p:nvSpPr>
          <p:cNvPr id="4" name="Slide Number Placeholder 3"/>
          <p:cNvSpPr>
            <a:spLocks noGrp="1"/>
          </p:cNvSpPr>
          <p:nvPr>
            <p:ph type="sldNum" sz="quarter" idx="10"/>
          </p:nvPr>
        </p:nvSpPr>
        <p:spPr/>
        <p:txBody>
          <a:bodyPr/>
          <a:lstStyle/>
          <a:p>
            <a:fld id="{D4D7360C-218E-4F92-BEC5-8A5356B14DC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Biggest differential:</a:t>
            </a:r>
          </a:p>
          <a:p>
            <a:r>
              <a:rPr lang="en-US" baseline="0" dirty="0" smtClean="0"/>
              <a:t>-black (seems to be due to both more failures and more withdrawals)</a:t>
            </a:r>
          </a:p>
          <a:p>
            <a:r>
              <a:rPr lang="en-US" baseline="0" dirty="0" smtClean="0"/>
              <a:t>-Latino (seems to be more withdrawals)</a:t>
            </a:r>
          </a:p>
          <a:p>
            <a:r>
              <a:rPr lang="en-US" baseline="0" dirty="0" smtClean="0"/>
              <a:t>-Native American (big change in withdrawals)</a:t>
            </a:r>
          </a:p>
          <a:p>
            <a:r>
              <a:rPr lang="en-US" baseline="0" dirty="0" smtClean="0"/>
              <a:t>-Pacific Islander (big change in withdrawals)</a:t>
            </a:r>
          </a:p>
        </p:txBody>
      </p:sp>
      <p:sp>
        <p:nvSpPr>
          <p:cNvPr id="4" name="Slide Number Placeholder 3"/>
          <p:cNvSpPr>
            <a:spLocks noGrp="1"/>
          </p:cNvSpPr>
          <p:nvPr>
            <p:ph type="sldNum" sz="quarter" idx="10"/>
          </p:nvPr>
        </p:nvSpPr>
        <p:spPr/>
        <p:txBody>
          <a:bodyPr/>
          <a:lstStyle/>
          <a:p>
            <a:fld id="{D4D7360C-218E-4F92-BEC5-8A5356B14DC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Don’t have rates of withdrawal</a:t>
            </a:r>
            <a:r>
              <a:rPr lang="en-US" baseline="0" dirty="0" smtClean="0"/>
              <a:t> because we don’t have registration times for students who eventually withdraw</a:t>
            </a:r>
            <a:endParaRPr lang="en-US" dirty="0" smtClean="0"/>
          </a:p>
          <a:p>
            <a:endParaRPr lang="en-US" dirty="0" smtClean="0"/>
          </a:p>
          <a:p>
            <a:r>
              <a:rPr lang="en-US" dirty="0" smtClean="0"/>
              <a:t>Again-online has lower success rate</a:t>
            </a:r>
          </a:p>
          <a:p>
            <a:r>
              <a:rPr lang="en-US" dirty="0" smtClean="0"/>
              <a:t>Especially true for students who register late- blue slope</a:t>
            </a:r>
            <a:r>
              <a:rPr lang="en-US" baseline="0" dirty="0" smtClean="0"/>
              <a:t> down is steeper (and choose to take a class online)</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dirty="0" smtClean="0"/>
              <a:t>We know each of these factors on their own may be associated with success in online courses. Can we learn more by accounting for lots of things at once? (for example, maybe Asian students do</a:t>
            </a:r>
            <a:r>
              <a:rPr lang="en-US" baseline="0" dirty="0" smtClean="0"/>
              <a:t> better than white students, but maybe it is because they take courses that are harder to pass</a:t>
            </a:r>
            <a:r>
              <a:rPr lang="en-US" dirty="0" smtClean="0"/>
              <a:t>.). </a:t>
            </a:r>
          </a:p>
          <a:p>
            <a:pPr defTabSz="924458">
              <a:defRPr/>
            </a:pPr>
            <a:endParaRPr lang="en-US" dirty="0" smtClean="0"/>
          </a:p>
          <a:p>
            <a:pPr defTabSz="924458">
              <a:defRPr/>
            </a:pPr>
            <a:r>
              <a:rPr lang="en-US" dirty="0" smtClean="0"/>
              <a:t>Regression- like holding all characteristics (number of classes</a:t>
            </a:r>
            <a:r>
              <a:rPr lang="en-US" baseline="0" dirty="0" smtClean="0"/>
              <a:t> taking, % online, gender, time of registration…) the same and then varying one at a time (varying race, for example).  Then we can see for similar students if this one characteristic matters.  And our model allows us to see if this characteristic matters particularly in online classes.</a:t>
            </a:r>
          </a:p>
          <a:p>
            <a:pPr defTabSz="924458">
              <a:defRPr/>
            </a:pPr>
            <a:endParaRPr lang="en-US" baseline="0" dirty="0" smtClean="0"/>
          </a:p>
          <a:p>
            <a:pPr defTabSz="924458">
              <a:defRPr/>
            </a:pPr>
            <a:r>
              <a:rPr lang="en-US" baseline="0" dirty="0" smtClean="0"/>
              <a:t>For those of you who are statistically inclined, we ran a multivariate regression.  Dependent variable- success (or withdrawal) on a number of </a:t>
            </a:r>
            <a:r>
              <a:rPr lang="en-US" baseline="0" dirty="0" err="1" smtClean="0"/>
              <a:t>characterstics</a:t>
            </a:r>
            <a:r>
              <a:rPr lang="en-US" baseline="0" dirty="0" smtClean="0"/>
              <a:t>, and then all of these characteristics interacted with the class being online.  It is these interaction coefficients that tell us if particular demographic traits matter especially in online classes.  I’m not going to be using any of this statistical language here on out.</a:t>
            </a:r>
            <a:endParaRPr lang="en-US" dirty="0" smtClean="0"/>
          </a:p>
          <a:p>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Other things we control</a:t>
            </a:r>
            <a:r>
              <a:rPr lang="en-US" baseline="0" dirty="0" smtClean="0"/>
              <a:t> for</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Remember- this is holding all else</a:t>
            </a:r>
            <a:r>
              <a:rPr lang="en-US" baseline="0" dirty="0" smtClean="0"/>
              <a:t> equal.  These are students who are taking the same number of classes in the same subject…</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characteristics where gap</a:t>
            </a:r>
            <a:r>
              <a:rPr lang="en-US" baseline="0" dirty="0" smtClean="0"/>
              <a:t> doesn’t change: male and Asian</a:t>
            </a:r>
          </a:p>
        </p:txBody>
      </p:sp>
      <p:sp>
        <p:nvSpPr>
          <p:cNvPr id="4" name="Slide Number Placeholder 3"/>
          <p:cNvSpPr>
            <a:spLocks noGrp="1"/>
          </p:cNvSpPr>
          <p:nvPr>
            <p:ph type="sldNum" sz="quarter" idx="10"/>
          </p:nvPr>
        </p:nvSpPr>
        <p:spPr/>
        <p:txBody>
          <a:bodyPr/>
          <a:lstStyle/>
          <a:p>
            <a:fld id="{D4D7360C-218E-4F92-BEC5-8A5356B14DCD}"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Probability of a black male completing a math course: 73%</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Controlling for everything else</a:t>
            </a:r>
          </a:p>
          <a:p>
            <a:r>
              <a:rPr lang="en-US" dirty="0" smtClean="0"/>
              <a:t>…of students who finish the term</a:t>
            </a:r>
          </a:p>
        </p:txBody>
      </p:sp>
      <p:sp>
        <p:nvSpPr>
          <p:cNvPr id="4" name="Slide Number Placeholder 3"/>
          <p:cNvSpPr>
            <a:spLocks noGrp="1"/>
          </p:cNvSpPr>
          <p:nvPr>
            <p:ph type="sldNum" sz="quarter" idx="10"/>
          </p:nvPr>
        </p:nvSpPr>
        <p:spPr/>
        <p:txBody>
          <a:bodyPr/>
          <a:lstStyle/>
          <a:p>
            <a:fld id="{D4D7360C-218E-4F92-BEC5-8A5356B14DCD}"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Black</a:t>
            </a:r>
            <a:r>
              <a:rPr lang="en-US" baseline="0" dirty="0" smtClean="0"/>
              <a:t> male taking a math class, registered late: 29%</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Across</a:t>
            </a:r>
            <a:r>
              <a:rPr lang="en-US" baseline="0" dirty="0" smtClean="0"/>
              <a:t> both campuses, number of students enrolled in all sections in each department</a:t>
            </a:r>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D7360C-218E-4F92-BEC5-8A5356B14DC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4D7360C-218E-4F92-BEC5-8A5356B14DC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9EBA12-2702-47C0-A760-B3BDE8E80A26}" type="datetime1">
              <a:rPr lang="en-US" smtClean="0"/>
              <a:pPr/>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84A494-DB20-4F12-B0C3-AFB8528F2856}" type="datetime1">
              <a:rPr lang="en-US" smtClean="0"/>
              <a:pPr/>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170706-B67E-455D-AB9E-7A483F287879}" type="datetime1">
              <a:rPr lang="en-US" smtClean="0"/>
              <a:pPr/>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2BF6EF-7D8B-4944-9E88-B99547AC98D5}" type="datetime1">
              <a:rPr lang="en-US" smtClean="0"/>
              <a:pPr/>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0376A3-9E7C-485B-BA61-B7CAD996BE0C}" type="datetime1">
              <a:rPr lang="en-US" smtClean="0"/>
              <a:pPr/>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63066B-2388-4F44-AFE6-63F1715A94BA}" type="datetime1">
              <a:rPr lang="en-US" smtClean="0"/>
              <a:pPr/>
              <a:t>9/16/13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9679D-51A8-4A5C-BE6B-750DCC161F1B}" type="datetime1">
              <a:rPr lang="en-US" smtClean="0"/>
              <a:pPr/>
              <a:t>9/16/13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068227-8420-4FB6-8C28-661DF218D6D8}" type="datetime1">
              <a:rPr lang="en-US" smtClean="0"/>
              <a:pPr/>
              <a:t>9/16/13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4E013B-4E4A-4DC6-9AFA-FC3834ED7545}" type="datetime1">
              <a:rPr lang="en-US" smtClean="0"/>
              <a:pPr/>
              <a:t>9/16/13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F3C611-B4F4-429D-B88B-D52B7C490107}" type="datetime1">
              <a:rPr lang="en-US" smtClean="0"/>
              <a:pPr/>
              <a:t>9/16/13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FA745-96B3-4DAE-8852-310A23A7F152}" type="datetime1">
              <a:rPr lang="en-US" smtClean="0"/>
              <a:pPr/>
              <a:t>9/16/13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89DCBB-3092-429F-BE2A-0E934DDC53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18602-D1F1-472D-AE1B-BC5AE55EDEEB}" type="datetime1">
              <a:rPr lang="en-US" smtClean="0"/>
              <a:pPr/>
              <a:t>9/16/13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89DCBB-3092-429F-BE2A-0E934DDC53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chart" Target="../charts/char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chart" Target="../charts/char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chart" Target="../charts/char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Online Course-Taking and Success at Foothill and De Anza</a:t>
            </a:r>
            <a:endParaRPr lang="en-US" dirty="0"/>
          </a:p>
        </p:txBody>
      </p:sp>
      <p:sp>
        <p:nvSpPr>
          <p:cNvPr id="3" name="Subtitle 2"/>
          <p:cNvSpPr>
            <a:spLocks noGrp="1"/>
          </p:cNvSpPr>
          <p:nvPr>
            <p:ph type="subTitle" idx="1"/>
          </p:nvPr>
        </p:nvSpPr>
        <p:spPr/>
        <p:txBody>
          <a:bodyPr>
            <a:normAutofit/>
          </a:bodyPr>
          <a:lstStyle/>
          <a:p>
            <a:r>
              <a:rPr lang="en-US" dirty="0" smtClean="0">
                <a:solidFill>
                  <a:schemeClr val="accent2"/>
                </a:solidFill>
              </a:rPr>
              <a:t>Rachel Baker</a:t>
            </a:r>
          </a:p>
          <a:p>
            <a:r>
              <a:rPr lang="en-US" dirty="0" smtClean="0">
                <a:solidFill>
                  <a:schemeClr val="accent2"/>
                </a:solidFill>
              </a:rPr>
              <a:t>Daniel Klasik</a:t>
            </a:r>
          </a:p>
          <a:p>
            <a:r>
              <a:rPr lang="en-US" sz="2600" b="1" dirty="0" smtClean="0">
                <a:solidFill>
                  <a:schemeClr val="accent2"/>
                </a:solidFill>
              </a:rPr>
              <a:t>Stanford Graduate School of Education</a:t>
            </a:r>
            <a:endParaRPr lang="en-US" sz="2600" b="1" dirty="0">
              <a:solidFill>
                <a:schemeClr val="accent2"/>
              </a:solidFill>
            </a:endParaRPr>
          </a:p>
        </p:txBody>
      </p:sp>
      <p:sp>
        <p:nvSpPr>
          <p:cNvPr id="4" name="Slide Number Placeholder 3"/>
          <p:cNvSpPr>
            <a:spLocks noGrp="1"/>
          </p:cNvSpPr>
          <p:nvPr>
            <p:ph type="sldNum" sz="quarter" idx="12"/>
          </p:nvPr>
        </p:nvSpPr>
        <p:spPr/>
        <p:txBody>
          <a:bodyPr/>
          <a:lstStyle/>
          <a:p>
            <a:fld id="{9889DCBB-3092-429F-BE2A-0E934DDC53BB}" type="slidenum">
              <a:rPr lang="en-US" smtClean="0"/>
              <a:pPr/>
              <a:t>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numCol="3">
            <a:normAutofit fontScale="55000" lnSpcReduction="20000"/>
          </a:bodyPr>
          <a:lstStyle/>
          <a:p>
            <a:r>
              <a:rPr lang="en-US" dirty="0" smtClean="0">
                <a:solidFill>
                  <a:schemeClr val="accent2"/>
                </a:solidFill>
              </a:rPr>
              <a:t>Music (1438)</a:t>
            </a:r>
          </a:p>
          <a:p>
            <a:r>
              <a:rPr lang="en-US" dirty="0" smtClean="0">
                <a:solidFill>
                  <a:schemeClr val="accent2"/>
                </a:solidFill>
              </a:rPr>
              <a:t>Comp. Info. Sys. (1272)</a:t>
            </a:r>
          </a:p>
          <a:p>
            <a:r>
              <a:rPr lang="en-US" dirty="0" smtClean="0">
                <a:solidFill>
                  <a:schemeClr val="accent2"/>
                </a:solidFill>
              </a:rPr>
              <a:t>Accounting (1244)</a:t>
            </a:r>
          </a:p>
          <a:p>
            <a:r>
              <a:rPr lang="en-US" dirty="0" smtClean="0">
                <a:solidFill>
                  <a:schemeClr val="accent2"/>
                </a:solidFill>
              </a:rPr>
              <a:t>English (1137)</a:t>
            </a:r>
          </a:p>
          <a:p>
            <a:r>
              <a:rPr lang="en-US" dirty="0" smtClean="0">
                <a:solidFill>
                  <a:schemeClr val="accent2"/>
                </a:solidFill>
              </a:rPr>
              <a:t>Business (1003)</a:t>
            </a:r>
          </a:p>
          <a:p>
            <a:r>
              <a:rPr lang="en-US" dirty="0" smtClean="0"/>
              <a:t>Psychology (930)</a:t>
            </a:r>
          </a:p>
          <a:p>
            <a:r>
              <a:rPr lang="en-US" dirty="0" smtClean="0"/>
              <a:t>Computer Sci. (655)</a:t>
            </a:r>
          </a:p>
          <a:p>
            <a:r>
              <a:rPr lang="en-US" dirty="0" smtClean="0"/>
              <a:t>Art (609)</a:t>
            </a:r>
          </a:p>
          <a:p>
            <a:r>
              <a:rPr lang="en-US" dirty="0" smtClean="0"/>
              <a:t>History (604)</a:t>
            </a:r>
          </a:p>
          <a:p>
            <a:r>
              <a:rPr lang="en-US" dirty="0" smtClean="0"/>
              <a:t>Comp. </a:t>
            </a:r>
            <a:r>
              <a:rPr lang="en-US" dirty="0" err="1" smtClean="0"/>
              <a:t>Applic</a:t>
            </a:r>
            <a:r>
              <a:rPr lang="en-US" dirty="0" smtClean="0"/>
              <a:t>. (557)</a:t>
            </a:r>
          </a:p>
          <a:p>
            <a:r>
              <a:rPr lang="en-US" dirty="0" smtClean="0"/>
              <a:t>Sociology (550)</a:t>
            </a:r>
          </a:p>
          <a:p>
            <a:r>
              <a:rPr lang="en-US" dirty="0" smtClean="0"/>
              <a:t>Economics (540)</a:t>
            </a:r>
          </a:p>
          <a:p>
            <a:r>
              <a:rPr lang="en-US" dirty="0" smtClean="0"/>
              <a:t>Communications (478)</a:t>
            </a:r>
          </a:p>
          <a:p>
            <a:r>
              <a:rPr lang="en-US" dirty="0" smtClean="0"/>
              <a:t>Phys. Ed. (430)</a:t>
            </a:r>
          </a:p>
          <a:p>
            <a:r>
              <a:rPr lang="en-US" dirty="0" smtClean="0"/>
              <a:t>Anthropology (406)</a:t>
            </a:r>
          </a:p>
          <a:p>
            <a:r>
              <a:rPr lang="en-US" dirty="0" err="1" smtClean="0"/>
              <a:t>Poli</a:t>
            </a:r>
            <a:r>
              <a:rPr lang="en-US" dirty="0" smtClean="0"/>
              <a:t>. Sci. (380)</a:t>
            </a:r>
          </a:p>
          <a:p>
            <a:r>
              <a:rPr lang="en-US" dirty="0" err="1" smtClean="0"/>
              <a:t>Intercul</a:t>
            </a:r>
            <a:r>
              <a:rPr lang="en-US" dirty="0" smtClean="0"/>
              <a:t>. Stud. (369)</a:t>
            </a:r>
          </a:p>
          <a:p>
            <a:r>
              <a:rPr lang="en-US" dirty="0" smtClean="0"/>
              <a:t>Geography (351)</a:t>
            </a:r>
          </a:p>
          <a:p>
            <a:r>
              <a:rPr lang="en-US" dirty="0" smtClean="0"/>
              <a:t>Math (349)</a:t>
            </a:r>
          </a:p>
          <a:p>
            <a:r>
              <a:rPr lang="en-US" dirty="0" smtClean="0"/>
              <a:t>Philosophy (338)</a:t>
            </a:r>
          </a:p>
          <a:p>
            <a:r>
              <a:rPr lang="en-US" dirty="0" smtClean="0"/>
              <a:t>Photography (292)</a:t>
            </a:r>
          </a:p>
          <a:p>
            <a:r>
              <a:rPr lang="en-US" dirty="0" smtClean="0"/>
              <a:t>Graph &amp; Inter. Des. (277)</a:t>
            </a:r>
          </a:p>
          <a:p>
            <a:r>
              <a:rPr lang="en-US" dirty="0" smtClean="0"/>
              <a:t>CAD &amp; Dig. </a:t>
            </a:r>
            <a:r>
              <a:rPr lang="en-US" dirty="0" err="1" smtClean="0"/>
              <a:t>Imag</a:t>
            </a:r>
            <a:r>
              <a:rPr lang="en-US" dirty="0" smtClean="0"/>
              <a:t>. (276)</a:t>
            </a:r>
          </a:p>
          <a:p>
            <a:r>
              <a:rPr lang="en-US" dirty="0" smtClean="0"/>
              <a:t>Allied Health Sci. (271)</a:t>
            </a:r>
          </a:p>
          <a:p>
            <a:r>
              <a:rPr lang="en-US" dirty="0" smtClean="0"/>
              <a:t>Health Tech. (244)</a:t>
            </a:r>
          </a:p>
          <a:p>
            <a:r>
              <a:rPr lang="en-US" dirty="0" smtClean="0"/>
              <a:t>Environ. Stud. (233)</a:t>
            </a:r>
          </a:p>
          <a:p>
            <a:r>
              <a:rPr lang="en-US" dirty="0" smtClean="0"/>
              <a:t>Humanities (220)</a:t>
            </a:r>
          </a:p>
          <a:p>
            <a:r>
              <a:rPr lang="en-US" dirty="0" smtClean="0"/>
              <a:t>Video Arts (205)</a:t>
            </a:r>
          </a:p>
          <a:p>
            <a:r>
              <a:rPr lang="en-US" dirty="0" smtClean="0"/>
              <a:t>Career &amp; Life Plan. (192)</a:t>
            </a:r>
          </a:p>
          <a:p>
            <a:r>
              <a:rPr lang="en-US" dirty="0" smtClean="0"/>
              <a:t>Biology (158)</a:t>
            </a:r>
          </a:p>
          <a:p>
            <a:r>
              <a:rPr lang="en-US" dirty="0" smtClean="0"/>
              <a:t>Child Dev. (120)</a:t>
            </a:r>
          </a:p>
          <a:p>
            <a:r>
              <a:rPr lang="en-US" dirty="0" smtClean="0"/>
              <a:t>Media Studies (118)</a:t>
            </a:r>
          </a:p>
          <a:p>
            <a:r>
              <a:rPr lang="en-US" dirty="0" smtClean="0"/>
              <a:t>Library (113)</a:t>
            </a:r>
          </a:p>
          <a:p>
            <a:r>
              <a:rPr lang="en-US" dirty="0" smtClean="0"/>
              <a:t>Child Dev. (104)</a:t>
            </a:r>
          </a:p>
          <a:p>
            <a:r>
              <a:rPr lang="en-US" dirty="0" smtClean="0"/>
              <a:t>Health (96)</a:t>
            </a:r>
          </a:p>
          <a:p>
            <a:r>
              <a:rPr lang="en-US" dirty="0" smtClean="0"/>
              <a:t>Dental Hygiene (95)</a:t>
            </a:r>
          </a:p>
          <a:p>
            <a:r>
              <a:rPr lang="en-US" dirty="0" smtClean="0"/>
              <a:t>Diag. Med. </a:t>
            </a:r>
            <a:r>
              <a:rPr lang="en-US" dirty="0" err="1" smtClean="0"/>
              <a:t>Sono</a:t>
            </a:r>
            <a:r>
              <a:rPr lang="en-US" dirty="0" smtClean="0"/>
              <a:t>. (72)</a:t>
            </a:r>
          </a:p>
          <a:p>
            <a:r>
              <a:rPr lang="en-US" dirty="0" smtClean="0"/>
              <a:t>Dance (72)</a:t>
            </a:r>
          </a:p>
          <a:p>
            <a:r>
              <a:rPr lang="en-US" dirty="0" smtClean="0"/>
              <a:t>Fine Arts (70)</a:t>
            </a:r>
          </a:p>
          <a:p>
            <a:r>
              <a:rPr lang="en-US" dirty="0" smtClean="0"/>
              <a:t>Journalism (65)</a:t>
            </a:r>
          </a:p>
          <a:p>
            <a:r>
              <a:rPr lang="en-US" dirty="0" smtClean="0"/>
              <a:t>Counseling (63)</a:t>
            </a:r>
          </a:p>
          <a:p>
            <a:r>
              <a:rPr lang="en-US" dirty="0" smtClean="0"/>
              <a:t>Theater Arts (57)</a:t>
            </a:r>
          </a:p>
          <a:p>
            <a:r>
              <a:rPr lang="en-US" dirty="0" smtClean="0"/>
              <a:t>Social Science (55)</a:t>
            </a:r>
          </a:p>
          <a:p>
            <a:r>
              <a:rPr lang="en-US" dirty="0" smtClean="0"/>
              <a:t>Dental Assist. (55)</a:t>
            </a:r>
          </a:p>
          <a:p>
            <a:r>
              <a:rPr lang="en-US" dirty="0" smtClean="0"/>
              <a:t>Spec. Ed. (54)</a:t>
            </a:r>
          </a:p>
          <a:p>
            <a:r>
              <a:rPr lang="en-US" dirty="0" smtClean="0"/>
              <a:t>Nutrition (49)</a:t>
            </a:r>
          </a:p>
          <a:p>
            <a:r>
              <a:rPr lang="en-US" dirty="0" smtClean="0"/>
              <a:t>Manuf. &amp; CNC Tech. (45)</a:t>
            </a:r>
          </a:p>
          <a:p>
            <a:r>
              <a:rPr lang="en-US" dirty="0" smtClean="0"/>
              <a:t>Human </a:t>
            </a:r>
            <a:r>
              <a:rPr lang="en-US" dirty="0" err="1" smtClean="0"/>
              <a:t>Devel</a:t>
            </a:r>
            <a:r>
              <a:rPr lang="en-US" dirty="0" smtClean="0"/>
              <a:t>. (40)</a:t>
            </a:r>
          </a:p>
          <a:p>
            <a:r>
              <a:rPr lang="en-US" dirty="0" smtClean="0"/>
              <a:t>Tech. Writing (39)</a:t>
            </a:r>
          </a:p>
          <a:p>
            <a:r>
              <a:rPr lang="en-US" dirty="0" smtClean="0"/>
              <a:t>Environ. Sci. (38)</a:t>
            </a:r>
          </a:p>
          <a:p>
            <a:r>
              <a:rPr lang="en-US" dirty="0" smtClean="0"/>
              <a:t>Women’s Studies (37)</a:t>
            </a:r>
          </a:p>
          <a:p>
            <a:r>
              <a:rPr lang="en-US" dirty="0" smtClean="0"/>
              <a:t>ESL (34)</a:t>
            </a:r>
          </a:p>
          <a:p>
            <a:r>
              <a:rPr lang="en-US" dirty="0" smtClean="0"/>
              <a:t>Learn in New Media (9)</a:t>
            </a:r>
          </a:p>
          <a:p>
            <a:r>
              <a:rPr lang="en-US" dirty="0" smtClean="0"/>
              <a:t>Phys. S., Math &amp; Eng (8)</a:t>
            </a:r>
          </a:p>
          <a:p>
            <a:r>
              <a:rPr lang="en-US" dirty="0" smtClean="0"/>
              <a:t>Learn. Assist. (6)</a:t>
            </a:r>
          </a:p>
          <a:p>
            <a:r>
              <a:rPr lang="en-US" dirty="0" smtClean="0"/>
              <a:t>Nursing (5)</a:t>
            </a:r>
          </a:p>
          <a:p>
            <a:r>
              <a:rPr lang="en-US" dirty="0" smtClean="0"/>
              <a:t>Admin. of Justice (3)</a:t>
            </a:r>
          </a:p>
          <a:p>
            <a:r>
              <a:rPr lang="en-US" dirty="0" smtClean="0"/>
              <a:t>Paralegal (2)</a:t>
            </a:r>
          </a:p>
          <a:p>
            <a:r>
              <a:rPr lang="en-US" dirty="0" smtClean="0"/>
              <a:t>French (1)</a:t>
            </a:r>
          </a:p>
          <a:p>
            <a:endParaRPr lang="en-US" dirty="0"/>
          </a:p>
        </p:txBody>
      </p:sp>
      <p:sp>
        <p:nvSpPr>
          <p:cNvPr id="4" name="Slide Number Placeholder 3"/>
          <p:cNvSpPr>
            <a:spLocks noGrp="1"/>
          </p:cNvSpPr>
          <p:nvPr>
            <p:ph type="sldNum" sz="quarter" idx="12"/>
          </p:nvPr>
        </p:nvSpPr>
        <p:spPr/>
        <p:txBody>
          <a:bodyPr/>
          <a:lstStyle/>
          <a:p>
            <a:fld id="{9889DCBB-3092-429F-BE2A-0E934DDC53BB}" type="slidenum">
              <a:rPr lang="en-US" smtClean="0"/>
              <a:pPr/>
              <a:t>10</a:t>
            </a:fld>
            <a:endParaRPr lang="en-US"/>
          </a:p>
        </p:txBody>
      </p:sp>
      <p:cxnSp>
        <p:nvCxnSpPr>
          <p:cNvPr id="14" name="Straight Connector 13"/>
          <p:cNvCxnSpPr/>
          <p:nvPr/>
        </p:nvCxnSpPr>
        <p:spPr>
          <a:xfrm flipH="1" flipV="1">
            <a:off x="3124200" y="1676400"/>
            <a:ext cx="3505200" cy="2819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124200" y="2209800"/>
            <a:ext cx="3505200" cy="2246769"/>
          </a:xfrm>
          <a:prstGeom prst="rect">
            <a:avLst/>
          </a:prstGeom>
          <a:solidFill>
            <a:schemeClr val="bg1"/>
          </a:solidFill>
          <a:ln w="25400">
            <a:solidFill>
              <a:schemeClr val="tx1"/>
            </a:solidFill>
          </a:ln>
        </p:spPr>
        <p:txBody>
          <a:bodyPr wrap="square" rtlCol="0">
            <a:spAutoFit/>
          </a:bodyPr>
          <a:lstStyle/>
          <a:p>
            <a:r>
              <a:rPr lang="en-US" sz="2800" dirty="0" smtClean="0">
                <a:solidFill>
                  <a:schemeClr val="accent2"/>
                </a:solidFill>
              </a:rPr>
              <a:t>Music (1438)</a:t>
            </a:r>
          </a:p>
          <a:p>
            <a:r>
              <a:rPr lang="en-US" sz="2800" dirty="0" smtClean="0">
                <a:solidFill>
                  <a:schemeClr val="accent2"/>
                </a:solidFill>
              </a:rPr>
              <a:t>Comp. Info. Sys. (1272)</a:t>
            </a:r>
          </a:p>
          <a:p>
            <a:r>
              <a:rPr lang="en-US" sz="2800" dirty="0" smtClean="0">
                <a:solidFill>
                  <a:schemeClr val="accent2"/>
                </a:solidFill>
              </a:rPr>
              <a:t>Accounting (1244)</a:t>
            </a:r>
          </a:p>
          <a:p>
            <a:r>
              <a:rPr lang="en-US" sz="2800" dirty="0" smtClean="0">
                <a:solidFill>
                  <a:schemeClr val="accent2"/>
                </a:solidFill>
              </a:rPr>
              <a:t>English (1137)</a:t>
            </a:r>
          </a:p>
          <a:p>
            <a:r>
              <a:rPr lang="en-US" sz="2800" dirty="0" smtClean="0">
                <a:solidFill>
                  <a:schemeClr val="accent2"/>
                </a:solidFill>
              </a:rPr>
              <a:t>Business (1003)</a:t>
            </a:r>
          </a:p>
        </p:txBody>
      </p:sp>
      <p:cxnSp>
        <p:nvCxnSpPr>
          <p:cNvPr id="7" name="Straight Connector 6"/>
          <p:cNvCxnSpPr/>
          <p:nvPr/>
        </p:nvCxnSpPr>
        <p:spPr>
          <a:xfrm flipH="1" flipV="1">
            <a:off x="457200" y="1676400"/>
            <a:ext cx="2667000" cy="27432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457200" y="304800"/>
            <a:ext cx="2667000" cy="1371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H="1" flipV="1">
            <a:off x="3124200" y="304800"/>
            <a:ext cx="3505200" cy="1905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457200" y="304800"/>
            <a:ext cx="2667000" cy="1905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743200" y="2895600"/>
            <a:ext cx="3733800" cy="1219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1143000"/>
          </a:xfrm>
        </p:spPr>
        <p:txBody>
          <a:bodyPr>
            <a:normAutofit fontScale="90000"/>
          </a:bodyPr>
          <a:lstStyle/>
          <a:p>
            <a:r>
              <a:rPr lang="en-US" dirty="0" smtClean="0">
                <a:solidFill>
                  <a:schemeClr val="accent4"/>
                </a:solidFill>
              </a:rPr>
              <a:t>What types of courses are offered online?</a:t>
            </a:r>
            <a:endParaRPr lang="en-US" dirty="0">
              <a:solidFill>
                <a:schemeClr val="accent4"/>
              </a:solidFill>
            </a:endParaRPr>
          </a:p>
        </p:txBody>
      </p:sp>
      <p:sp>
        <p:nvSpPr>
          <p:cNvPr id="7" name="Content Placeholder 6"/>
          <p:cNvSpPr>
            <a:spLocks noGrp="1"/>
          </p:cNvSpPr>
          <p:nvPr>
            <p:ph idx="1"/>
          </p:nvPr>
        </p:nvSpPr>
        <p:spPr>
          <a:xfrm>
            <a:off x="457200" y="1143000"/>
            <a:ext cx="8229600" cy="5410200"/>
          </a:xfrm>
        </p:spPr>
        <p:txBody>
          <a:bodyPr>
            <a:normAutofit/>
          </a:bodyPr>
          <a:lstStyle/>
          <a:p>
            <a:pPr marL="457200" indent="-457200"/>
            <a:r>
              <a:rPr lang="en-US" dirty="0" smtClean="0"/>
              <a:t>Overall 26.4% of courses are offered online</a:t>
            </a:r>
          </a:p>
          <a:p>
            <a:pPr marL="857250" lvl="1" indent="-457200"/>
            <a:r>
              <a:rPr lang="en-US" dirty="0" smtClean="0"/>
              <a:t>About two-thirds of these are offered only online</a:t>
            </a:r>
          </a:p>
          <a:p>
            <a:pPr marL="457200" indent="-457200"/>
            <a:r>
              <a:rPr lang="en-US" dirty="0" smtClean="0"/>
              <a:t>17.3% of sections are online</a:t>
            </a:r>
          </a:p>
          <a:p>
            <a:pPr marL="457200" indent="-457200"/>
            <a:r>
              <a:rPr lang="en-US" dirty="0" smtClean="0"/>
              <a:t>Average online section size is 28.0 students</a:t>
            </a:r>
          </a:p>
          <a:p>
            <a:pPr marL="857250" lvl="1" indent="-457200"/>
            <a:r>
              <a:rPr lang="en-US" dirty="0" smtClean="0"/>
              <a:t>26.7 students in in-person courses</a:t>
            </a:r>
          </a:p>
          <a:p>
            <a:pPr marL="457200" indent="-457200"/>
            <a:r>
              <a:rPr lang="en-US" dirty="0" smtClean="0"/>
              <a:t>3.3% of online sections are pre-collegiate</a:t>
            </a:r>
          </a:p>
          <a:p>
            <a:pPr marL="857250" lvl="1" indent="-457200"/>
            <a:r>
              <a:rPr lang="en-US" dirty="0" smtClean="0"/>
              <a:t>17.8%  of in-person sections are pre-collegiate</a:t>
            </a:r>
          </a:p>
          <a:p>
            <a:pPr marL="457200" indent="-457200"/>
            <a:r>
              <a:rPr lang="en-US" dirty="0" smtClean="0"/>
              <a:t>33% of online sections are STEM</a:t>
            </a:r>
          </a:p>
          <a:p>
            <a:pPr marL="857250" lvl="1" indent="-457200"/>
            <a:r>
              <a:rPr lang="en-US" dirty="0" smtClean="0"/>
              <a:t>27% of in-person sections are STEM</a:t>
            </a:r>
          </a:p>
          <a:p>
            <a:pPr marL="857250" lvl="1" indent="-457200"/>
            <a:endParaRPr lang="en-US" dirty="0" smtClean="0"/>
          </a:p>
          <a:p>
            <a:pPr marL="857250" lvl="1" indent="-457200"/>
            <a:endParaRPr lang="en-US" dirty="0" smtClean="0"/>
          </a:p>
          <a:p>
            <a:pPr marL="457200" indent="-457200">
              <a:buNone/>
            </a:pPr>
            <a:endParaRPr lang="en-US" dirty="0" smtClean="0"/>
          </a:p>
          <a:p>
            <a:pPr marL="457200" indent="-457200">
              <a:buFont typeface="+mj-lt"/>
              <a:buAutoNum type="arabicPeriod"/>
            </a:pPr>
            <a:endParaRPr lang="en-US" dirty="0"/>
          </a:p>
          <a:p>
            <a:pPr marL="457200" indent="-457200">
              <a:buNone/>
            </a:pPr>
            <a:endParaRPr lang="en-US" dirty="0"/>
          </a:p>
        </p:txBody>
      </p:sp>
      <p:sp>
        <p:nvSpPr>
          <p:cNvPr id="4" name="Slide Number Placeholder 3"/>
          <p:cNvSpPr>
            <a:spLocks noGrp="1"/>
          </p:cNvSpPr>
          <p:nvPr>
            <p:ph type="sldNum" sz="quarter" idx="12"/>
          </p:nvPr>
        </p:nvSpPr>
        <p:spPr/>
        <p:txBody>
          <a:bodyPr/>
          <a:lstStyle/>
          <a:p>
            <a:fld id="{9889DCBB-3092-429F-BE2A-0E934DDC53BB}" type="slidenum">
              <a:rPr lang="en-US" smtClean="0"/>
              <a:pPr/>
              <a:t>11</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Questions</a:t>
            </a:r>
            <a:endParaRPr lang="en-US" dirty="0"/>
          </a:p>
        </p:txBody>
      </p:sp>
      <p:sp>
        <p:nvSpPr>
          <p:cNvPr id="3" name="Content Placeholder 2"/>
          <p:cNvSpPr>
            <a:spLocks noGrp="1"/>
          </p:cNvSpPr>
          <p:nvPr>
            <p:ph idx="1"/>
          </p:nvPr>
        </p:nvSpPr>
        <p:spPr/>
        <p:txBody>
          <a:bodyPr>
            <a:normAutofit/>
          </a:bodyPr>
          <a:lstStyle/>
          <a:p>
            <a:r>
              <a:rPr lang="en-US" sz="4000" dirty="0" smtClean="0">
                <a:solidFill>
                  <a:schemeClr val="bg1">
                    <a:lumMod val="75000"/>
                  </a:schemeClr>
                </a:solidFill>
              </a:rPr>
              <a:t>What courses are offered online?</a:t>
            </a:r>
          </a:p>
          <a:p>
            <a:r>
              <a:rPr lang="en-US" sz="4000" dirty="0" smtClean="0">
                <a:solidFill>
                  <a:schemeClr val="accent1"/>
                </a:solidFill>
              </a:rPr>
              <a:t>Who takes them?</a:t>
            </a:r>
          </a:p>
          <a:p>
            <a:r>
              <a:rPr lang="en-US" sz="4000" dirty="0" smtClean="0">
                <a:solidFill>
                  <a:schemeClr val="bg1">
                    <a:lumMod val="75000"/>
                  </a:schemeClr>
                </a:solidFill>
              </a:rPr>
              <a:t>Who completes them successfully?</a:t>
            </a:r>
          </a:p>
        </p:txBody>
      </p:sp>
      <p:sp>
        <p:nvSpPr>
          <p:cNvPr id="4" name="Slide Number Placeholder 3"/>
          <p:cNvSpPr>
            <a:spLocks noGrp="1"/>
          </p:cNvSpPr>
          <p:nvPr>
            <p:ph type="sldNum" sz="quarter" idx="12"/>
          </p:nvPr>
        </p:nvSpPr>
        <p:spPr/>
        <p:txBody>
          <a:bodyPr/>
          <a:lstStyle/>
          <a:p>
            <a:fld id="{9889DCBB-3092-429F-BE2A-0E934DDC53BB}" type="slidenum">
              <a:rPr lang="en-US" smtClean="0"/>
              <a:pPr/>
              <a:t>12</a:t>
            </a:fld>
            <a:endParaRPr lang="en-US"/>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accent1"/>
                </a:solidFill>
              </a:rPr>
              <a:t>Who takes online courses?</a:t>
            </a:r>
            <a:endParaRPr lang="en-US" dirty="0">
              <a:solidFill>
                <a:schemeClr val="accent1"/>
              </a:solidFill>
            </a:endParaRPr>
          </a:p>
        </p:txBody>
      </p:sp>
      <p:graphicFrame>
        <p:nvGraphicFramePr>
          <p:cNvPr id="4" name="Table 3"/>
          <p:cNvGraphicFramePr>
            <a:graphicFrameLocks noGrp="1"/>
          </p:cNvGraphicFramePr>
          <p:nvPr/>
        </p:nvGraphicFramePr>
        <p:xfrm>
          <a:off x="381000" y="1371600"/>
          <a:ext cx="5257800" cy="4677624"/>
        </p:xfrm>
        <a:graphic>
          <a:graphicData uri="http://schemas.openxmlformats.org/drawingml/2006/table">
            <a:tbl>
              <a:tblPr firstRow="1" bandRow="1">
                <a:tableStyleId>{5C22544A-7EE6-4342-B048-85BDC9FD1C3A}</a:tableStyleId>
              </a:tblPr>
              <a:tblGrid>
                <a:gridCol w="2193421"/>
                <a:gridCol w="1540379"/>
                <a:gridCol w="1524000"/>
              </a:tblGrid>
              <a:tr h="1295399">
                <a:tc>
                  <a:txBody>
                    <a:bodyPr/>
                    <a:lstStyle/>
                    <a:p>
                      <a:endParaRPr lang="en-US" sz="2400" dirty="0"/>
                    </a:p>
                  </a:txBody>
                  <a:tcPr/>
                </a:tc>
                <a:tc>
                  <a:txBody>
                    <a:bodyPr/>
                    <a:lstStyle/>
                    <a:p>
                      <a:pPr algn="ctr"/>
                      <a:r>
                        <a:rPr lang="en-US" dirty="0" smtClean="0"/>
                        <a:t>All students</a:t>
                      </a:r>
                      <a:endParaRPr lang="en-US" dirty="0"/>
                    </a:p>
                  </a:txBody>
                  <a:tcPr anchor="b"/>
                </a:tc>
                <a:tc>
                  <a:txBody>
                    <a:bodyPr/>
                    <a:lstStyle/>
                    <a:p>
                      <a:pPr algn="ctr"/>
                      <a:endParaRPr lang="en-US" dirty="0" smtClean="0"/>
                    </a:p>
                    <a:p>
                      <a:pPr algn="ctr"/>
                      <a:endParaRPr lang="en-US" dirty="0" smtClean="0"/>
                    </a:p>
                    <a:p>
                      <a:pPr algn="ctr"/>
                      <a:r>
                        <a:rPr lang="en-US" dirty="0" smtClean="0"/>
                        <a:t>Any student who takes at least one class online</a:t>
                      </a:r>
                      <a:endParaRPr lang="en-US" dirty="0"/>
                    </a:p>
                  </a:txBody>
                  <a:tcPr anchor="b"/>
                </a:tc>
              </a:tr>
              <a:tr h="882605">
                <a:tc>
                  <a:txBody>
                    <a:bodyPr/>
                    <a:lstStyle/>
                    <a:p>
                      <a:r>
                        <a:rPr lang="en-US" sz="2400" dirty="0" smtClean="0"/>
                        <a:t>Male</a:t>
                      </a:r>
                      <a:endParaRPr lang="en-US" sz="2400" dirty="0"/>
                    </a:p>
                  </a:txBody>
                  <a:tcPr anchor="ctr"/>
                </a:tc>
                <a:tc>
                  <a:txBody>
                    <a:bodyPr/>
                    <a:lstStyle/>
                    <a:p>
                      <a:pPr algn="ctr"/>
                      <a:r>
                        <a:rPr lang="en-US" sz="3200" dirty="0" smtClean="0"/>
                        <a:t>48.6%</a:t>
                      </a:r>
                      <a:endParaRPr lang="en-US" sz="3200" dirty="0"/>
                    </a:p>
                  </a:txBody>
                  <a:tcPr anchor="ctr"/>
                </a:tc>
                <a:tc>
                  <a:txBody>
                    <a:bodyPr/>
                    <a:lstStyle/>
                    <a:p>
                      <a:pPr algn="ctr"/>
                      <a:r>
                        <a:rPr lang="en-US" sz="3200" dirty="0" smtClean="0"/>
                        <a:t>46.2%</a:t>
                      </a:r>
                      <a:endParaRPr lang="en-US" sz="3200" dirty="0"/>
                    </a:p>
                  </a:txBody>
                  <a:tcPr anchor="ctr"/>
                </a:tc>
              </a:tr>
              <a:tr h="914400">
                <a:tc>
                  <a:txBody>
                    <a:bodyPr/>
                    <a:lstStyle/>
                    <a:p>
                      <a:r>
                        <a:rPr lang="en-US" sz="2400" dirty="0" smtClean="0"/>
                        <a:t>From zip code with above median income</a:t>
                      </a:r>
                      <a:endParaRPr lang="en-US" sz="2400" dirty="0"/>
                    </a:p>
                  </a:txBody>
                  <a:tcPr anchor="ctr"/>
                </a:tc>
                <a:tc>
                  <a:txBody>
                    <a:bodyPr/>
                    <a:lstStyle/>
                    <a:p>
                      <a:pPr algn="ctr"/>
                      <a:r>
                        <a:rPr lang="en-US" sz="3200" dirty="0" smtClean="0"/>
                        <a:t>49.7%</a:t>
                      </a:r>
                      <a:endParaRPr lang="en-US" sz="3200" dirty="0"/>
                    </a:p>
                  </a:txBody>
                  <a:tcPr anchor="ctr"/>
                </a:tc>
                <a:tc>
                  <a:txBody>
                    <a:bodyPr/>
                    <a:lstStyle/>
                    <a:p>
                      <a:pPr algn="ctr"/>
                      <a:r>
                        <a:rPr lang="en-US" sz="3200" dirty="0" smtClean="0"/>
                        <a:t>48.8%</a:t>
                      </a:r>
                      <a:endParaRPr lang="en-US" sz="3200" dirty="0"/>
                    </a:p>
                  </a:txBody>
                  <a:tcPr anchor="ctr"/>
                </a:tc>
              </a:tr>
              <a:tr h="868940">
                <a:tc>
                  <a:txBody>
                    <a:bodyPr/>
                    <a:lstStyle/>
                    <a:p>
                      <a:r>
                        <a:rPr lang="en-US" sz="2400" dirty="0" smtClean="0"/>
                        <a:t>Foreign</a:t>
                      </a:r>
                      <a:endParaRPr lang="en-US" sz="2400" dirty="0"/>
                    </a:p>
                  </a:txBody>
                  <a:tcPr anchor="ctr"/>
                </a:tc>
                <a:tc>
                  <a:txBody>
                    <a:bodyPr/>
                    <a:lstStyle/>
                    <a:p>
                      <a:pPr algn="ctr"/>
                      <a:r>
                        <a:rPr lang="en-US" sz="3200" dirty="0" smtClean="0"/>
                        <a:t>9.6%</a:t>
                      </a:r>
                      <a:endParaRPr lang="en-US" sz="3200" dirty="0"/>
                    </a:p>
                  </a:txBody>
                  <a:tcPr anchor="ctr"/>
                </a:tc>
                <a:tc>
                  <a:txBody>
                    <a:bodyPr/>
                    <a:lstStyle/>
                    <a:p>
                      <a:pPr algn="ctr"/>
                      <a:r>
                        <a:rPr lang="en-US" sz="3200" dirty="0" smtClean="0"/>
                        <a:t>10.7%</a:t>
                      </a:r>
                      <a:endParaRPr lang="en-US" sz="3200" dirty="0"/>
                    </a:p>
                  </a:txBody>
                  <a:tcPr anchor="ctr"/>
                </a:tc>
              </a:tr>
            </a:tbl>
          </a:graphicData>
        </a:graphic>
      </p:graphicFrame>
      <p:sp>
        <p:nvSpPr>
          <p:cNvPr id="5" name="Slide Number Placeholder 4"/>
          <p:cNvSpPr>
            <a:spLocks noGrp="1"/>
          </p:cNvSpPr>
          <p:nvPr>
            <p:ph type="sldNum" sz="quarter" idx="12"/>
          </p:nvPr>
        </p:nvSpPr>
        <p:spPr/>
        <p:txBody>
          <a:bodyPr/>
          <a:lstStyle/>
          <a:p>
            <a:fld id="{9889DCBB-3092-429F-BE2A-0E934DDC53BB}" type="slidenum">
              <a:rPr lang="en-US" smtClean="0"/>
              <a:pPr/>
              <a:t>13</a:t>
            </a:fld>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solidFill>
                  <a:schemeClr val="accent1"/>
                </a:solidFill>
              </a:rPr>
              <a:t>Who takes online courses?</a:t>
            </a:r>
            <a:endParaRPr lang="en-US" dirty="0">
              <a:solidFill>
                <a:schemeClr val="accent1"/>
              </a:solidFill>
            </a:endParaRPr>
          </a:p>
        </p:txBody>
      </p:sp>
      <p:graphicFrame>
        <p:nvGraphicFramePr>
          <p:cNvPr id="4" name="Table 3"/>
          <p:cNvGraphicFramePr>
            <a:graphicFrameLocks noGrp="1"/>
          </p:cNvGraphicFramePr>
          <p:nvPr/>
        </p:nvGraphicFramePr>
        <p:xfrm>
          <a:off x="381000" y="1371600"/>
          <a:ext cx="8382000" cy="4677624"/>
        </p:xfrm>
        <a:graphic>
          <a:graphicData uri="http://schemas.openxmlformats.org/drawingml/2006/table">
            <a:tbl>
              <a:tblPr firstRow="1" bandRow="1">
                <a:tableStyleId>{5C22544A-7EE6-4342-B048-85BDC9FD1C3A}</a:tableStyleId>
              </a:tblPr>
              <a:tblGrid>
                <a:gridCol w="2193421"/>
                <a:gridCol w="1540379"/>
                <a:gridCol w="1524000"/>
                <a:gridCol w="1524000"/>
                <a:gridCol w="1600200"/>
              </a:tblGrid>
              <a:tr h="1295399">
                <a:tc>
                  <a:txBody>
                    <a:bodyPr/>
                    <a:lstStyle/>
                    <a:p>
                      <a:pPr algn="ctr"/>
                      <a:endParaRPr lang="en-US" sz="2400" dirty="0"/>
                    </a:p>
                  </a:txBody>
                  <a:tcPr anchor="ctr"/>
                </a:tc>
                <a:tc>
                  <a:txBody>
                    <a:bodyPr/>
                    <a:lstStyle/>
                    <a:p>
                      <a:pPr algn="ctr"/>
                      <a:r>
                        <a:rPr lang="en-US" dirty="0" smtClean="0">
                          <a:solidFill>
                            <a:schemeClr val="bg1">
                              <a:lumMod val="65000"/>
                            </a:schemeClr>
                          </a:solidFill>
                        </a:rPr>
                        <a:t>All students</a:t>
                      </a:r>
                      <a:endParaRPr lang="en-US" dirty="0">
                        <a:solidFill>
                          <a:schemeClr val="bg1">
                            <a:lumMod val="65000"/>
                          </a:schemeClr>
                        </a:solidFill>
                      </a:endParaRPr>
                    </a:p>
                  </a:txBody>
                  <a:tcPr anchor="b">
                    <a:solidFill>
                      <a:schemeClr val="bg1">
                        <a:lumMod val="85000"/>
                      </a:schemeClr>
                    </a:solidFill>
                  </a:tcPr>
                </a:tc>
                <a:tc>
                  <a:txBody>
                    <a:bodyPr/>
                    <a:lstStyle/>
                    <a:p>
                      <a:pPr algn="ctr"/>
                      <a:r>
                        <a:rPr lang="en-US" dirty="0" smtClean="0">
                          <a:solidFill>
                            <a:schemeClr val="bg1">
                              <a:lumMod val="65000"/>
                            </a:schemeClr>
                          </a:solidFill>
                        </a:rPr>
                        <a:t>Any student who takes at least one class online</a:t>
                      </a:r>
                      <a:endParaRPr lang="en-US" dirty="0">
                        <a:solidFill>
                          <a:schemeClr val="bg1">
                            <a:lumMod val="65000"/>
                          </a:schemeClr>
                        </a:solidFill>
                      </a:endParaRPr>
                    </a:p>
                  </a:txBody>
                  <a:tcPr anchor="b">
                    <a:solidFill>
                      <a:schemeClr val="bg1">
                        <a:lumMod val="85000"/>
                      </a:schemeClr>
                    </a:solidFill>
                  </a:tcPr>
                </a:tc>
                <a:tc>
                  <a:txBody>
                    <a:bodyPr/>
                    <a:lstStyle/>
                    <a:p>
                      <a:pPr algn="ctr"/>
                      <a:r>
                        <a:rPr lang="en-US" dirty="0" smtClean="0"/>
                        <a:t>All students who attempt</a:t>
                      </a:r>
                      <a:r>
                        <a:rPr lang="en-US" baseline="0" dirty="0" smtClean="0"/>
                        <a:t> 12+ credits</a:t>
                      </a:r>
                      <a:endParaRPr lang="en-US" dirty="0"/>
                    </a:p>
                  </a:txBody>
                  <a:tcPr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All students who attempt</a:t>
                      </a:r>
                      <a:r>
                        <a:rPr lang="en-US" baseline="0" dirty="0" smtClean="0"/>
                        <a:t> 12+ credits and take at least one class online</a:t>
                      </a:r>
                      <a:endParaRPr lang="en-US" dirty="0" smtClean="0"/>
                    </a:p>
                  </a:txBody>
                  <a:tcPr anchor="b"/>
                </a:tc>
              </a:tr>
              <a:tr h="882605">
                <a:tc>
                  <a:txBody>
                    <a:bodyPr/>
                    <a:lstStyle/>
                    <a:p>
                      <a:r>
                        <a:rPr lang="en-US" sz="2400" dirty="0" smtClean="0"/>
                        <a:t>Male</a:t>
                      </a:r>
                      <a:endParaRPr lang="en-US" sz="2400" dirty="0"/>
                    </a:p>
                  </a:txBody>
                  <a:tcPr anchor="ctr"/>
                </a:tc>
                <a:tc>
                  <a:txBody>
                    <a:bodyPr/>
                    <a:lstStyle/>
                    <a:p>
                      <a:pPr algn="ctr"/>
                      <a:r>
                        <a:rPr lang="en-US" sz="3200" dirty="0" smtClean="0">
                          <a:solidFill>
                            <a:schemeClr val="bg1">
                              <a:lumMod val="65000"/>
                            </a:schemeClr>
                          </a:solidFill>
                        </a:rPr>
                        <a:t>48.6%</a:t>
                      </a:r>
                      <a:endParaRPr lang="en-US" sz="3200" dirty="0">
                        <a:solidFill>
                          <a:schemeClr val="bg1">
                            <a:lumMod val="65000"/>
                          </a:schemeClr>
                        </a:solidFill>
                      </a:endParaRPr>
                    </a:p>
                  </a:txBody>
                  <a:tcPr anchor="ctr">
                    <a:solidFill>
                      <a:schemeClr val="bg1">
                        <a:lumMod val="85000"/>
                      </a:schemeClr>
                    </a:solidFill>
                  </a:tcPr>
                </a:tc>
                <a:tc>
                  <a:txBody>
                    <a:bodyPr/>
                    <a:lstStyle/>
                    <a:p>
                      <a:pPr algn="ctr"/>
                      <a:r>
                        <a:rPr lang="en-US" sz="3200" dirty="0" smtClean="0">
                          <a:solidFill>
                            <a:schemeClr val="bg1">
                              <a:lumMod val="65000"/>
                            </a:schemeClr>
                          </a:solidFill>
                        </a:rPr>
                        <a:t>46.2%</a:t>
                      </a:r>
                      <a:endParaRPr lang="en-US" sz="3200" dirty="0">
                        <a:solidFill>
                          <a:schemeClr val="bg1">
                            <a:lumMod val="65000"/>
                          </a:schemeClr>
                        </a:solidFill>
                      </a:endParaRPr>
                    </a:p>
                  </a:txBody>
                  <a:tcPr anchor="ctr">
                    <a:solidFill>
                      <a:schemeClr val="bg1">
                        <a:lumMod val="85000"/>
                      </a:schemeClr>
                    </a:solidFill>
                  </a:tcPr>
                </a:tc>
                <a:tc>
                  <a:txBody>
                    <a:bodyPr/>
                    <a:lstStyle/>
                    <a:p>
                      <a:pPr algn="ctr"/>
                      <a:r>
                        <a:rPr lang="en-US" sz="3200" dirty="0" smtClean="0"/>
                        <a:t>52.1%</a:t>
                      </a:r>
                      <a:endParaRPr lang="en-US" sz="3200" dirty="0"/>
                    </a:p>
                  </a:txBody>
                  <a:tcPr anchor="ctr"/>
                </a:tc>
                <a:tc>
                  <a:txBody>
                    <a:bodyPr/>
                    <a:lstStyle/>
                    <a:p>
                      <a:pPr algn="ctr"/>
                      <a:r>
                        <a:rPr lang="en-US" sz="3200" dirty="0" smtClean="0"/>
                        <a:t>49.1%</a:t>
                      </a:r>
                      <a:endParaRPr lang="en-US" sz="3200" dirty="0"/>
                    </a:p>
                  </a:txBody>
                  <a:tcPr anchor="ctr"/>
                </a:tc>
              </a:tr>
              <a:tr h="914400">
                <a:tc>
                  <a:txBody>
                    <a:bodyPr/>
                    <a:lstStyle/>
                    <a:p>
                      <a:r>
                        <a:rPr lang="en-US" sz="2400" dirty="0" smtClean="0"/>
                        <a:t>From zip code with above median income</a:t>
                      </a:r>
                      <a:endParaRPr lang="en-US" sz="2400" dirty="0"/>
                    </a:p>
                  </a:txBody>
                  <a:tcPr anchor="ctr"/>
                </a:tc>
                <a:tc>
                  <a:txBody>
                    <a:bodyPr/>
                    <a:lstStyle/>
                    <a:p>
                      <a:pPr algn="ctr"/>
                      <a:r>
                        <a:rPr lang="en-US" sz="3200" dirty="0" smtClean="0">
                          <a:solidFill>
                            <a:schemeClr val="bg1">
                              <a:lumMod val="65000"/>
                            </a:schemeClr>
                          </a:solidFill>
                        </a:rPr>
                        <a:t>49.7%</a:t>
                      </a:r>
                      <a:endParaRPr lang="en-US" sz="3200" dirty="0">
                        <a:solidFill>
                          <a:schemeClr val="bg1">
                            <a:lumMod val="65000"/>
                          </a:schemeClr>
                        </a:solidFill>
                      </a:endParaRPr>
                    </a:p>
                  </a:txBody>
                  <a:tcPr anchor="ctr">
                    <a:solidFill>
                      <a:schemeClr val="bg1">
                        <a:lumMod val="85000"/>
                      </a:schemeClr>
                    </a:solidFill>
                  </a:tcPr>
                </a:tc>
                <a:tc>
                  <a:txBody>
                    <a:bodyPr/>
                    <a:lstStyle/>
                    <a:p>
                      <a:pPr algn="ctr"/>
                      <a:r>
                        <a:rPr lang="en-US" sz="3200" dirty="0" smtClean="0">
                          <a:solidFill>
                            <a:schemeClr val="bg1">
                              <a:lumMod val="65000"/>
                            </a:schemeClr>
                          </a:solidFill>
                        </a:rPr>
                        <a:t>48.8%</a:t>
                      </a:r>
                      <a:endParaRPr lang="en-US" sz="3200" dirty="0">
                        <a:solidFill>
                          <a:schemeClr val="bg1">
                            <a:lumMod val="65000"/>
                          </a:schemeClr>
                        </a:solidFill>
                      </a:endParaRPr>
                    </a:p>
                  </a:txBody>
                  <a:tcPr anchor="ctr">
                    <a:solidFill>
                      <a:schemeClr val="bg1">
                        <a:lumMod val="85000"/>
                      </a:schemeClr>
                    </a:solidFill>
                  </a:tcPr>
                </a:tc>
                <a:tc>
                  <a:txBody>
                    <a:bodyPr/>
                    <a:lstStyle/>
                    <a:p>
                      <a:pPr algn="ctr"/>
                      <a:r>
                        <a:rPr lang="en-US" sz="3200" dirty="0" smtClean="0"/>
                        <a:t>49.4%</a:t>
                      </a:r>
                      <a:endParaRPr lang="en-US" sz="3200" dirty="0"/>
                    </a:p>
                  </a:txBody>
                  <a:tcPr anchor="ctr"/>
                </a:tc>
                <a:tc>
                  <a:txBody>
                    <a:bodyPr/>
                    <a:lstStyle/>
                    <a:p>
                      <a:pPr algn="ctr"/>
                      <a:r>
                        <a:rPr lang="en-US" sz="3200" dirty="0" smtClean="0"/>
                        <a:t>51.2%</a:t>
                      </a:r>
                      <a:endParaRPr lang="en-US" sz="3200" dirty="0"/>
                    </a:p>
                  </a:txBody>
                  <a:tcPr anchor="ctr"/>
                </a:tc>
              </a:tr>
              <a:tr h="868940">
                <a:tc>
                  <a:txBody>
                    <a:bodyPr/>
                    <a:lstStyle/>
                    <a:p>
                      <a:r>
                        <a:rPr lang="en-US" sz="2400" dirty="0" smtClean="0"/>
                        <a:t>Foreign</a:t>
                      </a:r>
                      <a:endParaRPr lang="en-US" sz="2400" dirty="0"/>
                    </a:p>
                  </a:txBody>
                  <a:tcPr anchor="ctr"/>
                </a:tc>
                <a:tc>
                  <a:txBody>
                    <a:bodyPr/>
                    <a:lstStyle/>
                    <a:p>
                      <a:pPr algn="ctr"/>
                      <a:r>
                        <a:rPr lang="en-US" sz="3200" dirty="0" smtClean="0">
                          <a:solidFill>
                            <a:schemeClr val="bg1">
                              <a:lumMod val="65000"/>
                            </a:schemeClr>
                          </a:solidFill>
                        </a:rPr>
                        <a:t>9.6%</a:t>
                      </a:r>
                      <a:endParaRPr lang="en-US" sz="3200" dirty="0">
                        <a:solidFill>
                          <a:schemeClr val="bg1">
                            <a:lumMod val="65000"/>
                          </a:schemeClr>
                        </a:solidFill>
                      </a:endParaRPr>
                    </a:p>
                  </a:txBody>
                  <a:tcPr anchor="ctr">
                    <a:solidFill>
                      <a:schemeClr val="bg1">
                        <a:lumMod val="85000"/>
                      </a:schemeClr>
                    </a:solidFill>
                  </a:tcPr>
                </a:tc>
                <a:tc>
                  <a:txBody>
                    <a:bodyPr/>
                    <a:lstStyle/>
                    <a:p>
                      <a:pPr algn="ctr"/>
                      <a:r>
                        <a:rPr lang="en-US" sz="3200" dirty="0" smtClean="0">
                          <a:solidFill>
                            <a:schemeClr val="bg1">
                              <a:lumMod val="65000"/>
                            </a:schemeClr>
                          </a:solidFill>
                        </a:rPr>
                        <a:t>10.7%</a:t>
                      </a:r>
                      <a:endParaRPr lang="en-US" sz="3200" dirty="0">
                        <a:solidFill>
                          <a:schemeClr val="bg1">
                            <a:lumMod val="65000"/>
                          </a:schemeClr>
                        </a:solidFill>
                      </a:endParaRPr>
                    </a:p>
                  </a:txBody>
                  <a:tcPr anchor="ctr">
                    <a:solidFill>
                      <a:schemeClr val="bg1">
                        <a:lumMod val="85000"/>
                      </a:schemeClr>
                    </a:solidFill>
                  </a:tcPr>
                </a:tc>
                <a:tc>
                  <a:txBody>
                    <a:bodyPr/>
                    <a:lstStyle/>
                    <a:p>
                      <a:pPr algn="ctr"/>
                      <a:r>
                        <a:rPr lang="en-US" sz="3200" dirty="0" smtClean="0"/>
                        <a:t>17.8%</a:t>
                      </a:r>
                      <a:endParaRPr lang="en-US" sz="3200" dirty="0"/>
                    </a:p>
                  </a:txBody>
                  <a:tcPr anchor="ctr"/>
                </a:tc>
                <a:tc>
                  <a:txBody>
                    <a:bodyPr/>
                    <a:lstStyle/>
                    <a:p>
                      <a:pPr algn="ctr"/>
                      <a:r>
                        <a:rPr lang="en-US" sz="3200" dirty="0" smtClean="0"/>
                        <a:t>19.0%</a:t>
                      </a:r>
                      <a:endParaRPr lang="en-US" sz="3200" dirty="0"/>
                    </a:p>
                  </a:txBody>
                  <a:tcPr anchor="ctr"/>
                </a:tc>
              </a:tr>
            </a:tbl>
          </a:graphicData>
        </a:graphic>
      </p:graphicFrame>
      <p:sp>
        <p:nvSpPr>
          <p:cNvPr id="5" name="Slide Number Placeholder 4"/>
          <p:cNvSpPr>
            <a:spLocks noGrp="1"/>
          </p:cNvSpPr>
          <p:nvPr>
            <p:ph type="sldNum" sz="quarter" idx="12"/>
          </p:nvPr>
        </p:nvSpPr>
        <p:spPr/>
        <p:txBody>
          <a:bodyPr/>
          <a:lstStyle/>
          <a:p>
            <a:fld id="{9889DCBB-3092-429F-BE2A-0E934DDC53BB}" type="slidenum">
              <a:rPr lang="en-US" smtClean="0"/>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95400" y="1447800"/>
            <a:ext cx="1828800" cy="461665"/>
          </a:xfrm>
          <a:prstGeom prst="rect">
            <a:avLst/>
          </a:prstGeom>
          <a:noFill/>
        </p:spPr>
        <p:txBody>
          <a:bodyPr wrap="square" rtlCol="0">
            <a:spAutoFit/>
          </a:bodyPr>
          <a:lstStyle/>
          <a:p>
            <a:r>
              <a:rPr lang="en-US" sz="2400" dirty="0" smtClean="0"/>
              <a:t>All students</a:t>
            </a:r>
            <a:endParaRPr lang="en-US" sz="2400" dirty="0"/>
          </a:p>
        </p:txBody>
      </p:sp>
      <p:pic>
        <p:nvPicPr>
          <p:cNvPr id="1026" name="Picture 2" descr="C:\Users\rbbaker\Desktop\at least one online class.png"/>
          <p:cNvPicPr>
            <a:picLocks noChangeAspect="1" noChangeArrowheads="1"/>
          </p:cNvPicPr>
          <p:nvPr/>
        </p:nvPicPr>
        <p:blipFill>
          <a:blip r:embed="rId3" cstate="print"/>
          <a:srcRect/>
          <a:stretch>
            <a:fillRect/>
          </a:stretch>
        </p:blipFill>
        <p:spPr bwMode="auto">
          <a:xfrm>
            <a:off x="3810000" y="2529840"/>
            <a:ext cx="5989087" cy="4480560"/>
          </a:xfrm>
          <a:prstGeom prst="rect">
            <a:avLst/>
          </a:prstGeom>
          <a:noFill/>
        </p:spPr>
      </p:pic>
      <p:pic>
        <p:nvPicPr>
          <p:cNvPr id="1027" name="Picture 3" descr="C:\Users\rbbaker\Desktop\all students.png"/>
          <p:cNvPicPr>
            <a:picLocks noChangeAspect="1" noChangeArrowheads="1"/>
          </p:cNvPicPr>
          <p:nvPr/>
        </p:nvPicPr>
        <p:blipFill>
          <a:blip r:embed="rId4" cstate="print"/>
          <a:srcRect/>
          <a:stretch>
            <a:fillRect/>
          </a:stretch>
        </p:blipFill>
        <p:spPr bwMode="auto">
          <a:xfrm>
            <a:off x="-304800" y="2453640"/>
            <a:ext cx="5735588" cy="4480560"/>
          </a:xfrm>
          <a:prstGeom prst="rect">
            <a:avLst/>
          </a:prstGeom>
          <a:noFill/>
        </p:spPr>
      </p:pic>
      <p:sp>
        <p:nvSpPr>
          <p:cNvPr id="9" name="TextBox 8"/>
          <p:cNvSpPr txBox="1"/>
          <p:nvPr/>
        </p:nvSpPr>
        <p:spPr>
          <a:xfrm>
            <a:off x="5029200" y="1295400"/>
            <a:ext cx="3657600" cy="830997"/>
          </a:xfrm>
          <a:prstGeom prst="rect">
            <a:avLst/>
          </a:prstGeom>
          <a:noFill/>
        </p:spPr>
        <p:txBody>
          <a:bodyPr wrap="square" rtlCol="0">
            <a:spAutoFit/>
          </a:bodyPr>
          <a:lstStyle/>
          <a:p>
            <a:pPr algn="ctr"/>
            <a:r>
              <a:rPr lang="en-US" sz="2400" dirty="0" smtClean="0"/>
              <a:t>All students took at least one class online</a:t>
            </a:r>
            <a:endParaRPr lang="en-US" sz="2400" dirty="0"/>
          </a:p>
        </p:txBody>
      </p:sp>
      <p:sp>
        <p:nvSpPr>
          <p:cNvPr id="11" name="Title 1"/>
          <p:cNvSpPr>
            <a:spLocks noGrp="1"/>
          </p:cNvSpPr>
          <p:nvPr>
            <p:ph type="title"/>
          </p:nvPr>
        </p:nvSpPr>
        <p:spPr>
          <a:xfrm>
            <a:off x="457200" y="152400"/>
            <a:ext cx="8229600" cy="1143000"/>
          </a:xfrm>
        </p:spPr>
        <p:txBody>
          <a:bodyPr/>
          <a:lstStyle/>
          <a:p>
            <a:r>
              <a:rPr lang="en-US" dirty="0" smtClean="0">
                <a:solidFill>
                  <a:schemeClr val="accent1"/>
                </a:solidFill>
              </a:rPr>
              <a:t>Who takes online courses?</a:t>
            </a:r>
            <a:endParaRPr lang="en-US" dirty="0">
              <a:solidFill>
                <a:schemeClr val="accent1"/>
              </a:solidFill>
            </a:endParaRPr>
          </a:p>
        </p:txBody>
      </p:sp>
      <p:sp>
        <p:nvSpPr>
          <p:cNvPr id="7" name="Slide Number Placeholder 6"/>
          <p:cNvSpPr>
            <a:spLocks noGrp="1"/>
          </p:cNvSpPr>
          <p:nvPr>
            <p:ph type="sldNum" sz="quarter" idx="12"/>
          </p:nvPr>
        </p:nvSpPr>
        <p:spPr/>
        <p:txBody>
          <a:bodyPr/>
          <a:lstStyle/>
          <a:p>
            <a:fld id="{9889DCBB-3092-429F-BE2A-0E934DDC53BB}" type="slidenum">
              <a:rPr lang="en-US" smtClean="0"/>
              <a:pPr/>
              <a:t>15</a:t>
            </a:fld>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bbaker\Desktop\12+.png"/>
          <p:cNvPicPr>
            <a:picLocks noChangeAspect="1" noChangeArrowheads="1"/>
          </p:cNvPicPr>
          <p:nvPr/>
        </p:nvPicPr>
        <p:blipFill>
          <a:blip r:embed="rId3" cstate="print"/>
          <a:srcRect/>
          <a:stretch>
            <a:fillRect/>
          </a:stretch>
        </p:blipFill>
        <p:spPr bwMode="auto">
          <a:xfrm>
            <a:off x="-76200" y="2607212"/>
            <a:ext cx="5247467" cy="4389120"/>
          </a:xfrm>
          <a:prstGeom prst="rect">
            <a:avLst/>
          </a:prstGeom>
          <a:noFill/>
        </p:spPr>
      </p:pic>
      <p:pic>
        <p:nvPicPr>
          <p:cNvPr id="2051" name="Picture 3" descr="C:\Users\rbbaker\Desktop\12+ and online.png"/>
          <p:cNvPicPr>
            <a:picLocks noChangeAspect="1" noChangeArrowheads="1"/>
          </p:cNvPicPr>
          <p:nvPr/>
        </p:nvPicPr>
        <p:blipFill>
          <a:blip r:embed="rId4" cstate="print"/>
          <a:srcRect/>
          <a:stretch>
            <a:fillRect/>
          </a:stretch>
        </p:blipFill>
        <p:spPr bwMode="auto">
          <a:xfrm>
            <a:off x="3810000" y="2474744"/>
            <a:ext cx="5917288" cy="4572000"/>
          </a:xfrm>
          <a:prstGeom prst="rect">
            <a:avLst/>
          </a:prstGeom>
          <a:noFill/>
        </p:spPr>
      </p:pic>
      <p:sp>
        <p:nvSpPr>
          <p:cNvPr id="10" name="TextBox 9"/>
          <p:cNvSpPr txBox="1"/>
          <p:nvPr/>
        </p:nvSpPr>
        <p:spPr>
          <a:xfrm>
            <a:off x="5029200" y="1295400"/>
            <a:ext cx="3657600" cy="1200329"/>
          </a:xfrm>
          <a:prstGeom prst="rect">
            <a:avLst/>
          </a:prstGeom>
          <a:noFill/>
        </p:spPr>
        <p:txBody>
          <a:bodyPr wrap="square" rtlCol="0">
            <a:spAutoFit/>
          </a:bodyPr>
          <a:lstStyle/>
          <a:p>
            <a:pPr algn="ctr"/>
            <a:r>
              <a:rPr lang="en-US" sz="2400" dirty="0" smtClean="0"/>
              <a:t>All students who attempted at least 12 credits and took at least one class online</a:t>
            </a:r>
            <a:endParaRPr lang="en-US" sz="2400" dirty="0"/>
          </a:p>
        </p:txBody>
      </p:sp>
      <p:sp>
        <p:nvSpPr>
          <p:cNvPr id="11" name="TextBox 10"/>
          <p:cNvSpPr txBox="1"/>
          <p:nvPr/>
        </p:nvSpPr>
        <p:spPr>
          <a:xfrm>
            <a:off x="914400" y="1295400"/>
            <a:ext cx="2971800" cy="1200329"/>
          </a:xfrm>
          <a:prstGeom prst="rect">
            <a:avLst/>
          </a:prstGeom>
          <a:noFill/>
        </p:spPr>
        <p:txBody>
          <a:bodyPr wrap="square" rtlCol="0">
            <a:spAutoFit/>
          </a:bodyPr>
          <a:lstStyle/>
          <a:p>
            <a:pPr algn="ctr"/>
            <a:r>
              <a:rPr lang="en-US" sz="2400" dirty="0" smtClean="0"/>
              <a:t>All students who attempted at least 12 credits</a:t>
            </a:r>
            <a:endParaRPr lang="en-US" sz="2400" dirty="0"/>
          </a:p>
        </p:txBody>
      </p:sp>
      <p:sp>
        <p:nvSpPr>
          <p:cNvPr id="13" name="Title 1"/>
          <p:cNvSpPr>
            <a:spLocks noGrp="1"/>
          </p:cNvSpPr>
          <p:nvPr>
            <p:ph type="title"/>
          </p:nvPr>
        </p:nvSpPr>
        <p:spPr>
          <a:xfrm>
            <a:off x="457200" y="152400"/>
            <a:ext cx="8229600" cy="1143000"/>
          </a:xfrm>
        </p:spPr>
        <p:txBody>
          <a:bodyPr/>
          <a:lstStyle/>
          <a:p>
            <a:r>
              <a:rPr lang="en-US" dirty="0" smtClean="0">
                <a:solidFill>
                  <a:schemeClr val="accent1"/>
                </a:solidFill>
              </a:rPr>
              <a:t>Who takes online courses?</a:t>
            </a:r>
            <a:endParaRPr lang="en-US" dirty="0">
              <a:solidFill>
                <a:schemeClr val="accent1"/>
              </a:solidFill>
            </a:endParaRPr>
          </a:p>
        </p:txBody>
      </p:sp>
      <p:sp>
        <p:nvSpPr>
          <p:cNvPr id="7" name="Slide Number Placeholder 6"/>
          <p:cNvSpPr>
            <a:spLocks noGrp="1"/>
          </p:cNvSpPr>
          <p:nvPr>
            <p:ph type="sldNum" sz="quarter" idx="12"/>
          </p:nvPr>
        </p:nvSpPr>
        <p:spPr/>
        <p:txBody>
          <a:bodyPr/>
          <a:lstStyle/>
          <a:p>
            <a:fld id="{9889DCBB-3092-429F-BE2A-0E934DDC53BB}" type="slidenum">
              <a:rPr lang="en-US" smtClean="0"/>
              <a:pPr/>
              <a:t>16</a:t>
            </a:fld>
            <a:endParaRPr 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447800" y="1371600"/>
          <a:ext cx="5867400" cy="4724400"/>
        </p:xfrm>
        <a:graphic>
          <a:graphicData uri="http://schemas.openxmlformats.org/drawingml/2006/table">
            <a:tbl>
              <a:tblPr firstRow="1" bandRow="1">
                <a:tableStyleId>{69CF1AB2-1976-4502-BF36-3FF5EA218861}</a:tableStyleId>
              </a:tblPr>
              <a:tblGrid>
                <a:gridCol w="2142591"/>
                <a:gridCol w="1847241"/>
                <a:gridCol w="1877568"/>
              </a:tblGrid>
              <a:tr h="1166274">
                <a:tc>
                  <a:txBody>
                    <a:bodyPr/>
                    <a:lstStyle/>
                    <a:p>
                      <a:endParaRPr lang="en-US" sz="2400" dirty="0"/>
                    </a:p>
                  </a:txBody>
                  <a:tcPr/>
                </a:tc>
                <a:tc>
                  <a:txBody>
                    <a:bodyPr/>
                    <a:lstStyle/>
                    <a:p>
                      <a:pPr algn="ctr"/>
                      <a:r>
                        <a:rPr lang="en-US" sz="2400" dirty="0" smtClean="0"/>
                        <a:t>Online class</a:t>
                      </a:r>
                      <a:endParaRPr lang="en-US" sz="2400" dirty="0"/>
                    </a:p>
                  </a:txBody>
                  <a:tcPr anchor="b"/>
                </a:tc>
                <a:tc>
                  <a:txBody>
                    <a:bodyPr/>
                    <a:lstStyle/>
                    <a:p>
                      <a:pPr algn="ctr"/>
                      <a:r>
                        <a:rPr lang="en-US" sz="2400" dirty="0" smtClean="0"/>
                        <a:t>In-person class</a:t>
                      </a:r>
                      <a:endParaRPr lang="en-US" sz="2400" dirty="0"/>
                    </a:p>
                  </a:txBody>
                  <a:tcPr anchor="b"/>
                </a:tc>
              </a:tr>
              <a:tr h="1186042">
                <a:tc>
                  <a:txBody>
                    <a:bodyPr/>
                    <a:lstStyle/>
                    <a:p>
                      <a:r>
                        <a:rPr lang="en-US" dirty="0" smtClean="0"/>
                        <a:t>Registered at least a week before classes started</a:t>
                      </a:r>
                      <a:endParaRPr lang="en-US" dirty="0"/>
                    </a:p>
                  </a:txBody>
                  <a:tcPr anchor="ctr"/>
                </a:tc>
                <a:tc>
                  <a:txBody>
                    <a:bodyPr/>
                    <a:lstStyle/>
                    <a:p>
                      <a:pPr algn="ctr"/>
                      <a:r>
                        <a:rPr lang="en-US" sz="2400" dirty="0" smtClean="0"/>
                        <a:t>75.5%</a:t>
                      </a:r>
                      <a:endParaRPr lang="en-US" sz="2400" dirty="0"/>
                    </a:p>
                  </a:txBody>
                  <a:tcPr anchor="ctr"/>
                </a:tc>
                <a:tc>
                  <a:txBody>
                    <a:bodyPr/>
                    <a:lstStyle/>
                    <a:p>
                      <a:pPr algn="ctr"/>
                      <a:r>
                        <a:rPr lang="en-US" sz="2400" dirty="0" smtClean="0"/>
                        <a:t>74.3%</a:t>
                      </a:r>
                      <a:endParaRPr lang="en-US" sz="2400" dirty="0"/>
                    </a:p>
                  </a:txBody>
                  <a:tcPr anchor="ctr"/>
                </a:tc>
              </a:tr>
              <a:tr h="1186042">
                <a:tc>
                  <a:txBody>
                    <a:bodyPr/>
                    <a:lstStyle/>
                    <a:p>
                      <a:r>
                        <a:rPr lang="en-US" dirty="0" smtClean="0"/>
                        <a:t>Registered within one week of course start date</a:t>
                      </a:r>
                      <a:endParaRPr lang="en-US" dirty="0"/>
                    </a:p>
                  </a:txBody>
                  <a:tcPr anchor="ctr"/>
                </a:tc>
                <a:tc>
                  <a:txBody>
                    <a:bodyPr/>
                    <a:lstStyle/>
                    <a:p>
                      <a:pPr algn="ctr"/>
                      <a:r>
                        <a:rPr lang="en-US" sz="2400" dirty="0" smtClean="0"/>
                        <a:t>20.5%</a:t>
                      </a:r>
                      <a:endParaRPr lang="en-US" sz="2400" dirty="0"/>
                    </a:p>
                  </a:txBody>
                  <a:tcPr anchor="ctr"/>
                </a:tc>
                <a:tc>
                  <a:txBody>
                    <a:bodyPr/>
                    <a:lstStyle/>
                    <a:p>
                      <a:pPr algn="ctr"/>
                      <a:r>
                        <a:rPr lang="en-US" sz="2400" dirty="0" smtClean="0"/>
                        <a:t>20.7%</a:t>
                      </a:r>
                      <a:endParaRPr lang="en-US" sz="2400" dirty="0"/>
                    </a:p>
                  </a:txBody>
                  <a:tcPr anchor="ctr"/>
                </a:tc>
              </a:tr>
              <a:tr h="1186042">
                <a:tc>
                  <a:txBody>
                    <a:bodyPr/>
                    <a:lstStyle/>
                    <a:p>
                      <a:r>
                        <a:rPr lang="en-US" dirty="0" smtClean="0"/>
                        <a:t>Registered a week or more after first day of classes</a:t>
                      </a:r>
                      <a:endParaRPr lang="en-US" dirty="0"/>
                    </a:p>
                  </a:txBody>
                  <a:tcPr anchor="ctr"/>
                </a:tc>
                <a:tc>
                  <a:txBody>
                    <a:bodyPr/>
                    <a:lstStyle/>
                    <a:p>
                      <a:pPr algn="ctr"/>
                      <a:r>
                        <a:rPr lang="en-US" sz="2400" dirty="0" smtClean="0"/>
                        <a:t>3.9%</a:t>
                      </a:r>
                      <a:endParaRPr lang="en-US" sz="2400" dirty="0"/>
                    </a:p>
                  </a:txBody>
                  <a:tcPr anchor="ctr"/>
                </a:tc>
                <a:tc>
                  <a:txBody>
                    <a:bodyPr/>
                    <a:lstStyle/>
                    <a:p>
                      <a:pPr algn="ctr"/>
                      <a:r>
                        <a:rPr lang="en-US" sz="2400" dirty="0" smtClean="0"/>
                        <a:t>5.0%</a:t>
                      </a:r>
                      <a:endParaRPr lang="en-US" sz="2400" dirty="0"/>
                    </a:p>
                  </a:txBody>
                  <a:tcPr anchor="ctr"/>
                </a:tc>
              </a:tr>
            </a:tbl>
          </a:graphicData>
        </a:graphic>
      </p:graphicFrame>
      <p:sp>
        <p:nvSpPr>
          <p:cNvPr id="5" name="Title 1"/>
          <p:cNvSpPr>
            <a:spLocks noGrp="1"/>
          </p:cNvSpPr>
          <p:nvPr>
            <p:ph type="title"/>
          </p:nvPr>
        </p:nvSpPr>
        <p:spPr>
          <a:xfrm>
            <a:off x="381000" y="76200"/>
            <a:ext cx="8229600" cy="1143000"/>
          </a:xfrm>
        </p:spPr>
        <p:txBody>
          <a:bodyPr>
            <a:noAutofit/>
          </a:bodyPr>
          <a:lstStyle/>
          <a:p>
            <a:r>
              <a:rPr lang="en-US" sz="3600" dirty="0" smtClean="0">
                <a:solidFill>
                  <a:schemeClr val="accent1"/>
                </a:solidFill>
              </a:rPr>
              <a:t>Are students* who take online classes different in their registration patterns?</a:t>
            </a:r>
            <a:endParaRPr lang="en-US" sz="3600" dirty="0">
              <a:solidFill>
                <a:schemeClr val="accent1"/>
              </a:solidFill>
            </a:endParaRPr>
          </a:p>
        </p:txBody>
      </p:sp>
      <p:sp>
        <p:nvSpPr>
          <p:cNvPr id="6" name="Slide Number Placeholder 5"/>
          <p:cNvSpPr>
            <a:spLocks noGrp="1"/>
          </p:cNvSpPr>
          <p:nvPr>
            <p:ph type="sldNum" sz="quarter" idx="12"/>
          </p:nvPr>
        </p:nvSpPr>
        <p:spPr/>
        <p:txBody>
          <a:bodyPr/>
          <a:lstStyle/>
          <a:p>
            <a:fld id="{9889DCBB-3092-429F-BE2A-0E934DDC53BB}" type="slidenum">
              <a:rPr lang="en-US" smtClean="0"/>
              <a:pPr/>
              <a:t>17</a:t>
            </a:fld>
            <a:endParaRPr lang="en-US"/>
          </a:p>
        </p:txBody>
      </p:sp>
      <p:sp>
        <p:nvSpPr>
          <p:cNvPr id="7" name="TextBox 6"/>
          <p:cNvSpPr txBox="1"/>
          <p:nvPr/>
        </p:nvSpPr>
        <p:spPr>
          <a:xfrm>
            <a:off x="228600" y="6260068"/>
            <a:ext cx="7696200" cy="369332"/>
          </a:xfrm>
          <a:prstGeom prst="rect">
            <a:avLst/>
          </a:prstGeom>
          <a:noFill/>
        </p:spPr>
        <p:txBody>
          <a:bodyPr wrap="square" rtlCol="0">
            <a:spAutoFit/>
          </a:bodyPr>
          <a:lstStyle/>
          <a:p>
            <a:r>
              <a:rPr lang="en-US" dirty="0" smtClean="0"/>
              <a:t>* Only students who complete the class and do not withdraw</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Some students take online courses because they have to—others have a choice.</a:t>
            </a:r>
          </a:p>
          <a:p>
            <a:r>
              <a:rPr lang="en-US" dirty="0" smtClean="0"/>
              <a:t>Do these two groups of students differ?</a:t>
            </a:r>
            <a:endParaRPr lang="en-US" dirty="0"/>
          </a:p>
        </p:txBody>
      </p:sp>
      <p:sp>
        <p:nvSpPr>
          <p:cNvPr id="4" name="Slide Number Placeholder 3"/>
          <p:cNvSpPr>
            <a:spLocks noGrp="1"/>
          </p:cNvSpPr>
          <p:nvPr>
            <p:ph type="sldNum" sz="quarter" idx="12"/>
          </p:nvPr>
        </p:nvSpPr>
        <p:spPr/>
        <p:txBody>
          <a:bodyPr/>
          <a:lstStyle/>
          <a:p>
            <a:fld id="{9889DCBB-3092-429F-BE2A-0E934DDC53BB}" type="slidenum">
              <a:rPr lang="en-US" smtClean="0"/>
              <a:pPr/>
              <a:t>18</a:t>
            </a:fld>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solidFill>
                  <a:schemeClr val="accent1"/>
                </a:solidFill>
              </a:rPr>
              <a:t>Enrollments in online only and “choice” classes</a:t>
            </a:r>
            <a:endParaRPr lang="en-US" dirty="0">
              <a:solidFill>
                <a:schemeClr val="accent1"/>
              </a:solidFill>
            </a:endParaRPr>
          </a:p>
        </p:txBody>
      </p:sp>
      <p:graphicFrame>
        <p:nvGraphicFramePr>
          <p:cNvPr id="4" name="Content Placeholder 3"/>
          <p:cNvGraphicFramePr>
            <a:graphicFrameLocks noGrp="1"/>
          </p:cNvGraphicFramePr>
          <p:nvPr>
            <p:ph idx="1"/>
          </p:nvPr>
        </p:nvGraphicFramePr>
        <p:xfrm>
          <a:off x="457200" y="1447800"/>
          <a:ext cx="8229599" cy="5318760"/>
        </p:xfrm>
        <a:graphic>
          <a:graphicData uri="http://schemas.openxmlformats.org/drawingml/2006/table">
            <a:tbl>
              <a:tblPr firstRow="1" bandRow="1">
                <a:tableStyleId>{5C22544A-7EE6-4342-B048-85BDC9FD1C3A}</a:tableStyleId>
              </a:tblPr>
              <a:tblGrid>
                <a:gridCol w="2057400"/>
                <a:gridCol w="1905000"/>
                <a:gridCol w="2057400"/>
                <a:gridCol w="2209799"/>
              </a:tblGrid>
              <a:tr h="370840">
                <a:tc>
                  <a:txBody>
                    <a:bodyPr/>
                    <a:lstStyle/>
                    <a:p>
                      <a:endParaRPr lang="en-US" sz="1900" dirty="0"/>
                    </a:p>
                  </a:txBody>
                  <a:tcPr anchor="b"/>
                </a:tc>
                <a:tc>
                  <a:txBody>
                    <a:bodyPr/>
                    <a:lstStyle/>
                    <a:p>
                      <a:pPr algn="ctr"/>
                      <a:r>
                        <a:rPr lang="en-US" sz="1900" dirty="0" smtClean="0"/>
                        <a:t>All students</a:t>
                      </a:r>
                      <a:endParaRPr lang="en-US" sz="1900" dirty="0"/>
                    </a:p>
                  </a:txBody>
                  <a:tcPr anchor="b"/>
                </a:tc>
                <a:tc>
                  <a:txBody>
                    <a:bodyPr/>
                    <a:lstStyle/>
                    <a:p>
                      <a:pPr algn="ctr"/>
                      <a:r>
                        <a:rPr lang="en-US" sz="1900" dirty="0" smtClean="0"/>
                        <a:t>Students in online- only courses</a:t>
                      </a:r>
                      <a:endParaRPr lang="en-US" sz="1900" dirty="0"/>
                    </a:p>
                  </a:txBody>
                  <a:tcPr anchor="b"/>
                </a:tc>
                <a:tc>
                  <a:txBody>
                    <a:bodyPr/>
                    <a:lstStyle/>
                    <a:p>
                      <a:pPr algn="ctr"/>
                      <a:r>
                        <a:rPr lang="en-US" sz="1900" dirty="0" smtClean="0"/>
                        <a:t>Students who choose online courses</a:t>
                      </a:r>
                      <a:endParaRPr lang="en-US" sz="1900" dirty="0"/>
                    </a:p>
                  </a:txBody>
                  <a:tcPr anchor="b"/>
                </a:tc>
              </a:tr>
              <a:tr h="370840">
                <a:tc>
                  <a:txBody>
                    <a:bodyPr/>
                    <a:lstStyle/>
                    <a:p>
                      <a:r>
                        <a:rPr lang="en-US" sz="1900" dirty="0" smtClean="0"/>
                        <a:t>Male</a:t>
                      </a:r>
                      <a:endParaRPr lang="en-US" sz="1900" dirty="0"/>
                    </a:p>
                  </a:txBody>
                  <a:tcPr/>
                </a:tc>
                <a:tc>
                  <a:txBody>
                    <a:bodyPr/>
                    <a:lstStyle/>
                    <a:p>
                      <a:pPr algn="ctr"/>
                      <a:r>
                        <a:rPr lang="en-US" sz="2000" dirty="0" smtClean="0"/>
                        <a:t>49.4%</a:t>
                      </a:r>
                      <a:endParaRPr lang="en-US" sz="2000" dirty="0"/>
                    </a:p>
                  </a:txBody>
                  <a:tcPr/>
                </a:tc>
                <a:tc>
                  <a:txBody>
                    <a:bodyPr/>
                    <a:lstStyle/>
                    <a:p>
                      <a:pPr algn="ctr"/>
                      <a:r>
                        <a:rPr lang="en-US" sz="2000" dirty="0" smtClean="0"/>
                        <a:t>49.5%</a:t>
                      </a:r>
                      <a:endParaRPr lang="en-US" sz="2000" dirty="0"/>
                    </a:p>
                  </a:txBody>
                  <a:tcPr/>
                </a:tc>
                <a:tc>
                  <a:txBody>
                    <a:bodyPr/>
                    <a:lstStyle/>
                    <a:p>
                      <a:pPr algn="ctr"/>
                      <a:r>
                        <a:rPr lang="en-US" sz="2000" dirty="0" smtClean="0"/>
                        <a:t>40.9%</a:t>
                      </a:r>
                      <a:endParaRPr lang="en-US" sz="2000" dirty="0"/>
                    </a:p>
                  </a:txBody>
                  <a:tcPr/>
                </a:tc>
              </a:tr>
              <a:tr h="370840">
                <a:tc>
                  <a:txBody>
                    <a:bodyPr/>
                    <a:lstStyle/>
                    <a:p>
                      <a:r>
                        <a:rPr lang="en-US" sz="1900" dirty="0" smtClean="0"/>
                        <a:t>Wealthy</a:t>
                      </a:r>
                      <a:r>
                        <a:rPr lang="en-US" sz="1900" baseline="0" dirty="0" smtClean="0"/>
                        <a:t> zip</a:t>
                      </a:r>
                    </a:p>
                  </a:txBody>
                  <a:tcPr/>
                </a:tc>
                <a:tc>
                  <a:txBody>
                    <a:bodyPr/>
                    <a:lstStyle/>
                    <a:p>
                      <a:pPr algn="ctr"/>
                      <a:r>
                        <a:rPr lang="en-US" sz="2000" dirty="0" smtClean="0"/>
                        <a:t>49.8%</a:t>
                      </a:r>
                      <a:endParaRPr lang="en-US" sz="2000" dirty="0"/>
                    </a:p>
                  </a:txBody>
                  <a:tcPr/>
                </a:tc>
                <a:tc>
                  <a:txBody>
                    <a:bodyPr/>
                    <a:lstStyle/>
                    <a:p>
                      <a:pPr algn="ctr"/>
                      <a:r>
                        <a:rPr lang="en-US" sz="2000" dirty="0" smtClean="0"/>
                        <a:t>49.6%</a:t>
                      </a:r>
                      <a:endParaRPr lang="en-US" sz="2000" dirty="0"/>
                    </a:p>
                  </a:txBody>
                  <a:tcPr/>
                </a:tc>
                <a:tc>
                  <a:txBody>
                    <a:bodyPr/>
                    <a:lstStyle/>
                    <a:p>
                      <a:pPr algn="ctr"/>
                      <a:r>
                        <a:rPr lang="en-US" sz="2000" dirty="0" smtClean="0"/>
                        <a:t>44.4%</a:t>
                      </a:r>
                      <a:endParaRPr lang="en-US" sz="2000" dirty="0"/>
                    </a:p>
                  </a:txBody>
                  <a:tcPr/>
                </a:tc>
              </a:tr>
              <a:tr h="370840">
                <a:tc>
                  <a:txBody>
                    <a:bodyPr/>
                    <a:lstStyle/>
                    <a:p>
                      <a:r>
                        <a:rPr lang="en-US" sz="1900" dirty="0" smtClean="0"/>
                        <a:t>Register on time</a:t>
                      </a:r>
                      <a:endParaRPr lang="en-US" sz="1900" dirty="0"/>
                    </a:p>
                  </a:txBody>
                  <a:tcPr/>
                </a:tc>
                <a:tc>
                  <a:txBody>
                    <a:bodyPr/>
                    <a:lstStyle/>
                    <a:p>
                      <a:pPr algn="ctr"/>
                      <a:r>
                        <a:rPr lang="en-US" sz="2000" dirty="0" smtClean="0"/>
                        <a:t>74.3%</a:t>
                      </a:r>
                      <a:endParaRPr lang="en-US" sz="2000" dirty="0"/>
                    </a:p>
                  </a:txBody>
                  <a:tcPr/>
                </a:tc>
                <a:tc>
                  <a:txBody>
                    <a:bodyPr/>
                    <a:lstStyle/>
                    <a:p>
                      <a:pPr algn="ctr"/>
                      <a:r>
                        <a:rPr lang="en-US" sz="2000" dirty="0" smtClean="0"/>
                        <a:t>75.3%</a:t>
                      </a:r>
                      <a:endParaRPr lang="en-US" sz="2000" dirty="0"/>
                    </a:p>
                  </a:txBody>
                  <a:tcPr/>
                </a:tc>
                <a:tc>
                  <a:txBody>
                    <a:bodyPr/>
                    <a:lstStyle/>
                    <a:p>
                      <a:pPr algn="ctr"/>
                      <a:r>
                        <a:rPr lang="en-US" sz="2000" dirty="0" smtClean="0"/>
                        <a:t>75.7%</a:t>
                      </a:r>
                      <a:endParaRPr lang="en-US" sz="2000" dirty="0"/>
                    </a:p>
                  </a:txBody>
                  <a:tcPr/>
                </a:tc>
              </a:tr>
              <a:tr h="370840">
                <a:tc>
                  <a:txBody>
                    <a:bodyPr/>
                    <a:lstStyle/>
                    <a:p>
                      <a:r>
                        <a:rPr lang="en-US" sz="1900" dirty="0" smtClean="0"/>
                        <a:t>Register late</a:t>
                      </a:r>
                      <a:endParaRPr lang="en-US" sz="1900" dirty="0"/>
                    </a:p>
                  </a:txBody>
                  <a:tcPr/>
                </a:tc>
                <a:tc>
                  <a:txBody>
                    <a:bodyPr/>
                    <a:lstStyle/>
                    <a:p>
                      <a:pPr algn="ctr"/>
                      <a:r>
                        <a:rPr lang="en-US" sz="2000" dirty="0" smtClean="0"/>
                        <a:t>5.0%</a:t>
                      </a:r>
                      <a:endParaRPr lang="en-US" sz="2000" dirty="0"/>
                    </a:p>
                  </a:txBody>
                  <a:tcPr/>
                </a:tc>
                <a:tc>
                  <a:txBody>
                    <a:bodyPr/>
                    <a:lstStyle/>
                    <a:p>
                      <a:pPr algn="ctr"/>
                      <a:r>
                        <a:rPr lang="en-US" sz="2000" dirty="0" smtClean="0"/>
                        <a:t>4.6%</a:t>
                      </a:r>
                      <a:endParaRPr lang="en-US" sz="2000" dirty="0"/>
                    </a:p>
                  </a:txBody>
                  <a:tcPr/>
                </a:tc>
                <a:tc>
                  <a:txBody>
                    <a:bodyPr/>
                    <a:lstStyle/>
                    <a:p>
                      <a:pPr algn="ctr"/>
                      <a:r>
                        <a:rPr lang="en-US" sz="2000" dirty="0" smtClean="0"/>
                        <a:t>3.2%</a:t>
                      </a:r>
                      <a:endParaRPr lang="en-US" sz="2000" dirty="0"/>
                    </a:p>
                  </a:txBody>
                  <a:tcPr/>
                </a:tc>
              </a:tr>
              <a:tr h="370840">
                <a:tc>
                  <a:txBody>
                    <a:bodyPr/>
                    <a:lstStyle/>
                    <a:p>
                      <a:r>
                        <a:rPr lang="en-US" sz="1900" dirty="0" smtClean="0"/>
                        <a:t>Asian</a:t>
                      </a:r>
                      <a:endParaRPr lang="en-US" sz="1900" dirty="0"/>
                    </a:p>
                  </a:txBody>
                  <a:tcPr/>
                </a:tc>
                <a:tc>
                  <a:txBody>
                    <a:bodyPr/>
                    <a:lstStyle/>
                    <a:p>
                      <a:pPr algn="ctr"/>
                      <a:r>
                        <a:rPr lang="en-US" sz="2000" dirty="0" smtClean="0"/>
                        <a:t>34.8%</a:t>
                      </a:r>
                      <a:endParaRPr lang="en-US" sz="2000" dirty="0"/>
                    </a:p>
                  </a:txBody>
                  <a:tcPr/>
                </a:tc>
                <a:tc>
                  <a:txBody>
                    <a:bodyPr/>
                    <a:lstStyle/>
                    <a:p>
                      <a:pPr algn="ctr"/>
                      <a:r>
                        <a:rPr lang="en-US" sz="2000" dirty="0" smtClean="0"/>
                        <a:t>31.6%</a:t>
                      </a:r>
                      <a:endParaRPr lang="en-US" sz="2000" dirty="0"/>
                    </a:p>
                  </a:txBody>
                  <a:tcPr/>
                </a:tc>
                <a:tc>
                  <a:txBody>
                    <a:bodyPr/>
                    <a:lstStyle/>
                    <a:p>
                      <a:pPr algn="ctr"/>
                      <a:r>
                        <a:rPr lang="en-US" sz="2000" dirty="0" smtClean="0"/>
                        <a:t>29.4%</a:t>
                      </a:r>
                      <a:endParaRPr lang="en-US" sz="2000" dirty="0"/>
                    </a:p>
                  </a:txBody>
                  <a:tcPr/>
                </a:tc>
              </a:tr>
              <a:tr h="370840">
                <a:tc>
                  <a:txBody>
                    <a:bodyPr/>
                    <a:lstStyle/>
                    <a:p>
                      <a:r>
                        <a:rPr lang="en-US" sz="1900" dirty="0" smtClean="0"/>
                        <a:t>Black</a:t>
                      </a:r>
                      <a:endParaRPr lang="en-US" sz="1900" dirty="0"/>
                    </a:p>
                  </a:txBody>
                  <a:tcPr/>
                </a:tc>
                <a:tc>
                  <a:txBody>
                    <a:bodyPr/>
                    <a:lstStyle/>
                    <a:p>
                      <a:pPr algn="ctr"/>
                      <a:r>
                        <a:rPr lang="en-US" sz="2000" dirty="0" smtClean="0"/>
                        <a:t>5.1%</a:t>
                      </a:r>
                      <a:endParaRPr lang="en-US" sz="2000" dirty="0"/>
                    </a:p>
                  </a:txBody>
                  <a:tcPr/>
                </a:tc>
                <a:tc>
                  <a:txBody>
                    <a:bodyPr/>
                    <a:lstStyle/>
                    <a:p>
                      <a:pPr algn="ctr"/>
                      <a:r>
                        <a:rPr lang="en-US" sz="2000" dirty="0" smtClean="0"/>
                        <a:t>7.3%</a:t>
                      </a:r>
                      <a:endParaRPr lang="en-US" sz="2000" dirty="0"/>
                    </a:p>
                  </a:txBody>
                  <a:tcPr/>
                </a:tc>
                <a:tc>
                  <a:txBody>
                    <a:bodyPr/>
                    <a:lstStyle/>
                    <a:p>
                      <a:pPr algn="ctr"/>
                      <a:r>
                        <a:rPr lang="en-US" sz="2000" dirty="0" smtClean="0"/>
                        <a:t>7.9%</a:t>
                      </a:r>
                      <a:endParaRPr lang="en-US" sz="2000" dirty="0"/>
                    </a:p>
                  </a:txBody>
                  <a:tcPr/>
                </a:tc>
              </a:tr>
              <a:tr h="370840">
                <a:tc>
                  <a:txBody>
                    <a:bodyPr/>
                    <a:lstStyle/>
                    <a:p>
                      <a:r>
                        <a:rPr lang="en-US" sz="1900" dirty="0" smtClean="0"/>
                        <a:t>Filipino</a:t>
                      </a:r>
                      <a:endParaRPr lang="en-US" sz="1900" dirty="0"/>
                    </a:p>
                  </a:txBody>
                  <a:tcPr/>
                </a:tc>
                <a:tc>
                  <a:txBody>
                    <a:bodyPr/>
                    <a:lstStyle/>
                    <a:p>
                      <a:pPr algn="ctr"/>
                      <a:r>
                        <a:rPr lang="en-US" sz="2000" dirty="0" smtClean="0"/>
                        <a:t>5.9%</a:t>
                      </a:r>
                      <a:endParaRPr lang="en-US" sz="2000" dirty="0"/>
                    </a:p>
                  </a:txBody>
                  <a:tcPr/>
                </a:tc>
                <a:tc>
                  <a:txBody>
                    <a:bodyPr/>
                    <a:lstStyle/>
                    <a:p>
                      <a:pPr algn="ctr"/>
                      <a:r>
                        <a:rPr lang="en-US" sz="2000" dirty="0" smtClean="0"/>
                        <a:t>4.3%</a:t>
                      </a:r>
                      <a:endParaRPr lang="en-US" sz="2000" dirty="0"/>
                    </a:p>
                  </a:txBody>
                  <a:tcPr/>
                </a:tc>
                <a:tc>
                  <a:txBody>
                    <a:bodyPr/>
                    <a:lstStyle/>
                    <a:p>
                      <a:pPr algn="ctr"/>
                      <a:r>
                        <a:rPr lang="en-US" sz="2000" dirty="0" smtClean="0"/>
                        <a:t>6.4%</a:t>
                      </a:r>
                      <a:endParaRPr lang="en-US" sz="2000" dirty="0"/>
                    </a:p>
                  </a:txBody>
                  <a:tcPr/>
                </a:tc>
              </a:tr>
              <a:tr h="370840">
                <a:tc>
                  <a:txBody>
                    <a:bodyPr/>
                    <a:lstStyle/>
                    <a:p>
                      <a:r>
                        <a:rPr lang="en-US" sz="1900" dirty="0" smtClean="0"/>
                        <a:t>Latino</a:t>
                      </a:r>
                      <a:endParaRPr lang="en-US" sz="1900" dirty="0"/>
                    </a:p>
                  </a:txBody>
                  <a:tcPr/>
                </a:tc>
                <a:tc>
                  <a:txBody>
                    <a:bodyPr/>
                    <a:lstStyle/>
                    <a:p>
                      <a:pPr algn="ctr"/>
                      <a:r>
                        <a:rPr lang="en-US" sz="2000" dirty="0" smtClean="0"/>
                        <a:t>21.7%</a:t>
                      </a:r>
                      <a:endParaRPr lang="en-US" sz="2000" dirty="0"/>
                    </a:p>
                  </a:txBody>
                  <a:tcPr/>
                </a:tc>
                <a:tc>
                  <a:txBody>
                    <a:bodyPr/>
                    <a:lstStyle/>
                    <a:p>
                      <a:pPr algn="ctr"/>
                      <a:r>
                        <a:rPr lang="en-US" sz="2000" dirty="0" smtClean="0"/>
                        <a:t>17.6%</a:t>
                      </a:r>
                      <a:endParaRPr lang="en-US" sz="2000" dirty="0"/>
                    </a:p>
                  </a:txBody>
                  <a:tcPr/>
                </a:tc>
                <a:tc>
                  <a:txBody>
                    <a:bodyPr/>
                    <a:lstStyle/>
                    <a:p>
                      <a:pPr algn="ctr"/>
                      <a:r>
                        <a:rPr lang="en-US" sz="2000" dirty="0" smtClean="0"/>
                        <a:t>20.8%</a:t>
                      </a:r>
                      <a:endParaRPr lang="en-US" sz="2000" dirty="0"/>
                    </a:p>
                  </a:txBody>
                  <a:tcPr/>
                </a:tc>
              </a:tr>
              <a:tr h="370840">
                <a:tc>
                  <a:txBody>
                    <a:bodyPr/>
                    <a:lstStyle/>
                    <a:p>
                      <a:r>
                        <a:rPr lang="en-US" sz="1900" dirty="0" smtClean="0"/>
                        <a:t>Native American</a:t>
                      </a:r>
                      <a:endParaRPr lang="en-US" sz="1900" dirty="0"/>
                    </a:p>
                  </a:txBody>
                  <a:tcPr/>
                </a:tc>
                <a:tc>
                  <a:txBody>
                    <a:bodyPr/>
                    <a:lstStyle/>
                    <a:p>
                      <a:pPr algn="ctr"/>
                      <a:r>
                        <a:rPr lang="en-US" sz="2000" dirty="0" smtClean="0"/>
                        <a:t>0.6%</a:t>
                      </a:r>
                      <a:endParaRPr lang="en-US" sz="2000" dirty="0"/>
                    </a:p>
                  </a:txBody>
                  <a:tcPr/>
                </a:tc>
                <a:tc>
                  <a:txBody>
                    <a:bodyPr/>
                    <a:lstStyle/>
                    <a:p>
                      <a:pPr algn="ctr"/>
                      <a:r>
                        <a:rPr lang="en-US" sz="2000" dirty="0" smtClean="0"/>
                        <a:t>0.7%</a:t>
                      </a:r>
                      <a:endParaRPr lang="en-US" sz="2000" dirty="0"/>
                    </a:p>
                  </a:txBody>
                  <a:tcPr/>
                </a:tc>
                <a:tc>
                  <a:txBody>
                    <a:bodyPr/>
                    <a:lstStyle/>
                    <a:p>
                      <a:pPr algn="ctr"/>
                      <a:r>
                        <a:rPr lang="en-US" sz="2000" dirty="0" smtClean="0"/>
                        <a:t>0.7%</a:t>
                      </a:r>
                      <a:endParaRPr lang="en-US" sz="2000" dirty="0"/>
                    </a:p>
                  </a:txBody>
                  <a:tcPr/>
                </a:tc>
              </a:tr>
              <a:tr h="370840">
                <a:tc>
                  <a:txBody>
                    <a:bodyPr/>
                    <a:lstStyle/>
                    <a:p>
                      <a:r>
                        <a:rPr lang="en-US" sz="1900" dirty="0" smtClean="0"/>
                        <a:t>Pacific Islander</a:t>
                      </a:r>
                      <a:endParaRPr lang="en-US" sz="1900" dirty="0"/>
                    </a:p>
                  </a:txBody>
                  <a:tcPr/>
                </a:tc>
                <a:tc>
                  <a:txBody>
                    <a:bodyPr/>
                    <a:lstStyle/>
                    <a:p>
                      <a:pPr algn="ctr"/>
                      <a:r>
                        <a:rPr lang="en-US" sz="2000" dirty="0" smtClean="0"/>
                        <a:t>1.0%</a:t>
                      </a:r>
                      <a:endParaRPr lang="en-US" sz="2000" dirty="0"/>
                    </a:p>
                  </a:txBody>
                  <a:tcPr/>
                </a:tc>
                <a:tc>
                  <a:txBody>
                    <a:bodyPr/>
                    <a:lstStyle/>
                    <a:p>
                      <a:pPr algn="ctr"/>
                      <a:r>
                        <a:rPr lang="en-US" sz="2000" dirty="0" smtClean="0"/>
                        <a:t>1.1%</a:t>
                      </a:r>
                      <a:endParaRPr lang="en-US" sz="2000" dirty="0"/>
                    </a:p>
                  </a:txBody>
                  <a:tcPr/>
                </a:tc>
                <a:tc>
                  <a:txBody>
                    <a:bodyPr/>
                    <a:lstStyle/>
                    <a:p>
                      <a:pPr algn="ctr"/>
                      <a:r>
                        <a:rPr lang="en-US" sz="2000" dirty="0" smtClean="0"/>
                        <a:t>1.1%</a:t>
                      </a:r>
                      <a:endParaRPr lang="en-US" sz="2000" dirty="0"/>
                    </a:p>
                  </a:txBody>
                  <a:tcPr/>
                </a:tc>
              </a:tr>
              <a:tr h="370840">
                <a:tc>
                  <a:txBody>
                    <a:bodyPr/>
                    <a:lstStyle/>
                    <a:p>
                      <a:r>
                        <a:rPr lang="en-US" sz="1900" dirty="0" smtClean="0"/>
                        <a:t>White</a:t>
                      </a:r>
                      <a:endParaRPr lang="en-US" sz="1900" dirty="0"/>
                    </a:p>
                  </a:txBody>
                  <a:tcPr/>
                </a:tc>
                <a:tc>
                  <a:txBody>
                    <a:bodyPr/>
                    <a:lstStyle/>
                    <a:p>
                      <a:pPr algn="ctr"/>
                      <a:r>
                        <a:rPr lang="en-US" sz="2000" dirty="0" smtClean="0"/>
                        <a:t>25.3%</a:t>
                      </a:r>
                      <a:endParaRPr lang="en-US" sz="2000" dirty="0"/>
                    </a:p>
                  </a:txBody>
                  <a:tcPr/>
                </a:tc>
                <a:tc>
                  <a:txBody>
                    <a:bodyPr/>
                    <a:lstStyle/>
                    <a:p>
                      <a:pPr algn="ctr"/>
                      <a:r>
                        <a:rPr lang="en-US" sz="2000" dirty="0" smtClean="0"/>
                        <a:t>32.0%</a:t>
                      </a:r>
                      <a:endParaRPr lang="en-US" sz="2000" dirty="0"/>
                    </a:p>
                  </a:txBody>
                  <a:tcPr/>
                </a:tc>
                <a:tc>
                  <a:txBody>
                    <a:bodyPr/>
                    <a:lstStyle/>
                    <a:p>
                      <a:pPr algn="ctr"/>
                      <a:r>
                        <a:rPr lang="en-US" sz="2000" dirty="0" smtClean="0"/>
                        <a:t>28.6%</a:t>
                      </a:r>
                      <a:endParaRPr lang="en-US" sz="2000" dirty="0"/>
                    </a:p>
                  </a:txBody>
                  <a:tcPr/>
                </a:tc>
              </a:tr>
            </a:tbl>
          </a:graphicData>
        </a:graphic>
      </p:graphicFrame>
      <p:sp>
        <p:nvSpPr>
          <p:cNvPr id="5" name="Slide Number Placeholder 4"/>
          <p:cNvSpPr>
            <a:spLocks noGrp="1"/>
          </p:cNvSpPr>
          <p:nvPr>
            <p:ph type="sldNum" sz="quarter" idx="12"/>
          </p:nvPr>
        </p:nvSpPr>
        <p:spPr/>
        <p:txBody>
          <a:bodyPr/>
          <a:lstStyle/>
          <a:p>
            <a:fld id="{9889DCBB-3092-429F-BE2A-0E934DDC53BB}" type="slidenum">
              <a:rPr lang="en-US" smtClean="0"/>
              <a:pPr/>
              <a:t>19</a:t>
            </a:fld>
            <a:endParaRPr lang="en-US"/>
          </a:p>
        </p:txBody>
      </p:sp>
      <p:sp>
        <p:nvSpPr>
          <p:cNvPr id="6" name="Oval 5"/>
          <p:cNvSpPr/>
          <p:nvPr/>
        </p:nvSpPr>
        <p:spPr>
          <a:xfrm>
            <a:off x="4572000" y="2362200"/>
            <a:ext cx="3810000" cy="5334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550974" y="6280016"/>
            <a:ext cx="3810000" cy="5334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572000" y="5131756"/>
            <a:ext cx="3810000" cy="5334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572000" y="3124200"/>
            <a:ext cx="3810000" cy="932824"/>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0"/>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0" animBg="1"/>
      <p:bldP spid="9" grpId="0" animBg="1"/>
      <p:bldP spid="9" grpId="1" animBg="1"/>
      <p:bldP spid="10" grpId="0" animBg="1"/>
      <p:bldP spid="10"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Course Success</a:t>
            </a:r>
            <a:br>
              <a:rPr lang="en-US" smtClean="0"/>
            </a:br>
            <a:r>
              <a:rPr lang="en-US" smtClean="0"/>
              <a:t>Foothill-De </a:t>
            </a:r>
            <a:r>
              <a:rPr lang="en-US" dirty="0" smtClean="0"/>
              <a:t>Anza, Fall 2012</a:t>
            </a:r>
            <a:endParaRPr lang="en-US" dirty="0"/>
          </a:p>
        </p:txBody>
      </p:sp>
      <p:graphicFrame>
        <p:nvGraphicFramePr>
          <p:cNvPr id="4" name="Chart 3"/>
          <p:cNvGraphicFramePr/>
          <p:nvPr/>
        </p:nvGraphicFramePr>
        <p:xfrm>
          <a:off x="1219200" y="1371600"/>
          <a:ext cx="6781800" cy="5219700"/>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9889DCBB-3092-429F-BE2A-0E934DDC53BB}" type="slidenum">
              <a:rPr lang="en-US" smtClean="0"/>
              <a:pPr/>
              <a:t>2</a:t>
            </a:fld>
            <a:endParaRPr lang="en-US"/>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Questions</a:t>
            </a:r>
            <a:endParaRPr lang="en-US" dirty="0"/>
          </a:p>
        </p:txBody>
      </p:sp>
      <p:sp>
        <p:nvSpPr>
          <p:cNvPr id="3" name="Content Placeholder 2"/>
          <p:cNvSpPr>
            <a:spLocks noGrp="1"/>
          </p:cNvSpPr>
          <p:nvPr>
            <p:ph idx="1"/>
          </p:nvPr>
        </p:nvSpPr>
        <p:spPr/>
        <p:txBody>
          <a:bodyPr>
            <a:normAutofit/>
          </a:bodyPr>
          <a:lstStyle/>
          <a:p>
            <a:r>
              <a:rPr lang="en-US" sz="4000" dirty="0" smtClean="0">
                <a:solidFill>
                  <a:schemeClr val="bg1">
                    <a:lumMod val="75000"/>
                  </a:schemeClr>
                </a:solidFill>
              </a:rPr>
              <a:t>What courses are offered online?</a:t>
            </a:r>
          </a:p>
          <a:p>
            <a:r>
              <a:rPr lang="en-US" sz="4000" dirty="0" smtClean="0">
                <a:solidFill>
                  <a:schemeClr val="bg1">
                    <a:lumMod val="75000"/>
                  </a:schemeClr>
                </a:solidFill>
              </a:rPr>
              <a:t>Who takes them?</a:t>
            </a:r>
          </a:p>
          <a:p>
            <a:r>
              <a:rPr lang="en-US" sz="4000" dirty="0" smtClean="0">
                <a:solidFill>
                  <a:schemeClr val="accent5"/>
                </a:solidFill>
              </a:rPr>
              <a:t>Who completes them successfully?</a:t>
            </a:r>
          </a:p>
        </p:txBody>
      </p:sp>
      <p:sp>
        <p:nvSpPr>
          <p:cNvPr id="4" name="Slide Number Placeholder 3"/>
          <p:cNvSpPr>
            <a:spLocks noGrp="1"/>
          </p:cNvSpPr>
          <p:nvPr>
            <p:ph type="sldNum" sz="quarter" idx="12"/>
          </p:nvPr>
        </p:nvSpPr>
        <p:spPr/>
        <p:txBody>
          <a:bodyPr/>
          <a:lstStyle/>
          <a:p>
            <a:fld id="{9889DCBB-3092-429F-BE2A-0E934DDC53BB}" type="slidenum">
              <a:rPr lang="en-US" smtClean="0"/>
              <a:pPr/>
              <a:t>20</a:t>
            </a:fld>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fontScale="90000"/>
          </a:bodyPr>
          <a:lstStyle/>
          <a:p>
            <a:r>
              <a:rPr lang="en-US" dirty="0" smtClean="0">
                <a:solidFill>
                  <a:schemeClr val="accent5"/>
                </a:solidFill>
              </a:rPr>
              <a:t>Who is successful in online courses?</a:t>
            </a:r>
            <a:endParaRPr lang="en-US" dirty="0">
              <a:solidFill>
                <a:schemeClr val="accent5"/>
              </a:solidFill>
            </a:endParaRPr>
          </a:p>
        </p:txBody>
      </p:sp>
      <p:graphicFrame>
        <p:nvGraphicFramePr>
          <p:cNvPr id="4" name="Content Placeholder 3"/>
          <p:cNvGraphicFramePr>
            <a:graphicFrameLocks noGrp="1"/>
          </p:cNvGraphicFramePr>
          <p:nvPr>
            <p:ph idx="1"/>
          </p:nvPr>
        </p:nvGraphicFramePr>
        <p:xfrm>
          <a:off x="228600" y="1143000"/>
          <a:ext cx="8915400" cy="5715000"/>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9889DCBB-3092-429F-BE2A-0E934DDC53BB}" type="slidenum">
              <a:rPr lang="en-US" smtClean="0"/>
              <a:pPr/>
              <a:t>21</a:t>
            </a:fld>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fontScale="90000"/>
          </a:bodyPr>
          <a:lstStyle/>
          <a:p>
            <a:r>
              <a:rPr lang="en-US" dirty="0" smtClean="0">
                <a:solidFill>
                  <a:schemeClr val="accent5"/>
                </a:solidFill>
              </a:rPr>
              <a:t>Who is successful in online courses?</a:t>
            </a:r>
            <a:endParaRPr lang="en-US" dirty="0">
              <a:solidFill>
                <a:schemeClr val="accent5"/>
              </a:solidFill>
            </a:endParaRPr>
          </a:p>
        </p:txBody>
      </p:sp>
      <p:graphicFrame>
        <p:nvGraphicFramePr>
          <p:cNvPr id="4" name="Content Placeholder 3"/>
          <p:cNvGraphicFramePr>
            <a:graphicFrameLocks noGrp="1"/>
          </p:cNvGraphicFramePr>
          <p:nvPr>
            <p:ph idx="1"/>
          </p:nvPr>
        </p:nvGraphicFramePr>
        <p:xfrm>
          <a:off x="228600" y="1143000"/>
          <a:ext cx="8915400" cy="5715000"/>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9889DCBB-3092-429F-BE2A-0E934DDC53BB}" type="slidenum">
              <a:rPr lang="en-US" smtClean="0"/>
              <a:pPr/>
              <a:t>22</a:t>
            </a:fld>
            <a:endParaRPr lang="en-US"/>
          </a:p>
        </p:txBody>
      </p:sp>
      <p:sp>
        <p:nvSpPr>
          <p:cNvPr id="17" name="Rectangle 16"/>
          <p:cNvSpPr/>
          <p:nvPr/>
        </p:nvSpPr>
        <p:spPr>
          <a:xfrm>
            <a:off x="609600" y="1295400"/>
            <a:ext cx="609600" cy="3886200"/>
          </a:xfrm>
          <a:prstGeom prst="rect">
            <a:avLst/>
          </a:prstGeom>
          <a:solidFill>
            <a:schemeClr val="bg1">
              <a:lumMod val="85000"/>
              <a:alpha val="65000"/>
            </a:schemeClr>
          </a:solidFill>
          <a:ln w="698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447800" y="1295400"/>
            <a:ext cx="609600" cy="3886200"/>
          </a:xfrm>
          <a:prstGeom prst="rect">
            <a:avLst/>
          </a:prstGeom>
          <a:solidFill>
            <a:schemeClr val="bg1">
              <a:lumMod val="85000"/>
              <a:alpha val="65000"/>
            </a:schemeClr>
          </a:solidFill>
          <a:ln w="698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048000" y="1295400"/>
            <a:ext cx="609600" cy="3886200"/>
          </a:xfrm>
          <a:prstGeom prst="rect">
            <a:avLst/>
          </a:prstGeom>
          <a:solidFill>
            <a:schemeClr val="bg1">
              <a:lumMod val="85000"/>
              <a:alpha val="65000"/>
            </a:schemeClr>
          </a:solidFill>
          <a:ln w="698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810000" y="1295400"/>
            <a:ext cx="609600" cy="3886200"/>
          </a:xfrm>
          <a:prstGeom prst="rect">
            <a:avLst/>
          </a:prstGeom>
          <a:solidFill>
            <a:schemeClr val="bg1">
              <a:lumMod val="85000"/>
              <a:alpha val="65000"/>
            </a:schemeClr>
          </a:solidFill>
          <a:ln w="698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010400" y="1295400"/>
            <a:ext cx="609600" cy="3886200"/>
          </a:xfrm>
          <a:prstGeom prst="rect">
            <a:avLst/>
          </a:prstGeom>
          <a:solidFill>
            <a:schemeClr val="bg1">
              <a:lumMod val="85000"/>
              <a:alpha val="65000"/>
            </a:schemeClr>
          </a:solidFill>
          <a:ln w="698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2209800" y="2667000"/>
            <a:ext cx="609600" cy="838200"/>
          </a:xfrm>
          <a:prstGeom prst="roundRect">
            <a:avLst/>
          </a:prstGeom>
          <a:noFill/>
          <a:ln w="698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4572000" y="2514600"/>
            <a:ext cx="609600" cy="762000"/>
          </a:xfrm>
          <a:prstGeom prst="roundRect">
            <a:avLst/>
          </a:prstGeom>
          <a:noFill/>
          <a:ln w="698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5410200" y="2133600"/>
            <a:ext cx="609600" cy="838200"/>
          </a:xfrm>
          <a:prstGeom prst="roundRect">
            <a:avLst/>
          </a:prstGeom>
          <a:noFill/>
          <a:ln w="698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6172200" y="2590800"/>
            <a:ext cx="609600" cy="838200"/>
          </a:xfrm>
          <a:prstGeom prst="roundRect">
            <a:avLst/>
          </a:prstGeom>
          <a:noFill/>
          <a:ln w="698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0"/>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accent5"/>
                </a:solidFill>
                <a:effectLst/>
                <a:uLnTx/>
                <a:uFillTx/>
                <a:latin typeface="+mj-lt"/>
                <a:ea typeface="+mj-ea"/>
                <a:cs typeface="+mj-cs"/>
              </a:rPr>
              <a:t>Who is successful in online courses?</a:t>
            </a:r>
            <a:endParaRPr kumimoji="0" lang="en-US" sz="4400" b="0" i="0" u="none" strike="noStrike" kern="1200" cap="none" spc="0" normalizeH="0" baseline="0" noProof="0" dirty="0">
              <a:ln>
                <a:noFill/>
              </a:ln>
              <a:solidFill>
                <a:schemeClr val="accent5"/>
              </a:solidFill>
              <a:effectLst/>
              <a:uLnTx/>
              <a:uFillTx/>
              <a:latin typeface="+mj-lt"/>
              <a:ea typeface="+mj-ea"/>
              <a:cs typeface="+mj-cs"/>
            </a:endParaRPr>
          </a:p>
        </p:txBody>
      </p:sp>
      <p:sp>
        <p:nvSpPr>
          <p:cNvPr id="5" name="Slide Number Placeholder 4"/>
          <p:cNvSpPr>
            <a:spLocks noGrp="1"/>
          </p:cNvSpPr>
          <p:nvPr>
            <p:ph type="sldNum" sz="quarter" idx="12"/>
          </p:nvPr>
        </p:nvSpPr>
        <p:spPr/>
        <p:txBody>
          <a:bodyPr/>
          <a:lstStyle/>
          <a:p>
            <a:fld id="{9889DCBB-3092-429F-BE2A-0E934DDC53BB}" type="slidenum">
              <a:rPr lang="en-US" smtClean="0"/>
              <a:pPr/>
              <a:t>23</a:t>
            </a:fld>
            <a:endParaRPr lang="en-US"/>
          </a:p>
        </p:txBody>
      </p:sp>
      <p:graphicFrame>
        <p:nvGraphicFramePr>
          <p:cNvPr id="9" name="Chart 8"/>
          <p:cNvGraphicFramePr/>
          <p:nvPr/>
        </p:nvGraphicFramePr>
        <p:xfrm>
          <a:off x="381000" y="1066800"/>
          <a:ext cx="8458200" cy="5181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676400"/>
            <a:ext cx="7620000" cy="707886"/>
          </a:xfrm>
          <a:prstGeom prst="rect">
            <a:avLst/>
          </a:prstGeom>
          <a:noFill/>
        </p:spPr>
        <p:txBody>
          <a:bodyPr wrap="square" rtlCol="0">
            <a:spAutoFit/>
          </a:bodyPr>
          <a:lstStyle/>
          <a:p>
            <a:r>
              <a:rPr lang="en-US" sz="4000" dirty="0" smtClean="0">
                <a:solidFill>
                  <a:schemeClr val="accent5"/>
                </a:solidFill>
              </a:rPr>
              <a:t>Taking multiple factors into account</a:t>
            </a:r>
            <a:endParaRPr lang="en-US" sz="4000" dirty="0">
              <a:solidFill>
                <a:schemeClr val="accent5"/>
              </a:solidFill>
            </a:endParaRPr>
          </a:p>
        </p:txBody>
      </p:sp>
      <p:sp>
        <p:nvSpPr>
          <p:cNvPr id="3" name="Slide Number Placeholder 2"/>
          <p:cNvSpPr>
            <a:spLocks noGrp="1"/>
          </p:cNvSpPr>
          <p:nvPr>
            <p:ph type="sldNum" sz="quarter" idx="12"/>
          </p:nvPr>
        </p:nvSpPr>
        <p:spPr/>
        <p:txBody>
          <a:bodyPr/>
          <a:lstStyle/>
          <a:p>
            <a:fld id="{9889DCBB-3092-429F-BE2A-0E934DDC53BB}" type="slidenum">
              <a:rPr lang="en-US" smtClean="0"/>
              <a:pPr/>
              <a:t>24</a:t>
            </a:fld>
            <a:endParaRPr lang="en-US"/>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endParaRPr lang="en-US" dirty="0" smtClean="0"/>
          </a:p>
          <a:p>
            <a:r>
              <a:rPr lang="en-US" dirty="0" smtClean="0"/>
              <a:t>Major limitations of this analysis:</a:t>
            </a:r>
          </a:p>
          <a:p>
            <a:pPr lvl="1"/>
            <a:r>
              <a:rPr lang="en-US" dirty="0" smtClean="0"/>
              <a:t>Don’t have out of school factors </a:t>
            </a:r>
          </a:p>
          <a:p>
            <a:pPr lvl="2"/>
            <a:r>
              <a:rPr lang="en-US" dirty="0" smtClean="0"/>
              <a:t>We don’t have any information about prior academic achievement</a:t>
            </a:r>
          </a:p>
          <a:p>
            <a:pPr lvl="2"/>
            <a:r>
              <a:rPr lang="en-US" dirty="0" smtClean="0"/>
              <a:t>We’re using zip code as a crude proxy for SES</a:t>
            </a:r>
          </a:p>
          <a:p>
            <a:pPr lvl="1"/>
            <a:r>
              <a:rPr lang="en-US" dirty="0" smtClean="0"/>
              <a:t>Some of the data are self-reported</a:t>
            </a:r>
          </a:p>
          <a:p>
            <a:pPr lvl="1"/>
            <a:r>
              <a:rPr lang="en-US" dirty="0" smtClean="0"/>
              <a:t>We’re only using one term of data</a:t>
            </a:r>
          </a:p>
          <a:p>
            <a:pPr lvl="1"/>
            <a:r>
              <a:rPr lang="en-US" dirty="0" smtClean="0"/>
              <a:t>We don’t have time of registration data for all students (particularly those who eventually withdrew)</a:t>
            </a:r>
          </a:p>
        </p:txBody>
      </p:sp>
      <p:sp>
        <p:nvSpPr>
          <p:cNvPr id="4" name="Slide Number Placeholder 3"/>
          <p:cNvSpPr>
            <a:spLocks noGrp="1"/>
          </p:cNvSpPr>
          <p:nvPr>
            <p:ph type="sldNum" sz="quarter" idx="12"/>
          </p:nvPr>
        </p:nvSpPr>
        <p:spPr/>
        <p:txBody>
          <a:bodyPr/>
          <a:lstStyle/>
          <a:p>
            <a:fld id="{9889DCBB-3092-429F-BE2A-0E934DDC53BB}" type="slidenum">
              <a:rPr lang="en-US" smtClean="0"/>
              <a:pPr/>
              <a:t>25</a:t>
            </a:fld>
            <a:endParaRPr lang="en-US"/>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fontScale="90000"/>
          </a:bodyPr>
          <a:lstStyle/>
          <a:p>
            <a:r>
              <a:rPr lang="en-US" dirty="0" smtClean="0">
                <a:solidFill>
                  <a:schemeClr val="accent5"/>
                </a:solidFill>
              </a:rPr>
              <a:t>Can we predict persistence in online courses?</a:t>
            </a:r>
            <a:endParaRPr lang="en-US" dirty="0"/>
          </a:p>
        </p:txBody>
      </p:sp>
      <p:sp>
        <p:nvSpPr>
          <p:cNvPr id="3" name="Content Placeholder 2"/>
          <p:cNvSpPr>
            <a:spLocks noGrp="1"/>
          </p:cNvSpPr>
          <p:nvPr>
            <p:ph idx="1"/>
          </p:nvPr>
        </p:nvSpPr>
        <p:spPr>
          <a:xfrm>
            <a:off x="457200" y="1371600"/>
            <a:ext cx="8229600" cy="5029200"/>
          </a:xfrm>
        </p:spPr>
        <p:txBody>
          <a:bodyPr>
            <a:normAutofit fontScale="92500" lnSpcReduction="20000"/>
          </a:bodyPr>
          <a:lstStyle/>
          <a:p>
            <a:r>
              <a:rPr lang="en-US" sz="3100" dirty="0" smtClean="0"/>
              <a:t>Relative to white students:</a:t>
            </a:r>
          </a:p>
          <a:p>
            <a:pPr lvl="1"/>
            <a:r>
              <a:rPr lang="en-US" sz="2700" dirty="0" smtClean="0"/>
              <a:t>Latino students are</a:t>
            </a:r>
          </a:p>
          <a:p>
            <a:pPr lvl="2"/>
            <a:r>
              <a:rPr lang="en-US" sz="2300" dirty="0" smtClean="0"/>
              <a:t>1.8% more likely to withdraw from an in-person class</a:t>
            </a:r>
          </a:p>
          <a:p>
            <a:pPr lvl="2"/>
            <a:r>
              <a:rPr lang="en-US" sz="2300" dirty="0" smtClean="0"/>
              <a:t>4.4% more likely to withdraw from an online class.</a:t>
            </a:r>
          </a:p>
          <a:p>
            <a:pPr lvl="1"/>
            <a:r>
              <a:rPr lang="en-US" sz="2700" dirty="0" smtClean="0"/>
              <a:t>Black students are </a:t>
            </a:r>
          </a:p>
          <a:p>
            <a:pPr lvl="2"/>
            <a:r>
              <a:rPr lang="en-US" sz="2300" dirty="0" smtClean="0"/>
              <a:t>3.7% more likely to withdraw from an in-person class</a:t>
            </a:r>
          </a:p>
          <a:p>
            <a:pPr lvl="2"/>
            <a:r>
              <a:rPr lang="en-US" sz="2300" dirty="0" smtClean="0"/>
              <a:t>6.5% more likely to withdraw from an online class</a:t>
            </a:r>
          </a:p>
          <a:p>
            <a:r>
              <a:rPr lang="en-US" sz="3100" dirty="0" smtClean="0"/>
              <a:t>Withdrawal from pre-collegiate (vs. college-level) class is</a:t>
            </a:r>
          </a:p>
          <a:p>
            <a:pPr lvl="1"/>
            <a:r>
              <a:rPr lang="en-US" sz="2700" dirty="0" smtClean="0"/>
              <a:t>Less likely if it is in person</a:t>
            </a:r>
          </a:p>
          <a:p>
            <a:pPr lvl="1"/>
            <a:r>
              <a:rPr lang="en-US" sz="2700" dirty="0" smtClean="0"/>
              <a:t>More likely if it is online</a:t>
            </a:r>
          </a:p>
          <a:p>
            <a:r>
              <a:rPr lang="en-US" sz="3100" dirty="0" smtClean="0"/>
              <a:t>Foreign students are less likely to withdraw from all classes; particularly true for online classes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889DCBB-3092-429F-BE2A-0E934DDC53BB}" type="slidenum">
              <a:rPr lang="en-US" smtClean="0"/>
              <a:pPr/>
              <a:t>26</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1437"/>
            <a:ext cx="8229600" cy="5211763"/>
          </a:xfrm>
        </p:spPr>
        <p:txBody>
          <a:bodyPr>
            <a:normAutofit/>
          </a:bodyPr>
          <a:lstStyle/>
          <a:p>
            <a:pPr marL="342900" lvl="1" indent="-342900">
              <a:buFont typeface="Arial" pitchFamily="34" charset="0"/>
              <a:buChar char="•"/>
            </a:pPr>
            <a:r>
              <a:rPr lang="en-US" sz="3100" dirty="0" smtClean="0"/>
              <a:t>The higher percentage of online courses a student takes, the more likely they are to drop a class, particularly if it is online</a:t>
            </a:r>
          </a:p>
          <a:p>
            <a:pPr marL="342900" lvl="1" indent="-342900">
              <a:buFont typeface="Arial" pitchFamily="34" charset="0"/>
              <a:buChar char="•"/>
            </a:pPr>
            <a:endParaRPr lang="en-US" dirty="0" smtClean="0"/>
          </a:p>
          <a:p>
            <a:r>
              <a:rPr lang="en-US" dirty="0" smtClean="0"/>
              <a:t>Male students more likely than female students to withdraw from a class, same in both formats.</a:t>
            </a:r>
          </a:p>
          <a:p>
            <a:r>
              <a:rPr lang="en-US" dirty="0" smtClean="0"/>
              <a:t>Asian students less likely than white students to withdraw from a class, same in both formats.</a:t>
            </a:r>
          </a:p>
        </p:txBody>
      </p:sp>
      <p:sp>
        <p:nvSpPr>
          <p:cNvPr id="4" name="Slide Number Placeholder 3"/>
          <p:cNvSpPr>
            <a:spLocks noGrp="1"/>
          </p:cNvSpPr>
          <p:nvPr>
            <p:ph type="sldNum" sz="quarter" idx="12"/>
          </p:nvPr>
        </p:nvSpPr>
        <p:spPr/>
        <p:txBody>
          <a:bodyPr/>
          <a:lstStyle/>
          <a:p>
            <a:fld id="{9889DCBB-3092-429F-BE2A-0E934DDC53BB}" type="slidenum">
              <a:rPr lang="en-US" smtClean="0"/>
              <a:pPr/>
              <a:t>27</a:t>
            </a:fld>
            <a:endParaRPr lang="en-US"/>
          </a:p>
        </p:txBody>
      </p:sp>
      <p:sp>
        <p:nvSpPr>
          <p:cNvPr id="5" name="Title 1"/>
          <p:cNvSpPr>
            <a:spLocks noGrp="1"/>
          </p:cNvSpPr>
          <p:nvPr>
            <p:ph type="title"/>
          </p:nvPr>
        </p:nvSpPr>
        <p:spPr>
          <a:xfrm>
            <a:off x="0" y="152400"/>
            <a:ext cx="9144000" cy="1143000"/>
          </a:xfrm>
        </p:spPr>
        <p:txBody>
          <a:bodyPr>
            <a:normAutofit fontScale="90000"/>
          </a:bodyPr>
          <a:lstStyle/>
          <a:p>
            <a:r>
              <a:rPr lang="en-US" dirty="0" smtClean="0">
                <a:solidFill>
                  <a:schemeClr val="accent5"/>
                </a:solidFill>
              </a:rPr>
              <a:t>Can we predict persistence in online courses?</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143000"/>
          </a:xfrm>
        </p:spPr>
        <p:txBody>
          <a:bodyPr>
            <a:noAutofit/>
          </a:bodyPr>
          <a:lstStyle/>
          <a:p>
            <a:r>
              <a:rPr lang="en-US" sz="2800" dirty="0" smtClean="0">
                <a:solidFill>
                  <a:schemeClr val="accent5"/>
                </a:solidFill>
              </a:rPr>
              <a:t>Examples- estimated probability of completing a class for:</a:t>
            </a:r>
            <a:endParaRPr lang="en-US" sz="2800" dirty="0">
              <a:solidFill>
                <a:schemeClr val="accent5"/>
              </a:solidFill>
            </a:endParaRPr>
          </a:p>
        </p:txBody>
      </p:sp>
      <p:sp>
        <p:nvSpPr>
          <p:cNvPr id="3" name="Content Placeholder 2"/>
          <p:cNvSpPr>
            <a:spLocks noGrp="1"/>
          </p:cNvSpPr>
          <p:nvPr>
            <p:ph idx="1"/>
          </p:nvPr>
        </p:nvSpPr>
        <p:spPr>
          <a:xfrm>
            <a:off x="304800" y="1295400"/>
            <a:ext cx="6553200" cy="5135563"/>
          </a:xfrm>
        </p:spPr>
        <p:txBody>
          <a:bodyPr>
            <a:normAutofit fontScale="92500" lnSpcReduction="10000"/>
          </a:bodyPr>
          <a:lstStyle/>
          <a:p>
            <a:pPr marL="514350" indent="-514350">
              <a:buFont typeface="+mj-lt"/>
              <a:buAutoNum type="arabicPeriod"/>
            </a:pPr>
            <a:r>
              <a:rPr lang="en-US" sz="2800" dirty="0" smtClean="0"/>
              <a:t>A white female taking a college level English class online (attempting 12+ credits, taking 50% of classes online, registered for the class on time)</a:t>
            </a:r>
          </a:p>
          <a:p>
            <a:pPr marL="514350" indent="-514350">
              <a:buFont typeface="+mj-lt"/>
              <a:buAutoNum type="arabicPeriod"/>
            </a:pPr>
            <a:endParaRPr lang="en-US" sz="2800" dirty="0" smtClean="0"/>
          </a:p>
          <a:p>
            <a:pPr marL="514350" indent="-514350">
              <a:buFont typeface="+mj-lt"/>
              <a:buAutoNum type="arabicPeriod"/>
            </a:pPr>
            <a:r>
              <a:rPr lang="en-US" sz="2800" dirty="0" smtClean="0"/>
              <a:t>Same as #1 except a white male</a:t>
            </a:r>
          </a:p>
          <a:p>
            <a:pPr marL="514350" indent="-514350">
              <a:buFont typeface="+mj-lt"/>
              <a:buAutoNum type="arabicPeriod"/>
            </a:pPr>
            <a:endParaRPr lang="en-US" sz="2800" dirty="0" smtClean="0"/>
          </a:p>
          <a:p>
            <a:pPr marL="514350" indent="-514350">
              <a:buFont typeface="+mj-lt"/>
              <a:buAutoNum type="arabicPeriod"/>
            </a:pPr>
            <a:r>
              <a:rPr lang="en-US" sz="2800" dirty="0" smtClean="0"/>
              <a:t>Same as #1 except a black female</a:t>
            </a:r>
          </a:p>
          <a:p>
            <a:pPr marL="514350" indent="-514350">
              <a:buFont typeface="+mj-lt"/>
              <a:buAutoNum type="arabicPeriod"/>
            </a:pPr>
            <a:endParaRPr lang="en-US" sz="2800" dirty="0" smtClean="0"/>
          </a:p>
          <a:p>
            <a:pPr marL="514350" indent="-514350">
              <a:buFont typeface="+mj-lt"/>
              <a:buAutoNum type="arabicPeriod"/>
            </a:pPr>
            <a:r>
              <a:rPr lang="en-US" sz="2800" dirty="0" smtClean="0"/>
              <a:t>Same as #1 except a Latina</a:t>
            </a:r>
          </a:p>
          <a:p>
            <a:pPr marL="514350" indent="-514350">
              <a:buFont typeface="+mj-lt"/>
              <a:buAutoNum type="arabicPeriod"/>
            </a:pPr>
            <a:endParaRPr lang="en-US" sz="2800" dirty="0" smtClean="0"/>
          </a:p>
          <a:p>
            <a:pPr marL="514350" indent="-514350">
              <a:buFont typeface="+mj-lt"/>
              <a:buAutoNum type="arabicPeriod"/>
            </a:pPr>
            <a:r>
              <a:rPr lang="en-US" sz="2800" dirty="0" smtClean="0"/>
              <a:t>Same as #1 except a math class</a:t>
            </a:r>
          </a:p>
          <a:p>
            <a:pPr marL="514350" indent="-514350">
              <a:buFont typeface="+mj-lt"/>
              <a:buAutoNum type="arabicPeriod"/>
            </a:pPr>
            <a:endParaRPr lang="en-US" sz="2800" dirty="0" smtClean="0"/>
          </a:p>
          <a:p>
            <a:pPr marL="514350" indent="-514350">
              <a:buFont typeface="+mj-lt"/>
              <a:buAutoNum type="arabicPeriod"/>
            </a:pPr>
            <a:endParaRPr lang="en-US" sz="2800" dirty="0" smtClean="0"/>
          </a:p>
          <a:p>
            <a:pPr marL="514350" indent="-514350">
              <a:buNone/>
            </a:pPr>
            <a:endParaRPr lang="en-US" sz="2800" dirty="0" smtClean="0"/>
          </a:p>
          <a:p>
            <a:pPr marL="514350" indent="-514350">
              <a:buFont typeface="+mj-lt"/>
              <a:buAutoNum type="arabicPeriod"/>
            </a:pPr>
            <a:endParaRPr lang="en-US" sz="2800" dirty="0" smtClean="0"/>
          </a:p>
        </p:txBody>
      </p:sp>
      <p:sp>
        <p:nvSpPr>
          <p:cNvPr id="5" name="TextBox 4"/>
          <p:cNvSpPr txBox="1"/>
          <p:nvPr/>
        </p:nvSpPr>
        <p:spPr>
          <a:xfrm>
            <a:off x="7391400" y="1752600"/>
            <a:ext cx="1066800" cy="584775"/>
          </a:xfrm>
          <a:prstGeom prst="rect">
            <a:avLst/>
          </a:prstGeom>
          <a:noFill/>
        </p:spPr>
        <p:txBody>
          <a:bodyPr wrap="square" rtlCol="0">
            <a:spAutoFit/>
          </a:bodyPr>
          <a:lstStyle/>
          <a:p>
            <a:r>
              <a:rPr lang="en-US" sz="3200" dirty="0" smtClean="0"/>
              <a:t>88%</a:t>
            </a:r>
            <a:endParaRPr lang="en-US" sz="3200" dirty="0"/>
          </a:p>
        </p:txBody>
      </p:sp>
      <p:sp>
        <p:nvSpPr>
          <p:cNvPr id="6" name="TextBox 5"/>
          <p:cNvSpPr txBox="1"/>
          <p:nvPr/>
        </p:nvSpPr>
        <p:spPr>
          <a:xfrm>
            <a:off x="7391400" y="3962400"/>
            <a:ext cx="1066800" cy="584775"/>
          </a:xfrm>
          <a:prstGeom prst="rect">
            <a:avLst/>
          </a:prstGeom>
          <a:noFill/>
        </p:spPr>
        <p:txBody>
          <a:bodyPr wrap="square" rtlCol="0">
            <a:spAutoFit/>
          </a:bodyPr>
          <a:lstStyle/>
          <a:p>
            <a:r>
              <a:rPr lang="en-US" sz="3200" dirty="0" smtClean="0"/>
              <a:t>82%</a:t>
            </a:r>
            <a:endParaRPr lang="en-US" sz="3200" dirty="0"/>
          </a:p>
        </p:txBody>
      </p:sp>
      <p:sp>
        <p:nvSpPr>
          <p:cNvPr id="8" name="Slide Number Placeholder 7"/>
          <p:cNvSpPr>
            <a:spLocks noGrp="1"/>
          </p:cNvSpPr>
          <p:nvPr>
            <p:ph type="sldNum" sz="quarter" idx="12"/>
          </p:nvPr>
        </p:nvSpPr>
        <p:spPr/>
        <p:txBody>
          <a:bodyPr/>
          <a:lstStyle/>
          <a:p>
            <a:fld id="{9889DCBB-3092-429F-BE2A-0E934DDC53BB}" type="slidenum">
              <a:rPr lang="en-US" smtClean="0"/>
              <a:pPr/>
              <a:t>28</a:t>
            </a:fld>
            <a:endParaRPr lang="en-US" dirty="0"/>
          </a:p>
        </p:txBody>
      </p:sp>
      <p:sp>
        <p:nvSpPr>
          <p:cNvPr id="9" name="TextBox 8"/>
          <p:cNvSpPr txBox="1"/>
          <p:nvPr/>
        </p:nvSpPr>
        <p:spPr>
          <a:xfrm>
            <a:off x="7391400" y="3048000"/>
            <a:ext cx="1066800" cy="584775"/>
          </a:xfrm>
          <a:prstGeom prst="rect">
            <a:avLst/>
          </a:prstGeom>
          <a:noFill/>
        </p:spPr>
        <p:txBody>
          <a:bodyPr wrap="square" rtlCol="0">
            <a:spAutoFit/>
          </a:bodyPr>
          <a:lstStyle/>
          <a:p>
            <a:r>
              <a:rPr lang="en-US" sz="3200" dirty="0" smtClean="0"/>
              <a:t>86%</a:t>
            </a:r>
            <a:endParaRPr lang="en-US" sz="3200" dirty="0"/>
          </a:p>
        </p:txBody>
      </p:sp>
      <p:sp>
        <p:nvSpPr>
          <p:cNvPr id="10" name="TextBox 9"/>
          <p:cNvSpPr txBox="1"/>
          <p:nvPr/>
        </p:nvSpPr>
        <p:spPr>
          <a:xfrm>
            <a:off x="7391400" y="4876800"/>
            <a:ext cx="1066800" cy="584775"/>
          </a:xfrm>
          <a:prstGeom prst="rect">
            <a:avLst/>
          </a:prstGeom>
          <a:noFill/>
        </p:spPr>
        <p:txBody>
          <a:bodyPr wrap="square" rtlCol="0">
            <a:spAutoFit/>
          </a:bodyPr>
          <a:lstStyle/>
          <a:p>
            <a:r>
              <a:rPr lang="en-US" sz="3200" dirty="0" smtClean="0"/>
              <a:t>84%</a:t>
            </a:r>
            <a:endParaRPr lang="en-US" sz="3200" dirty="0"/>
          </a:p>
        </p:txBody>
      </p:sp>
      <p:sp>
        <p:nvSpPr>
          <p:cNvPr id="11" name="TextBox 10"/>
          <p:cNvSpPr txBox="1"/>
          <p:nvPr/>
        </p:nvSpPr>
        <p:spPr>
          <a:xfrm>
            <a:off x="7391400" y="5791200"/>
            <a:ext cx="1066800" cy="584775"/>
          </a:xfrm>
          <a:prstGeom prst="rect">
            <a:avLst/>
          </a:prstGeom>
          <a:noFill/>
        </p:spPr>
        <p:txBody>
          <a:bodyPr wrap="square" rtlCol="0">
            <a:spAutoFit/>
          </a:bodyPr>
          <a:lstStyle/>
          <a:p>
            <a:r>
              <a:rPr lang="en-US" sz="3200" dirty="0" smtClean="0"/>
              <a:t>81%</a:t>
            </a:r>
            <a:endParaRPr lang="en-US" sz="32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solidFill>
                  <a:schemeClr val="accent5"/>
                </a:solidFill>
              </a:rPr>
              <a:t>Can we predict success* in online courses?</a:t>
            </a:r>
            <a:endParaRPr lang="en-US" dirty="0">
              <a:solidFill>
                <a:schemeClr val="accent5"/>
              </a:solidFill>
            </a:endParaRPr>
          </a:p>
        </p:txBody>
      </p:sp>
      <p:sp>
        <p:nvSpPr>
          <p:cNvPr id="3" name="Content Placeholder 2"/>
          <p:cNvSpPr>
            <a:spLocks noGrp="1"/>
          </p:cNvSpPr>
          <p:nvPr>
            <p:ph idx="1"/>
          </p:nvPr>
        </p:nvSpPr>
        <p:spPr>
          <a:xfrm>
            <a:off x="457200" y="990600"/>
            <a:ext cx="8229600" cy="5257800"/>
          </a:xfrm>
        </p:spPr>
        <p:txBody>
          <a:bodyPr>
            <a:normAutofit fontScale="85000" lnSpcReduction="20000"/>
          </a:bodyPr>
          <a:lstStyle/>
          <a:p>
            <a:r>
              <a:rPr lang="en-US" dirty="0" smtClean="0"/>
              <a:t>Compared to white students:</a:t>
            </a:r>
          </a:p>
          <a:p>
            <a:pPr lvl="1"/>
            <a:r>
              <a:rPr lang="en-US" dirty="0" smtClean="0"/>
              <a:t>Black students are:</a:t>
            </a:r>
          </a:p>
          <a:p>
            <a:pPr lvl="2"/>
            <a:r>
              <a:rPr lang="en-US" dirty="0" smtClean="0"/>
              <a:t>12.5% less likely to succeed in-person</a:t>
            </a:r>
          </a:p>
          <a:p>
            <a:pPr lvl="2"/>
            <a:r>
              <a:rPr lang="en-US" dirty="0" smtClean="0"/>
              <a:t>18.0% less likely to succeed online</a:t>
            </a:r>
          </a:p>
          <a:p>
            <a:pPr lvl="1"/>
            <a:r>
              <a:rPr lang="en-US" dirty="0" smtClean="0"/>
              <a:t>Latino students are:</a:t>
            </a:r>
          </a:p>
          <a:p>
            <a:pPr lvl="2"/>
            <a:r>
              <a:rPr lang="en-US" dirty="0" smtClean="0"/>
              <a:t> 8.6% less likely to succeed in-person</a:t>
            </a:r>
          </a:p>
          <a:p>
            <a:pPr lvl="2"/>
            <a:r>
              <a:rPr lang="en-US" dirty="0" smtClean="0"/>
              <a:t>10.7% less likely to succeed online</a:t>
            </a:r>
          </a:p>
          <a:p>
            <a:r>
              <a:rPr lang="en-US" dirty="0" smtClean="0"/>
              <a:t>Compared to those registering on time:</a:t>
            </a:r>
          </a:p>
          <a:p>
            <a:pPr lvl="1"/>
            <a:r>
              <a:rPr lang="en-US" dirty="0" smtClean="0"/>
              <a:t>Late-registrants are:</a:t>
            </a:r>
          </a:p>
          <a:p>
            <a:pPr lvl="2"/>
            <a:r>
              <a:rPr lang="en-US" dirty="0" smtClean="0"/>
              <a:t>7.6% less likely to succeed in-person</a:t>
            </a:r>
          </a:p>
          <a:p>
            <a:pPr lvl="2"/>
            <a:r>
              <a:rPr lang="en-US" dirty="0" smtClean="0"/>
              <a:t>13.6% less likely to succeed online</a:t>
            </a:r>
          </a:p>
          <a:p>
            <a:r>
              <a:rPr lang="en-US" dirty="0" smtClean="0"/>
              <a:t>The higher percentage of courses a student takes online, the less likely they are to succeed in an online course:</a:t>
            </a:r>
          </a:p>
          <a:p>
            <a:pPr lvl="1"/>
            <a:r>
              <a:rPr lang="en-US" dirty="0" smtClean="0"/>
              <a:t>14% less likely to succeed if 75% of their classes are online </a:t>
            </a:r>
          </a:p>
        </p:txBody>
      </p:sp>
      <p:sp>
        <p:nvSpPr>
          <p:cNvPr id="4" name="TextBox 3"/>
          <p:cNvSpPr txBox="1"/>
          <p:nvPr/>
        </p:nvSpPr>
        <p:spPr>
          <a:xfrm>
            <a:off x="381000" y="6324600"/>
            <a:ext cx="6934200" cy="307777"/>
          </a:xfrm>
          <a:prstGeom prst="rect">
            <a:avLst/>
          </a:prstGeom>
          <a:noFill/>
        </p:spPr>
        <p:txBody>
          <a:bodyPr wrap="square" rtlCol="0">
            <a:spAutoFit/>
          </a:bodyPr>
          <a:lstStyle/>
          <a:p>
            <a:r>
              <a:rPr lang="en-US" sz="1400" dirty="0" smtClean="0"/>
              <a:t>*success is defined as earning a grade above a C, conditional on finishing</a:t>
            </a:r>
            <a:endParaRPr lang="en-US" sz="1400" dirty="0"/>
          </a:p>
        </p:txBody>
      </p:sp>
      <p:sp>
        <p:nvSpPr>
          <p:cNvPr id="5" name="Slide Number Placeholder 4"/>
          <p:cNvSpPr>
            <a:spLocks noGrp="1"/>
          </p:cNvSpPr>
          <p:nvPr>
            <p:ph type="sldNum" sz="quarter" idx="12"/>
          </p:nvPr>
        </p:nvSpPr>
        <p:spPr/>
        <p:txBody>
          <a:bodyPr/>
          <a:lstStyle/>
          <a:p>
            <a:fld id="{9889DCBB-3092-429F-BE2A-0E934DDC53BB}" type="slidenum">
              <a:rPr lang="en-US" smtClean="0"/>
              <a:pPr/>
              <a:t>29</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Questions</a:t>
            </a:r>
            <a:endParaRPr lang="en-US" dirty="0"/>
          </a:p>
        </p:txBody>
      </p:sp>
      <p:sp>
        <p:nvSpPr>
          <p:cNvPr id="3" name="Content Placeholder 2"/>
          <p:cNvSpPr>
            <a:spLocks noGrp="1"/>
          </p:cNvSpPr>
          <p:nvPr>
            <p:ph idx="1"/>
          </p:nvPr>
        </p:nvSpPr>
        <p:spPr/>
        <p:txBody>
          <a:bodyPr>
            <a:normAutofit/>
          </a:bodyPr>
          <a:lstStyle/>
          <a:p>
            <a:r>
              <a:rPr lang="en-US" sz="4000" dirty="0" smtClean="0">
                <a:solidFill>
                  <a:schemeClr val="accent4"/>
                </a:solidFill>
              </a:rPr>
              <a:t>What courses are offered online?</a:t>
            </a:r>
          </a:p>
          <a:p>
            <a:r>
              <a:rPr lang="en-US" sz="4000" dirty="0" smtClean="0">
                <a:solidFill>
                  <a:schemeClr val="accent1"/>
                </a:solidFill>
              </a:rPr>
              <a:t>Who takes them?</a:t>
            </a:r>
          </a:p>
          <a:p>
            <a:r>
              <a:rPr lang="en-US" sz="4000" dirty="0" smtClean="0">
                <a:solidFill>
                  <a:schemeClr val="accent5"/>
                </a:solidFill>
              </a:rPr>
              <a:t>Who completes them successfully?</a:t>
            </a:r>
          </a:p>
        </p:txBody>
      </p:sp>
      <p:sp>
        <p:nvSpPr>
          <p:cNvPr id="4" name="Slide Number Placeholder 3"/>
          <p:cNvSpPr>
            <a:spLocks noGrp="1"/>
          </p:cNvSpPr>
          <p:nvPr>
            <p:ph type="sldNum" sz="quarter" idx="12"/>
          </p:nvPr>
        </p:nvSpPr>
        <p:spPr/>
        <p:txBody>
          <a:bodyPr/>
          <a:lstStyle/>
          <a:p>
            <a:fld id="{9889DCBB-3092-429F-BE2A-0E934DDC53BB}" type="slidenum">
              <a:rPr lang="en-US" smtClean="0"/>
              <a:pPr/>
              <a:t>3</a:t>
            </a:fld>
            <a:endParaRPr lang="en-US"/>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62600"/>
          </a:xfrm>
        </p:spPr>
        <p:txBody>
          <a:bodyPr>
            <a:normAutofit/>
          </a:bodyPr>
          <a:lstStyle/>
          <a:p>
            <a:r>
              <a:rPr lang="en-US" dirty="0" smtClean="0"/>
              <a:t>No differential success rate in online vs. in-person classes based on:</a:t>
            </a:r>
          </a:p>
          <a:p>
            <a:pPr lvl="1"/>
            <a:r>
              <a:rPr lang="en-US" dirty="0" smtClean="0"/>
              <a:t>Gender</a:t>
            </a:r>
          </a:p>
          <a:p>
            <a:pPr lvl="1"/>
            <a:r>
              <a:rPr lang="en-US" dirty="0" smtClean="0"/>
              <a:t>Citizenship</a:t>
            </a:r>
          </a:p>
          <a:p>
            <a:pPr lvl="1"/>
            <a:r>
              <a:rPr lang="en-US" dirty="0" smtClean="0"/>
              <a:t>Being Asian</a:t>
            </a:r>
          </a:p>
          <a:p>
            <a:pPr lvl="1"/>
            <a:r>
              <a:rPr lang="en-US" dirty="0" smtClean="0"/>
              <a:t>Zip code wealth</a:t>
            </a:r>
          </a:p>
        </p:txBody>
      </p:sp>
      <p:sp>
        <p:nvSpPr>
          <p:cNvPr id="4" name="Slide Number Placeholder 3"/>
          <p:cNvSpPr>
            <a:spLocks noGrp="1"/>
          </p:cNvSpPr>
          <p:nvPr>
            <p:ph type="sldNum" sz="quarter" idx="12"/>
          </p:nvPr>
        </p:nvSpPr>
        <p:spPr/>
        <p:txBody>
          <a:bodyPr/>
          <a:lstStyle/>
          <a:p>
            <a:fld id="{9889DCBB-3092-429F-BE2A-0E934DDC53BB}" type="slidenum">
              <a:rPr lang="en-US" smtClean="0"/>
              <a:pPr/>
              <a:t>30</a:t>
            </a:fld>
            <a:endParaRPr lang="en-US"/>
          </a:p>
        </p:txBody>
      </p:sp>
      <p:sp>
        <p:nvSpPr>
          <p:cNvPr id="5" name="Title 1"/>
          <p:cNvSpPr>
            <a:spLocks noGrp="1"/>
          </p:cNvSpPr>
          <p:nvPr>
            <p:ph type="title"/>
          </p:nvPr>
        </p:nvSpPr>
        <p:spPr>
          <a:xfrm>
            <a:off x="0" y="0"/>
            <a:ext cx="9144000" cy="1143000"/>
          </a:xfrm>
        </p:spPr>
        <p:txBody>
          <a:bodyPr>
            <a:normAutofit fontScale="90000"/>
          </a:bodyPr>
          <a:lstStyle/>
          <a:p>
            <a:r>
              <a:rPr lang="en-US" dirty="0" smtClean="0">
                <a:solidFill>
                  <a:schemeClr val="accent5"/>
                </a:solidFill>
              </a:rPr>
              <a:t>Can we predict success* in online courses?</a:t>
            </a:r>
            <a:endParaRPr lang="en-US" dirty="0">
              <a:solidFill>
                <a:schemeClr val="accent5"/>
              </a:solidFill>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2800" dirty="0" smtClean="0">
                <a:solidFill>
                  <a:schemeClr val="accent5"/>
                </a:solidFill>
              </a:rPr>
              <a:t>Examples- estimated probability of getting a passing grade (conditional on finishing the class) for:</a:t>
            </a:r>
            <a:endParaRPr lang="en-US" sz="2800" dirty="0">
              <a:solidFill>
                <a:schemeClr val="accent5"/>
              </a:solidFill>
            </a:endParaRPr>
          </a:p>
        </p:txBody>
      </p:sp>
      <p:sp>
        <p:nvSpPr>
          <p:cNvPr id="3" name="Content Placeholder 2"/>
          <p:cNvSpPr>
            <a:spLocks noGrp="1"/>
          </p:cNvSpPr>
          <p:nvPr>
            <p:ph idx="1"/>
          </p:nvPr>
        </p:nvSpPr>
        <p:spPr>
          <a:xfrm>
            <a:off x="304800" y="1295400"/>
            <a:ext cx="6553200" cy="5135563"/>
          </a:xfrm>
        </p:spPr>
        <p:txBody>
          <a:bodyPr>
            <a:normAutofit fontScale="85000" lnSpcReduction="20000"/>
          </a:bodyPr>
          <a:lstStyle/>
          <a:p>
            <a:pPr marL="514350" indent="-514350">
              <a:buFont typeface="+mj-lt"/>
              <a:buAutoNum type="arabicPeriod"/>
            </a:pPr>
            <a:r>
              <a:rPr lang="en-US" sz="2800" dirty="0" smtClean="0"/>
              <a:t>A white female taking a college level English class online (attempting 12+ credits, taking 50% of classes online, registered for the class on time)</a:t>
            </a:r>
          </a:p>
          <a:p>
            <a:pPr marL="514350" indent="-514350">
              <a:buFont typeface="+mj-lt"/>
              <a:buAutoNum type="arabicPeriod"/>
            </a:pPr>
            <a:endParaRPr lang="en-US" sz="2800" dirty="0" smtClean="0"/>
          </a:p>
          <a:p>
            <a:pPr marL="514350" indent="-514350">
              <a:buFont typeface="+mj-lt"/>
              <a:buAutoNum type="arabicPeriod"/>
            </a:pPr>
            <a:r>
              <a:rPr lang="en-US" sz="2800" dirty="0" smtClean="0"/>
              <a:t>Same as #1 except a white male</a:t>
            </a:r>
          </a:p>
          <a:p>
            <a:pPr marL="514350" indent="-514350">
              <a:buFont typeface="+mj-lt"/>
              <a:buAutoNum type="arabicPeriod"/>
            </a:pPr>
            <a:endParaRPr lang="en-US" sz="2800" dirty="0" smtClean="0"/>
          </a:p>
          <a:p>
            <a:pPr marL="514350" indent="-514350">
              <a:buFont typeface="+mj-lt"/>
              <a:buAutoNum type="arabicPeriod"/>
            </a:pPr>
            <a:r>
              <a:rPr lang="en-US" sz="2800" dirty="0" smtClean="0"/>
              <a:t>Same as #1 except a black female</a:t>
            </a:r>
          </a:p>
          <a:p>
            <a:pPr marL="514350" indent="-514350">
              <a:buFont typeface="+mj-lt"/>
              <a:buAutoNum type="arabicPeriod"/>
            </a:pPr>
            <a:endParaRPr lang="en-US" sz="2800" dirty="0" smtClean="0"/>
          </a:p>
          <a:p>
            <a:pPr marL="514350" indent="-514350">
              <a:buFont typeface="+mj-lt"/>
              <a:buAutoNum type="arabicPeriod"/>
            </a:pPr>
            <a:r>
              <a:rPr lang="en-US" sz="2800" dirty="0" smtClean="0"/>
              <a:t>Same as #1 except a Latina</a:t>
            </a:r>
          </a:p>
          <a:p>
            <a:pPr marL="514350" indent="-514350">
              <a:buFont typeface="+mj-lt"/>
              <a:buAutoNum type="arabicPeriod"/>
            </a:pPr>
            <a:endParaRPr lang="en-US" sz="2800" dirty="0" smtClean="0"/>
          </a:p>
          <a:p>
            <a:pPr marL="514350" indent="-514350">
              <a:buFont typeface="+mj-lt"/>
              <a:buAutoNum type="arabicPeriod"/>
            </a:pPr>
            <a:r>
              <a:rPr lang="en-US" sz="2800" dirty="0" smtClean="0"/>
              <a:t>Same as #1 except a math class</a:t>
            </a:r>
          </a:p>
          <a:p>
            <a:pPr marL="514350" indent="-514350">
              <a:buFont typeface="+mj-lt"/>
              <a:buAutoNum type="arabicPeriod"/>
            </a:pPr>
            <a:endParaRPr lang="en-US" sz="2800" dirty="0" smtClean="0"/>
          </a:p>
          <a:p>
            <a:pPr marL="514350" indent="-514350">
              <a:buFont typeface="+mj-lt"/>
              <a:buAutoNum type="arabicPeriod"/>
            </a:pPr>
            <a:r>
              <a:rPr lang="en-US" sz="2800" dirty="0" smtClean="0"/>
              <a:t>Same as #1 except registered late</a:t>
            </a:r>
          </a:p>
          <a:p>
            <a:pPr marL="514350" indent="-514350">
              <a:buFont typeface="+mj-lt"/>
              <a:buAutoNum type="arabicPeriod"/>
            </a:pPr>
            <a:endParaRPr lang="en-US" sz="2800" dirty="0" smtClean="0"/>
          </a:p>
          <a:p>
            <a:pPr marL="514350" indent="-514350">
              <a:buNone/>
            </a:pPr>
            <a:endParaRPr lang="en-US" sz="2800" dirty="0" smtClean="0"/>
          </a:p>
          <a:p>
            <a:pPr marL="514350" indent="-514350">
              <a:buFont typeface="+mj-lt"/>
              <a:buAutoNum type="arabicPeriod"/>
            </a:pPr>
            <a:endParaRPr lang="en-US" sz="2800" dirty="0" smtClean="0"/>
          </a:p>
        </p:txBody>
      </p:sp>
      <p:sp>
        <p:nvSpPr>
          <p:cNvPr id="5" name="TextBox 4"/>
          <p:cNvSpPr txBox="1"/>
          <p:nvPr/>
        </p:nvSpPr>
        <p:spPr>
          <a:xfrm>
            <a:off x="7391400" y="1524000"/>
            <a:ext cx="1066800" cy="584775"/>
          </a:xfrm>
          <a:prstGeom prst="rect">
            <a:avLst/>
          </a:prstGeom>
          <a:noFill/>
        </p:spPr>
        <p:txBody>
          <a:bodyPr wrap="square" rtlCol="0">
            <a:spAutoFit/>
          </a:bodyPr>
          <a:lstStyle/>
          <a:p>
            <a:r>
              <a:rPr lang="en-US" sz="3200" dirty="0" smtClean="0"/>
              <a:t>89%</a:t>
            </a:r>
            <a:endParaRPr lang="en-US" sz="3200" dirty="0"/>
          </a:p>
        </p:txBody>
      </p:sp>
      <p:sp>
        <p:nvSpPr>
          <p:cNvPr id="6" name="TextBox 5"/>
          <p:cNvSpPr txBox="1"/>
          <p:nvPr/>
        </p:nvSpPr>
        <p:spPr>
          <a:xfrm>
            <a:off x="7391400" y="3505200"/>
            <a:ext cx="1066800" cy="584775"/>
          </a:xfrm>
          <a:prstGeom prst="rect">
            <a:avLst/>
          </a:prstGeom>
          <a:noFill/>
        </p:spPr>
        <p:txBody>
          <a:bodyPr wrap="square" rtlCol="0">
            <a:spAutoFit/>
          </a:bodyPr>
          <a:lstStyle/>
          <a:p>
            <a:r>
              <a:rPr lang="en-US" sz="3200" dirty="0" smtClean="0"/>
              <a:t>71%</a:t>
            </a:r>
            <a:endParaRPr lang="en-US" sz="3200" dirty="0"/>
          </a:p>
        </p:txBody>
      </p:sp>
      <p:sp>
        <p:nvSpPr>
          <p:cNvPr id="8" name="Slide Number Placeholder 7"/>
          <p:cNvSpPr>
            <a:spLocks noGrp="1"/>
          </p:cNvSpPr>
          <p:nvPr>
            <p:ph type="sldNum" sz="quarter" idx="12"/>
          </p:nvPr>
        </p:nvSpPr>
        <p:spPr/>
        <p:txBody>
          <a:bodyPr/>
          <a:lstStyle/>
          <a:p>
            <a:fld id="{9889DCBB-3092-429F-BE2A-0E934DDC53BB}" type="slidenum">
              <a:rPr lang="en-US" smtClean="0"/>
              <a:pPr/>
              <a:t>31</a:t>
            </a:fld>
            <a:endParaRPr lang="en-US"/>
          </a:p>
        </p:txBody>
      </p:sp>
      <p:sp>
        <p:nvSpPr>
          <p:cNvPr id="9" name="TextBox 8"/>
          <p:cNvSpPr txBox="1"/>
          <p:nvPr/>
        </p:nvSpPr>
        <p:spPr>
          <a:xfrm>
            <a:off x="7391400" y="2819400"/>
            <a:ext cx="1066800" cy="584775"/>
          </a:xfrm>
          <a:prstGeom prst="rect">
            <a:avLst/>
          </a:prstGeom>
          <a:noFill/>
        </p:spPr>
        <p:txBody>
          <a:bodyPr wrap="square" rtlCol="0">
            <a:spAutoFit/>
          </a:bodyPr>
          <a:lstStyle/>
          <a:p>
            <a:r>
              <a:rPr lang="en-US" sz="3200" dirty="0" smtClean="0"/>
              <a:t>86%</a:t>
            </a:r>
            <a:endParaRPr lang="en-US" sz="3200" dirty="0"/>
          </a:p>
        </p:txBody>
      </p:sp>
      <p:sp>
        <p:nvSpPr>
          <p:cNvPr id="10" name="TextBox 9"/>
          <p:cNvSpPr txBox="1"/>
          <p:nvPr/>
        </p:nvSpPr>
        <p:spPr>
          <a:xfrm>
            <a:off x="7391400" y="4267200"/>
            <a:ext cx="1066800" cy="584775"/>
          </a:xfrm>
          <a:prstGeom prst="rect">
            <a:avLst/>
          </a:prstGeom>
          <a:noFill/>
        </p:spPr>
        <p:txBody>
          <a:bodyPr wrap="square" rtlCol="0">
            <a:spAutoFit/>
          </a:bodyPr>
          <a:lstStyle/>
          <a:p>
            <a:r>
              <a:rPr lang="en-US" sz="3200" dirty="0" smtClean="0"/>
              <a:t>78%</a:t>
            </a:r>
            <a:endParaRPr lang="en-US" sz="3200" dirty="0"/>
          </a:p>
        </p:txBody>
      </p:sp>
      <p:sp>
        <p:nvSpPr>
          <p:cNvPr id="11" name="TextBox 10"/>
          <p:cNvSpPr txBox="1"/>
          <p:nvPr/>
        </p:nvSpPr>
        <p:spPr>
          <a:xfrm>
            <a:off x="7391400" y="4953000"/>
            <a:ext cx="1066800" cy="584775"/>
          </a:xfrm>
          <a:prstGeom prst="rect">
            <a:avLst/>
          </a:prstGeom>
          <a:noFill/>
        </p:spPr>
        <p:txBody>
          <a:bodyPr wrap="square" rtlCol="0">
            <a:spAutoFit/>
          </a:bodyPr>
          <a:lstStyle/>
          <a:p>
            <a:r>
              <a:rPr lang="en-US" sz="3200" dirty="0" smtClean="0"/>
              <a:t>74%</a:t>
            </a:r>
            <a:endParaRPr lang="en-US" sz="3200" dirty="0"/>
          </a:p>
        </p:txBody>
      </p:sp>
      <p:sp>
        <p:nvSpPr>
          <p:cNvPr id="12" name="TextBox 11"/>
          <p:cNvSpPr txBox="1"/>
          <p:nvPr/>
        </p:nvSpPr>
        <p:spPr>
          <a:xfrm>
            <a:off x="7391400" y="5638800"/>
            <a:ext cx="1066800" cy="584775"/>
          </a:xfrm>
          <a:prstGeom prst="rect">
            <a:avLst/>
          </a:prstGeom>
          <a:noFill/>
        </p:spPr>
        <p:txBody>
          <a:bodyPr wrap="square" rtlCol="0">
            <a:spAutoFit/>
          </a:bodyPr>
          <a:lstStyle/>
          <a:p>
            <a:r>
              <a:rPr lang="en-US" sz="3200" dirty="0" smtClean="0"/>
              <a:t>75%</a:t>
            </a:r>
            <a:endParaRPr lang="en-US" sz="32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0" grpId="0"/>
      <p:bldP spid="11"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Online courses not evenly distributed among all departments</a:t>
            </a:r>
          </a:p>
          <a:p>
            <a:pPr lvl="1"/>
            <a:r>
              <a:rPr lang="en-US" dirty="0" smtClean="0"/>
              <a:t>Fewer pre-collegiate</a:t>
            </a:r>
          </a:p>
          <a:p>
            <a:pPr lvl="1"/>
            <a:r>
              <a:rPr lang="en-US" dirty="0" smtClean="0"/>
              <a:t>More STEM</a:t>
            </a:r>
          </a:p>
          <a:p>
            <a:r>
              <a:rPr lang="en-US" dirty="0" smtClean="0"/>
              <a:t>Compared with in-person classes, students who take online classes are more likely to:</a:t>
            </a:r>
          </a:p>
          <a:p>
            <a:pPr lvl="1"/>
            <a:r>
              <a:rPr lang="en-US" dirty="0" smtClean="0"/>
              <a:t>Be Black </a:t>
            </a:r>
          </a:p>
          <a:p>
            <a:pPr lvl="1"/>
            <a:r>
              <a:rPr lang="en-US" dirty="0" smtClean="0"/>
              <a:t>Be White</a:t>
            </a:r>
          </a:p>
          <a:p>
            <a:r>
              <a:rPr lang="en-US" dirty="0" smtClean="0"/>
              <a:t>Disproportionately less likely to succeed in online classes:</a:t>
            </a:r>
          </a:p>
          <a:p>
            <a:pPr lvl="1"/>
            <a:r>
              <a:rPr lang="en-US" dirty="0" smtClean="0"/>
              <a:t>Latino Students</a:t>
            </a:r>
          </a:p>
          <a:p>
            <a:pPr lvl="1"/>
            <a:r>
              <a:rPr lang="en-US" dirty="0" smtClean="0"/>
              <a:t>Black students</a:t>
            </a:r>
          </a:p>
          <a:p>
            <a:pPr lvl="1"/>
            <a:r>
              <a:rPr lang="en-US" dirty="0" smtClean="0"/>
              <a:t>Late registrants</a:t>
            </a:r>
          </a:p>
        </p:txBody>
      </p:sp>
      <p:sp>
        <p:nvSpPr>
          <p:cNvPr id="4" name="Slide Number Placeholder 3"/>
          <p:cNvSpPr>
            <a:spLocks noGrp="1"/>
          </p:cNvSpPr>
          <p:nvPr>
            <p:ph type="sldNum" sz="quarter" idx="12"/>
          </p:nvPr>
        </p:nvSpPr>
        <p:spPr/>
        <p:txBody>
          <a:bodyPr/>
          <a:lstStyle/>
          <a:p>
            <a:fld id="{9889DCBB-3092-429F-BE2A-0E934DDC53BB}" type="slidenum">
              <a:rPr lang="en-US" smtClean="0"/>
              <a:pPr/>
              <a:t>32</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Questions</a:t>
            </a:r>
            <a:endParaRPr lang="en-US" dirty="0"/>
          </a:p>
        </p:txBody>
      </p:sp>
      <p:sp>
        <p:nvSpPr>
          <p:cNvPr id="3" name="Content Placeholder 2"/>
          <p:cNvSpPr>
            <a:spLocks noGrp="1"/>
          </p:cNvSpPr>
          <p:nvPr>
            <p:ph idx="1"/>
          </p:nvPr>
        </p:nvSpPr>
        <p:spPr/>
        <p:txBody>
          <a:bodyPr>
            <a:normAutofit/>
          </a:bodyPr>
          <a:lstStyle/>
          <a:p>
            <a:r>
              <a:rPr lang="en-US" sz="4000" dirty="0" smtClean="0">
                <a:solidFill>
                  <a:schemeClr val="accent4"/>
                </a:solidFill>
              </a:rPr>
              <a:t>What courses are offered online?</a:t>
            </a:r>
          </a:p>
          <a:p>
            <a:r>
              <a:rPr lang="en-US" sz="4000" dirty="0" smtClean="0">
                <a:solidFill>
                  <a:schemeClr val="bg1">
                    <a:lumMod val="75000"/>
                  </a:schemeClr>
                </a:solidFill>
              </a:rPr>
              <a:t>Who takes them?</a:t>
            </a:r>
          </a:p>
          <a:p>
            <a:r>
              <a:rPr lang="en-US" sz="4000" dirty="0" smtClean="0">
                <a:solidFill>
                  <a:schemeClr val="bg1">
                    <a:lumMod val="75000"/>
                  </a:schemeClr>
                </a:solidFill>
              </a:rPr>
              <a:t>Who completes them successfully?</a:t>
            </a:r>
          </a:p>
        </p:txBody>
      </p:sp>
      <p:sp>
        <p:nvSpPr>
          <p:cNvPr id="4" name="Slide Number Placeholder 3"/>
          <p:cNvSpPr>
            <a:spLocks noGrp="1"/>
          </p:cNvSpPr>
          <p:nvPr>
            <p:ph type="sldNum" sz="quarter" idx="12"/>
          </p:nvPr>
        </p:nvSpPr>
        <p:spPr/>
        <p:txBody>
          <a:bodyPr/>
          <a:lstStyle/>
          <a:p>
            <a:fld id="{9889DCBB-3092-429F-BE2A-0E934DDC53BB}" type="slidenum">
              <a:rPr lang="en-US" smtClean="0"/>
              <a:pP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fontScale="90000"/>
          </a:bodyPr>
          <a:lstStyle/>
          <a:p>
            <a:r>
              <a:rPr lang="en-US" dirty="0" smtClean="0"/>
              <a:t>Departments Ranked by Enrollment</a:t>
            </a:r>
            <a:endParaRPr lang="en-US" dirty="0"/>
          </a:p>
        </p:txBody>
      </p:sp>
      <p:sp>
        <p:nvSpPr>
          <p:cNvPr id="4" name="Slide Number Placeholder 3"/>
          <p:cNvSpPr>
            <a:spLocks noGrp="1"/>
          </p:cNvSpPr>
          <p:nvPr>
            <p:ph type="sldNum" sz="quarter" idx="12"/>
          </p:nvPr>
        </p:nvSpPr>
        <p:spPr/>
        <p:txBody>
          <a:bodyPr/>
          <a:lstStyle/>
          <a:p>
            <a:fld id="{9889DCBB-3092-429F-BE2A-0E934DDC53BB}" type="slidenum">
              <a:rPr lang="en-US" smtClean="0"/>
              <a:pPr/>
              <a:t>5</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numCol="4">
            <a:normAutofit fontScale="70000" lnSpcReduction="20000"/>
          </a:bodyPr>
          <a:lstStyle/>
          <a:p>
            <a:pPr marL="228600" indent="-228600"/>
            <a:r>
              <a:rPr lang="en-US" sz="2100" dirty="0" smtClean="0"/>
              <a:t>Math (9816)</a:t>
            </a:r>
          </a:p>
          <a:p>
            <a:pPr marL="228600" indent="-228600"/>
            <a:r>
              <a:rPr lang="en-US" sz="2100" dirty="0" smtClean="0"/>
              <a:t>Physical Ed. (7663)</a:t>
            </a:r>
          </a:p>
          <a:p>
            <a:pPr marL="228600" indent="-228600"/>
            <a:r>
              <a:rPr lang="en-US" sz="2100" dirty="0" smtClean="0"/>
              <a:t>English (6954)</a:t>
            </a:r>
          </a:p>
          <a:p>
            <a:pPr marL="228600" indent="-228600"/>
            <a:r>
              <a:rPr lang="en-US" sz="2100" dirty="0" smtClean="0"/>
              <a:t>Accounting (3088)</a:t>
            </a:r>
          </a:p>
          <a:p>
            <a:pPr marL="228600" indent="-228600"/>
            <a:r>
              <a:rPr lang="en-US" sz="2100" dirty="0" smtClean="0"/>
              <a:t>Biology (2982)</a:t>
            </a:r>
          </a:p>
          <a:p>
            <a:pPr marL="228600" indent="-228600"/>
            <a:r>
              <a:rPr lang="en-US" sz="2100" dirty="0" smtClean="0"/>
              <a:t>Psychology (2981)</a:t>
            </a:r>
          </a:p>
          <a:p>
            <a:pPr marL="228600" indent="-228600"/>
            <a:r>
              <a:rPr lang="en-US" sz="2100" dirty="0" smtClean="0"/>
              <a:t>History (2931)</a:t>
            </a:r>
          </a:p>
          <a:p>
            <a:pPr marL="228600" indent="-228600"/>
            <a:r>
              <a:rPr lang="en-US" sz="2100" dirty="0" smtClean="0"/>
              <a:t>ESL (2823)</a:t>
            </a:r>
          </a:p>
          <a:p>
            <a:pPr marL="228600" indent="-228600"/>
            <a:r>
              <a:rPr lang="en-US" sz="2100" dirty="0" smtClean="0"/>
              <a:t>Music (2684)</a:t>
            </a:r>
          </a:p>
          <a:p>
            <a:pPr marL="228600" indent="-228600"/>
            <a:r>
              <a:rPr lang="en-US" sz="2100" dirty="0" smtClean="0"/>
              <a:t>Anthropology (2374)</a:t>
            </a:r>
          </a:p>
          <a:p>
            <a:pPr marL="228600" indent="-228600"/>
            <a:r>
              <a:rPr lang="en-US" sz="2100" dirty="0" smtClean="0"/>
              <a:t>Business (2326)</a:t>
            </a:r>
          </a:p>
          <a:p>
            <a:pPr marL="228600" indent="-228600"/>
            <a:r>
              <a:rPr lang="en-US" sz="2100" dirty="0" smtClean="0"/>
              <a:t>Art (2317)</a:t>
            </a:r>
          </a:p>
          <a:p>
            <a:pPr marL="228600" indent="-228600"/>
            <a:r>
              <a:rPr lang="en-US" sz="2100" dirty="0" smtClean="0"/>
              <a:t>Economics (2184)</a:t>
            </a:r>
          </a:p>
          <a:p>
            <a:pPr marL="228600" indent="-228600"/>
            <a:r>
              <a:rPr lang="en-US" sz="2100" dirty="0" err="1" smtClean="0"/>
              <a:t>Intercult</a:t>
            </a:r>
            <a:r>
              <a:rPr lang="en-US" sz="2100" dirty="0" smtClean="0"/>
              <a:t>. Stud. (1757)</a:t>
            </a:r>
          </a:p>
          <a:p>
            <a:pPr marL="228600" indent="-228600"/>
            <a:r>
              <a:rPr lang="en-US" sz="2100" dirty="0" smtClean="0"/>
              <a:t>Chemistry (1730)</a:t>
            </a:r>
          </a:p>
          <a:p>
            <a:pPr marL="228600" indent="-228600"/>
            <a:r>
              <a:rPr lang="en-US" sz="2100" dirty="0" smtClean="0"/>
              <a:t>Political Science (1679)</a:t>
            </a:r>
          </a:p>
          <a:p>
            <a:pPr marL="228600" indent="-228600"/>
            <a:r>
              <a:rPr lang="en-US" sz="2100" dirty="0" smtClean="0"/>
              <a:t>Counseling (1592)</a:t>
            </a:r>
          </a:p>
          <a:p>
            <a:pPr marL="228600" indent="-228600"/>
            <a:r>
              <a:rPr lang="en-US" sz="2100" dirty="0" smtClean="0"/>
              <a:t>Speech (1586)</a:t>
            </a:r>
          </a:p>
          <a:p>
            <a:pPr marL="228600" indent="-228600"/>
            <a:r>
              <a:rPr lang="en-US" sz="2100" dirty="0" smtClean="0"/>
              <a:t>Philosophy (1581)</a:t>
            </a:r>
          </a:p>
          <a:p>
            <a:pPr marL="228600" indent="-228600"/>
            <a:r>
              <a:rPr lang="en-US" sz="2100" dirty="0" smtClean="0"/>
              <a:t>Sociology (1421)</a:t>
            </a:r>
          </a:p>
          <a:p>
            <a:pPr marL="228600" indent="-228600"/>
            <a:r>
              <a:rPr lang="en-US" sz="2100" dirty="0" smtClean="0"/>
              <a:t>Humanities (1385)</a:t>
            </a:r>
          </a:p>
          <a:p>
            <a:pPr marL="228600" indent="-228600"/>
            <a:r>
              <a:rPr lang="en-US" sz="2100" dirty="0" smtClean="0"/>
              <a:t>Comp.  Info. Sys. (1272)</a:t>
            </a:r>
          </a:p>
          <a:p>
            <a:pPr marL="228600" indent="-228600"/>
            <a:r>
              <a:rPr lang="en-US" sz="2100" dirty="0" smtClean="0"/>
              <a:t>Astronomy (1188)</a:t>
            </a:r>
          </a:p>
          <a:p>
            <a:pPr marL="228600" indent="-228600"/>
            <a:r>
              <a:rPr lang="en-US" sz="2100" dirty="0" smtClean="0"/>
              <a:t>Child Dev. (1149)</a:t>
            </a:r>
          </a:p>
          <a:p>
            <a:pPr marL="228600" indent="-228600"/>
            <a:r>
              <a:rPr lang="en-US" sz="2100" dirty="0" smtClean="0"/>
              <a:t>Non-</a:t>
            </a:r>
            <a:r>
              <a:rPr lang="en-US" sz="2100" dirty="0" err="1" smtClean="0"/>
              <a:t>Cred</a:t>
            </a:r>
            <a:r>
              <a:rPr lang="en-US" sz="2100" dirty="0" smtClean="0"/>
              <a:t>: Bas. Sk.(977)</a:t>
            </a:r>
          </a:p>
          <a:p>
            <a:pPr marL="228600" indent="-228600"/>
            <a:r>
              <a:rPr lang="en-US" sz="2100" dirty="0" smtClean="0"/>
              <a:t>Reading (934)</a:t>
            </a:r>
          </a:p>
          <a:p>
            <a:pPr marL="228600" indent="-228600"/>
            <a:r>
              <a:rPr lang="en-US" sz="2100" dirty="0" smtClean="0"/>
              <a:t>Physics (930)</a:t>
            </a:r>
          </a:p>
          <a:p>
            <a:pPr marL="228600" indent="-228600"/>
            <a:r>
              <a:rPr lang="en-US" sz="2100" dirty="0" smtClean="0"/>
              <a:t>Dance (877)</a:t>
            </a:r>
          </a:p>
          <a:p>
            <a:pPr marL="228600" indent="-228600"/>
            <a:r>
              <a:rPr lang="en-US" sz="2100" dirty="0" smtClean="0"/>
              <a:t>Health Tech.(850)</a:t>
            </a:r>
          </a:p>
          <a:p>
            <a:pPr marL="228600" indent="-228600"/>
            <a:r>
              <a:rPr lang="en-US" sz="2100" dirty="0" smtClean="0"/>
              <a:t>Geography (835)</a:t>
            </a:r>
          </a:p>
          <a:p>
            <a:pPr marL="228600" indent="-228600"/>
            <a:r>
              <a:rPr lang="en-US" sz="2100" dirty="0" err="1" smtClean="0"/>
              <a:t>Enviro</a:t>
            </a:r>
            <a:r>
              <a:rPr lang="en-US" sz="2100" dirty="0" smtClean="0"/>
              <a:t>. Studies (827)</a:t>
            </a:r>
          </a:p>
          <a:p>
            <a:pPr marL="228600" indent="-228600"/>
            <a:r>
              <a:rPr lang="en-US" sz="2100" dirty="0" smtClean="0"/>
              <a:t>Photography (827)</a:t>
            </a:r>
          </a:p>
          <a:p>
            <a:pPr marL="228600" indent="-228600"/>
            <a:r>
              <a:rPr lang="en-US" sz="2100" dirty="0" err="1" smtClean="0"/>
              <a:t>Enviro</a:t>
            </a:r>
            <a:r>
              <a:rPr lang="en-US" sz="2100" dirty="0" smtClean="0"/>
              <a:t>. Sci. (826)</a:t>
            </a:r>
          </a:p>
          <a:p>
            <a:pPr marL="228600" indent="-228600"/>
            <a:r>
              <a:rPr lang="en-US" sz="2100" dirty="0" smtClean="0"/>
              <a:t>Film &amp; TV Prod. (740)</a:t>
            </a:r>
          </a:p>
          <a:p>
            <a:pPr marL="228600" indent="-228600"/>
            <a:r>
              <a:rPr lang="en-US" sz="2100" dirty="0" smtClean="0"/>
              <a:t>Communications (740)</a:t>
            </a:r>
          </a:p>
          <a:p>
            <a:pPr marL="228600" indent="-228600"/>
            <a:r>
              <a:rPr lang="en-US" sz="2100" dirty="0" smtClean="0"/>
              <a:t>Auto. Tech.  (701)</a:t>
            </a:r>
          </a:p>
          <a:p>
            <a:pPr marL="228600" indent="-228600"/>
            <a:r>
              <a:rPr lang="en-US" sz="2100" dirty="0" smtClean="0"/>
              <a:t>Human Dev. (693)</a:t>
            </a:r>
          </a:p>
          <a:p>
            <a:pPr marL="228600" indent="-228600"/>
            <a:r>
              <a:rPr lang="en-US" sz="2100" dirty="0" err="1" smtClean="0"/>
              <a:t>Phy</a:t>
            </a:r>
            <a:r>
              <a:rPr lang="en-US" sz="2100" dirty="0" smtClean="0"/>
              <a:t>. Ed. Adapted (687)</a:t>
            </a:r>
          </a:p>
          <a:p>
            <a:pPr marL="228600" indent="-228600"/>
            <a:r>
              <a:rPr lang="en-US" sz="2100" dirty="0" smtClean="0"/>
              <a:t>Spanish (676)</a:t>
            </a:r>
          </a:p>
          <a:p>
            <a:pPr marL="228600" indent="-228600"/>
            <a:r>
              <a:rPr lang="en-US" sz="2100" dirty="0" smtClean="0"/>
              <a:t>Computer Sci.  (655)</a:t>
            </a:r>
          </a:p>
          <a:p>
            <a:pPr marL="228600" indent="-228600"/>
            <a:r>
              <a:rPr lang="en-US" sz="2100" dirty="0" smtClean="0"/>
              <a:t>Child Dev. (637)</a:t>
            </a:r>
          </a:p>
          <a:p>
            <a:pPr marL="228600" indent="-228600"/>
            <a:r>
              <a:rPr lang="en-US" sz="2100" dirty="0" smtClean="0"/>
              <a:t>CAD &amp; Dig. </a:t>
            </a:r>
            <a:r>
              <a:rPr lang="en-US" sz="2100" dirty="0" err="1" smtClean="0"/>
              <a:t>Im</a:t>
            </a:r>
            <a:r>
              <a:rPr lang="en-US" sz="2100" dirty="0" smtClean="0"/>
              <a:t>. (613)</a:t>
            </a:r>
          </a:p>
          <a:p>
            <a:pPr marL="228600" indent="-228600"/>
            <a:r>
              <a:rPr lang="en-US" sz="2100" dirty="0" smtClean="0"/>
              <a:t>Computer App. (591)</a:t>
            </a:r>
          </a:p>
          <a:p>
            <a:pPr marL="228600" indent="-228600"/>
            <a:r>
              <a:rPr lang="en-US" sz="2100" dirty="0" smtClean="0"/>
              <a:t>Nursing  (580)</a:t>
            </a:r>
          </a:p>
          <a:p>
            <a:pPr marL="228600" indent="-228600"/>
            <a:r>
              <a:rPr lang="en-US" sz="2100" dirty="0" smtClean="0"/>
              <a:t>Japanese (513)</a:t>
            </a:r>
          </a:p>
          <a:p>
            <a:pPr marL="228600" indent="-228600"/>
            <a:r>
              <a:rPr lang="en-US" sz="2100" dirty="0" smtClean="0"/>
              <a:t>Theater Arts (488)</a:t>
            </a:r>
          </a:p>
          <a:p>
            <a:pPr marL="228600" indent="-228600"/>
            <a:r>
              <a:rPr lang="en-US" sz="2100" dirty="0" smtClean="0"/>
              <a:t>Admin. Of Justice (480)</a:t>
            </a:r>
          </a:p>
          <a:p>
            <a:pPr marL="228600" indent="-228600"/>
            <a:r>
              <a:rPr lang="en-US" sz="2100" dirty="0" smtClean="0"/>
              <a:t>Health (469)</a:t>
            </a:r>
          </a:p>
          <a:p>
            <a:pPr marL="228600" indent="-228600"/>
            <a:r>
              <a:rPr lang="en-US" sz="2100" dirty="0" smtClean="0"/>
              <a:t>Vet. Tech. (458)</a:t>
            </a:r>
          </a:p>
          <a:p>
            <a:pPr marL="228600" indent="-228600"/>
            <a:r>
              <a:rPr lang="en-US" sz="2100" dirty="0" smtClean="0"/>
              <a:t>Spec. Ed. (429)</a:t>
            </a:r>
          </a:p>
          <a:p>
            <a:pPr marL="228600" indent="-228600"/>
            <a:r>
              <a:rPr lang="en-US" sz="2100" dirty="0" smtClean="0"/>
              <a:t>Nutrition (428)</a:t>
            </a:r>
          </a:p>
          <a:p>
            <a:pPr marL="228600" indent="-228600"/>
            <a:r>
              <a:rPr lang="en-US" sz="2100" dirty="0" smtClean="0"/>
              <a:t>Career &amp; Life Planning (414)</a:t>
            </a:r>
          </a:p>
          <a:p>
            <a:pPr marL="228600" indent="-228600"/>
            <a:r>
              <a:rPr lang="en-US" sz="2100" dirty="0" smtClean="0"/>
              <a:t>Paralegal (403)</a:t>
            </a:r>
          </a:p>
          <a:p>
            <a:pPr marL="228600" indent="-228600"/>
            <a:r>
              <a:rPr lang="en-US" sz="2100" dirty="0" smtClean="0"/>
              <a:t>Dental Hygiene (369)</a:t>
            </a:r>
          </a:p>
          <a:p>
            <a:pPr marL="228600" indent="-228600"/>
            <a:r>
              <a:rPr lang="en-US" sz="2100" dirty="0" smtClean="0"/>
              <a:t>Int. Studies (361)</a:t>
            </a:r>
          </a:p>
          <a:p>
            <a:pPr marL="228600" indent="-228600"/>
            <a:r>
              <a:rPr lang="en-US" sz="2100" dirty="0" smtClean="0"/>
              <a:t>Skills (360)</a:t>
            </a:r>
          </a:p>
          <a:p>
            <a:pPr marL="228600" indent="-228600"/>
            <a:r>
              <a:rPr lang="en-US" sz="2100" dirty="0" smtClean="0"/>
              <a:t>Language Arts (357)</a:t>
            </a:r>
          </a:p>
          <a:p>
            <a:pPr marL="228600" indent="-228600"/>
            <a:r>
              <a:rPr lang="en-US" sz="2100" dirty="0" smtClean="0"/>
              <a:t>Allied Health Ser. (348)</a:t>
            </a:r>
          </a:p>
          <a:p>
            <a:pPr marL="228600" indent="-228600"/>
            <a:r>
              <a:rPr lang="en-US" sz="2100" dirty="0" smtClean="0"/>
              <a:t>Graph. &amp; Inter. Des. (330)</a:t>
            </a:r>
          </a:p>
          <a:p>
            <a:pPr marL="228600" indent="-228600"/>
            <a:r>
              <a:rPr lang="en-US" sz="2100" dirty="0" smtClean="0"/>
              <a:t>Radiologic Tech. (323)</a:t>
            </a:r>
          </a:p>
          <a:p>
            <a:pPr marL="228600" indent="-228600"/>
            <a:r>
              <a:rPr lang="en-US" sz="2100" dirty="0" smtClean="0"/>
              <a:t>Prim. Care Assoc. (309)</a:t>
            </a:r>
          </a:p>
          <a:p>
            <a:pPr marL="228600" indent="-228600"/>
            <a:r>
              <a:rPr lang="en-US" sz="2100" dirty="0" smtClean="0"/>
              <a:t>Learn in New Media (299)</a:t>
            </a:r>
          </a:p>
          <a:p>
            <a:pPr marL="228600" indent="-228600"/>
            <a:r>
              <a:rPr lang="en-US" sz="2100" dirty="0" smtClean="0"/>
              <a:t>Mandarin (299)</a:t>
            </a:r>
          </a:p>
          <a:p>
            <a:pPr marL="228600" indent="-228600"/>
            <a:r>
              <a:rPr lang="en-US" sz="2100" dirty="0" smtClean="0"/>
              <a:t>Manuf. &amp; CNC Tech. (298)</a:t>
            </a:r>
          </a:p>
          <a:p>
            <a:pPr marL="228600" indent="-228600"/>
            <a:r>
              <a:rPr lang="en-US" sz="2100" dirty="0" smtClean="0"/>
              <a:t>Respiratory </a:t>
            </a:r>
            <a:r>
              <a:rPr lang="en-US" sz="2100" dirty="0" err="1" smtClean="0"/>
              <a:t>Ther</a:t>
            </a:r>
            <a:r>
              <a:rPr lang="en-US" sz="2100" dirty="0" smtClean="0"/>
              <a:t>. (295)</a:t>
            </a:r>
          </a:p>
          <a:p>
            <a:pPr marL="228600" indent="-228600"/>
            <a:r>
              <a:rPr lang="en-US" sz="2100" dirty="0" smtClean="0"/>
              <a:t>Environ. Hort. &amp; Des (292)</a:t>
            </a:r>
          </a:p>
          <a:p>
            <a:pPr marL="228600" indent="-228600"/>
            <a:r>
              <a:rPr lang="en-US" sz="2100" dirty="0" smtClean="0"/>
              <a:t>Peace Officer (288)</a:t>
            </a:r>
          </a:p>
          <a:p>
            <a:pPr marL="228600" indent="-228600"/>
            <a:r>
              <a:rPr lang="en-US" sz="2100" dirty="0" smtClean="0"/>
              <a:t>Performing Arts (240)</a:t>
            </a:r>
          </a:p>
          <a:p>
            <a:pPr marL="228600" indent="-228600"/>
            <a:r>
              <a:rPr lang="en-US" sz="2100" dirty="0" smtClean="0"/>
              <a:t>Video Arts (229)</a:t>
            </a:r>
          </a:p>
          <a:p>
            <a:pPr marL="228600" indent="-228600"/>
            <a:r>
              <a:rPr lang="en-US" sz="2100" dirty="0" smtClean="0"/>
              <a:t>Guidance (224)</a:t>
            </a:r>
          </a:p>
          <a:p>
            <a:pPr marL="228600" indent="-228600"/>
            <a:r>
              <a:rPr lang="en-US" sz="2100" dirty="0" smtClean="0"/>
              <a:t>Social Science (204)</a:t>
            </a:r>
          </a:p>
          <a:p>
            <a:pPr marL="228600" indent="-228600"/>
            <a:r>
              <a:rPr lang="en-US" sz="2100" dirty="0" smtClean="0"/>
              <a:t>Geology (201)</a:t>
            </a:r>
          </a:p>
          <a:p>
            <a:pPr marL="228600" indent="-228600"/>
            <a:r>
              <a:rPr lang="en-US" sz="2100" dirty="0" smtClean="0"/>
              <a:t>Diag. Med. </a:t>
            </a:r>
            <a:r>
              <a:rPr lang="en-US" sz="2100" dirty="0" err="1" smtClean="0"/>
              <a:t>Sono</a:t>
            </a:r>
            <a:r>
              <a:rPr lang="en-US" sz="2100" dirty="0" smtClean="0"/>
              <a:t>. (197)</a:t>
            </a:r>
          </a:p>
          <a:p>
            <a:pPr marL="228600" indent="-228600"/>
            <a:r>
              <a:rPr lang="en-US" sz="2100" dirty="0" smtClean="0"/>
              <a:t>French (193)</a:t>
            </a:r>
          </a:p>
          <a:p>
            <a:pPr marL="228600" indent="-228600"/>
            <a:r>
              <a:rPr lang="en-US" sz="2100" dirty="0" smtClean="0"/>
              <a:t>Adapted Learn: Comm. (187)</a:t>
            </a:r>
          </a:p>
          <a:p>
            <a:pPr marL="228600" indent="-228600"/>
            <a:r>
              <a:rPr lang="en-US" sz="2100" dirty="0" smtClean="0"/>
              <a:t>Pharmacy Tech. (187)</a:t>
            </a:r>
          </a:p>
          <a:p>
            <a:pPr marL="228600" indent="-228600"/>
            <a:r>
              <a:rPr lang="en-US" sz="2100" dirty="0" smtClean="0"/>
              <a:t>Journalism (183)</a:t>
            </a:r>
          </a:p>
          <a:p>
            <a:pPr marL="228600" indent="-228600"/>
            <a:r>
              <a:rPr lang="en-US" sz="2100" dirty="0" smtClean="0"/>
              <a:t>Meteorology (174)</a:t>
            </a:r>
          </a:p>
          <a:p>
            <a:pPr marL="228600" indent="-228600"/>
            <a:r>
              <a:rPr lang="en-US" sz="2100" dirty="0" smtClean="0"/>
              <a:t>Adapted Learn.: Trans (163)</a:t>
            </a:r>
          </a:p>
          <a:p>
            <a:pPr marL="228600" indent="-228600"/>
            <a:r>
              <a:rPr lang="en-US" sz="2100" dirty="0" smtClean="0"/>
              <a:t>Real Estate (163)</a:t>
            </a:r>
          </a:p>
          <a:p>
            <a:pPr marL="228600" indent="-228600"/>
            <a:r>
              <a:rPr lang="en-US" sz="2100" dirty="0" smtClean="0"/>
              <a:t>Dental Assisting (160)</a:t>
            </a:r>
          </a:p>
          <a:p>
            <a:pPr marL="228600" indent="-228600"/>
            <a:r>
              <a:rPr lang="en-US" sz="2100" dirty="0" err="1" smtClean="0"/>
              <a:t>Emerg</a:t>
            </a:r>
            <a:r>
              <a:rPr lang="en-US" sz="2100" dirty="0" smtClean="0"/>
              <a:t>. Med. Tech (153)</a:t>
            </a:r>
          </a:p>
          <a:p>
            <a:pPr marL="228600" indent="-228600"/>
            <a:r>
              <a:rPr lang="en-US" sz="2100" dirty="0" smtClean="0"/>
              <a:t>Women’s Studies (131)</a:t>
            </a:r>
          </a:p>
          <a:p>
            <a:pPr marL="228600" indent="-228600"/>
            <a:r>
              <a:rPr lang="en-US" sz="2100" dirty="0" smtClean="0"/>
              <a:t>Sign Language (125)</a:t>
            </a:r>
          </a:p>
          <a:p>
            <a:pPr marL="228600" indent="-228600"/>
            <a:r>
              <a:rPr lang="en-US" sz="2100" dirty="0" smtClean="0"/>
              <a:t>Media Studies (118)</a:t>
            </a:r>
          </a:p>
          <a:p>
            <a:pPr marL="228600" indent="-228600"/>
            <a:r>
              <a:rPr lang="en-US" sz="2100" dirty="0" smtClean="0"/>
              <a:t>Library (113)</a:t>
            </a:r>
          </a:p>
          <a:p>
            <a:pPr marL="228600" indent="-228600"/>
            <a:r>
              <a:rPr lang="en-US" sz="2100" dirty="0" smtClean="0"/>
              <a:t>Korean (113)</a:t>
            </a:r>
          </a:p>
          <a:p>
            <a:pPr marL="228600" indent="-228600"/>
            <a:r>
              <a:rPr lang="en-US" sz="2100" dirty="0" smtClean="0"/>
              <a:t>Engineering (106)</a:t>
            </a:r>
          </a:p>
          <a:p>
            <a:pPr marL="228600" indent="-228600"/>
            <a:r>
              <a:rPr lang="en-US" sz="2100" dirty="0" smtClean="0"/>
              <a:t>EMT: Para. (90)</a:t>
            </a:r>
          </a:p>
          <a:p>
            <a:pPr marL="228600" indent="-228600"/>
            <a:r>
              <a:rPr lang="en-US" sz="2100" dirty="0" smtClean="0"/>
              <a:t>Vietnamese (86)</a:t>
            </a:r>
          </a:p>
          <a:p>
            <a:pPr marL="228600" indent="-228600"/>
            <a:r>
              <a:rPr lang="en-US" sz="2100" dirty="0" smtClean="0"/>
              <a:t>Fine Arts (70)</a:t>
            </a:r>
          </a:p>
          <a:p>
            <a:pPr marL="228600" indent="-228600"/>
            <a:r>
              <a:rPr lang="en-US" sz="2100" dirty="0" smtClean="0"/>
              <a:t>Learn. </a:t>
            </a:r>
            <a:r>
              <a:rPr lang="en-US" sz="2100" dirty="0" err="1" smtClean="0"/>
              <a:t>Assis</a:t>
            </a:r>
            <a:r>
              <a:rPr lang="en-US" sz="2100" dirty="0" smtClean="0"/>
              <a:t>. (69)</a:t>
            </a:r>
          </a:p>
          <a:p>
            <a:pPr marL="228600" indent="-228600"/>
            <a:r>
              <a:rPr lang="en-US" sz="2100" dirty="0" smtClean="0"/>
              <a:t>Adapt. Learn: LD (41)</a:t>
            </a:r>
          </a:p>
          <a:p>
            <a:pPr marL="228600" indent="-228600"/>
            <a:r>
              <a:rPr lang="en-US" sz="2100" dirty="0" smtClean="0"/>
              <a:t>Persian (41)</a:t>
            </a:r>
          </a:p>
          <a:p>
            <a:pPr marL="228600" indent="-228600"/>
            <a:r>
              <a:rPr lang="en-US" sz="2100" dirty="0" smtClean="0"/>
              <a:t>Linguistics (40)</a:t>
            </a:r>
          </a:p>
          <a:p>
            <a:pPr marL="228600" indent="-228600"/>
            <a:r>
              <a:rPr lang="en-US" sz="2100" dirty="0" smtClean="0"/>
              <a:t>Tech. Writing (39)</a:t>
            </a:r>
          </a:p>
          <a:p>
            <a:pPr marL="228600" indent="-228600"/>
            <a:r>
              <a:rPr lang="en-US" sz="2100" dirty="0" smtClean="0"/>
              <a:t>Gerontology (38)</a:t>
            </a:r>
          </a:p>
          <a:p>
            <a:pPr marL="228600" indent="-228600"/>
            <a:r>
              <a:rPr lang="en-US" sz="2100" dirty="0" smtClean="0"/>
              <a:t>Hindi (38)</a:t>
            </a:r>
          </a:p>
          <a:p>
            <a:pPr marL="228600" indent="-228600"/>
            <a:r>
              <a:rPr lang="en-US" sz="2100" dirty="0" smtClean="0"/>
              <a:t>Russian (34)</a:t>
            </a:r>
          </a:p>
          <a:p>
            <a:pPr marL="228600" indent="-228600"/>
            <a:r>
              <a:rPr lang="en-US" sz="2100" dirty="0" err="1" smtClean="0"/>
              <a:t>Phsy</a:t>
            </a:r>
            <a:r>
              <a:rPr lang="en-US" sz="2100" dirty="0" smtClean="0"/>
              <a:t>. Sci. Math &amp; Eng (31)</a:t>
            </a:r>
          </a:p>
          <a:p>
            <a:pPr marL="228600" indent="-228600"/>
            <a:r>
              <a:rPr lang="en-US" sz="2100" dirty="0" smtClean="0"/>
              <a:t>Journeyman (15)</a:t>
            </a:r>
          </a:p>
          <a:p>
            <a:pPr marL="228600" indent="-228600"/>
            <a:r>
              <a:rPr lang="en-US" sz="2100" dirty="0" err="1" smtClean="0"/>
              <a:t>Apprent</a:t>
            </a:r>
            <a:r>
              <a:rPr lang="en-US" sz="2100" dirty="0" smtClean="0"/>
              <a:t>.: Sheet Met.(11)</a:t>
            </a:r>
          </a:p>
          <a:p>
            <a:pPr marL="228600" indent="-228600"/>
            <a:r>
              <a:rPr lang="en-US" sz="2100" dirty="0" smtClean="0"/>
              <a:t>NC: Parenting (5)</a:t>
            </a:r>
          </a:p>
          <a:p>
            <a:pPr marL="228600" indent="-228600"/>
            <a:r>
              <a:rPr lang="en-US" sz="2100" dirty="0" smtClean="0"/>
              <a:t>Military: ROTC (3)</a:t>
            </a:r>
          </a:p>
          <a:p>
            <a:pPr marL="228600" indent="-228600"/>
            <a:r>
              <a:rPr lang="en-US" sz="2100" dirty="0" err="1" smtClean="0"/>
              <a:t>Apprent</a:t>
            </a:r>
            <a:r>
              <a:rPr lang="en-US" sz="2100" dirty="0" smtClean="0"/>
              <a:t>.: Sound (1)</a:t>
            </a:r>
          </a:p>
          <a:p>
            <a:endParaRPr lang="en-US" sz="2000" dirty="0"/>
          </a:p>
        </p:txBody>
      </p:sp>
      <p:sp>
        <p:nvSpPr>
          <p:cNvPr id="4" name="Slide Number Placeholder 3"/>
          <p:cNvSpPr>
            <a:spLocks noGrp="1"/>
          </p:cNvSpPr>
          <p:nvPr>
            <p:ph type="sldNum" sz="quarter" idx="12"/>
          </p:nvPr>
        </p:nvSpPr>
        <p:spPr/>
        <p:txBody>
          <a:bodyPr/>
          <a:lstStyle/>
          <a:p>
            <a:fld id="{9889DCBB-3092-429F-BE2A-0E934DDC53BB}" type="slidenum">
              <a:rPr lang="en-US" smtClean="0"/>
              <a:pPr/>
              <a:t>6</a:t>
            </a:fld>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numCol="4">
            <a:normAutofit fontScale="70000" lnSpcReduction="20000"/>
          </a:bodyPr>
          <a:lstStyle/>
          <a:p>
            <a:pPr marL="228600" indent="-228600"/>
            <a:r>
              <a:rPr lang="en-US" sz="2100" dirty="0" smtClean="0">
                <a:solidFill>
                  <a:schemeClr val="accent2"/>
                </a:solidFill>
              </a:rPr>
              <a:t>Math (9816)</a:t>
            </a:r>
          </a:p>
          <a:p>
            <a:pPr marL="228600" indent="-228600"/>
            <a:r>
              <a:rPr lang="en-US" sz="2100" dirty="0" smtClean="0">
                <a:solidFill>
                  <a:schemeClr val="accent2"/>
                </a:solidFill>
              </a:rPr>
              <a:t>Physical Ed. (7663)</a:t>
            </a:r>
          </a:p>
          <a:p>
            <a:pPr marL="228600" indent="-228600"/>
            <a:r>
              <a:rPr lang="en-US" sz="2100" dirty="0" smtClean="0">
                <a:solidFill>
                  <a:schemeClr val="accent2"/>
                </a:solidFill>
              </a:rPr>
              <a:t>English (6954)</a:t>
            </a:r>
          </a:p>
          <a:p>
            <a:pPr marL="228600" indent="-228600"/>
            <a:r>
              <a:rPr lang="en-US" sz="2100" dirty="0" smtClean="0">
                <a:solidFill>
                  <a:schemeClr val="accent2"/>
                </a:solidFill>
              </a:rPr>
              <a:t>Accounting (3088)</a:t>
            </a:r>
          </a:p>
          <a:p>
            <a:pPr marL="228600" indent="-228600"/>
            <a:r>
              <a:rPr lang="en-US" sz="2100" dirty="0" smtClean="0">
                <a:solidFill>
                  <a:schemeClr val="accent2"/>
                </a:solidFill>
              </a:rPr>
              <a:t>Biology (2982)</a:t>
            </a:r>
          </a:p>
          <a:p>
            <a:pPr marL="228600" indent="-228600"/>
            <a:r>
              <a:rPr lang="en-US" sz="2100" dirty="0" smtClean="0"/>
              <a:t>Psychology (2981)</a:t>
            </a:r>
          </a:p>
          <a:p>
            <a:pPr marL="228600" indent="-228600"/>
            <a:r>
              <a:rPr lang="en-US" sz="2100" dirty="0" smtClean="0"/>
              <a:t>History (2931)</a:t>
            </a:r>
          </a:p>
          <a:p>
            <a:pPr marL="228600" indent="-228600"/>
            <a:r>
              <a:rPr lang="en-US" sz="2100" dirty="0" smtClean="0"/>
              <a:t>ESL (2823)</a:t>
            </a:r>
          </a:p>
          <a:p>
            <a:pPr marL="228600" indent="-228600"/>
            <a:r>
              <a:rPr lang="en-US" sz="2100" dirty="0" smtClean="0"/>
              <a:t>Music (2684)</a:t>
            </a:r>
          </a:p>
          <a:p>
            <a:pPr marL="228600" indent="-228600"/>
            <a:r>
              <a:rPr lang="en-US" sz="2100" dirty="0" smtClean="0"/>
              <a:t>Anthropology (2374)</a:t>
            </a:r>
          </a:p>
          <a:p>
            <a:pPr marL="228600" indent="-228600"/>
            <a:r>
              <a:rPr lang="en-US" sz="2100" dirty="0" smtClean="0"/>
              <a:t>Business (2326)</a:t>
            </a:r>
          </a:p>
          <a:p>
            <a:pPr marL="228600" indent="-228600"/>
            <a:r>
              <a:rPr lang="en-US" sz="2100" dirty="0" smtClean="0"/>
              <a:t>Art (2317)</a:t>
            </a:r>
          </a:p>
          <a:p>
            <a:pPr marL="228600" indent="-228600"/>
            <a:r>
              <a:rPr lang="en-US" sz="2100" dirty="0" smtClean="0"/>
              <a:t>Economics (2184)</a:t>
            </a:r>
          </a:p>
          <a:p>
            <a:pPr marL="228600" indent="-228600"/>
            <a:r>
              <a:rPr lang="en-US" sz="2100" dirty="0" err="1" smtClean="0"/>
              <a:t>Intercult</a:t>
            </a:r>
            <a:r>
              <a:rPr lang="en-US" sz="2100" dirty="0" smtClean="0"/>
              <a:t>. Stud. (1757)</a:t>
            </a:r>
          </a:p>
          <a:p>
            <a:pPr marL="228600" indent="-228600"/>
            <a:r>
              <a:rPr lang="en-US" sz="2100" dirty="0" smtClean="0"/>
              <a:t>Chemistry (1730)</a:t>
            </a:r>
          </a:p>
          <a:p>
            <a:pPr marL="228600" indent="-228600"/>
            <a:r>
              <a:rPr lang="en-US" sz="2100" dirty="0" smtClean="0"/>
              <a:t>Political Science (1679)</a:t>
            </a:r>
          </a:p>
          <a:p>
            <a:pPr marL="228600" indent="-228600"/>
            <a:r>
              <a:rPr lang="en-US" sz="2100" dirty="0" smtClean="0"/>
              <a:t>Counseling (1592)</a:t>
            </a:r>
          </a:p>
          <a:p>
            <a:pPr marL="228600" indent="-228600"/>
            <a:r>
              <a:rPr lang="en-US" sz="2100" dirty="0" smtClean="0"/>
              <a:t>Speech (1586)</a:t>
            </a:r>
          </a:p>
          <a:p>
            <a:pPr marL="228600" indent="-228600"/>
            <a:r>
              <a:rPr lang="en-US" sz="2100" dirty="0" smtClean="0"/>
              <a:t>Philosophy (1581)</a:t>
            </a:r>
          </a:p>
          <a:p>
            <a:pPr marL="228600" indent="-228600"/>
            <a:r>
              <a:rPr lang="en-US" sz="2100" dirty="0" smtClean="0"/>
              <a:t>Sociology (1421)</a:t>
            </a:r>
          </a:p>
          <a:p>
            <a:pPr marL="228600" indent="-228600"/>
            <a:r>
              <a:rPr lang="en-US" sz="2100" dirty="0" smtClean="0"/>
              <a:t>Humanities (1385)</a:t>
            </a:r>
          </a:p>
          <a:p>
            <a:pPr marL="228600" indent="-228600"/>
            <a:r>
              <a:rPr lang="en-US" sz="2100" dirty="0" smtClean="0"/>
              <a:t>Comp.  Info. Sys. (1272)</a:t>
            </a:r>
          </a:p>
          <a:p>
            <a:pPr marL="228600" indent="-228600"/>
            <a:r>
              <a:rPr lang="en-US" sz="2100" dirty="0" smtClean="0"/>
              <a:t>Astronomy (1188)</a:t>
            </a:r>
          </a:p>
          <a:p>
            <a:pPr marL="228600" indent="-228600"/>
            <a:r>
              <a:rPr lang="en-US" sz="2100" dirty="0" smtClean="0"/>
              <a:t>Child Dev. (1149)</a:t>
            </a:r>
          </a:p>
          <a:p>
            <a:pPr marL="228600" indent="-228600"/>
            <a:r>
              <a:rPr lang="en-US" sz="2100" dirty="0" smtClean="0"/>
              <a:t>Non-</a:t>
            </a:r>
            <a:r>
              <a:rPr lang="en-US" sz="2100" dirty="0" err="1" smtClean="0"/>
              <a:t>Cred</a:t>
            </a:r>
            <a:r>
              <a:rPr lang="en-US" sz="2100" dirty="0" smtClean="0"/>
              <a:t>: Bas. Sk.(977)</a:t>
            </a:r>
          </a:p>
          <a:p>
            <a:pPr marL="228600" indent="-228600"/>
            <a:r>
              <a:rPr lang="en-US" sz="2100" dirty="0" smtClean="0"/>
              <a:t>Reading (934)</a:t>
            </a:r>
          </a:p>
          <a:p>
            <a:pPr marL="228600" indent="-228600"/>
            <a:r>
              <a:rPr lang="en-US" sz="2100" dirty="0" smtClean="0"/>
              <a:t>Physics (930)</a:t>
            </a:r>
          </a:p>
          <a:p>
            <a:pPr marL="228600" indent="-228600"/>
            <a:r>
              <a:rPr lang="en-US" sz="2100" dirty="0" smtClean="0"/>
              <a:t>Dance (877)</a:t>
            </a:r>
          </a:p>
          <a:p>
            <a:pPr marL="228600" indent="-228600"/>
            <a:r>
              <a:rPr lang="en-US" sz="2100" dirty="0" smtClean="0"/>
              <a:t>Health Tech.(850)</a:t>
            </a:r>
          </a:p>
          <a:p>
            <a:pPr marL="228600" indent="-228600"/>
            <a:r>
              <a:rPr lang="en-US" sz="2100" dirty="0" smtClean="0"/>
              <a:t>Geography (835)</a:t>
            </a:r>
          </a:p>
          <a:p>
            <a:pPr marL="228600" indent="-228600"/>
            <a:r>
              <a:rPr lang="en-US" sz="2100" dirty="0" err="1" smtClean="0"/>
              <a:t>Enviro</a:t>
            </a:r>
            <a:r>
              <a:rPr lang="en-US" sz="2100" dirty="0" smtClean="0"/>
              <a:t>. Studies (827)</a:t>
            </a:r>
          </a:p>
          <a:p>
            <a:pPr marL="228600" indent="-228600"/>
            <a:r>
              <a:rPr lang="en-US" sz="2100" dirty="0" smtClean="0"/>
              <a:t>Photography (827)</a:t>
            </a:r>
          </a:p>
          <a:p>
            <a:pPr marL="228600" indent="-228600"/>
            <a:r>
              <a:rPr lang="en-US" sz="2100" dirty="0" err="1" smtClean="0"/>
              <a:t>Enviro</a:t>
            </a:r>
            <a:r>
              <a:rPr lang="en-US" sz="2100" dirty="0" smtClean="0"/>
              <a:t>. Sci. (826)</a:t>
            </a:r>
          </a:p>
          <a:p>
            <a:pPr marL="228600" indent="-228600"/>
            <a:r>
              <a:rPr lang="en-US" sz="2100" dirty="0" smtClean="0"/>
              <a:t>Film &amp; TV Prod. (740)</a:t>
            </a:r>
          </a:p>
          <a:p>
            <a:pPr marL="228600" indent="-228600"/>
            <a:r>
              <a:rPr lang="en-US" sz="2100" dirty="0" smtClean="0"/>
              <a:t>Communications (740)</a:t>
            </a:r>
          </a:p>
          <a:p>
            <a:pPr marL="228600" indent="-228600"/>
            <a:r>
              <a:rPr lang="en-US" sz="2100" dirty="0" smtClean="0"/>
              <a:t>Auto. Tech.  (701)</a:t>
            </a:r>
          </a:p>
          <a:p>
            <a:pPr marL="228600" indent="-228600"/>
            <a:r>
              <a:rPr lang="en-US" sz="2100" dirty="0" smtClean="0"/>
              <a:t>Human Dev. (693)</a:t>
            </a:r>
          </a:p>
          <a:p>
            <a:pPr marL="228600" indent="-228600"/>
            <a:r>
              <a:rPr lang="en-US" sz="2100" dirty="0" err="1" smtClean="0"/>
              <a:t>Phy</a:t>
            </a:r>
            <a:r>
              <a:rPr lang="en-US" sz="2100" dirty="0" smtClean="0"/>
              <a:t>. Ed. Adapted (687)</a:t>
            </a:r>
          </a:p>
          <a:p>
            <a:pPr marL="228600" indent="-228600"/>
            <a:r>
              <a:rPr lang="en-US" sz="2100" dirty="0" smtClean="0"/>
              <a:t>Spanish (676)</a:t>
            </a:r>
          </a:p>
          <a:p>
            <a:pPr marL="228600" indent="-228600"/>
            <a:r>
              <a:rPr lang="en-US" sz="2100" dirty="0" smtClean="0"/>
              <a:t>Computer Sci.  (655)</a:t>
            </a:r>
          </a:p>
          <a:p>
            <a:pPr marL="228600" indent="-228600"/>
            <a:r>
              <a:rPr lang="en-US" sz="2100" dirty="0" smtClean="0"/>
              <a:t>Child Dev. (637)</a:t>
            </a:r>
          </a:p>
          <a:p>
            <a:pPr marL="228600" indent="-228600"/>
            <a:r>
              <a:rPr lang="en-US" sz="2100" dirty="0" smtClean="0"/>
              <a:t>CAD &amp; Dig. </a:t>
            </a:r>
            <a:r>
              <a:rPr lang="en-US" sz="2100" dirty="0" err="1" smtClean="0"/>
              <a:t>Im</a:t>
            </a:r>
            <a:r>
              <a:rPr lang="en-US" sz="2100" dirty="0" smtClean="0"/>
              <a:t>. (613)</a:t>
            </a:r>
          </a:p>
          <a:p>
            <a:pPr marL="228600" indent="-228600"/>
            <a:r>
              <a:rPr lang="en-US" sz="2100" dirty="0" smtClean="0"/>
              <a:t>Computer App. (591)</a:t>
            </a:r>
          </a:p>
          <a:p>
            <a:pPr marL="228600" indent="-228600"/>
            <a:r>
              <a:rPr lang="en-US" sz="2100" dirty="0" smtClean="0"/>
              <a:t>Nursing  (580)</a:t>
            </a:r>
          </a:p>
          <a:p>
            <a:pPr marL="228600" indent="-228600"/>
            <a:r>
              <a:rPr lang="en-US" sz="2100" dirty="0" smtClean="0"/>
              <a:t>Japanese (513)</a:t>
            </a:r>
          </a:p>
          <a:p>
            <a:pPr marL="228600" indent="-228600"/>
            <a:r>
              <a:rPr lang="en-US" sz="2100" dirty="0" smtClean="0"/>
              <a:t>Theater Arts (488)</a:t>
            </a:r>
          </a:p>
          <a:p>
            <a:pPr marL="228600" indent="-228600"/>
            <a:r>
              <a:rPr lang="en-US" sz="2100" dirty="0" smtClean="0"/>
              <a:t>Admin. Of Justice (480)</a:t>
            </a:r>
          </a:p>
          <a:p>
            <a:pPr marL="228600" indent="-228600"/>
            <a:r>
              <a:rPr lang="en-US" sz="2100" dirty="0" smtClean="0"/>
              <a:t>Health (469)</a:t>
            </a:r>
          </a:p>
          <a:p>
            <a:pPr marL="228600" indent="-228600"/>
            <a:r>
              <a:rPr lang="en-US" sz="2100" dirty="0" smtClean="0"/>
              <a:t>Vet. Tech. (458)</a:t>
            </a:r>
          </a:p>
          <a:p>
            <a:pPr marL="228600" indent="-228600"/>
            <a:r>
              <a:rPr lang="en-US" sz="2100" dirty="0" smtClean="0"/>
              <a:t>Spec. Ed. (429)</a:t>
            </a:r>
          </a:p>
          <a:p>
            <a:pPr marL="228600" indent="-228600"/>
            <a:r>
              <a:rPr lang="en-US" sz="2100" dirty="0" smtClean="0"/>
              <a:t>Nutrition (428)</a:t>
            </a:r>
          </a:p>
          <a:p>
            <a:pPr marL="228600" indent="-228600"/>
            <a:r>
              <a:rPr lang="en-US" sz="2100" dirty="0" smtClean="0"/>
              <a:t>Career &amp; Life Planning (414)</a:t>
            </a:r>
          </a:p>
          <a:p>
            <a:pPr marL="228600" indent="-228600"/>
            <a:r>
              <a:rPr lang="en-US" sz="2100" dirty="0" smtClean="0"/>
              <a:t>Paralegal (403)</a:t>
            </a:r>
          </a:p>
          <a:p>
            <a:pPr marL="228600" indent="-228600"/>
            <a:r>
              <a:rPr lang="en-US" sz="2100" dirty="0" smtClean="0"/>
              <a:t>Dental Hygiene (369)</a:t>
            </a:r>
          </a:p>
          <a:p>
            <a:pPr marL="228600" indent="-228600"/>
            <a:r>
              <a:rPr lang="en-US" sz="2100" dirty="0" smtClean="0"/>
              <a:t>Int. Studies (361)</a:t>
            </a:r>
          </a:p>
          <a:p>
            <a:pPr marL="228600" indent="-228600"/>
            <a:r>
              <a:rPr lang="en-US" sz="2100" dirty="0" smtClean="0"/>
              <a:t>Skills (360)</a:t>
            </a:r>
          </a:p>
          <a:p>
            <a:pPr marL="228600" indent="-228600"/>
            <a:r>
              <a:rPr lang="en-US" sz="2100" dirty="0" smtClean="0"/>
              <a:t>Language Arts (357)</a:t>
            </a:r>
          </a:p>
          <a:p>
            <a:pPr marL="228600" indent="-228600"/>
            <a:r>
              <a:rPr lang="en-US" sz="2100" dirty="0" smtClean="0"/>
              <a:t>Allied Health Ser. (348)</a:t>
            </a:r>
          </a:p>
          <a:p>
            <a:pPr marL="228600" indent="-228600"/>
            <a:r>
              <a:rPr lang="en-US" sz="2100" dirty="0" smtClean="0"/>
              <a:t>Graph. &amp; Inter. Des. (330)</a:t>
            </a:r>
          </a:p>
          <a:p>
            <a:pPr marL="228600" indent="-228600"/>
            <a:r>
              <a:rPr lang="en-US" sz="2100" dirty="0" smtClean="0"/>
              <a:t>Radiologic Tech. (323)</a:t>
            </a:r>
          </a:p>
          <a:p>
            <a:pPr marL="228600" indent="-228600"/>
            <a:r>
              <a:rPr lang="en-US" sz="2100" dirty="0" smtClean="0"/>
              <a:t>Prim. Care Assoc. (309)</a:t>
            </a:r>
          </a:p>
          <a:p>
            <a:pPr marL="228600" indent="-228600"/>
            <a:r>
              <a:rPr lang="en-US" sz="2100" dirty="0" smtClean="0"/>
              <a:t>Learn in New Media (299)</a:t>
            </a:r>
          </a:p>
          <a:p>
            <a:pPr marL="228600" indent="-228600"/>
            <a:r>
              <a:rPr lang="en-US" sz="2100" dirty="0" smtClean="0"/>
              <a:t>Mandarin (299)</a:t>
            </a:r>
          </a:p>
          <a:p>
            <a:pPr marL="228600" indent="-228600"/>
            <a:r>
              <a:rPr lang="en-US" sz="2100" dirty="0" smtClean="0"/>
              <a:t>Manuf. &amp; CNC Tech. (298)</a:t>
            </a:r>
          </a:p>
          <a:p>
            <a:pPr marL="228600" indent="-228600"/>
            <a:r>
              <a:rPr lang="en-US" sz="2100" dirty="0" smtClean="0"/>
              <a:t>Respiratory </a:t>
            </a:r>
            <a:r>
              <a:rPr lang="en-US" sz="2100" dirty="0" err="1" smtClean="0"/>
              <a:t>Ther</a:t>
            </a:r>
            <a:r>
              <a:rPr lang="en-US" sz="2100" dirty="0" smtClean="0"/>
              <a:t>. (295)</a:t>
            </a:r>
          </a:p>
          <a:p>
            <a:pPr marL="228600" indent="-228600"/>
            <a:r>
              <a:rPr lang="en-US" sz="2100" dirty="0" smtClean="0"/>
              <a:t>Environ. Hort. &amp; Des (292)</a:t>
            </a:r>
          </a:p>
          <a:p>
            <a:pPr marL="228600" indent="-228600"/>
            <a:r>
              <a:rPr lang="en-US" sz="2100" dirty="0" smtClean="0"/>
              <a:t>Peace Officer (288)</a:t>
            </a:r>
          </a:p>
          <a:p>
            <a:pPr marL="228600" indent="-228600"/>
            <a:r>
              <a:rPr lang="en-US" sz="2100" dirty="0" smtClean="0"/>
              <a:t>Performing Arts (240)</a:t>
            </a:r>
          </a:p>
          <a:p>
            <a:pPr marL="228600" indent="-228600"/>
            <a:r>
              <a:rPr lang="en-US" sz="2100" dirty="0" smtClean="0"/>
              <a:t>Video Arts (229)</a:t>
            </a:r>
          </a:p>
          <a:p>
            <a:pPr marL="228600" indent="-228600"/>
            <a:r>
              <a:rPr lang="en-US" sz="2100" dirty="0" smtClean="0"/>
              <a:t>Guidance (224)</a:t>
            </a:r>
          </a:p>
          <a:p>
            <a:pPr marL="228600" indent="-228600"/>
            <a:r>
              <a:rPr lang="en-US" sz="2100" dirty="0" smtClean="0"/>
              <a:t>Social Science (204)</a:t>
            </a:r>
          </a:p>
          <a:p>
            <a:pPr marL="228600" indent="-228600"/>
            <a:r>
              <a:rPr lang="en-US" sz="2100" dirty="0" smtClean="0"/>
              <a:t>Geology (201)</a:t>
            </a:r>
          </a:p>
          <a:p>
            <a:pPr marL="228600" indent="-228600"/>
            <a:r>
              <a:rPr lang="en-US" sz="2100" dirty="0" smtClean="0"/>
              <a:t>Diag. Med. </a:t>
            </a:r>
            <a:r>
              <a:rPr lang="en-US" sz="2100" dirty="0" err="1" smtClean="0"/>
              <a:t>Sono</a:t>
            </a:r>
            <a:r>
              <a:rPr lang="en-US" sz="2100" dirty="0" smtClean="0"/>
              <a:t>. (197)</a:t>
            </a:r>
          </a:p>
          <a:p>
            <a:pPr marL="228600" indent="-228600"/>
            <a:r>
              <a:rPr lang="en-US" sz="2100" dirty="0" smtClean="0"/>
              <a:t>French (193)</a:t>
            </a:r>
          </a:p>
          <a:p>
            <a:pPr marL="228600" indent="-228600"/>
            <a:r>
              <a:rPr lang="en-US" sz="2100" dirty="0" smtClean="0"/>
              <a:t>Adapted Learn: Comm. (187)</a:t>
            </a:r>
          </a:p>
          <a:p>
            <a:pPr marL="228600" indent="-228600"/>
            <a:r>
              <a:rPr lang="en-US" sz="2100" dirty="0" smtClean="0"/>
              <a:t>Pharmacy Tech. (187)</a:t>
            </a:r>
          </a:p>
          <a:p>
            <a:pPr marL="228600" indent="-228600"/>
            <a:r>
              <a:rPr lang="en-US" sz="2100" dirty="0" smtClean="0"/>
              <a:t>Journalism (183)</a:t>
            </a:r>
          </a:p>
          <a:p>
            <a:pPr marL="228600" indent="-228600"/>
            <a:r>
              <a:rPr lang="en-US" sz="2100" dirty="0" smtClean="0"/>
              <a:t>Meteorology (174)</a:t>
            </a:r>
          </a:p>
          <a:p>
            <a:pPr marL="228600" indent="-228600"/>
            <a:r>
              <a:rPr lang="en-US" sz="2100" dirty="0" smtClean="0"/>
              <a:t>Adapted Learn.: Trans (163)</a:t>
            </a:r>
          </a:p>
          <a:p>
            <a:pPr marL="228600" indent="-228600"/>
            <a:r>
              <a:rPr lang="en-US" sz="2100" dirty="0" smtClean="0"/>
              <a:t>Real Estate (163)</a:t>
            </a:r>
          </a:p>
          <a:p>
            <a:pPr marL="228600" indent="-228600"/>
            <a:r>
              <a:rPr lang="en-US" sz="2100" dirty="0" smtClean="0"/>
              <a:t>Dental Assisting (160)</a:t>
            </a:r>
          </a:p>
          <a:p>
            <a:pPr marL="228600" indent="-228600"/>
            <a:r>
              <a:rPr lang="en-US" sz="2100" dirty="0" err="1" smtClean="0"/>
              <a:t>Emerg</a:t>
            </a:r>
            <a:r>
              <a:rPr lang="en-US" sz="2100" dirty="0" smtClean="0"/>
              <a:t>. Med. Tech (153)</a:t>
            </a:r>
          </a:p>
          <a:p>
            <a:pPr marL="228600" indent="-228600"/>
            <a:r>
              <a:rPr lang="en-US" sz="2100" dirty="0" smtClean="0"/>
              <a:t>Women’s Studies (131)</a:t>
            </a:r>
          </a:p>
          <a:p>
            <a:pPr marL="228600" indent="-228600"/>
            <a:r>
              <a:rPr lang="en-US" sz="2100" dirty="0" smtClean="0"/>
              <a:t>Sign Language (125)</a:t>
            </a:r>
          </a:p>
          <a:p>
            <a:pPr marL="228600" indent="-228600"/>
            <a:r>
              <a:rPr lang="en-US" sz="2100" dirty="0" smtClean="0"/>
              <a:t>Media Studies (118)</a:t>
            </a:r>
          </a:p>
          <a:p>
            <a:pPr marL="228600" indent="-228600"/>
            <a:r>
              <a:rPr lang="en-US" sz="2100" dirty="0" smtClean="0"/>
              <a:t>Library (113)</a:t>
            </a:r>
          </a:p>
          <a:p>
            <a:pPr marL="228600" indent="-228600"/>
            <a:r>
              <a:rPr lang="en-US" sz="2100" dirty="0" smtClean="0"/>
              <a:t>Korean (113)</a:t>
            </a:r>
          </a:p>
          <a:p>
            <a:pPr marL="228600" indent="-228600"/>
            <a:r>
              <a:rPr lang="en-US" sz="2100" dirty="0" smtClean="0"/>
              <a:t>Engineering (106)</a:t>
            </a:r>
          </a:p>
          <a:p>
            <a:pPr marL="228600" indent="-228600"/>
            <a:r>
              <a:rPr lang="en-US" sz="2100" dirty="0" smtClean="0"/>
              <a:t>EMT: Para. (90)</a:t>
            </a:r>
          </a:p>
          <a:p>
            <a:pPr marL="228600" indent="-228600"/>
            <a:r>
              <a:rPr lang="en-US" sz="2100" dirty="0" smtClean="0"/>
              <a:t>Vietnamese (86)</a:t>
            </a:r>
          </a:p>
          <a:p>
            <a:pPr marL="228600" indent="-228600"/>
            <a:r>
              <a:rPr lang="en-US" sz="2100" dirty="0" smtClean="0"/>
              <a:t>Fine Arts (70)</a:t>
            </a:r>
          </a:p>
          <a:p>
            <a:pPr marL="228600" indent="-228600"/>
            <a:r>
              <a:rPr lang="en-US" sz="2100" dirty="0" smtClean="0"/>
              <a:t>Learn. </a:t>
            </a:r>
            <a:r>
              <a:rPr lang="en-US" sz="2100" dirty="0" err="1" smtClean="0"/>
              <a:t>Assis</a:t>
            </a:r>
            <a:r>
              <a:rPr lang="en-US" sz="2100" dirty="0" smtClean="0"/>
              <a:t>. (69)</a:t>
            </a:r>
          </a:p>
          <a:p>
            <a:pPr marL="228600" indent="-228600"/>
            <a:r>
              <a:rPr lang="en-US" sz="2100" dirty="0" smtClean="0"/>
              <a:t>Adapt. Learn: LD (41)</a:t>
            </a:r>
          </a:p>
          <a:p>
            <a:pPr marL="228600" indent="-228600"/>
            <a:r>
              <a:rPr lang="en-US" sz="2100" dirty="0" smtClean="0"/>
              <a:t>Persian (41)</a:t>
            </a:r>
          </a:p>
          <a:p>
            <a:pPr marL="228600" indent="-228600"/>
            <a:r>
              <a:rPr lang="en-US" sz="2100" dirty="0" smtClean="0"/>
              <a:t>Linguistics (40)</a:t>
            </a:r>
          </a:p>
          <a:p>
            <a:pPr marL="228600" indent="-228600"/>
            <a:r>
              <a:rPr lang="en-US" sz="2100" dirty="0" smtClean="0"/>
              <a:t>Tech. Writing (39)</a:t>
            </a:r>
          </a:p>
          <a:p>
            <a:pPr marL="228600" indent="-228600"/>
            <a:r>
              <a:rPr lang="en-US" sz="2100" dirty="0" smtClean="0"/>
              <a:t>Gerontology (38)</a:t>
            </a:r>
          </a:p>
          <a:p>
            <a:pPr marL="228600" indent="-228600"/>
            <a:r>
              <a:rPr lang="en-US" sz="2100" dirty="0" smtClean="0"/>
              <a:t>Hindi (38)</a:t>
            </a:r>
          </a:p>
          <a:p>
            <a:pPr marL="228600" indent="-228600"/>
            <a:r>
              <a:rPr lang="en-US" sz="2100" dirty="0" smtClean="0"/>
              <a:t>Russian (34)</a:t>
            </a:r>
          </a:p>
          <a:p>
            <a:pPr marL="228600" indent="-228600"/>
            <a:r>
              <a:rPr lang="en-US" sz="2100" dirty="0" err="1" smtClean="0"/>
              <a:t>Phsy</a:t>
            </a:r>
            <a:r>
              <a:rPr lang="en-US" sz="2100" dirty="0" smtClean="0"/>
              <a:t>. Sci. Math &amp; Eng (31)</a:t>
            </a:r>
          </a:p>
          <a:p>
            <a:pPr marL="228600" indent="-228600"/>
            <a:r>
              <a:rPr lang="en-US" sz="2100" dirty="0" smtClean="0"/>
              <a:t>Journeyman (15)</a:t>
            </a:r>
          </a:p>
          <a:p>
            <a:pPr marL="228600" indent="-228600"/>
            <a:r>
              <a:rPr lang="en-US" sz="2100" dirty="0" err="1" smtClean="0"/>
              <a:t>Apprent</a:t>
            </a:r>
            <a:r>
              <a:rPr lang="en-US" sz="2100" dirty="0" smtClean="0"/>
              <a:t>.: Sheet Met.(11)</a:t>
            </a:r>
          </a:p>
          <a:p>
            <a:pPr marL="228600" indent="-228600"/>
            <a:r>
              <a:rPr lang="en-US" sz="2100" dirty="0" smtClean="0"/>
              <a:t>NC: Parenting (5)</a:t>
            </a:r>
          </a:p>
          <a:p>
            <a:pPr marL="228600" indent="-228600"/>
            <a:r>
              <a:rPr lang="en-US" sz="2100" dirty="0" smtClean="0"/>
              <a:t>Military: ROTC (3)</a:t>
            </a:r>
          </a:p>
          <a:p>
            <a:pPr marL="228600" indent="-228600"/>
            <a:r>
              <a:rPr lang="en-US" sz="2100" dirty="0" err="1" smtClean="0"/>
              <a:t>Apprent</a:t>
            </a:r>
            <a:r>
              <a:rPr lang="en-US" sz="2100" dirty="0" smtClean="0"/>
              <a:t>.: Sound (1)</a:t>
            </a:r>
          </a:p>
          <a:p>
            <a:endParaRPr lang="en-US" sz="2000" dirty="0"/>
          </a:p>
        </p:txBody>
      </p:sp>
      <p:sp>
        <p:nvSpPr>
          <p:cNvPr id="4" name="Slide Number Placeholder 3"/>
          <p:cNvSpPr>
            <a:spLocks noGrp="1"/>
          </p:cNvSpPr>
          <p:nvPr>
            <p:ph type="sldNum" sz="quarter" idx="12"/>
          </p:nvPr>
        </p:nvSpPr>
        <p:spPr/>
        <p:txBody>
          <a:bodyPr/>
          <a:lstStyle/>
          <a:p>
            <a:fld id="{9889DCBB-3092-429F-BE2A-0E934DDC53BB}" type="slidenum">
              <a:rPr lang="en-US" smtClean="0"/>
              <a:pPr/>
              <a:t>7</a:t>
            </a:fld>
            <a:endParaRPr lang="en-US"/>
          </a:p>
        </p:txBody>
      </p:sp>
      <p:cxnSp>
        <p:nvCxnSpPr>
          <p:cNvPr id="12" name="Straight Connector 11"/>
          <p:cNvCxnSpPr/>
          <p:nvPr/>
        </p:nvCxnSpPr>
        <p:spPr>
          <a:xfrm flipH="1" flipV="1">
            <a:off x="1905000" y="1295400"/>
            <a:ext cx="4495800" cy="3200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895600" y="1905000"/>
            <a:ext cx="3505200" cy="2554545"/>
          </a:xfrm>
          <a:prstGeom prst="rect">
            <a:avLst/>
          </a:prstGeom>
          <a:solidFill>
            <a:schemeClr val="bg1"/>
          </a:solidFill>
          <a:ln w="22225">
            <a:solidFill>
              <a:schemeClr val="tx1"/>
            </a:solidFill>
          </a:ln>
        </p:spPr>
        <p:txBody>
          <a:bodyPr wrap="square" rtlCol="0">
            <a:spAutoFit/>
          </a:bodyPr>
          <a:lstStyle/>
          <a:p>
            <a:pPr marL="228600" indent="-228600"/>
            <a:r>
              <a:rPr lang="en-US" sz="3200" dirty="0" smtClean="0">
                <a:solidFill>
                  <a:schemeClr val="accent2"/>
                </a:solidFill>
              </a:rPr>
              <a:t>Math (9816)</a:t>
            </a:r>
          </a:p>
          <a:p>
            <a:pPr marL="228600" indent="-228600"/>
            <a:r>
              <a:rPr lang="en-US" sz="3200" dirty="0" smtClean="0">
                <a:solidFill>
                  <a:schemeClr val="accent2"/>
                </a:solidFill>
              </a:rPr>
              <a:t>Physical Ed. (7663)</a:t>
            </a:r>
          </a:p>
          <a:p>
            <a:pPr marL="228600" indent="-228600"/>
            <a:r>
              <a:rPr lang="en-US" sz="3200" dirty="0" smtClean="0">
                <a:solidFill>
                  <a:schemeClr val="accent2"/>
                </a:solidFill>
              </a:rPr>
              <a:t>English (6954)</a:t>
            </a:r>
          </a:p>
          <a:p>
            <a:pPr marL="228600" indent="-228600"/>
            <a:r>
              <a:rPr lang="en-US" sz="3200" dirty="0" smtClean="0">
                <a:solidFill>
                  <a:schemeClr val="accent2"/>
                </a:solidFill>
              </a:rPr>
              <a:t>Accounting (3088)</a:t>
            </a:r>
          </a:p>
          <a:p>
            <a:pPr marL="228600" indent="-228600"/>
            <a:r>
              <a:rPr lang="en-US" sz="3200" dirty="0" smtClean="0">
                <a:solidFill>
                  <a:schemeClr val="accent2"/>
                </a:solidFill>
              </a:rPr>
              <a:t>Biology (2982)</a:t>
            </a:r>
          </a:p>
        </p:txBody>
      </p:sp>
      <p:cxnSp>
        <p:nvCxnSpPr>
          <p:cNvPr id="7" name="Straight Connector 6"/>
          <p:cNvCxnSpPr/>
          <p:nvPr/>
        </p:nvCxnSpPr>
        <p:spPr>
          <a:xfrm flipH="1" flipV="1">
            <a:off x="0" y="1295400"/>
            <a:ext cx="2895600" cy="3200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1905000" y="152400"/>
            <a:ext cx="4495800" cy="17526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0" y="152400"/>
            <a:ext cx="2895600" cy="17526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0" y="152400"/>
            <a:ext cx="1905000" cy="1143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819400" y="2286000"/>
            <a:ext cx="3505200" cy="838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rmAutofit fontScale="90000"/>
          </a:bodyPr>
          <a:lstStyle/>
          <a:p>
            <a:r>
              <a:rPr lang="en-US" dirty="0" smtClean="0"/>
              <a:t>Departments Ranked by Enrollment</a:t>
            </a:r>
            <a:br>
              <a:rPr lang="en-US" dirty="0" smtClean="0"/>
            </a:br>
            <a:r>
              <a:rPr lang="en-US" dirty="0" smtClean="0"/>
              <a:t>in Online Courses</a:t>
            </a:r>
            <a:endParaRPr lang="en-US" dirty="0"/>
          </a:p>
        </p:txBody>
      </p:sp>
      <p:sp>
        <p:nvSpPr>
          <p:cNvPr id="4" name="Slide Number Placeholder 3"/>
          <p:cNvSpPr>
            <a:spLocks noGrp="1"/>
          </p:cNvSpPr>
          <p:nvPr>
            <p:ph type="sldNum" sz="quarter" idx="12"/>
          </p:nvPr>
        </p:nvSpPr>
        <p:spPr/>
        <p:txBody>
          <a:bodyPr/>
          <a:lstStyle/>
          <a:p>
            <a:fld id="{9889DCBB-3092-429F-BE2A-0E934DDC53BB}" type="slidenum">
              <a:rPr lang="en-US" smtClean="0"/>
              <a:pP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numCol="3">
            <a:normAutofit fontScale="55000" lnSpcReduction="20000"/>
          </a:bodyPr>
          <a:lstStyle/>
          <a:p>
            <a:r>
              <a:rPr lang="en-US" dirty="0" smtClean="0"/>
              <a:t>Music (1438)</a:t>
            </a:r>
          </a:p>
          <a:p>
            <a:r>
              <a:rPr lang="en-US" dirty="0" smtClean="0"/>
              <a:t>Comp. Info. Sys. (1272)</a:t>
            </a:r>
          </a:p>
          <a:p>
            <a:r>
              <a:rPr lang="en-US" dirty="0" smtClean="0"/>
              <a:t>Accounting (1244)</a:t>
            </a:r>
          </a:p>
          <a:p>
            <a:r>
              <a:rPr lang="en-US" dirty="0" smtClean="0"/>
              <a:t>English (1137)</a:t>
            </a:r>
          </a:p>
          <a:p>
            <a:r>
              <a:rPr lang="en-US" dirty="0" smtClean="0"/>
              <a:t>Business (1003)</a:t>
            </a:r>
          </a:p>
          <a:p>
            <a:r>
              <a:rPr lang="en-US" dirty="0" smtClean="0"/>
              <a:t>Psychology (930)</a:t>
            </a:r>
          </a:p>
          <a:p>
            <a:r>
              <a:rPr lang="en-US" dirty="0" smtClean="0"/>
              <a:t>Computer Sci. (655)</a:t>
            </a:r>
          </a:p>
          <a:p>
            <a:r>
              <a:rPr lang="en-US" dirty="0" smtClean="0"/>
              <a:t>Art (609)</a:t>
            </a:r>
          </a:p>
          <a:p>
            <a:r>
              <a:rPr lang="en-US" dirty="0" smtClean="0"/>
              <a:t>History (604)</a:t>
            </a:r>
          </a:p>
          <a:p>
            <a:r>
              <a:rPr lang="en-US" dirty="0" smtClean="0"/>
              <a:t>Comp. </a:t>
            </a:r>
            <a:r>
              <a:rPr lang="en-US" dirty="0" err="1" smtClean="0"/>
              <a:t>Applic</a:t>
            </a:r>
            <a:r>
              <a:rPr lang="en-US" dirty="0" smtClean="0"/>
              <a:t>. (557)</a:t>
            </a:r>
          </a:p>
          <a:p>
            <a:r>
              <a:rPr lang="en-US" dirty="0" smtClean="0"/>
              <a:t>Sociology (550)</a:t>
            </a:r>
          </a:p>
          <a:p>
            <a:r>
              <a:rPr lang="en-US" dirty="0" smtClean="0"/>
              <a:t>Economics (540)</a:t>
            </a:r>
          </a:p>
          <a:p>
            <a:r>
              <a:rPr lang="en-US" dirty="0" smtClean="0"/>
              <a:t>Communications (478)</a:t>
            </a:r>
          </a:p>
          <a:p>
            <a:r>
              <a:rPr lang="en-US" dirty="0" smtClean="0"/>
              <a:t>Phys. Ed. (430)</a:t>
            </a:r>
          </a:p>
          <a:p>
            <a:r>
              <a:rPr lang="en-US" dirty="0" smtClean="0"/>
              <a:t>Anthropology (406)</a:t>
            </a:r>
          </a:p>
          <a:p>
            <a:r>
              <a:rPr lang="en-US" dirty="0" err="1" smtClean="0"/>
              <a:t>Poli</a:t>
            </a:r>
            <a:r>
              <a:rPr lang="en-US" dirty="0" smtClean="0"/>
              <a:t>. Sci. (380)</a:t>
            </a:r>
          </a:p>
          <a:p>
            <a:r>
              <a:rPr lang="en-US" dirty="0" err="1" smtClean="0"/>
              <a:t>Intercul</a:t>
            </a:r>
            <a:r>
              <a:rPr lang="en-US" dirty="0" smtClean="0"/>
              <a:t>. Stud. (369)</a:t>
            </a:r>
          </a:p>
          <a:p>
            <a:r>
              <a:rPr lang="en-US" dirty="0" smtClean="0"/>
              <a:t>Geography (351)</a:t>
            </a:r>
          </a:p>
          <a:p>
            <a:r>
              <a:rPr lang="en-US" dirty="0" smtClean="0"/>
              <a:t>Math (349)</a:t>
            </a:r>
          </a:p>
          <a:p>
            <a:r>
              <a:rPr lang="en-US" dirty="0" smtClean="0"/>
              <a:t>Philosophy (338)</a:t>
            </a:r>
          </a:p>
          <a:p>
            <a:r>
              <a:rPr lang="en-US" dirty="0" smtClean="0"/>
              <a:t>Photography (292)</a:t>
            </a:r>
          </a:p>
          <a:p>
            <a:r>
              <a:rPr lang="en-US" dirty="0" smtClean="0"/>
              <a:t>Graph &amp; Inter. Des. (277)</a:t>
            </a:r>
          </a:p>
          <a:p>
            <a:r>
              <a:rPr lang="en-US" dirty="0" smtClean="0"/>
              <a:t>CAD &amp; Dig. </a:t>
            </a:r>
            <a:r>
              <a:rPr lang="en-US" dirty="0" err="1" smtClean="0"/>
              <a:t>Imag</a:t>
            </a:r>
            <a:r>
              <a:rPr lang="en-US" dirty="0" smtClean="0"/>
              <a:t>. (276)</a:t>
            </a:r>
          </a:p>
          <a:p>
            <a:r>
              <a:rPr lang="en-US" dirty="0" smtClean="0"/>
              <a:t>Allied Health Sci. (271)</a:t>
            </a:r>
          </a:p>
          <a:p>
            <a:r>
              <a:rPr lang="en-US" dirty="0" smtClean="0"/>
              <a:t>Health Tech. (244)</a:t>
            </a:r>
          </a:p>
          <a:p>
            <a:r>
              <a:rPr lang="en-US" dirty="0" smtClean="0"/>
              <a:t>Environ. Stud. (233)</a:t>
            </a:r>
          </a:p>
          <a:p>
            <a:r>
              <a:rPr lang="en-US" dirty="0" smtClean="0"/>
              <a:t>Humanities (220)</a:t>
            </a:r>
          </a:p>
          <a:p>
            <a:r>
              <a:rPr lang="en-US" dirty="0" smtClean="0"/>
              <a:t>Video Arts (205)</a:t>
            </a:r>
          </a:p>
          <a:p>
            <a:r>
              <a:rPr lang="en-US" dirty="0" smtClean="0"/>
              <a:t>Career &amp; Life Plan. (192)</a:t>
            </a:r>
          </a:p>
          <a:p>
            <a:r>
              <a:rPr lang="en-US" dirty="0" smtClean="0"/>
              <a:t>Biology (158)</a:t>
            </a:r>
          </a:p>
          <a:p>
            <a:r>
              <a:rPr lang="en-US" dirty="0" smtClean="0"/>
              <a:t>Child Dev. (120)</a:t>
            </a:r>
          </a:p>
          <a:p>
            <a:r>
              <a:rPr lang="en-US" dirty="0" smtClean="0"/>
              <a:t>Media Studies (118)</a:t>
            </a:r>
          </a:p>
          <a:p>
            <a:r>
              <a:rPr lang="en-US" dirty="0" smtClean="0"/>
              <a:t>Library (113)</a:t>
            </a:r>
          </a:p>
          <a:p>
            <a:r>
              <a:rPr lang="en-US" dirty="0" smtClean="0"/>
              <a:t>Child Dev. (104)</a:t>
            </a:r>
          </a:p>
          <a:p>
            <a:r>
              <a:rPr lang="en-US" dirty="0" smtClean="0"/>
              <a:t>Health (96)</a:t>
            </a:r>
          </a:p>
          <a:p>
            <a:r>
              <a:rPr lang="en-US" dirty="0" smtClean="0"/>
              <a:t>Dental Hygiene (95)</a:t>
            </a:r>
          </a:p>
          <a:p>
            <a:r>
              <a:rPr lang="en-US" dirty="0" smtClean="0"/>
              <a:t>Diag. Med. </a:t>
            </a:r>
            <a:r>
              <a:rPr lang="en-US" dirty="0" err="1" smtClean="0"/>
              <a:t>Sono</a:t>
            </a:r>
            <a:r>
              <a:rPr lang="en-US" dirty="0" smtClean="0"/>
              <a:t>. (72)</a:t>
            </a:r>
          </a:p>
          <a:p>
            <a:r>
              <a:rPr lang="en-US" dirty="0" smtClean="0"/>
              <a:t>Dance (72)</a:t>
            </a:r>
          </a:p>
          <a:p>
            <a:r>
              <a:rPr lang="en-US" dirty="0" smtClean="0"/>
              <a:t>Fine Arts (70)</a:t>
            </a:r>
          </a:p>
          <a:p>
            <a:r>
              <a:rPr lang="en-US" dirty="0" smtClean="0"/>
              <a:t>Journalism (65)</a:t>
            </a:r>
          </a:p>
          <a:p>
            <a:r>
              <a:rPr lang="en-US" dirty="0" smtClean="0"/>
              <a:t>Counseling (63)</a:t>
            </a:r>
          </a:p>
          <a:p>
            <a:r>
              <a:rPr lang="en-US" dirty="0" smtClean="0"/>
              <a:t>Theater Arts (57)</a:t>
            </a:r>
          </a:p>
          <a:p>
            <a:r>
              <a:rPr lang="en-US" dirty="0" smtClean="0"/>
              <a:t>Social Science (55)</a:t>
            </a:r>
          </a:p>
          <a:p>
            <a:r>
              <a:rPr lang="en-US" dirty="0" smtClean="0"/>
              <a:t>Dental Assist. (55)</a:t>
            </a:r>
          </a:p>
          <a:p>
            <a:r>
              <a:rPr lang="en-US" dirty="0" smtClean="0"/>
              <a:t>Spec. Ed. (54)</a:t>
            </a:r>
          </a:p>
          <a:p>
            <a:r>
              <a:rPr lang="en-US" dirty="0" smtClean="0"/>
              <a:t>Nutrition (49)</a:t>
            </a:r>
          </a:p>
          <a:p>
            <a:r>
              <a:rPr lang="en-US" dirty="0" smtClean="0"/>
              <a:t>Manuf. &amp; CNC Tech. (45)</a:t>
            </a:r>
          </a:p>
          <a:p>
            <a:r>
              <a:rPr lang="en-US" dirty="0" smtClean="0"/>
              <a:t>Human </a:t>
            </a:r>
            <a:r>
              <a:rPr lang="en-US" dirty="0" err="1" smtClean="0"/>
              <a:t>Devel</a:t>
            </a:r>
            <a:r>
              <a:rPr lang="en-US" dirty="0" smtClean="0"/>
              <a:t>. (40)</a:t>
            </a:r>
          </a:p>
          <a:p>
            <a:r>
              <a:rPr lang="en-US" dirty="0" smtClean="0"/>
              <a:t>Tech. Writing (39)</a:t>
            </a:r>
          </a:p>
          <a:p>
            <a:r>
              <a:rPr lang="en-US" dirty="0" smtClean="0"/>
              <a:t>Environ. Sci. (38)</a:t>
            </a:r>
          </a:p>
          <a:p>
            <a:r>
              <a:rPr lang="en-US" dirty="0" smtClean="0"/>
              <a:t>Women’s Studies (37)</a:t>
            </a:r>
          </a:p>
          <a:p>
            <a:r>
              <a:rPr lang="en-US" dirty="0" smtClean="0"/>
              <a:t>ESL (34)</a:t>
            </a:r>
          </a:p>
          <a:p>
            <a:r>
              <a:rPr lang="en-US" dirty="0" smtClean="0"/>
              <a:t>Learn in New Media (9)</a:t>
            </a:r>
          </a:p>
          <a:p>
            <a:r>
              <a:rPr lang="en-US" dirty="0" smtClean="0"/>
              <a:t>Phys. S., Math &amp; Eng (8)</a:t>
            </a:r>
          </a:p>
          <a:p>
            <a:r>
              <a:rPr lang="en-US" dirty="0" smtClean="0"/>
              <a:t>Learn. Assist. (6)</a:t>
            </a:r>
          </a:p>
          <a:p>
            <a:r>
              <a:rPr lang="en-US" dirty="0" smtClean="0"/>
              <a:t>Nursing (5)</a:t>
            </a:r>
          </a:p>
          <a:p>
            <a:r>
              <a:rPr lang="en-US" dirty="0" smtClean="0"/>
              <a:t>Admin. of Justice (3)</a:t>
            </a:r>
          </a:p>
          <a:p>
            <a:r>
              <a:rPr lang="en-US" dirty="0" smtClean="0"/>
              <a:t>Paralegal (2)</a:t>
            </a:r>
          </a:p>
          <a:p>
            <a:r>
              <a:rPr lang="en-US" dirty="0" smtClean="0"/>
              <a:t>French (1)</a:t>
            </a:r>
          </a:p>
          <a:p>
            <a:endParaRPr lang="en-US" dirty="0"/>
          </a:p>
        </p:txBody>
      </p:sp>
      <p:sp>
        <p:nvSpPr>
          <p:cNvPr id="4" name="Slide Number Placeholder 3"/>
          <p:cNvSpPr>
            <a:spLocks noGrp="1"/>
          </p:cNvSpPr>
          <p:nvPr>
            <p:ph type="sldNum" sz="quarter" idx="12"/>
          </p:nvPr>
        </p:nvSpPr>
        <p:spPr/>
        <p:txBody>
          <a:bodyPr/>
          <a:lstStyle/>
          <a:p>
            <a:fld id="{9889DCBB-3092-429F-BE2A-0E934DDC53BB}" type="slidenum">
              <a:rPr lang="en-US" smtClean="0"/>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1602</TotalTime>
  <Words>3918</Words>
  <Application>Microsoft Macintosh PowerPoint</Application>
  <PresentationFormat>On-screen Show (4:3)</PresentationFormat>
  <Paragraphs>699</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Online Course-Taking and Success at Foothill and De Anza</vt:lpstr>
      <vt:lpstr>Course Success Foothill-De Anza, Fall 2012</vt:lpstr>
      <vt:lpstr>Main Questions</vt:lpstr>
      <vt:lpstr>Main Questions</vt:lpstr>
      <vt:lpstr>Departments Ranked by Enrollment</vt:lpstr>
      <vt:lpstr>PowerPoint Presentation</vt:lpstr>
      <vt:lpstr>PowerPoint Presentation</vt:lpstr>
      <vt:lpstr>Departments Ranked by Enrollment in Online Courses</vt:lpstr>
      <vt:lpstr>PowerPoint Presentation</vt:lpstr>
      <vt:lpstr>PowerPoint Presentation</vt:lpstr>
      <vt:lpstr>What types of courses are offered online?</vt:lpstr>
      <vt:lpstr>Main Questions</vt:lpstr>
      <vt:lpstr>Who takes online courses?</vt:lpstr>
      <vt:lpstr>Who takes online courses?</vt:lpstr>
      <vt:lpstr>Who takes online courses?</vt:lpstr>
      <vt:lpstr>Who takes online courses?</vt:lpstr>
      <vt:lpstr>Are students* who take online classes different in their registration patterns?</vt:lpstr>
      <vt:lpstr>PowerPoint Presentation</vt:lpstr>
      <vt:lpstr>Enrollments in online only and “choice” classes</vt:lpstr>
      <vt:lpstr>Main Questions</vt:lpstr>
      <vt:lpstr>Who is successful in online courses?</vt:lpstr>
      <vt:lpstr>Who is successful in online courses?</vt:lpstr>
      <vt:lpstr>PowerPoint Presentation</vt:lpstr>
      <vt:lpstr>PowerPoint Presentation</vt:lpstr>
      <vt:lpstr>PowerPoint Presentation</vt:lpstr>
      <vt:lpstr>Can we predict persistence in online courses?</vt:lpstr>
      <vt:lpstr>Can we predict persistence in online courses?</vt:lpstr>
      <vt:lpstr>Examples- estimated probability of completing a class for:</vt:lpstr>
      <vt:lpstr>Can we predict success* in online courses?</vt:lpstr>
      <vt:lpstr>Can we predict success* in online courses?</vt:lpstr>
      <vt:lpstr>Examples- estimated probability of getting a passing grade (conditional on finishing the class) for:</vt:lpstr>
      <vt:lpstr>Summary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dc:creator>
  <cp:lastModifiedBy>Elizabeth Dayton</cp:lastModifiedBy>
  <cp:revision>259</cp:revision>
  <dcterms:created xsi:type="dcterms:W3CDTF">2013-07-01T20:18:50Z</dcterms:created>
  <dcterms:modified xsi:type="dcterms:W3CDTF">2013-09-16T21:33:17Z</dcterms:modified>
</cp:coreProperties>
</file>