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embeddedFontLst>
    <p:embeddedFont>
      <p:font typeface="Arial Black" panose="020B0A04020102020204" pitchFamily="34" charset="0"/>
      <p:bold r:id="rId13"/>
    </p:embeddedFont>
  </p:embeddedFont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HDA" initials="FHDA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383" autoAdjust="0"/>
  </p:normalViewPr>
  <p:slideViewPr>
    <p:cSldViewPr>
      <p:cViewPr>
        <p:scale>
          <a:sx n="54" d="100"/>
          <a:sy n="54" d="100"/>
        </p:scale>
        <p:origin x="-365" y="-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288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6894830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Shape 6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79" name="Shape 6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9" name="Shape 1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Shape 5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16" name="Shape 5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Shape 5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53" name="Shape 5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Shape 5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US" dirty="0"/>
              <a:t>This would move our overall unprepared rate up 0.7%. </a:t>
            </a:r>
          </a:p>
          <a:p>
            <a:pPr rtl="0">
              <a:spcBef>
                <a:spcPts val="0"/>
              </a:spcBef>
              <a:buNone/>
            </a:pPr>
            <a:r>
              <a:rPr lang="en-US" dirty="0"/>
              <a:t>4/14 = 2.2 additional</a:t>
            </a:r>
          </a:p>
          <a:p>
            <a:pPr rtl="0">
              <a:spcBef>
                <a:spcPts val="0"/>
              </a:spcBef>
              <a:buNone/>
            </a:pPr>
            <a:r>
              <a:rPr lang="en-US" dirty="0"/>
              <a:t>3/13 = 2.7 additional</a:t>
            </a:r>
          </a:p>
          <a:p>
            <a:pPr rtl="0">
              <a:spcBef>
                <a:spcPts val="0"/>
              </a:spcBef>
              <a:buNone/>
            </a:pPr>
            <a:r>
              <a:rPr lang="en-US" dirty="0"/>
              <a:t>4/18 = 4 additional</a:t>
            </a:r>
          </a:p>
          <a:p>
            <a:pPr rtl="0">
              <a:spcBef>
                <a:spcPts val="0"/>
              </a:spcBef>
              <a:buNone/>
            </a:pPr>
            <a:r>
              <a:rPr lang="en-US" dirty="0"/>
              <a:t>9 total additional </a:t>
            </a:r>
          </a:p>
          <a:p>
            <a:pPr rtl="0">
              <a:spcBef>
                <a:spcPts val="0"/>
              </a:spcBef>
              <a:buNone/>
            </a:pPr>
            <a:r>
              <a:rPr lang="en-US" dirty="0"/>
              <a:t>9+228 = 237</a:t>
            </a:r>
          </a:p>
          <a:p>
            <a:pPr rtl="0">
              <a:spcBef>
                <a:spcPts val="0"/>
              </a:spcBef>
              <a:buNone/>
            </a:pPr>
            <a:r>
              <a:rPr lang="en-US" dirty="0"/>
              <a:t>237/518 = 45.75%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45.75%- 44% </a:t>
            </a:r>
            <a:r>
              <a:rPr lang="en-US" dirty="0"/>
              <a:t>= 2</a:t>
            </a:r>
            <a:r>
              <a:rPr lang="en-US" dirty="0" smtClean="0"/>
              <a:t>%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263+9 = 272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272/569 = 47.8%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47.8%-46% = 2%</a:t>
            </a:r>
            <a:endParaRPr lang="en-US" dirty="0"/>
          </a:p>
        </p:txBody>
      </p:sp>
      <p:sp>
        <p:nvSpPr>
          <p:cNvPr id="594" name="Shape 5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Shape 6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32" name="Shape 6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Shape 6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US" dirty="0"/>
              <a:t>This moves the overall completion rate up 0.35%. </a:t>
            </a:r>
            <a:r>
              <a:rPr lang="en-US" dirty="0">
                <a:solidFill>
                  <a:schemeClr val="dk1"/>
                </a:solidFill>
              </a:rPr>
              <a:t>These two combined efforts, by moving 14 students up, increases the overall completion rate by 1%</a:t>
            </a:r>
          </a:p>
          <a:p>
            <a:pPr rtl="0">
              <a:spcBef>
                <a:spcPts val="0"/>
              </a:spcBef>
              <a:buNone/>
            </a:pPr>
            <a:endParaRPr dirty="0"/>
          </a:p>
          <a:p>
            <a:pPr rtl="0">
              <a:spcBef>
                <a:spcPts val="0"/>
              </a:spcBef>
              <a:buNone/>
            </a:pPr>
            <a:r>
              <a:rPr lang="en-US" dirty="0"/>
              <a:t>25/46 = 1 additional = </a:t>
            </a:r>
            <a:r>
              <a:rPr lang="en-US" dirty="0" smtClean="0"/>
              <a:t>56%</a:t>
            </a: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6/14 = 2.3 additional </a:t>
            </a:r>
          </a:p>
          <a:p>
            <a:pPr rtl="0">
              <a:spcBef>
                <a:spcPts val="0"/>
              </a:spcBef>
              <a:buNone/>
            </a:pPr>
            <a:r>
              <a:rPr lang="en-US" dirty="0" smtClean="0"/>
              <a:t>6/15 </a:t>
            </a:r>
            <a:r>
              <a:rPr lang="en-US" dirty="0"/>
              <a:t>= </a:t>
            </a:r>
            <a:r>
              <a:rPr lang="en-US" dirty="0" smtClean="0"/>
              <a:t>2.8 </a:t>
            </a:r>
            <a:r>
              <a:rPr lang="en-US" dirty="0"/>
              <a:t>additional </a:t>
            </a:r>
          </a:p>
          <a:p>
            <a:pPr rtl="0">
              <a:spcBef>
                <a:spcPts val="0"/>
              </a:spcBef>
              <a:buNone/>
            </a:pPr>
            <a:r>
              <a:rPr lang="en-US" dirty="0" smtClean="0"/>
              <a:t>Total </a:t>
            </a:r>
            <a:r>
              <a:rPr lang="en-US" dirty="0"/>
              <a:t>additional = </a:t>
            </a:r>
            <a:r>
              <a:rPr lang="en-US" dirty="0" smtClean="0"/>
              <a:t>6.1</a:t>
            </a:r>
            <a:endParaRPr lang="en-US" dirty="0"/>
          </a:p>
          <a:p>
            <a:pPr rtl="0">
              <a:spcBef>
                <a:spcPts val="0"/>
              </a:spcBef>
              <a:buNone/>
            </a:pPr>
            <a:r>
              <a:rPr lang="en-US" dirty="0" smtClean="0"/>
              <a:t>6.1 </a:t>
            </a:r>
            <a:r>
              <a:rPr lang="en-US" dirty="0"/>
              <a:t>+ 68 = </a:t>
            </a:r>
            <a:r>
              <a:rPr lang="en-US" dirty="0" smtClean="0"/>
              <a:t>74.1</a:t>
            </a:r>
            <a:endParaRPr lang="en-US" dirty="0"/>
          </a:p>
          <a:p>
            <a:pPr rtl="0">
              <a:spcBef>
                <a:spcPts val="0"/>
              </a:spcBef>
              <a:buNone/>
            </a:pPr>
            <a:r>
              <a:rPr lang="en-US" dirty="0" smtClean="0"/>
              <a:t>74.1/122</a:t>
            </a:r>
            <a:r>
              <a:rPr lang="en-US" baseline="0" dirty="0" smtClean="0"/>
              <a:t> = 60.7</a:t>
            </a:r>
            <a:endParaRPr lang="en-US" dirty="0"/>
          </a:p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60.7%-56% </a:t>
            </a:r>
            <a:r>
              <a:rPr lang="en-US" dirty="0"/>
              <a:t>= </a:t>
            </a:r>
            <a:r>
              <a:rPr lang="en-US" dirty="0" smtClean="0"/>
              <a:t>4.7%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82+6.1 = 88.1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88.1/139 = 63.3%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63.3%-59% = 4.3%</a:t>
            </a:r>
          </a:p>
        </p:txBody>
      </p:sp>
      <p:sp>
        <p:nvSpPr>
          <p:cNvPr id="673" name="Shape 6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 baseline="0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 baseline="0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 baseline="0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/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/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/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 baseline="0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 baseline="0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 baseline="0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 baseline="0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 baseline="0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 baseline="0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 baseline="0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 baseline="0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BFBF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 baseline="0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609600" y="3429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Arial Black"/>
              <a:buNone/>
            </a:pPr>
            <a:r>
              <a:rPr lang="en-US" sz="3950" b="0" i="0" u="none" strike="noStrike" cap="none" baseline="0" dirty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Student Success Scorecard</a:t>
            </a:r>
            <a:br>
              <a:rPr lang="en-US" sz="3950" b="0" i="0" u="none" strike="noStrike" cap="none" baseline="0" dirty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lang="en-US" sz="3950" b="0" i="0" u="none" strike="noStrike" cap="none" baseline="0" dirty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De Anza College</a:t>
            </a:r>
            <a:br>
              <a:rPr lang="en-US" sz="3950" b="0" i="0" u="none" strike="noStrike" cap="none" baseline="0" dirty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lang="en-US" sz="3950" b="0" i="0" u="none" strike="noStrike" cap="none" baseline="0" dirty="0" smtClean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2015</a:t>
            </a:r>
            <a:br>
              <a:rPr lang="en-US" sz="3950" b="0" i="0" u="none" strike="noStrike" cap="none" baseline="0" dirty="0" smtClean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lang="en-US" sz="3950" dirty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/>
            </a:r>
            <a:br>
              <a:rPr lang="en-US" sz="3950" dirty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lang="en-US" sz="3950" dirty="0" smtClean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/>
            </a:r>
            <a:br>
              <a:rPr lang="en-US" sz="3950" dirty="0" smtClean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lang="en-US" sz="2000" dirty="0" smtClean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Mallory Newell</a:t>
            </a:r>
            <a:br>
              <a:rPr lang="en-US" sz="2000" dirty="0" smtClean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lang="en-US" sz="2000" dirty="0" smtClean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Office of Research and Planning</a:t>
            </a:r>
            <a:endParaRPr lang="en-US" sz="2000" b="0" i="0" u="none" strike="noStrike" cap="none" baseline="0" dirty="0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Shape 675"/>
          <p:cNvSpPr txBox="1">
            <a:spLocks noGrp="1"/>
          </p:cNvSpPr>
          <p:nvPr>
            <p:ph type="ctrTitle"/>
          </p:nvPr>
        </p:nvSpPr>
        <p:spPr>
          <a:xfrm>
            <a:off x="609600" y="304800"/>
            <a:ext cx="7772400" cy="609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chemeClr val="lt1"/>
                </a:solidFill>
                <a:latin typeface="Arial Black"/>
                <a:ea typeface="Arial Black"/>
                <a:cs typeface="Arial Black"/>
              </a:rPr>
              <a:t>Implications and Considerations</a:t>
            </a:r>
            <a:endParaRPr lang="en-US" sz="2800" dirty="0">
              <a:solidFill>
                <a:schemeClr val="lt1"/>
              </a:solidFill>
              <a:latin typeface="Arial Black"/>
              <a:ea typeface="Arial Black"/>
              <a:cs typeface="Arial Black"/>
            </a:endParaRPr>
          </a:p>
        </p:txBody>
      </p:sp>
      <p:sp>
        <p:nvSpPr>
          <p:cNvPr id="676" name="Shape 676"/>
          <p:cNvSpPr txBox="1">
            <a:spLocks noGrp="1"/>
          </p:cNvSpPr>
          <p:nvPr>
            <p:ph type="subTitle" idx="1"/>
          </p:nvPr>
        </p:nvSpPr>
        <p:spPr>
          <a:xfrm>
            <a:off x="76200" y="1066800"/>
            <a:ext cx="8458200" cy="175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indent="-342900" algn="l" rtl="0">
              <a:spcBef>
                <a:spcPts val="0"/>
              </a:spcBef>
              <a:buFontTx/>
              <a:buChar char="-"/>
            </a:pPr>
            <a:r>
              <a:rPr lang="en-US" sz="2000" dirty="0" smtClean="0">
                <a:solidFill>
                  <a:schemeClr val="lt1"/>
                </a:solidFill>
                <a:latin typeface="Arial Black"/>
                <a:ea typeface="Arial Black"/>
                <a:cs typeface="Arial Black"/>
              </a:rPr>
              <a:t>Small changes can move the needle by a lot!</a:t>
            </a:r>
          </a:p>
          <a:p>
            <a:pPr algn="l" rtl="0">
              <a:spcBef>
                <a:spcPts val="0"/>
              </a:spcBef>
            </a:pPr>
            <a:endParaRPr lang="en-US" sz="2000" dirty="0" smtClean="0">
              <a:solidFill>
                <a:schemeClr val="lt1"/>
              </a:solidFill>
              <a:latin typeface="Arial Black"/>
              <a:ea typeface="Arial Black"/>
              <a:cs typeface="Arial Black"/>
            </a:endParaRPr>
          </a:p>
          <a:p>
            <a:pPr marL="342900" indent="-342900" algn="l" rtl="0">
              <a:spcBef>
                <a:spcPts val="0"/>
              </a:spcBef>
              <a:buFontTx/>
              <a:buChar char="-"/>
            </a:pPr>
            <a:r>
              <a:rPr lang="en-US" sz="2000" dirty="0" smtClean="0">
                <a:solidFill>
                  <a:schemeClr val="lt1"/>
                </a:solidFill>
                <a:latin typeface="Arial Black"/>
                <a:ea typeface="Arial Black"/>
                <a:cs typeface="Arial Black"/>
              </a:rPr>
              <a:t>Are ‘Unprepared’ students correctly placed?</a:t>
            </a:r>
          </a:p>
          <a:p>
            <a:pPr marL="800100" lvl="1" indent="-342900" algn="l">
              <a:spcBef>
                <a:spcPts val="0"/>
              </a:spcBef>
              <a:buFontTx/>
              <a:buChar char="-"/>
            </a:pPr>
            <a:r>
              <a:rPr lang="en-US" sz="2000" dirty="0" smtClean="0">
                <a:solidFill>
                  <a:schemeClr val="lt1"/>
                </a:solidFill>
                <a:latin typeface="Arial Black"/>
                <a:ea typeface="Arial Black"/>
                <a:cs typeface="Arial Black"/>
              </a:rPr>
              <a:t>What would their success rates be if they were placed at college level? </a:t>
            </a:r>
          </a:p>
          <a:p>
            <a:pPr algn="l" rtl="0">
              <a:spcBef>
                <a:spcPts val="0"/>
              </a:spcBef>
              <a:buNone/>
            </a:pPr>
            <a:endParaRPr lang="en-US" sz="2000" dirty="0">
              <a:solidFill>
                <a:schemeClr val="lt1"/>
              </a:solidFill>
              <a:latin typeface="Arial Black"/>
              <a:ea typeface="Arial Black"/>
              <a:cs typeface="Arial Black"/>
            </a:endParaRPr>
          </a:p>
          <a:p>
            <a:pPr algn="l" rtl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lt1"/>
                </a:solidFill>
                <a:latin typeface="Arial Black"/>
                <a:ea typeface="Arial Black"/>
                <a:cs typeface="Arial Black"/>
              </a:rPr>
              <a:t>- What projects or initiatives should we focus on to close the achievement gap?</a:t>
            </a:r>
          </a:p>
          <a:p>
            <a:pPr algn="l" rtl="0">
              <a:spcBef>
                <a:spcPts val="0"/>
              </a:spcBef>
              <a:buNone/>
            </a:pPr>
            <a:endParaRPr lang="en-US" sz="2000" dirty="0" smtClean="0">
              <a:solidFill>
                <a:schemeClr val="lt1"/>
              </a:solidFill>
              <a:latin typeface="Arial Black"/>
              <a:ea typeface="Arial Black"/>
              <a:cs typeface="Arial Black"/>
            </a:endParaRPr>
          </a:p>
          <a:p>
            <a:pPr marL="342900" indent="-342900" algn="l" rtl="0">
              <a:spcBef>
                <a:spcPts val="0"/>
              </a:spcBef>
              <a:buFontTx/>
              <a:buChar char="-"/>
            </a:pPr>
            <a:r>
              <a:rPr lang="en-US" sz="2000" dirty="0" smtClean="0">
                <a:solidFill>
                  <a:schemeClr val="lt1"/>
                </a:solidFill>
                <a:latin typeface="Arial Black"/>
                <a:ea typeface="Arial Black"/>
                <a:cs typeface="Arial Black"/>
              </a:rPr>
              <a:t>How committed are we to closing the achievement gap?</a:t>
            </a:r>
          </a:p>
          <a:p>
            <a:pPr marL="800100" lvl="1" indent="-342900" algn="l">
              <a:spcBef>
                <a:spcPts val="0"/>
              </a:spcBef>
              <a:buFontTx/>
              <a:buChar char="-"/>
            </a:pPr>
            <a:r>
              <a:rPr lang="en-US" sz="2000" dirty="0" smtClean="0">
                <a:solidFill>
                  <a:schemeClr val="lt1"/>
                </a:solidFill>
                <a:latin typeface="Arial Black"/>
                <a:ea typeface="Arial Black"/>
                <a:cs typeface="Arial Black"/>
              </a:rPr>
              <a:t>We will need to challenge our culture and current systems, including:</a:t>
            </a:r>
          </a:p>
          <a:p>
            <a:pPr marL="1257300" lvl="2" indent="-342900" algn="l">
              <a:spcBef>
                <a:spcPts val="0"/>
              </a:spcBef>
              <a:buFontTx/>
              <a:buChar char="-"/>
            </a:pPr>
            <a:r>
              <a:rPr lang="en-US" sz="2000" dirty="0" smtClean="0">
                <a:solidFill>
                  <a:schemeClr val="lt1"/>
                </a:solidFill>
                <a:latin typeface="Arial Black"/>
                <a:ea typeface="Arial Black"/>
                <a:cs typeface="Arial Black"/>
              </a:rPr>
              <a:t>Culture of student failure vs. our own failure</a:t>
            </a:r>
          </a:p>
          <a:p>
            <a:pPr marL="1257300" lvl="2" indent="-342900" algn="l">
              <a:spcBef>
                <a:spcPts val="0"/>
              </a:spcBef>
              <a:buFontTx/>
              <a:buChar char="-"/>
            </a:pPr>
            <a:r>
              <a:rPr lang="en-US" sz="2000" dirty="0" smtClean="0">
                <a:solidFill>
                  <a:schemeClr val="lt1"/>
                </a:solidFill>
                <a:latin typeface="Arial Black"/>
                <a:ea typeface="Arial Black"/>
                <a:cs typeface="Arial Black"/>
              </a:rPr>
              <a:t>Placement processes</a:t>
            </a:r>
          </a:p>
          <a:p>
            <a:pPr marL="1257300" lvl="2" indent="-342900" algn="l">
              <a:spcBef>
                <a:spcPts val="0"/>
              </a:spcBef>
              <a:buFontTx/>
              <a:buChar char="-"/>
            </a:pPr>
            <a:r>
              <a:rPr lang="en-US" sz="2000" dirty="0" smtClean="0">
                <a:solidFill>
                  <a:schemeClr val="lt1"/>
                </a:solidFill>
                <a:latin typeface="Arial Black"/>
                <a:ea typeface="Arial Black"/>
                <a:cs typeface="Arial Black"/>
              </a:rPr>
              <a:t>Basic skills sequences</a:t>
            </a:r>
          </a:p>
          <a:p>
            <a:pPr marL="1257300" lvl="2" indent="-342900" algn="l">
              <a:spcBef>
                <a:spcPts val="0"/>
              </a:spcBef>
              <a:buFontTx/>
              <a:buChar char="-"/>
            </a:pPr>
            <a:r>
              <a:rPr lang="en-US" sz="2000" dirty="0" smtClean="0">
                <a:solidFill>
                  <a:schemeClr val="lt1"/>
                </a:solidFill>
                <a:latin typeface="Arial Black"/>
                <a:ea typeface="Arial Black"/>
                <a:cs typeface="Arial Black"/>
              </a:rPr>
              <a:t>Pre-requisites</a:t>
            </a:r>
          </a:p>
          <a:p>
            <a:pPr marL="1257300" lvl="2" indent="-342900" algn="l">
              <a:spcBef>
                <a:spcPts val="0"/>
              </a:spcBef>
              <a:buFontTx/>
              <a:buChar char="-"/>
            </a:pPr>
            <a:r>
              <a:rPr lang="en-US" sz="2000" dirty="0" smtClean="0">
                <a:solidFill>
                  <a:schemeClr val="lt1"/>
                </a:solidFill>
                <a:latin typeface="Arial Black"/>
                <a:ea typeface="Arial Black"/>
                <a:cs typeface="Arial Black"/>
              </a:rPr>
              <a:t>Support services</a:t>
            </a:r>
          </a:p>
          <a:p>
            <a:pPr marL="1257300" lvl="2" indent="-342900" algn="l">
              <a:spcBef>
                <a:spcPts val="0"/>
              </a:spcBef>
              <a:buFontTx/>
              <a:buChar char="-"/>
            </a:pPr>
            <a:endParaRPr lang="en-US" sz="2000" dirty="0" smtClean="0">
              <a:solidFill>
                <a:schemeClr val="lt1"/>
              </a:solidFill>
              <a:latin typeface="Arial Black"/>
              <a:ea typeface="Arial Black"/>
              <a:cs typeface="Arial Black"/>
            </a:endParaRPr>
          </a:p>
          <a:p>
            <a:pPr marL="1257300" lvl="2" indent="-342900" algn="l">
              <a:spcBef>
                <a:spcPts val="0"/>
              </a:spcBef>
              <a:buFontTx/>
              <a:buChar char="-"/>
            </a:pPr>
            <a:endParaRPr lang="en-US" sz="2000" dirty="0" smtClean="0">
              <a:solidFill>
                <a:schemeClr val="lt1"/>
              </a:solidFill>
              <a:latin typeface="Arial Black"/>
              <a:ea typeface="Arial Black"/>
              <a:cs typeface="Arial Black"/>
            </a:endParaRPr>
          </a:p>
          <a:p>
            <a:pPr algn="l" rtl="0">
              <a:spcBef>
                <a:spcPts val="0"/>
              </a:spcBef>
              <a:buNone/>
            </a:pPr>
            <a:endParaRPr lang="en-US" sz="2000" dirty="0" smtClean="0">
              <a:solidFill>
                <a:schemeClr val="lt1"/>
              </a:solidFill>
              <a:latin typeface="Arial Black"/>
              <a:ea typeface="Arial Black"/>
              <a:cs typeface="Arial Black"/>
            </a:endParaRPr>
          </a:p>
          <a:p>
            <a:pPr algn="l">
              <a:spcBef>
                <a:spcPts val="0"/>
              </a:spcBef>
              <a:buNone/>
            </a:pPr>
            <a:endParaRPr sz="2000" dirty="0">
              <a:solidFill>
                <a:schemeClr val="lt1"/>
              </a:solidFill>
              <a:latin typeface="Arial Black"/>
              <a:ea typeface="Arial Black"/>
              <a:cs typeface="Arial Black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3124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Arial Black"/>
              <a:buNone/>
            </a:pP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Outcome Metrics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209800" y="4149080"/>
            <a:ext cx="2209799" cy="2861319"/>
            <a:chOff x="2209800" y="4149080"/>
            <a:chExt cx="2209799" cy="2861319"/>
          </a:xfrm>
        </p:grpSpPr>
        <p:pic>
          <p:nvPicPr>
            <p:cNvPr id="86" name="Shape 86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2247900" y="4149080"/>
              <a:ext cx="1472820" cy="147282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7" name="Shape 87"/>
            <p:cNvSpPr txBox="1"/>
            <p:nvPr/>
          </p:nvSpPr>
          <p:spPr>
            <a:xfrm>
              <a:off x="2209800" y="5533071"/>
              <a:ext cx="2209799" cy="1477328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0" i="0" u="none" strike="noStrike" cap="none" baseline="0" dirty="0">
                  <a:solidFill>
                    <a:srgbClr val="59595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Completion</a:t>
              </a:r>
            </a:p>
            <a:p>
              <a:pPr marL="285750" marR="0" lvl="0" indent="-285750" algn="l" rtl="0">
                <a:spcBef>
                  <a:spcPts val="0"/>
                </a:spcBef>
                <a:buClr>
                  <a:srgbClr val="595959"/>
                </a:buClr>
                <a:buSzPct val="100000"/>
                <a:buFont typeface="Arial"/>
                <a:buChar char="•"/>
              </a:pPr>
              <a:r>
                <a:rPr lang="en-US" sz="1800" b="0" i="0" u="none" strike="noStrike" cap="none" baseline="0" dirty="0">
                  <a:solidFill>
                    <a:srgbClr val="59595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Overall</a:t>
              </a:r>
            </a:p>
            <a:p>
              <a:pPr marL="285750" marR="0" lvl="0" indent="-285750" algn="l" rtl="0">
                <a:spcBef>
                  <a:spcPts val="0"/>
                </a:spcBef>
                <a:buClr>
                  <a:srgbClr val="595959"/>
                </a:buClr>
                <a:buSzPct val="100000"/>
                <a:buFont typeface="Arial"/>
                <a:buChar char="•"/>
              </a:pPr>
              <a:r>
                <a:rPr lang="en-US" sz="1800" b="0" i="0" u="none" strike="noStrike" cap="none" baseline="0" dirty="0">
                  <a:solidFill>
                    <a:srgbClr val="59595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Prepared </a:t>
              </a:r>
            </a:p>
            <a:p>
              <a:pPr marL="285750" marR="0" lvl="0" indent="-285750" algn="l" rtl="0">
                <a:spcBef>
                  <a:spcPts val="0"/>
                </a:spcBef>
                <a:buClr>
                  <a:srgbClr val="595959"/>
                </a:buClr>
                <a:buSzPct val="100000"/>
                <a:buFont typeface="Arial"/>
                <a:buChar char="•"/>
              </a:pPr>
              <a:r>
                <a:rPr lang="en-US" sz="1800" b="0" i="0" u="none" strike="noStrike" cap="none" baseline="0" dirty="0">
                  <a:solidFill>
                    <a:srgbClr val="59595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Unprepared</a:t>
              </a:r>
            </a:p>
            <a:p>
              <a:pPr marL="0" marR="0" lvl="0" indent="0" algn="l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rgbClr val="595959"/>
                </a:solidFill>
                <a:latin typeface="Arial Black"/>
                <a:ea typeface="Arial Black"/>
                <a:cs typeface="Arial Black"/>
                <a:sym typeface="Arial Black"/>
              </a:endParaRPr>
            </a:p>
          </p:txBody>
        </p:sp>
      </p:grpSp>
      <p:sp>
        <p:nvSpPr>
          <p:cNvPr id="88" name="Shape 88"/>
          <p:cNvSpPr txBox="1"/>
          <p:nvPr/>
        </p:nvSpPr>
        <p:spPr>
          <a:xfrm>
            <a:off x="6096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Arial Black"/>
              <a:buNone/>
            </a:pP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Intermediary Metrics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57200" y="1125673"/>
            <a:ext cx="3057525" cy="2861789"/>
            <a:chOff x="457200" y="1125673"/>
            <a:chExt cx="3057525" cy="2861789"/>
          </a:xfrm>
        </p:grpSpPr>
        <p:pic>
          <p:nvPicPr>
            <p:cNvPr id="89" name="Shape 89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133653" y="1125673"/>
              <a:ext cx="1428749" cy="142874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0" name="Shape 90"/>
            <p:cNvSpPr txBox="1"/>
            <p:nvPr/>
          </p:nvSpPr>
          <p:spPr>
            <a:xfrm>
              <a:off x="457200" y="2510134"/>
              <a:ext cx="3057525" cy="1477328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0" i="0" u="none" strike="noStrike" cap="none" baseline="0" dirty="0">
                  <a:solidFill>
                    <a:srgbClr val="59595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Remedial Completion</a:t>
              </a:r>
            </a:p>
            <a:p>
              <a:pPr marL="285750" marR="0" lvl="0" indent="-285750" algn="l" rtl="0">
                <a:spcBef>
                  <a:spcPts val="0"/>
                </a:spcBef>
                <a:buClr>
                  <a:srgbClr val="595959"/>
                </a:buClr>
                <a:buSzPct val="100000"/>
                <a:buFont typeface="Arial"/>
                <a:buChar char="•"/>
              </a:pPr>
              <a:r>
                <a:rPr lang="en-US" sz="1800" b="0" i="0" u="none" strike="noStrike" cap="none" baseline="0" dirty="0">
                  <a:solidFill>
                    <a:srgbClr val="59595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English</a:t>
              </a:r>
            </a:p>
            <a:p>
              <a:pPr marL="285750" marR="0" lvl="0" indent="-285750" algn="l" rtl="0">
                <a:spcBef>
                  <a:spcPts val="0"/>
                </a:spcBef>
                <a:buClr>
                  <a:srgbClr val="595959"/>
                </a:buClr>
                <a:buSzPct val="100000"/>
                <a:buFont typeface="Arial"/>
                <a:buChar char="•"/>
              </a:pPr>
              <a:r>
                <a:rPr lang="en-US" sz="1800" b="0" i="0" u="none" strike="noStrike" cap="none" baseline="0" dirty="0">
                  <a:solidFill>
                    <a:srgbClr val="59595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Math</a:t>
              </a:r>
            </a:p>
            <a:p>
              <a:pPr marL="285750" marR="0" lvl="0" indent="-285750" algn="l" rtl="0">
                <a:spcBef>
                  <a:spcPts val="0"/>
                </a:spcBef>
                <a:buClr>
                  <a:srgbClr val="595959"/>
                </a:buClr>
                <a:buSzPct val="100000"/>
                <a:buFont typeface="Arial"/>
                <a:buChar char="•"/>
              </a:pPr>
              <a:r>
                <a:rPr lang="en-US" sz="1800" b="0" i="0" u="none" strike="noStrike" cap="none" baseline="0" dirty="0">
                  <a:solidFill>
                    <a:srgbClr val="59595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ESL</a:t>
              </a:r>
            </a:p>
            <a:p>
              <a:pPr marL="0" marR="0" lvl="0" indent="0" algn="l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rgbClr val="595959"/>
                </a:solidFill>
                <a:latin typeface="Arial Black"/>
                <a:ea typeface="Arial Black"/>
                <a:cs typeface="Arial Black"/>
                <a:sym typeface="Arial Black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505200" y="1001848"/>
            <a:ext cx="2743199" cy="2780350"/>
            <a:chOff x="3505200" y="1001848"/>
            <a:chExt cx="2743199" cy="2780350"/>
          </a:xfrm>
        </p:grpSpPr>
        <p:pic>
          <p:nvPicPr>
            <p:cNvPr id="91" name="Shape 9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3886200" y="1001848"/>
              <a:ext cx="1676399" cy="16763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2" name="Shape 92"/>
            <p:cNvSpPr txBox="1"/>
            <p:nvPr/>
          </p:nvSpPr>
          <p:spPr>
            <a:xfrm>
              <a:off x="3505200" y="2581869"/>
              <a:ext cx="2743199" cy="120032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0" i="0" u="none" strike="noStrike" cap="none" baseline="0" dirty="0">
                  <a:solidFill>
                    <a:srgbClr val="59595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Complete 30 units on way to degree or transfer</a:t>
              </a:r>
            </a:p>
            <a:p>
              <a:pPr marL="0" marR="0" lvl="0" indent="0" algn="l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rgbClr val="595959"/>
                </a:solidFill>
                <a:latin typeface="Arial Black"/>
                <a:ea typeface="Arial Black"/>
                <a:cs typeface="Arial Black"/>
                <a:sym typeface="Arial Black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781800" y="1219200"/>
            <a:ext cx="1828800" cy="2066329"/>
            <a:chOff x="6781800" y="1219200"/>
            <a:chExt cx="1828800" cy="2066329"/>
          </a:xfrm>
        </p:grpSpPr>
        <p:sp>
          <p:nvSpPr>
            <p:cNvPr id="93" name="Shape 93"/>
            <p:cNvSpPr txBox="1"/>
            <p:nvPr/>
          </p:nvSpPr>
          <p:spPr>
            <a:xfrm>
              <a:off x="6781800" y="2362200"/>
              <a:ext cx="1828800" cy="92332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0" i="0" u="none" strike="noStrike" cap="none" baseline="0" dirty="0">
                  <a:solidFill>
                    <a:srgbClr val="59595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Four quarter persistence</a:t>
              </a:r>
            </a:p>
            <a:p>
              <a:pPr marL="0" marR="0" lvl="0" indent="0" algn="l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rgbClr val="595959"/>
                </a:solidFill>
                <a:latin typeface="Arial Black"/>
                <a:ea typeface="Arial Black"/>
                <a:cs typeface="Arial Black"/>
                <a:sym typeface="Arial Black"/>
              </a:endParaRPr>
            </a:p>
          </p:txBody>
        </p:sp>
        <p:pic>
          <p:nvPicPr>
            <p:cNvPr id="94" name="Shape 94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7064103" y="1219200"/>
              <a:ext cx="1241697" cy="1241697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" name="Group 5"/>
          <p:cNvGrpSpPr/>
          <p:nvPr/>
        </p:nvGrpSpPr>
        <p:grpSpPr>
          <a:xfrm>
            <a:off x="5334001" y="4287519"/>
            <a:ext cx="2209799" cy="2113281"/>
            <a:chOff x="5334001" y="4287519"/>
            <a:chExt cx="2209799" cy="2113281"/>
          </a:xfrm>
        </p:grpSpPr>
        <p:pic>
          <p:nvPicPr>
            <p:cNvPr id="95" name="Shape 95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5659119" y="4287519"/>
              <a:ext cx="1427480" cy="14274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6" name="Shape 96"/>
            <p:cNvSpPr txBox="1"/>
            <p:nvPr/>
          </p:nvSpPr>
          <p:spPr>
            <a:xfrm>
              <a:off x="5334001" y="5754469"/>
              <a:ext cx="2209799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0" i="0" u="none" strike="noStrike" cap="none" baseline="0" dirty="0">
                  <a:solidFill>
                    <a:srgbClr val="59595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CTE Completion</a:t>
              </a:r>
            </a:p>
            <a:p>
              <a:pPr marL="0" marR="0" lvl="0" indent="0" algn="l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rgbClr val="595959"/>
                </a:solidFill>
                <a:latin typeface="Arial Black"/>
                <a:ea typeface="Arial Black"/>
                <a:cs typeface="Arial Black"/>
                <a:sym typeface="Arial Black"/>
              </a:endParaRPr>
            </a:p>
          </p:txBody>
        </p:sp>
      </p:grp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Shape 101"/>
          <p:cNvGrpSpPr/>
          <p:nvPr/>
        </p:nvGrpSpPr>
        <p:grpSpPr>
          <a:xfrm>
            <a:off x="2332800" y="399475"/>
            <a:ext cx="6252450" cy="863479"/>
            <a:chOff x="2332800" y="94675"/>
            <a:chExt cx="6252450" cy="863479"/>
          </a:xfrm>
        </p:grpSpPr>
        <p:sp>
          <p:nvSpPr>
            <p:cNvPr id="102" name="Shape 102"/>
            <p:cNvSpPr txBox="1"/>
            <p:nvPr/>
          </p:nvSpPr>
          <p:spPr>
            <a:xfrm>
              <a:off x="2332800" y="170875"/>
              <a:ext cx="1629600" cy="4616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 smtClean="0">
                  <a:solidFill>
                    <a:srgbClr val="7F7F7F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Current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400" b="1" dirty="0" smtClean="0">
                  <a:solidFill>
                    <a:srgbClr val="7F7F7F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Rate</a:t>
              </a:r>
              <a:endParaRPr lang="en-US" sz="2400" b="1" i="0" u="none" strike="noStrike" cap="none" baseline="0" dirty="0">
                <a:solidFill>
                  <a:srgbClr val="7F7F7F"/>
                </a:solidFill>
                <a:latin typeface="Arial Black"/>
                <a:ea typeface="Arial Black"/>
                <a:cs typeface="Arial Black"/>
                <a:sym typeface="Arial Black"/>
              </a:endParaRPr>
            </a:p>
          </p:txBody>
        </p:sp>
        <p:sp>
          <p:nvSpPr>
            <p:cNvPr id="103" name="Shape 103"/>
            <p:cNvSpPr txBox="1"/>
            <p:nvPr/>
          </p:nvSpPr>
          <p:spPr>
            <a:xfrm>
              <a:off x="4070100" y="94675"/>
              <a:ext cx="1187700" cy="831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rgbClr val="7F7F7F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State 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rgbClr val="7F7F7F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Avg.</a:t>
              </a:r>
            </a:p>
          </p:txBody>
        </p:sp>
        <p:sp>
          <p:nvSpPr>
            <p:cNvPr id="104" name="Shape 104"/>
            <p:cNvSpPr txBox="1"/>
            <p:nvPr/>
          </p:nvSpPr>
          <p:spPr>
            <a:xfrm>
              <a:off x="5725200" y="94675"/>
              <a:ext cx="1056600" cy="831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rgbClr val="7F7F7F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Peer 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rgbClr val="7F7F7F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High</a:t>
              </a:r>
            </a:p>
          </p:txBody>
        </p:sp>
        <p:sp>
          <p:nvSpPr>
            <p:cNvPr id="105" name="Shape 105"/>
            <p:cNvSpPr txBox="1"/>
            <p:nvPr/>
          </p:nvSpPr>
          <p:spPr>
            <a:xfrm>
              <a:off x="7233750" y="127154"/>
              <a:ext cx="1351500" cy="831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rgbClr val="7F7F7F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5-Year 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rgbClr val="7F7F7F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Trend</a:t>
              </a:r>
            </a:p>
          </p:txBody>
        </p:sp>
      </p:grpSp>
      <p:sp>
        <p:nvSpPr>
          <p:cNvPr id="107" name="Shape 107"/>
          <p:cNvSpPr txBox="1"/>
          <p:nvPr/>
        </p:nvSpPr>
        <p:spPr>
          <a:xfrm>
            <a:off x="152400" y="1824425"/>
            <a:ext cx="2159700" cy="461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400" b="1" i="0" u="none" strike="noStrike" cap="none" baseline="0" dirty="0">
                <a:solidFill>
                  <a:srgbClr val="7F7F7F"/>
                </a:solidFill>
                <a:latin typeface="Arial Black"/>
                <a:ea typeface="Arial Black"/>
                <a:cs typeface="Arial Black"/>
                <a:sym typeface="Arial Black"/>
              </a:rPr>
              <a:t>Completion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590800" y="1483775"/>
            <a:ext cx="6444299" cy="1207499"/>
            <a:chOff x="2590800" y="1483775"/>
            <a:chExt cx="6444299" cy="1207499"/>
          </a:xfrm>
        </p:grpSpPr>
        <p:sp>
          <p:nvSpPr>
            <p:cNvPr id="108" name="Shape 108"/>
            <p:cNvSpPr txBox="1"/>
            <p:nvPr/>
          </p:nvSpPr>
          <p:spPr>
            <a:xfrm>
              <a:off x="2590800" y="1824425"/>
              <a:ext cx="1351500" cy="4616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67.3%</a:t>
              </a:r>
            </a:p>
          </p:txBody>
        </p:sp>
        <p:grpSp>
          <p:nvGrpSpPr>
            <p:cNvPr id="109" name="Shape 109"/>
            <p:cNvGrpSpPr/>
            <p:nvPr/>
          </p:nvGrpSpPr>
          <p:grpSpPr>
            <a:xfrm>
              <a:off x="7239001" y="1902875"/>
              <a:ext cx="1796098" cy="345126"/>
              <a:chOff x="137275" y="-99614"/>
              <a:chExt cx="1478635" cy="197745"/>
            </a:xfrm>
          </p:grpSpPr>
          <p:cxnSp>
            <p:nvCxnSpPr>
              <p:cNvPr id="110" name="Shape 110"/>
              <p:cNvCxnSpPr/>
              <p:nvPr/>
            </p:nvCxnSpPr>
            <p:spPr>
              <a:xfrm>
                <a:off x="137275" y="98025"/>
                <a:ext cx="431101" cy="105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1" name="Shape 111"/>
              <p:cNvCxnSpPr/>
              <p:nvPr/>
            </p:nvCxnSpPr>
            <p:spPr>
              <a:xfrm rot="10800000" flipH="1">
                <a:off x="503345" y="50816"/>
                <a:ext cx="359505" cy="47315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2" name="Shape 112"/>
              <p:cNvCxnSpPr/>
              <p:nvPr/>
            </p:nvCxnSpPr>
            <p:spPr>
              <a:xfrm rot="10800000" flipH="1">
                <a:off x="827326" y="-36648"/>
                <a:ext cx="421588" cy="91119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3" name="Shape 113"/>
              <p:cNvCxnSpPr/>
              <p:nvPr/>
            </p:nvCxnSpPr>
            <p:spPr>
              <a:xfrm flipV="1">
                <a:off x="1231304" y="-99614"/>
                <a:ext cx="384606" cy="7527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114" name="Shape 114"/>
            <p:cNvSpPr/>
            <p:nvPr/>
          </p:nvSpPr>
          <p:spPr>
            <a:xfrm rot="10800000">
              <a:off x="4191001" y="1483775"/>
              <a:ext cx="914400" cy="838199"/>
            </a:xfrm>
            <a:prstGeom prst="downArrow">
              <a:avLst>
                <a:gd name="adj1" fmla="val 50000"/>
                <a:gd name="adj2" fmla="val 50000"/>
              </a:avLst>
            </a:prstGeom>
            <a:noFill/>
            <a:ln w="38100" cap="flat" cmpd="sng">
              <a:solidFill>
                <a:srgbClr val="395E8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Shape 115"/>
            <p:cNvSpPr txBox="1"/>
            <p:nvPr/>
          </p:nvSpPr>
          <p:spPr>
            <a:xfrm>
              <a:off x="4014326" y="2321975"/>
              <a:ext cx="1277399" cy="3692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+ 20.5%</a:t>
              </a:r>
            </a:p>
          </p:txBody>
        </p:sp>
        <p:sp>
          <p:nvSpPr>
            <p:cNvPr id="116" name="Shape 116"/>
            <p:cNvSpPr txBox="1"/>
            <p:nvPr/>
          </p:nvSpPr>
          <p:spPr>
            <a:xfrm>
              <a:off x="2750275" y="2248000"/>
              <a:ext cx="915600" cy="3692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0" i="0" u="none" strike="noStrike" cap="none" baseline="0" dirty="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(3,457)</a:t>
              </a:r>
            </a:p>
          </p:txBody>
        </p:sp>
        <p:sp>
          <p:nvSpPr>
            <p:cNvPr id="117" name="Shape 117"/>
            <p:cNvSpPr/>
            <p:nvPr/>
          </p:nvSpPr>
          <p:spPr>
            <a:xfrm rot="10800000">
              <a:off x="5784436" y="1483777"/>
              <a:ext cx="914400" cy="838199"/>
            </a:xfrm>
            <a:prstGeom prst="downArrow">
              <a:avLst>
                <a:gd name="adj1" fmla="val 50000"/>
                <a:gd name="adj2" fmla="val 50000"/>
              </a:avLst>
            </a:prstGeom>
            <a:noFill/>
            <a:ln w="38100" cap="flat" cmpd="sng">
              <a:solidFill>
                <a:srgbClr val="395E8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Shape 118"/>
            <p:cNvSpPr txBox="1"/>
            <p:nvPr/>
          </p:nvSpPr>
          <p:spPr>
            <a:xfrm>
              <a:off x="5716374" y="2321962"/>
              <a:ext cx="1219199" cy="3692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+ 3.3%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628512" y="4440634"/>
            <a:ext cx="6280817" cy="1199765"/>
            <a:chOff x="2628512" y="4440634"/>
            <a:chExt cx="6280817" cy="1199765"/>
          </a:xfrm>
        </p:grpSpPr>
        <p:sp>
          <p:nvSpPr>
            <p:cNvPr id="120" name="Shape 120"/>
            <p:cNvSpPr txBox="1"/>
            <p:nvPr/>
          </p:nvSpPr>
          <p:spPr>
            <a:xfrm>
              <a:off x="2628512" y="4734450"/>
              <a:ext cx="1351500" cy="4616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60.3%</a:t>
              </a:r>
            </a:p>
          </p:txBody>
        </p:sp>
        <p:grpSp>
          <p:nvGrpSpPr>
            <p:cNvPr id="121" name="Shape 121"/>
            <p:cNvGrpSpPr/>
            <p:nvPr/>
          </p:nvGrpSpPr>
          <p:grpSpPr>
            <a:xfrm>
              <a:off x="7111113" y="4749411"/>
              <a:ext cx="1798216" cy="395162"/>
              <a:chOff x="137275" y="-128284"/>
              <a:chExt cx="1480378" cy="226415"/>
            </a:xfrm>
          </p:grpSpPr>
          <p:cxnSp>
            <p:nvCxnSpPr>
              <p:cNvPr id="122" name="Shape 122"/>
              <p:cNvCxnSpPr/>
              <p:nvPr/>
            </p:nvCxnSpPr>
            <p:spPr>
              <a:xfrm>
                <a:off x="137275" y="98025"/>
                <a:ext cx="431101" cy="105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3" name="Shape 123"/>
              <p:cNvCxnSpPr/>
              <p:nvPr/>
            </p:nvCxnSpPr>
            <p:spPr>
              <a:xfrm rot="10800000" flipH="1">
                <a:off x="503345" y="98128"/>
                <a:ext cx="381000" cy="1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" name="Shape 124"/>
              <p:cNvCxnSpPr/>
              <p:nvPr/>
            </p:nvCxnSpPr>
            <p:spPr>
              <a:xfrm rot="10800000" flipH="1">
                <a:off x="862850" y="5256"/>
                <a:ext cx="421588" cy="91119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" name="Shape 125"/>
              <p:cNvCxnSpPr/>
              <p:nvPr/>
            </p:nvCxnSpPr>
            <p:spPr>
              <a:xfrm rot="10800000" flipH="1">
                <a:off x="1231304" y="-128284"/>
                <a:ext cx="386349" cy="13354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126" name="Shape 126"/>
            <p:cNvSpPr/>
            <p:nvPr/>
          </p:nvSpPr>
          <p:spPr>
            <a:xfrm rot="10800000">
              <a:off x="4257088" y="4440634"/>
              <a:ext cx="914400" cy="838199"/>
            </a:xfrm>
            <a:prstGeom prst="downArrow">
              <a:avLst>
                <a:gd name="adj1" fmla="val 50000"/>
                <a:gd name="adj2" fmla="val 50000"/>
              </a:avLst>
            </a:prstGeom>
            <a:noFill/>
            <a:ln w="38100" cap="flat" cmpd="sng">
              <a:solidFill>
                <a:srgbClr val="395E8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Shape 127"/>
            <p:cNvSpPr txBox="1"/>
            <p:nvPr/>
          </p:nvSpPr>
          <p:spPr>
            <a:xfrm>
              <a:off x="4070762" y="5258500"/>
              <a:ext cx="1351500" cy="3692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+ 21.1%</a:t>
              </a:r>
            </a:p>
          </p:txBody>
        </p:sp>
        <p:sp>
          <p:nvSpPr>
            <p:cNvPr id="128" name="Shape 128"/>
            <p:cNvSpPr txBox="1"/>
            <p:nvPr/>
          </p:nvSpPr>
          <p:spPr>
            <a:xfrm>
              <a:off x="2764412" y="5163734"/>
              <a:ext cx="915600" cy="3692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0" i="0" u="none" strike="noStrike" cap="none" baseline="0" dirty="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(2,451)</a:t>
              </a:r>
            </a:p>
          </p:txBody>
        </p:sp>
        <p:sp>
          <p:nvSpPr>
            <p:cNvPr id="129" name="Shape 129"/>
            <p:cNvSpPr/>
            <p:nvPr/>
          </p:nvSpPr>
          <p:spPr>
            <a:xfrm rot="10800000">
              <a:off x="5824748" y="4467112"/>
              <a:ext cx="914400" cy="838199"/>
            </a:xfrm>
            <a:prstGeom prst="downArrow">
              <a:avLst>
                <a:gd name="adj1" fmla="val 50000"/>
                <a:gd name="adj2" fmla="val 50000"/>
              </a:avLst>
            </a:prstGeom>
            <a:noFill/>
            <a:ln w="38100" cap="flat" cmpd="sng">
              <a:solidFill>
                <a:srgbClr val="395E8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Shape 130"/>
            <p:cNvSpPr txBox="1"/>
            <p:nvPr/>
          </p:nvSpPr>
          <p:spPr>
            <a:xfrm>
              <a:off x="5748534" y="5271100"/>
              <a:ext cx="1219199" cy="3692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+ 9.4%</a:t>
              </a:r>
            </a:p>
          </p:txBody>
        </p:sp>
      </p:grpSp>
      <p:sp>
        <p:nvSpPr>
          <p:cNvPr id="131" name="Shape 131"/>
          <p:cNvSpPr txBox="1"/>
          <p:nvPr/>
        </p:nvSpPr>
        <p:spPr>
          <a:xfrm>
            <a:off x="82262" y="4694550"/>
            <a:ext cx="2392199" cy="461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400" b="1" dirty="0" smtClean="0">
                <a:solidFill>
                  <a:srgbClr val="7F7F7F"/>
                </a:solidFill>
                <a:latin typeface="Arial Black"/>
                <a:ea typeface="Arial Black"/>
                <a:cs typeface="Arial Black"/>
                <a:sym typeface="Arial Black"/>
              </a:rPr>
              <a:t>Completion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400" b="1" i="0" u="none" strike="noStrike" cap="none" baseline="0" dirty="0" smtClean="0">
                <a:solidFill>
                  <a:srgbClr val="7F7F7F"/>
                </a:solidFill>
                <a:latin typeface="Arial Black"/>
                <a:ea typeface="Arial Black"/>
                <a:cs typeface="Arial Black"/>
                <a:sym typeface="Arial Black"/>
              </a:rPr>
              <a:t>Unprepared</a:t>
            </a:r>
            <a:endParaRPr lang="en-US" sz="2400" b="1" i="0" u="none" strike="noStrike" cap="none" baseline="0" dirty="0">
              <a:solidFill>
                <a:srgbClr val="7F7F7F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39" name="Shape 139"/>
          <p:cNvSpPr txBox="1"/>
          <p:nvPr/>
        </p:nvSpPr>
        <p:spPr>
          <a:xfrm>
            <a:off x="166350" y="2787450"/>
            <a:ext cx="2159700" cy="110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2400" b="1" i="0" u="none" strike="noStrike" cap="none" baseline="0" dirty="0">
              <a:solidFill>
                <a:srgbClr val="7F7F7F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400" b="1" dirty="0">
                <a:solidFill>
                  <a:srgbClr val="7F7F7F"/>
                </a:solidFill>
                <a:latin typeface="Arial Black"/>
                <a:ea typeface="Arial Black"/>
                <a:cs typeface="Arial Black"/>
                <a:sym typeface="Arial Black"/>
              </a:rPr>
              <a:t>Completion </a:t>
            </a:r>
            <a:r>
              <a:rPr lang="en-US" sz="2400" b="1" i="0" u="none" strike="noStrike" cap="none" baseline="0" dirty="0">
                <a:solidFill>
                  <a:srgbClr val="7F7F7F"/>
                </a:solidFill>
                <a:latin typeface="Arial Black"/>
                <a:ea typeface="Arial Black"/>
                <a:cs typeface="Arial Black"/>
                <a:sym typeface="Arial Black"/>
              </a:rPr>
              <a:t>Prepared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580750" y="2918846"/>
            <a:ext cx="6410717" cy="1252028"/>
            <a:chOff x="2580750" y="2918846"/>
            <a:chExt cx="6410717" cy="1252028"/>
          </a:xfrm>
        </p:grpSpPr>
        <p:sp>
          <p:nvSpPr>
            <p:cNvPr id="133" name="Shape 133"/>
            <p:cNvSpPr txBox="1"/>
            <p:nvPr/>
          </p:nvSpPr>
          <p:spPr>
            <a:xfrm>
              <a:off x="2580750" y="3189775"/>
              <a:ext cx="1277399" cy="4616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84.3%</a:t>
              </a:r>
            </a:p>
          </p:txBody>
        </p:sp>
        <p:sp>
          <p:nvSpPr>
            <p:cNvPr id="134" name="Shape 134"/>
            <p:cNvSpPr/>
            <p:nvPr/>
          </p:nvSpPr>
          <p:spPr>
            <a:xfrm rot="10800000">
              <a:off x="4191001" y="2918846"/>
              <a:ext cx="914400" cy="838199"/>
            </a:xfrm>
            <a:prstGeom prst="downArrow">
              <a:avLst>
                <a:gd name="adj1" fmla="val 50000"/>
                <a:gd name="adj2" fmla="val 50000"/>
              </a:avLst>
            </a:prstGeom>
            <a:noFill/>
            <a:ln w="38100" cap="flat" cmpd="sng">
              <a:solidFill>
                <a:srgbClr val="395E8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Shape 135"/>
            <p:cNvSpPr txBox="1"/>
            <p:nvPr/>
          </p:nvSpPr>
          <p:spPr>
            <a:xfrm>
              <a:off x="3972439" y="3731300"/>
              <a:ext cx="1351500" cy="3692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+ 14.6%</a:t>
              </a:r>
            </a:p>
          </p:txBody>
        </p:sp>
        <p:sp>
          <p:nvSpPr>
            <p:cNvPr id="136" name="Shape 136"/>
            <p:cNvSpPr txBox="1"/>
            <p:nvPr/>
          </p:nvSpPr>
          <p:spPr>
            <a:xfrm>
              <a:off x="2748750" y="3575271"/>
              <a:ext cx="915600" cy="3692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0" i="0" u="none" strike="noStrike" cap="none" baseline="0" dirty="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(1,006)</a:t>
              </a:r>
            </a:p>
          </p:txBody>
        </p:sp>
        <p:sp>
          <p:nvSpPr>
            <p:cNvPr id="137" name="Shape 137"/>
            <p:cNvSpPr/>
            <p:nvPr/>
          </p:nvSpPr>
          <p:spPr>
            <a:xfrm rot="10800000">
              <a:off x="5784436" y="2971800"/>
              <a:ext cx="914400" cy="838199"/>
            </a:xfrm>
            <a:prstGeom prst="downArrow">
              <a:avLst>
                <a:gd name="adj1" fmla="val 50000"/>
                <a:gd name="adj2" fmla="val 50000"/>
              </a:avLst>
            </a:prstGeom>
            <a:noFill/>
            <a:ln w="38100" cap="flat" cmpd="sng">
              <a:solidFill>
                <a:srgbClr val="395E8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Shape 138"/>
            <p:cNvSpPr txBox="1"/>
            <p:nvPr/>
          </p:nvSpPr>
          <p:spPr>
            <a:xfrm>
              <a:off x="5655923" y="3801575"/>
              <a:ext cx="1187700" cy="3692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+ 5.6%</a:t>
              </a:r>
            </a:p>
          </p:txBody>
        </p:sp>
        <p:grpSp>
          <p:nvGrpSpPr>
            <p:cNvPr id="140" name="Shape 140"/>
            <p:cNvGrpSpPr/>
            <p:nvPr/>
          </p:nvGrpSpPr>
          <p:grpSpPr>
            <a:xfrm>
              <a:off x="7117051" y="3223135"/>
              <a:ext cx="1874416" cy="400315"/>
              <a:chOff x="137275" y="-131235"/>
              <a:chExt cx="1543110" cy="229367"/>
            </a:xfrm>
          </p:grpSpPr>
          <p:cxnSp>
            <p:nvCxnSpPr>
              <p:cNvPr id="141" name="Shape 141"/>
              <p:cNvCxnSpPr/>
              <p:nvPr/>
            </p:nvCxnSpPr>
            <p:spPr>
              <a:xfrm>
                <a:off x="137275" y="98025"/>
                <a:ext cx="431101" cy="105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2" name="Shape 142"/>
              <p:cNvCxnSpPr/>
              <p:nvPr/>
            </p:nvCxnSpPr>
            <p:spPr>
              <a:xfrm rot="10800000" flipH="1">
                <a:off x="503345" y="50816"/>
                <a:ext cx="359505" cy="47315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3" name="Shape 143"/>
              <p:cNvCxnSpPr/>
              <p:nvPr/>
            </p:nvCxnSpPr>
            <p:spPr>
              <a:xfrm rot="10800000" flipH="1">
                <a:off x="827326" y="-36648"/>
                <a:ext cx="421588" cy="91119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4" name="Shape 144"/>
              <p:cNvCxnSpPr/>
              <p:nvPr/>
            </p:nvCxnSpPr>
            <p:spPr>
              <a:xfrm rot="10800000" flipH="1">
                <a:off x="1231304" y="-131235"/>
                <a:ext cx="449081" cy="98385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45" name="Shape 145"/>
          <p:cNvSpPr/>
          <p:nvPr/>
        </p:nvSpPr>
        <p:spPr>
          <a:xfrm>
            <a:off x="76200" y="5962549"/>
            <a:ext cx="8958899" cy="9716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buSzPct val="25000"/>
            </a:pPr>
            <a:r>
              <a:rPr lang="en-US" sz="1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Percentage of degree, certificate and/or transfer-seeking students starting first time, tracked for six years who completed a degree, certificate or transfer-related outcomes</a:t>
            </a:r>
            <a:r>
              <a:rPr lang="en-US" sz="1200" b="0" i="0" u="none" strike="noStrike" cap="none" baseline="0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Peer groups</a:t>
            </a:r>
            <a:r>
              <a:rPr lang="en-US" sz="12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baseline="0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are based on 24 other college with similar</a:t>
            </a:r>
            <a:r>
              <a:rPr lang="en-US" sz="12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institutional and </a:t>
            </a:r>
            <a:r>
              <a:rPr lang="en-US" sz="1200" dirty="0">
                <a:solidFill>
                  <a:schemeClr val="lt1"/>
                </a:solidFill>
              </a:rPr>
              <a:t>student characteristics: http://extranet.cccco.edu/Portals/1/TRIS/Research/Accountability/ARCC2_0/Peer_groups_final.pdf </a:t>
            </a:r>
            <a:r>
              <a:rPr lang="en-US" sz="1200" dirty="0" smtClean="0">
                <a:solidFill>
                  <a:schemeClr val="lt1"/>
                </a:solidFill>
              </a:rPr>
              <a:t>.</a:t>
            </a:r>
          </a:p>
          <a:p>
            <a:pPr lvl="0">
              <a:buSzPct val="25000"/>
            </a:pPr>
            <a:r>
              <a:rPr lang="en-US" sz="12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5-year trends include 2004-05 to 2008-09.</a:t>
            </a:r>
            <a:endParaRPr lang="en-US" sz="1200" b="0" i="0" u="none" strike="noStrike" cap="none" baseline="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Shape 146"/>
          <p:cNvSpPr txBox="1"/>
          <p:nvPr/>
        </p:nvSpPr>
        <p:spPr>
          <a:xfrm>
            <a:off x="112350" y="5424650"/>
            <a:ext cx="2392199" cy="461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2400" b="1" i="0" u="none" strike="noStrike" cap="none" baseline="0" dirty="0">
              <a:solidFill>
                <a:srgbClr val="7F7F7F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Shape 151"/>
          <p:cNvGrpSpPr/>
          <p:nvPr/>
        </p:nvGrpSpPr>
        <p:grpSpPr>
          <a:xfrm>
            <a:off x="1905000" y="94675"/>
            <a:ext cx="5971164" cy="863479"/>
            <a:chOff x="1905000" y="94675"/>
            <a:chExt cx="5971164" cy="863479"/>
          </a:xfrm>
        </p:grpSpPr>
        <p:sp>
          <p:nvSpPr>
            <p:cNvPr id="152" name="Shape 152"/>
            <p:cNvSpPr txBox="1"/>
            <p:nvPr/>
          </p:nvSpPr>
          <p:spPr>
            <a:xfrm>
              <a:off x="1905000" y="170875"/>
              <a:ext cx="1629600" cy="4616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 smtClean="0">
                  <a:solidFill>
                    <a:srgbClr val="7F7F7F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Current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400" b="1" dirty="0" smtClean="0">
                  <a:solidFill>
                    <a:srgbClr val="7F7F7F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Rate</a:t>
              </a:r>
              <a:endParaRPr lang="en-US" sz="2400" b="1" i="0" u="none" strike="noStrike" cap="none" baseline="0" dirty="0">
                <a:solidFill>
                  <a:srgbClr val="7F7F7F"/>
                </a:solidFill>
                <a:latin typeface="Arial Black"/>
                <a:ea typeface="Arial Black"/>
                <a:cs typeface="Arial Black"/>
                <a:sym typeface="Arial Black"/>
              </a:endParaRPr>
            </a:p>
          </p:txBody>
        </p:sp>
        <p:sp>
          <p:nvSpPr>
            <p:cNvPr id="153" name="Shape 153"/>
            <p:cNvSpPr txBox="1"/>
            <p:nvPr/>
          </p:nvSpPr>
          <p:spPr>
            <a:xfrm>
              <a:off x="4146300" y="94675"/>
              <a:ext cx="1187700" cy="831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rgbClr val="7F7F7F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State 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rgbClr val="7F7F7F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Avg.</a:t>
              </a:r>
            </a:p>
          </p:txBody>
        </p:sp>
        <p:sp>
          <p:nvSpPr>
            <p:cNvPr id="154" name="Shape 154"/>
            <p:cNvSpPr txBox="1"/>
            <p:nvPr/>
          </p:nvSpPr>
          <p:spPr>
            <a:xfrm>
              <a:off x="6524664" y="127154"/>
              <a:ext cx="1351500" cy="831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rgbClr val="7F7F7F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5-Year 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rgbClr val="7F7F7F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Trend</a:t>
              </a:r>
            </a:p>
          </p:txBody>
        </p:sp>
      </p:grpSp>
      <p:sp>
        <p:nvSpPr>
          <p:cNvPr id="155" name="Shape 155"/>
          <p:cNvSpPr txBox="1"/>
          <p:nvPr/>
        </p:nvSpPr>
        <p:spPr>
          <a:xfrm>
            <a:off x="106750" y="1343000"/>
            <a:ext cx="2159700" cy="461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400" b="1" dirty="0">
                <a:solidFill>
                  <a:srgbClr val="7F7F7F"/>
                </a:solidFill>
                <a:latin typeface="Arial Black"/>
                <a:ea typeface="Arial Black"/>
                <a:cs typeface="Arial Black"/>
                <a:sym typeface="Arial Black"/>
              </a:rPr>
              <a:t>English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153700" y="1002350"/>
            <a:ext cx="6194639" cy="1207499"/>
            <a:chOff x="2153700" y="1002350"/>
            <a:chExt cx="6194639" cy="1207499"/>
          </a:xfrm>
        </p:grpSpPr>
        <p:sp>
          <p:nvSpPr>
            <p:cNvPr id="156" name="Shape 156"/>
            <p:cNvSpPr txBox="1"/>
            <p:nvPr/>
          </p:nvSpPr>
          <p:spPr>
            <a:xfrm>
              <a:off x="2153700" y="1343000"/>
              <a:ext cx="1351500" cy="4616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400" b="1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73</a:t>
              </a:r>
              <a:r>
                <a:rPr lang="en-US" sz="24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r>
                <a:rPr lang="en-US" sz="2400" b="1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1</a:t>
              </a:r>
              <a:r>
                <a:rPr lang="en-US" sz="24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%</a:t>
              </a:r>
            </a:p>
          </p:txBody>
        </p:sp>
        <p:grpSp>
          <p:nvGrpSpPr>
            <p:cNvPr id="157" name="Shape 157"/>
            <p:cNvGrpSpPr/>
            <p:nvPr/>
          </p:nvGrpSpPr>
          <p:grpSpPr>
            <a:xfrm>
              <a:off x="5974150" y="1219200"/>
              <a:ext cx="2374189" cy="623575"/>
              <a:chOff x="137275" y="-139257"/>
              <a:chExt cx="1521557" cy="237388"/>
            </a:xfrm>
          </p:grpSpPr>
          <p:cxnSp>
            <p:nvCxnSpPr>
              <p:cNvPr id="158" name="Shape 158"/>
              <p:cNvCxnSpPr/>
              <p:nvPr/>
            </p:nvCxnSpPr>
            <p:spPr>
              <a:xfrm>
                <a:off x="137275" y="98025"/>
                <a:ext cx="431100" cy="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9" name="Shape 159"/>
              <p:cNvCxnSpPr/>
              <p:nvPr/>
            </p:nvCxnSpPr>
            <p:spPr>
              <a:xfrm rot="10800000" flipH="1">
                <a:off x="503345" y="50732"/>
                <a:ext cx="359400" cy="47399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0" name="Shape 160"/>
              <p:cNvCxnSpPr/>
              <p:nvPr/>
            </p:nvCxnSpPr>
            <p:spPr>
              <a:xfrm rot="10800000" flipH="1">
                <a:off x="827326" y="-36728"/>
                <a:ext cx="421499" cy="9120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1" name="Shape 161"/>
              <p:cNvCxnSpPr/>
              <p:nvPr/>
            </p:nvCxnSpPr>
            <p:spPr>
              <a:xfrm flipV="1">
                <a:off x="1240893" y="-139257"/>
                <a:ext cx="417939" cy="102529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162" name="Shape 162"/>
            <p:cNvSpPr/>
            <p:nvPr/>
          </p:nvSpPr>
          <p:spPr>
            <a:xfrm rot="10800000">
              <a:off x="4221551" y="1002350"/>
              <a:ext cx="914400" cy="838199"/>
            </a:xfrm>
            <a:prstGeom prst="downArrow">
              <a:avLst>
                <a:gd name="adj1" fmla="val 50000"/>
                <a:gd name="adj2" fmla="val 50000"/>
              </a:avLst>
            </a:prstGeom>
            <a:noFill/>
            <a:ln w="38100" cap="flat" cmpd="sng">
              <a:solidFill>
                <a:srgbClr val="395E8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Shape 163"/>
            <p:cNvSpPr txBox="1"/>
            <p:nvPr/>
          </p:nvSpPr>
          <p:spPr>
            <a:xfrm>
              <a:off x="4044876" y="1840550"/>
              <a:ext cx="1277399" cy="3692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+ </a:t>
              </a:r>
              <a:r>
                <a:rPr lang="en-US" sz="1800" b="1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29</a:t>
              </a:r>
              <a:r>
                <a:rPr lang="en-US" sz="18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r>
                <a:rPr lang="en-US" sz="1800" b="1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7</a:t>
              </a:r>
              <a:r>
                <a:rPr lang="en-US" sz="18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%</a:t>
              </a:r>
            </a:p>
          </p:txBody>
        </p:sp>
        <p:sp>
          <p:nvSpPr>
            <p:cNvPr id="164" name="Shape 164"/>
            <p:cNvSpPr txBox="1"/>
            <p:nvPr/>
          </p:nvSpPr>
          <p:spPr>
            <a:xfrm>
              <a:off x="2313175" y="1766575"/>
              <a:ext cx="915600" cy="3692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0" i="0" u="none" strike="noStrike" cap="none" baseline="0" dirty="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(</a:t>
              </a:r>
              <a:r>
                <a:rPr lang="en-US" sz="1800" dirty="0">
                  <a:solidFill>
                    <a:srgbClr val="595959"/>
                  </a:solidFill>
                </a:rPr>
                <a:t>2</a:t>
              </a:r>
              <a:r>
                <a:rPr lang="en-US" sz="1800" b="0" i="0" u="none" strike="noStrike" cap="none" baseline="0" dirty="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,</a:t>
              </a:r>
              <a:r>
                <a:rPr lang="en-US" sz="1800" dirty="0">
                  <a:solidFill>
                    <a:srgbClr val="595959"/>
                  </a:solidFill>
                </a:rPr>
                <a:t>045</a:t>
              </a:r>
              <a:r>
                <a:rPr lang="en-US" sz="1800" b="0" i="0" u="none" strike="noStrike" cap="none" baseline="0" dirty="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)</a:t>
              </a:r>
            </a:p>
          </p:txBody>
        </p:sp>
      </p:grpSp>
      <p:sp>
        <p:nvSpPr>
          <p:cNvPr id="174" name="Shape 174"/>
          <p:cNvSpPr txBox="1"/>
          <p:nvPr/>
        </p:nvSpPr>
        <p:spPr>
          <a:xfrm>
            <a:off x="60862" y="2245633"/>
            <a:ext cx="2159700" cy="110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2400" b="1" i="0" u="none" strike="noStrike" cap="none" baseline="0" dirty="0">
              <a:solidFill>
                <a:srgbClr val="7F7F7F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400" b="1" dirty="0">
                <a:solidFill>
                  <a:srgbClr val="7F7F7F"/>
                </a:solidFill>
                <a:latin typeface="Arial Black"/>
                <a:ea typeface="Arial Black"/>
                <a:cs typeface="Arial Black"/>
                <a:sym typeface="Arial Black"/>
              </a:rPr>
              <a:t>Math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113100" y="2385446"/>
            <a:ext cx="6268899" cy="1181753"/>
            <a:chOff x="2113100" y="2385446"/>
            <a:chExt cx="6268899" cy="1181753"/>
          </a:xfrm>
        </p:grpSpPr>
        <p:sp>
          <p:nvSpPr>
            <p:cNvPr id="170" name="Shape 170"/>
            <p:cNvSpPr txBox="1"/>
            <p:nvPr/>
          </p:nvSpPr>
          <p:spPr>
            <a:xfrm>
              <a:off x="2113100" y="2656375"/>
              <a:ext cx="1277399" cy="4616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400" b="1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53</a:t>
              </a:r>
              <a:r>
                <a:rPr lang="en-US" sz="24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r>
                <a:rPr lang="en-US" sz="2400" b="1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8</a:t>
              </a:r>
              <a:r>
                <a:rPr lang="en-US" sz="24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%</a:t>
              </a:r>
            </a:p>
          </p:txBody>
        </p:sp>
        <p:sp>
          <p:nvSpPr>
            <p:cNvPr id="171" name="Shape 171"/>
            <p:cNvSpPr/>
            <p:nvPr/>
          </p:nvSpPr>
          <p:spPr>
            <a:xfrm rot="10800000">
              <a:off x="4191001" y="2385446"/>
              <a:ext cx="914400" cy="838199"/>
            </a:xfrm>
            <a:prstGeom prst="downArrow">
              <a:avLst>
                <a:gd name="adj1" fmla="val 50000"/>
                <a:gd name="adj2" fmla="val 50000"/>
              </a:avLst>
            </a:prstGeom>
            <a:noFill/>
            <a:ln w="38100" cap="flat" cmpd="sng">
              <a:solidFill>
                <a:srgbClr val="395E8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Shape 172"/>
            <p:cNvSpPr txBox="1"/>
            <p:nvPr/>
          </p:nvSpPr>
          <p:spPr>
            <a:xfrm>
              <a:off x="3972439" y="3197900"/>
              <a:ext cx="1351500" cy="3692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+ </a:t>
              </a:r>
              <a:r>
                <a:rPr lang="en-US" sz="1800" b="1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22</a:t>
              </a:r>
              <a:r>
                <a:rPr lang="en-US" sz="18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r>
                <a:rPr lang="en-US" sz="1800" b="1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8</a:t>
              </a:r>
              <a:r>
                <a:rPr lang="en-US" sz="18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%</a:t>
              </a:r>
            </a:p>
          </p:txBody>
        </p:sp>
        <p:sp>
          <p:nvSpPr>
            <p:cNvPr id="173" name="Shape 173"/>
            <p:cNvSpPr txBox="1"/>
            <p:nvPr/>
          </p:nvSpPr>
          <p:spPr>
            <a:xfrm>
              <a:off x="2281100" y="3041871"/>
              <a:ext cx="915600" cy="3692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0" i="0" u="none" strike="noStrike" cap="none" baseline="0" dirty="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(</a:t>
              </a:r>
              <a:r>
                <a:rPr lang="en-US" sz="1800" dirty="0">
                  <a:solidFill>
                    <a:srgbClr val="595959"/>
                  </a:solidFill>
                </a:rPr>
                <a:t>2</a:t>
              </a:r>
              <a:r>
                <a:rPr lang="en-US" sz="1800" b="0" i="0" u="none" strike="noStrike" cap="none" baseline="0" dirty="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,</a:t>
              </a:r>
              <a:r>
                <a:rPr lang="en-US" sz="1800" dirty="0">
                  <a:solidFill>
                    <a:srgbClr val="595959"/>
                  </a:solidFill>
                </a:rPr>
                <a:t>358</a:t>
              </a:r>
              <a:r>
                <a:rPr lang="en-US" sz="1800" b="0" i="0" u="none" strike="noStrike" cap="none" baseline="0" dirty="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)</a:t>
              </a:r>
            </a:p>
          </p:txBody>
        </p:sp>
        <p:grpSp>
          <p:nvGrpSpPr>
            <p:cNvPr id="175" name="Shape 175"/>
            <p:cNvGrpSpPr/>
            <p:nvPr/>
          </p:nvGrpSpPr>
          <p:grpSpPr>
            <a:xfrm>
              <a:off x="6050251" y="2656375"/>
              <a:ext cx="2331748" cy="509875"/>
              <a:chOff x="137275" y="-131250"/>
              <a:chExt cx="1543129" cy="229382"/>
            </a:xfrm>
          </p:grpSpPr>
          <p:cxnSp>
            <p:nvCxnSpPr>
              <p:cNvPr id="176" name="Shape 176"/>
              <p:cNvCxnSpPr/>
              <p:nvPr/>
            </p:nvCxnSpPr>
            <p:spPr>
              <a:xfrm>
                <a:off x="137275" y="98025"/>
                <a:ext cx="431100" cy="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7" name="Shape 177"/>
              <p:cNvCxnSpPr/>
              <p:nvPr/>
            </p:nvCxnSpPr>
            <p:spPr>
              <a:xfrm rot="10800000" flipH="1">
                <a:off x="503345" y="50732"/>
                <a:ext cx="359400" cy="47399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8" name="Shape 178"/>
              <p:cNvCxnSpPr/>
              <p:nvPr/>
            </p:nvCxnSpPr>
            <p:spPr>
              <a:xfrm rot="10800000" flipH="1">
                <a:off x="827326" y="-36728"/>
                <a:ext cx="421499" cy="9120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9" name="Shape 179"/>
              <p:cNvCxnSpPr/>
              <p:nvPr/>
            </p:nvCxnSpPr>
            <p:spPr>
              <a:xfrm rot="10800000" flipH="1">
                <a:off x="1231304" y="-131250"/>
                <a:ext cx="449100" cy="9840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80" name="Shape 180"/>
          <p:cNvSpPr/>
          <p:nvPr/>
        </p:nvSpPr>
        <p:spPr>
          <a:xfrm>
            <a:off x="79617" y="6288001"/>
            <a:ext cx="8958899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100" dirty="0">
                <a:solidFill>
                  <a:schemeClr val="lt1"/>
                </a:solidFill>
              </a:rPr>
              <a:t>Remedial: %</a:t>
            </a:r>
            <a:r>
              <a:rPr lang="en-US" sz="11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of degree</a:t>
            </a:r>
            <a:r>
              <a:rPr lang="en-US" sz="1100" dirty="0">
                <a:solidFill>
                  <a:schemeClr val="lt1"/>
                </a:solidFill>
              </a:rPr>
              <a:t> credits</a:t>
            </a:r>
            <a:r>
              <a:rPr lang="en-US" sz="11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students tracked for six years who first enrolled in a basi</a:t>
            </a:r>
            <a:r>
              <a:rPr lang="en-US" sz="1100" dirty="0">
                <a:solidFill>
                  <a:schemeClr val="lt1"/>
                </a:solidFill>
              </a:rPr>
              <a:t>c skills course and completed a college level course</a:t>
            </a:r>
            <a:r>
              <a:rPr lang="en-US" sz="11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>
              <a:buSzPct val="25000"/>
            </a:pPr>
            <a:r>
              <a:rPr lang="en-US" sz="1100" dirty="0">
                <a:solidFill>
                  <a:schemeClr val="lt1"/>
                </a:solidFill>
              </a:rPr>
              <a:t>CTE: % of students completing more than 8 CTE units, tracked for 6 years who complete a degree, certificate or transfer-related outcome. </a:t>
            </a:r>
            <a:r>
              <a:rPr lang="en-US" sz="1100" dirty="0">
                <a:solidFill>
                  <a:schemeClr val="lt1"/>
                </a:solidFill>
              </a:rPr>
              <a:t>5-year trends include 2004-05 to 2008-09.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100" dirty="0" smtClean="0">
                <a:solidFill>
                  <a:schemeClr val="lt1"/>
                </a:solidFill>
              </a:rPr>
              <a:t> </a:t>
            </a:r>
            <a:endParaRPr lang="en-US" sz="1100" dirty="0">
              <a:solidFill>
                <a:schemeClr val="lt1"/>
              </a:solidFill>
            </a:endParaRPr>
          </a:p>
        </p:txBody>
      </p:sp>
      <p:sp>
        <p:nvSpPr>
          <p:cNvPr id="181" name="Shape 181"/>
          <p:cNvSpPr txBox="1"/>
          <p:nvPr/>
        </p:nvSpPr>
        <p:spPr>
          <a:xfrm>
            <a:off x="112350" y="5424650"/>
            <a:ext cx="2392199" cy="461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2400" b="1" i="0" u="none" strike="noStrike" cap="none" baseline="0" dirty="0">
              <a:solidFill>
                <a:srgbClr val="7F7F7F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69" name="Shape 169"/>
          <p:cNvSpPr txBox="1"/>
          <p:nvPr/>
        </p:nvSpPr>
        <p:spPr>
          <a:xfrm>
            <a:off x="158462" y="4008750"/>
            <a:ext cx="2392199" cy="461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400" b="1" dirty="0">
                <a:solidFill>
                  <a:srgbClr val="7F7F7F"/>
                </a:solidFill>
                <a:latin typeface="Arial Black"/>
                <a:ea typeface="Arial Black"/>
                <a:cs typeface="Arial Black"/>
                <a:sym typeface="Arial Black"/>
              </a:rPr>
              <a:t>ESL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084662" y="3754834"/>
            <a:ext cx="6263677" cy="1187165"/>
            <a:chOff x="2084662" y="3754834"/>
            <a:chExt cx="6263677" cy="1187165"/>
          </a:xfrm>
        </p:grpSpPr>
        <p:sp>
          <p:nvSpPr>
            <p:cNvPr id="167" name="Shape 167"/>
            <p:cNvSpPr txBox="1"/>
            <p:nvPr/>
          </p:nvSpPr>
          <p:spPr>
            <a:xfrm>
              <a:off x="3994562" y="4572700"/>
              <a:ext cx="1351500" cy="3692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+ </a:t>
              </a:r>
              <a:r>
                <a:rPr lang="en-US" sz="1800" b="1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18</a:t>
              </a:r>
              <a:r>
                <a:rPr lang="en-US" sz="18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.1%</a:t>
              </a:r>
            </a:p>
          </p:txBody>
        </p:sp>
        <p:sp>
          <p:nvSpPr>
            <p:cNvPr id="165" name="Shape 165"/>
            <p:cNvSpPr txBox="1"/>
            <p:nvPr/>
          </p:nvSpPr>
          <p:spPr>
            <a:xfrm>
              <a:off x="2084662" y="4048650"/>
              <a:ext cx="1351500" cy="4616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400" b="1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46</a:t>
              </a:r>
              <a:r>
                <a:rPr lang="en-US" sz="24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r>
                <a:rPr lang="en-US" sz="2400" b="1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5</a:t>
              </a:r>
              <a:r>
                <a:rPr lang="en-US" sz="24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%</a:t>
              </a:r>
            </a:p>
          </p:txBody>
        </p:sp>
        <p:sp>
          <p:nvSpPr>
            <p:cNvPr id="166" name="Shape 166"/>
            <p:cNvSpPr/>
            <p:nvPr/>
          </p:nvSpPr>
          <p:spPr>
            <a:xfrm rot="10800000">
              <a:off x="4180888" y="3754834"/>
              <a:ext cx="914400" cy="838199"/>
            </a:xfrm>
            <a:prstGeom prst="downArrow">
              <a:avLst>
                <a:gd name="adj1" fmla="val 50000"/>
                <a:gd name="adj2" fmla="val 50000"/>
              </a:avLst>
            </a:prstGeom>
            <a:noFill/>
            <a:ln w="38100" cap="flat" cmpd="sng">
              <a:solidFill>
                <a:srgbClr val="395E8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Shape 168"/>
            <p:cNvSpPr txBox="1"/>
            <p:nvPr/>
          </p:nvSpPr>
          <p:spPr>
            <a:xfrm>
              <a:off x="2372962" y="4477934"/>
              <a:ext cx="915600" cy="3692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0" i="0" u="none" strike="noStrike" cap="none" baseline="0" dirty="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(</a:t>
              </a:r>
              <a:r>
                <a:rPr lang="en-US" sz="1800" dirty="0">
                  <a:solidFill>
                    <a:srgbClr val="595959"/>
                  </a:solidFill>
                </a:rPr>
                <a:t>908</a:t>
              </a:r>
              <a:r>
                <a:rPr lang="en-US" sz="1800" b="0" i="0" u="none" strike="noStrike" cap="none" baseline="0" dirty="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)</a:t>
              </a:r>
            </a:p>
          </p:txBody>
        </p:sp>
        <p:grpSp>
          <p:nvGrpSpPr>
            <p:cNvPr id="187" name="Shape 187"/>
            <p:cNvGrpSpPr/>
            <p:nvPr/>
          </p:nvGrpSpPr>
          <p:grpSpPr>
            <a:xfrm>
              <a:off x="5991737" y="3754834"/>
              <a:ext cx="2356602" cy="714365"/>
              <a:chOff x="166231" y="-122837"/>
              <a:chExt cx="1514345" cy="284523"/>
            </a:xfrm>
          </p:grpSpPr>
          <p:cxnSp>
            <p:nvCxnSpPr>
              <p:cNvPr id="188" name="Shape 188"/>
              <p:cNvCxnSpPr/>
              <p:nvPr/>
            </p:nvCxnSpPr>
            <p:spPr>
              <a:xfrm rot="10800000" flipH="1">
                <a:off x="166231" y="98086"/>
                <a:ext cx="402000" cy="63599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9" name="Shape 189"/>
              <p:cNvCxnSpPr/>
              <p:nvPr/>
            </p:nvCxnSpPr>
            <p:spPr>
              <a:xfrm rot="10800000" flipH="1">
                <a:off x="539585" y="50777"/>
                <a:ext cx="323099" cy="5460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0" name="Shape 190"/>
              <p:cNvCxnSpPr/>
              <p:nvPr/>
            </p:nvCxnSpPr>
            <p:spPr>
              <a:xfrm rot="10800000" flipH="1">
                <a:off x="827326" y="-40328"/>
                <a:ext cx="444000" cy="94799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1" name="Shape 191"/>
              <p:cNvCxnSpPr/>
              <p:nvPr/>
            </p:nvCxnSpPr>
            <p:spPr>
              <a:xfrm rot="10800000" flipH="1">
                <a:off x="1219177" y="-122837"/>
                <a:ext cx="461399" cy="94799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86" name="Shape 186"/>
          <p:cNvSpPr txBox="1"/>
          <p:nvPr/>
        </p:nvSpPr>
        <p:spPr>
          <a:xfrm>
            <a:off x="158462" y="5304150"/>
            <a:ext cx="2392199" cy="461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400" b="1" dirty="0">
                <a:solidFill>
                  <a:srgbClr val="7F7F7F"/>
                </a:solidFill>
                <a:latin typeface="Arial Black"/>
                <a:ea typeface="Arial Black"/>
                <a:cs typeface="Arial Black"/>
                <a:sym typeface="Arial Black"/>
              </a:rPr>
              <a:t>CTE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084662" y="5050234"/>
            <a:ext cx="6263677" cy="1187165"/>
            <a:chOff x="2084662" y="5050234"/>
            <a:chExt cx="6263677" cy="1187165"/>
          </a:xfrm>
        </p:grpSpPr>
        <p:sp>
          <p:nvSpPr>
            <p:cNvPr id="182" name="Shape 182"/>
            <p:cNvSpPr txBox="1"/>
            <p:nvPr/>
          </p:nvSpPr>
          <p:spPr>
            <a:xfrm>
              <a:off x="2084662" y="5344050"/>
              <a:ext cx="1351500" cy="4616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400" b="1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54</a:t>
              </a:r>
              <a:r>
                <a:rPr lang="en-US" sz="24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r>
                <a:rPr lang="en-US" sz="2400" b="1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7</a:t>
              </a:r>
              <a:r>
                <a:rPr lang="en-US" sz="24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%</a:t>
              </a:r>
            </a:p>
          </p:txBody>
        </p:sp>
        <p:sp>
          <p:nvSpPr>
            <p:cNvPr id="183" name="Shape 183"/>
            <p:cNvSpPr/>
            <p:nvPr/>
          </p:nvSpPr>
          <p:spPr>
            <a:xfrm rot="10800000">
              <a:off x="4180888" y="5050234"/>
              <a:ext cx="914400" cy="838199"/>
            </a:xfrm>
            <a:prstGeom prst="downArrow">
              <a:avLst>
                <a:gd name="adj1" fmla="val 50000"/>
                <a:gd name="adj2" fmla="val 50000"/>
              </a:avLst>
            </a:prstGeom>
            <a:noFill/>
            <a:ln w="38100" cap="flat" cmpd="sng">
              <a:solidFill>
                <a:srgbClr val="395E8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Shape 184"/>
            <p:cNvSpPr txBox="1"/>
            <p:nvPr/>
          </p:nvSpPr>
          <p:spPr>
            <a:xfrm>
              <a:off x="4146962" y="5868100"/>
              <a:ext cx="1351500" cy="3692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+ </a:t>
              </a:r>
              <a:r>
                <a:rPr lang="en-US" sz="1800" b="1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4.8</a:t>
              </a:r>
              <a:r>
                <a:rPr lang="en-US" sz="18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%</a:t>
              </a:r>
            </a:p>
          </p:txBody>
        </p:sp>
        <p:sp>
          <p:nvSpPr>
            <p:cNvPr id="185" name="Shape 185"/>
            <p:cNvSpPr txBox="1"/>
            <p:nvPr/>
          </p:nvSpPr>
          <p:spPr>
            <a:xfrm>
              <a:off x="2220562" y="5773334"/>
              <a:ext cx="915600" cy="3692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0" i="0" u="none" strike="noStrike" cap="none" baseline="0" dirty="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(</a:t>
              </a:r>
              <a:r>
                <a:rPr lang="en-US" sz="1800" dirty="0">
                  <a:solidFill>
                    <a:srgbClr val="595959"/>
                  </a:solidFill>
                </a:rPr>
                <a:t>3,175</a:t>
              </a:r>
              <a:r>
                <a:rPr lang="en-US" sz="1800" b="0" i="0" u="none" strike="noStrike" cap="none" baseline="0" dirty="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)</a:t>
              </a:r>
            </a:p>
          </p:txBody>
        </p:sp>
        <p:grpSp>
          <p:nvGrpSpPr>
            <p:cNvPr id="192" name="Shape 192"/>
            <p:cNvGrpSpPr/>
            <p:nvPr/>
          </p:nvGrpSpPr>
          <p:grpSpPr>
            <a:xfrm>
              <a:off x="6067737" y="5181600"/>
              <a:ext cx="2280602" cy="722187"/>
              <a:chOff x="166231" y="-122837"/>
              <a:chExt cx="1514345" cy="284523"/>
            </a:xfrm>
          </p:grpSpPr>
          <p:cxnSp>
            <p:nvCxnSpPr>
              <p:cNvPr id="193" name="Shape 193"/>
              <p:cNvCxnSpPr/>
              <p:nvPr/>
            </p:nvCxnSpPr>
            <p:spPr>
              <a:xfrm rot="10800000" flipH="1">
                <a:off x="166231" y="98086"/>
                <a:ext cx="402000" cy="63599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4" name="Shape 194"/>
              <p:cNvCxnSpPr/>
              <p:nvPr/>
            </p:nvCxnSpPr>
            <p:spPr>
              <a:xfrm rot="10800000" flipH="1">
                <a:off x="539585" y="50777"/>
                <a:ext cx="323099" cy="5460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5" name="Shape 195"/>
              <p:cNvCxnSpPr/>
              <p:nvPr/>
            </p:nvCxnSpPr>
            <p:spPr>
              <a:xfrm rot="10800000" flipH="1">
                <a:off x="827326" y="-40328"/>
                <a:ext cx="444000" cy="94799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6" name="Shape 196"/>
              <p:cNvCxnSpPr/>
              <p:nvPr/>
            </p:nvCxnSpPr>
            <p:spPr>
              <a:xfrm rot="10800000" flipH="1">
                <a:off x="1219177" y="-122837"/>
                <a:ext cx="461399" cy="94799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/>
          <p:nvPr/>
        </p:nvSpPr>
        <p:spPr>
          <a:xfrm>
            <a:off x="1235400" y="125175"/>
            <a:ext cx="7984800" cy="461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400" b="1" i="0" u="none" strike="noStrike" cap="none" baseline="0" dirty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Completion Rate – Overall – By Ethnicity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685469" y="764739"/>
            <a:ext cx="3382331" cy="2816661"/>
            <a:chOff x="-116017" y="757535"/>
            <a:chExt cx="3382331" cy="2816661"/>
          </a:xfrm>
        </p:grpSpPr>
        <p:sp>
          <p:nvSpPr>
            <p:cNvPr id="201" name="Shape 201"/>
            <p:cNvSpPr txBox="1"/>
            <p:nvPr/>
          </p:nvSpPr>
          <p:spPr>
            <a:xfrm>
              <a:off x="999612" y="1143000"/>
              <a:ext cx="723299" cy="3692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0" i="0" u="none" strike="noStrike" cap="none" baseline="0" dirty="0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(139)</a:t>
              </a:r>
            </a:p>
          </p:txBody>
        </p:sp>
        <p:sp>
          <p:nvSpPr>
            <p:cNvPr id="203" name="Shape 203"/>
            <p:cNvSpPr txBox="1"/>
            <p:nvPr/>
          </p:nvSpPr>
          <p:spPr>
            <a:xfrm>
              <a:off x="-116017" y="2743200"/>
              <a:ext cx="3111016" cy="830996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60 in 100 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complete</a:t>
              </a:r>
            </a:p>
          </p:txBody>
        </p:sp>
        <p:sp>
          <p:nvSpPr>
            <p:cNvPr id="206" name="Shape 206"/>
            <p:cNvSpPr txBox="1"/>
            <p:nvPr/>
          </p:nvSpPr>
          <p:spPr>
            <a:xfrm>
              <a:off x="76200" y="757535"/>
              <a:ext cx="3190114" cy="461664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rgbClr val="7F7F7F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African American</a:t>
              </a:r>
            </a:p>
          </p:txBody>
        </p:sp>
        <p:grpSp>
          <p:nvGrpSpPr>
            <p:cNvPr id="207" name="Shape 207"/>
            <p:cNvGrpSpPr/>
            <p:nvPr/>
          </p:nvGrpSpPr>
          <p:grpSpPr>
            <a:xfrm>
              <a:off x="317108" y="1505802"/>
              <a:ext cx="588564" cy="522403"/>
              <a:chOff x="1853176" y="5277394"/>
              <a:chExt cx="734320" cy="541019"/>
            </a:xfrm>
          </p:grpSpPr>
          <p:sp>
            <p:nvSpPr>
              <p:cNvPr id="208" name="Shape 208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9" name="Shape 209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0" name="Shape 210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1" name="Shape 211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2" name="Shape 212"/>
            <p:cNvGrpSpPr/>
            <p:nvPr/>
          </p:nvGrpSpPr>
          <p:grpSpPr>
            <a:xfrm>
              <a:off x="732870" y="1523999"/>
              <a:ext cx="588564" cy="522403"/>
              <a:chOff x="1853176" y="5277394"/>
              <a:chExt cx="734320" cy="541019"/>
            </a:xfrm>
          </p:grpSpPr>
          <p:sp>
            <p:nvSpPr>
              <p:cNvPr id="213" name="Shape 213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" name="Shape 214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5" name="Shape 215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" name="Shape 216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7" name="Shape 217"/>
            <p:cNvGrpSpPr/>
            <p:nvPr/>
          </p:nvGrpSpPr>
          <p:grpSpPr>
            <a:xfrm>
              <a:off x="1113870" y="1523999"/>
              <a:ext cx="588564" cy="522403"/>
              <a:chOff x="1853176" y="5277394"/>
              <a:chExt cx="734320" cy="541019"/>
            </a:xfrm>
          </p:grpSpPr>
          <p:sp>
            <p:nvSpPr>
              <p:cNvPr id="218" name="Shape 218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" name="Shape 219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0" name="Shape 220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1" name="Shape 221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2" name="Shape 222"/>
            <p:cNvGrpSpPr/>
            <p:nvPr/>
          </p:nvGrpSpPr>
          <p:grpSpPr>
            <a:xfrm>
              <a:off x="1494870" y="1523999"/>
              <a:ext cx="588564" cy="522403"/>
              <a:chOff x="1853176" y="5277394"/>
              <a:chExt cx="734320" cy="541019"/>
            </a:xfrm>
          </p:grpSpPr>
          <p:sp>
            <p:nvSpPr>
              <p:cNvPr id="223" name="Shape 223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4" name="Shape 224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5" name="Shape 225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" name="Shape 226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7" name="Shape 227"/>
            <p:cNvGrpSpPr/>
            <p:nvPr/>
          </p:nvGrpSpPr>
          <p:grpSpPr>
            <a:xfrm>
              <a:off x="1875870" y="1523999"/>
              <a:ext cx="588564" cy="522403"/>
              <a:chOff x="1853176" y="5277394"/>
              <a:chExt cx="734320" cy="541019"/>
            </a:xfrm>
          </p:grpSpPr>
          <p:sp>
            <p:nvSpPr>
              <p:cNvPr id="228" name="Shape 228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9" name="Shape 229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0" name="Shape 230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1" name="Shape 231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2" name="Shape 232"/>
            <p:cNvGrpSpPr/>
            <p:nvPr/>
          </p:nvGrpSpPr>
          <p:grpSpPr>
            <a:xfrm>
              <a:off x="350470" y="2144595"/>
              <a:ext cx="588564" cy="522403"/>
              <a:chOff x="1853176" y="5277394"/>
              <a:chExt cx="734320" cy="541019"/>
            </a:xfrm>
          </p:grpSpPr>
          <p:sp>
            <p:nvSpPr>
              <p:cNvPr id="233" name="Shape 233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4" name="Shape 234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5" name="Shape 235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6" name="Shape 236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7" name="Shape 237"/>
            <p:cNvGrpSpPr/>
            <p:nvPr/>
          </p:nvGrpSpPr>
          <p:grpSpPr>
            <a:xfrm>
              <a:off x="735511" y="2121812"/>
              <a:ext cx="588564" cy="522403"/>
              <a:chOff x="1853176" y="5277394"/>
              <a:chExt cx="734320" cy="541019"/>
            </a:xfrm>
          </p:grpSpPr>
          <p:sp>
            <p:nvSpPr>
              <p:cNvPr id="238" name="Shape 238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rgbClr val="B7CCE4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9" name="Shape 239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rgbClr val="B7CCE4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0" name="Shape 240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rgbClr val="B7CCE4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1" name="Shape 241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rgbClr val="B7CCE4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42" name="Shape 242"/>
            <p:cNvGrpSpPr/>
            <p:nvPr/>
          </p:nvGrpSpPr>
          <p:grpSpPr>
            <a:xfrm>
              <a:off x="1113870" y="2144595"/>
              <a:ext cx="588564" cy="522403"/>
              <a:chOff x="1853176" y="5277394"/>
              <a:chExt cx="734320" cy="541019"/>
            </a:xfrm>
          </p:grpSpPr>
          <p:sp>
            <p:nvSpPr>
              <p:cNvPr id="243" name="Shape 243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4" name="Shape 244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5" name="Shape 245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6" name="Shape 246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47" name="Shape 247"/>
            <p:cNvGrpSpPr/>
            <p:nvPr/>
          </p:nvGrpSpPr>
          <p:grpSpPr>
            <a:xfrm>
              <a:off x="1494870" y="2133600"/>
              <a:ext cx="588564" cy="522403"/>
              <a:chOff x="1853176" y="5277394"/>
              <a:chExt cx="734320" cy="541019"/>
            </a:xfrm>
          </p:grpSpPr>
          <p:sp>
            <p:nvSpPr>
              <p:cNvPr id="248" name="Shape 248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rgbClr val="B7CCE4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9" name="Shape 249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rgbClr val="B7CCE4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0" name="Shape 250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rgbClr val="B7CCE4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1" name="Shape 251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rgbClr val="B7CCE4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2" name="Shape 252"/>
            <p:cNvGrpSpPr/>
            <p:nvPr/>
          </p:nvGrpSpPr>
          <p:grpSpPr>
            <a:xfrm>
              <a:off x="1907398" y="2133600"/>
              <a:ext cx="588564" cy="522403"/>
              <a:chOff x="1853176" y="5277394"/>
              <a:chExt cx="734320" cy="541019"/>
            </a:xfrm>
          </p:grpSpPr>
          <p:sp>
            <p:nvSpPr>
              <p:cNvPr id="253" name="Shape 253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rgbClr val="B7CCE4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4" name="Shape 254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rgbClr val="B7CCE4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5" name="Shape 255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rgbClr val="B7CCE4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6" name="Shape 256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rgbClr val="B7CCE4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257" name="Shape 257"/>
          <p:cNvGrpSpPr/>
          <p:nvPr/>
        </p:nvGrpSpPr>
        <p:grpSpPr>
          <a:xfrm>
            <a:off x="6324600" y="3733800"/>
            <a:ext cx="2178854" cy="2736000"/>
            <a:chOff x="3179780" y="762000"/>
            <a:chExt cx="2178854" cy="2736000"/>
          </a:xfrm>
        </p:grpSpPr>
        <p:sp>
          <p:nvSpPr>
            <p:cNvPr id="258" name="Shape 258"/>
            <p:cNvSpPr txBox="1"/>
            <p:nvPr/>
          </p:nvSpPr>
          <p:spPr>
            <a:xfrm>
              <a:off x="3423848" y="762000"/>
              <a:ext cx="1750799" cy="4616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rgbClr val="7F7F7F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Latino/a</a:t>
              </a:r>
            </a:p>
          </p:txBody>
        </p:sp>
        <p:sp>
          <p:nvSpPr>
            <p:cNvPr id="259" name="Shape 259"/>
            <p:cNvSpPr txBox="1"/>
            <p:nvPr/>
          </p:nvSpPr>
          <p:spPr>
            <a:xfrm>
              <a:off x="3865580" y="1069551"/>
              <a:ext cx="723275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0" i="0" u="none" strike="noStrike" cap="none" baseline="0" dirty="0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(569)</a:t>
              </a:r>
            </a:p>
          </p:txBody>
        </p:sp>
        <p:grpSp>
          <p:nvGrpSpPr>
            <p:cNvPr id="260" name="Shape 260"/>
            <p:cNvGrpSpPr/>
            <p:nvPr/>
          </p:nvGrpSpPr>
          <p:grpSpPr>
            <a:xfrm>
              <a:off x="4357542" y="2057400"/>
              <a:ext cx="588564" cy="522403"/>
              <a:chOff x="1853176" y="5277394"/>
              <a:chExt cx="734320" cy="541019"/>
            </a:xfrm>
          </p:grpSpPr>
          <p:sp>
            <p:nvSpPr>
              <p:cNvPr id="261" name="Shape 261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2" name="Shape 262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3" name="Shape 263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4" name="Shape 264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65" name="Shape 265"/>
            <p:cNvGrpSpPr/>
            <p:nvPr/>
          </p:nvGrpSpPr>
          <p:grpSpPr>
            <a:xfrm>
              <a:off x="3179780" y="1447799"/>
              <a:ext cx="588564" cy="522403"/>
              <a:chOff x="1853176" y="5277394"/>
              <a:chExt cx="734320" cy="541019"/>
            </a:xfrm>
          </p:grpSpPr>
          <p:sp>
            <p:nvSpPr>
              <p:cNvPr id="266" name="Shape 266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rgbClr val="538CD5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7" name="Shape 267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rgbClr val="538CD5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8" name="Shape 268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rgbClr val="538CD5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9" name="Shape 269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rgbClr val="538CD5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70" name="Shape 270"/>
            <p:cNvGrpSpPr/>
            <p:nvPr/>
          </p:nvGrpSpPr>
          <p:grpSpPr>
            <a:xfrm>
              <a:off x="3595542" y="1465997"/>
              <a:ext cx="588564" cy="522403"/>
              <a:chOff x="1853176" y="5277394"/>
              <a:chExt cx="734320" cy="541019"/>
            </a:xfrm>
          </p:grpSpPr>
          <p:sp>
            <p:nvSpPr>
              <p:cNvPr id="271" name="Shape 271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2" name="Shape 272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3" name="Shape 273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4" name="Shape 274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75" name="Shape 275"/>
            <p:cNvGrpSpPr/>
            <p:nvPr/>
          </p:nvGrpSpPr>
          <p:grpSpPr>
            <a:xfrm>
              <a:off x="3976542" y="1465997"/>
              <a:ext cx="588564" cy="522403"/>
              <a:chOff x="1853176" y="5277394"/>
              <a:chExt cx="734320" cy="541019"/>
            </a:xfrm>
          </p:grpSpPr>
          <p:sp>
            <p:nvSpPr>
              <p:cNvPr id="276" name="Shape 276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rgbClr val="538CD5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7" name="Shape 277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rgbClr val="538CD5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8" name="Shape 278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rgbClr val="538CD5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9" name="Shape 279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rgbClr val="538CD5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80" name="Shape 280"/>
            <p:cNvGrpSpPr/>
            <p:nvPr/>
          </p:nvGrpSpPr>
          <p:grpSpPr>
            <a:xfrm>
              <a:off x="4357542" y="1465997"/>
              <a:ext cx="588564" cy="522403"/>
              <a:chOff x="1853176" y="5277394"/>
              <a:chExt cx="734320" cy="541019"/>
            </a:xfrm>
          </p:grpSpPr>
          <p:sp>
            <p:nvSpPr>
              <p:cNvPr id="281" name="Shape 281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rgbClr val="538CD5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2" name="Shape 282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rgbClr val="538CD5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3" name="Shape 283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rgbClr val="538CD5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4" name="Shape 284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rgbClr val="538CD5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85" name="Shape 285"/>
            <p:cNvGrpSpPr/>
            <p:nvPr/>
          </p:nvGrpSpPr>
          <p:grpSpPr>
            <a:xfrm>
              <a:off x="4738542" y="1465997"/>
              <a:ext cx="588564" cy="522403"/>
              <a:chOff x="1853176" y="5277394"/>
              <a:chExt cx="734320" cy="541019"/>
            </a:xfrm>
          </p:grpSpPr>
          <p:sp>
            <p:nvSpPr>
              <p:cNvPr id="286" name="Shape 286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7" name="Shape 287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8" name="Shape 288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9" name="Shape 289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90" name="Shape 290"/>
            <p:cNvGrpSpPr/>
            <p:nvPr/>
          </p:nvGrpSpPr>
          <p:grpSpPr>
            <a:xfrm>
              <a:off x="3213142" y="2086592"/>
              <a:ext cx="588564" cy="522403"/>
              <a:chOff x="1853176" y="5277394"/>
              <a:chExt cx="734320" cy="541019"/>
            </a:xfrm>
          </p:grpSpPr>
          <p:sp>
            <p:nvSpPr>
              <p:cNvPr id="291" name="Shape 291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2" name="Shape 292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3" name="Shape 293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4" name="Shape 294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95" name="Shape 295"/>
            <p:cNvGrpSpPr/>
            <p:nvPr/>
          </p:nvGrpSpPr>
          <p:grpSpPr>
            <a:xfrm>
              <a:off x="3598183" y="2063809"/>
              <a:ext cx="588564" cy="522403"/>
              <a:chOff x="1853176" y="5277394"/>
              <a:chExt cx="734320" cy="541019"/>
            </a:xfrm>
          </p:grpSpPr>
          <p:sp>
            <p:nvSpPr>
              <p:cNvPr id="296" name="Shape 296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7" name="Shape 297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8" name="Shape 298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9" name="Shape 299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00" name="Shape 300"/>
            <p:cNvGrpSpPr/>
            <p:nvPr/>
          </p:nvGrpSpPr>
          <p:grpSpPr>
            <a:xfrm>
              <a:off x="3976542" y="2086592"/>
              <a:ext cx="588564" cy="522403"/>
              <a:chOff x="1853176" y="5277394"/>
              <a:chExt cx="734320" cy="541019"/>
            </a:xfrm>
          </p:grpSpPr>
          <p:sp>
            <p:nvSpPr>
              <p:cNvPr id="301" name="Shape 301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2" name="Shape 302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3" name="Shape 303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4" name="Shape 304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05" name="Shape 305"/>
            <p:cNvGrpSpPr/>
            <p:nvPr/>
          </p:nvGrpSpPr>
          <p:grpSpPr>
            <a:xfrm>
              <a:off x="4770070" y="2075597"/>
              <a:ext cx="588564" cy="522403"/>
              <a:chOff x="1853176" y="5277394"/>
              <a:chExt cx="734320" cy="541019"/>
            </a:xfrm>
          </p:grpSpPr>
          <p:sp>
            <p:nvSpPr>
              <p:cNvPr id="306" name="Shape 306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7" name="Shape 307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8" name="Shape 308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9" name="Shape 309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10" name="Shape 310"/>
            <p:cNvSpPr txBox="1"/>
            <p:nvPr/>
          </p:nvSpPr>
          <p:spPr>
            <a:xfrm>
              <a:off x="3336125" y="2667000"/>
              <a:ext cx="1995900" cy="831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45 in 100 complete</a:t>
              </a:r>
            </a:p>
          </p:txBody>
        </p:sp>
      </p:grpSp>
      <p:grpSp>
        <p:nvGrpSpPr>
          <p:cNvPr id="311" name="Shape 311"/>
          <p:cNvGrpSpPr/>
          <p:nvPr/>
        </p:nvGrpSpPr>
        <p:grpSpPr>
          <a:xfrm>
            <a:off x="381000" y="3736525"/>
            <a:ext cx="2219918" cy="2740475"/>
            <a:chOff x="6075380" y="757525"/>
            <a:chExt cx="2219918" cy="2740475"/>
          </a:xfrm>
        </p:grpSpPr>
        <p:sp>
          <p:nvSpPr>
            <p:cNvPr id="312" name="Shape 312"/>
            <p:cNvSpPr txBox="1"/>
            <p:nvPr/>
          </p:nvSpPr>
          <p:spPr>
            <a:xfrm>
              <a:off x="6435950" y="757525"/>
              <a:ext cx="1607399" cy="4616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rgbClr val="7F7F7F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Filipino</a:t>
              </a:r>
            </a:p>
          </p:txBody>
        </p:sp>
        <p:sp>
          <p:nvSpPr>
            <p:cNvPr id="313" name="Shape 313"/>
            <p:cNvSpPr txBox="1"/>
            <p:nvPr/>
          </p:nvSpPr>
          <p:spPr>
            <a:xfrm>
              <a:off x="6805442" y="1143000"/>
              <a:ext cx="723275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0" i="0" u="none" strike="noStrike" cap="none" baseline="0" dirty="0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(224)</a:t>
              </a:r>
            </a:p>
          </p:txBody>
        </p:sp>
        <p:grpSp>
          <p:nvGrpSpPr>
            <p:cNvPr id="314" name="Shape 314"/>
            <p:cNvGrpSpPr/>
            <p:nvPr/>
          </p:nvGrpSpPr>
          <p:grpSpPr>
            <a:xfrm>
              <a:off x="6075380" y="1447799"/>
              <a:ext cx="588564" cy="522403"/>
              <a:chOff x="1853176" y="5277394"/>
              <a:chExt cx="734320" cy="541019"/>
            </a:xfrm>
          </p:grpSpPr>
          <p:sp>
            <p:nvSpPr>
              <p:cNvPr id="315" name="Shape 315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6" name="Shape 316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7" name="Shape 317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8" name="Shape 318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19" name="Shape 319"/>
            <p:cNvGrpSpPr/>
            <p:nvPr/>
          </p:nvGrpSpPr>
          <p:grpSpPr>
            <a:xfrm>
              <a:off x="6491142" y="1465997"/>
              <a:ext cx="588564" cy="522403"/>
              <a:chOff x="1853176" y="5277394"/>
              <a:chExt cx="734320" cy="541019"/>
            </a:xfrm>
          </p:grpSpPr>
          <p:sp>
            <p:nvSpPr>
              <p:cNvPr id="320" name="Shape 320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1" name="Shape 321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2" name="Shape 322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3" name="Shape 323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24" name="Shape 324"/>
            <p:cNvGrpSpPr/>
            <p:nvPr/>
          </p:nvGrpSpPr>
          <p:grpSpPr>
            <a:xfrm>
              <a:off x="6872142" y="1465997"/>
              <a:ext cx="588564" cy="522403"/>
              <a:chOff x="1853176" y="5277394"/>
              <a:chExt cx="734320" cy="541019"/>
            </a:xfrm>
          </p:grpSpPr>
          <p:sp>
            <p:nvSpPr>
              <p:cNvPr id="325" name="Shape 325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6" name="Shape 326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7" name="Shape 327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8" name="Shape 328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29" name="Shape 329"/>
            <p:cNvGrpSpPr/>
            <p:nvPr/>
          </p:nvGrpSpPr>
          <p:grpSpPr>
            <a:xfrm>
              <a:off x="7253142" y="1465997"/>
              <a:ext cx="588564" cy="522403"/>
              <a:chOff x="1853176" y="5277394"/>
              <a:chExt cx="734320" cy="541019"/>
            </a:xfrm>
          </p:grpSpPr>
          <p:sp>
            <p:nvSpPr>
              <p:cNvPr id="330" name="Shape 330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1" name="Shape 331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2" name="Shape 332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3" name="Shape 333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34" name="Shape 334"/>
            <p:cNvGrpSpPr/>
            <p:nvPr/>
          </p:nvGrpSpPr>
          <p:grpSpPr>
            <a:xfrm>
              <a:off x="7634142" y="1465997"/>
              <a:ext cx="588564" cy="522403"/>
              <a:chOff x="1853176" y="5277394"/>
              <a:chExt cx="734320" cy="541019"/>
            </a:xfrm>
          </p:grpSpPr>
          <p:sp>
            <p:nvSpPr>
              <p:cNvPr id="335" name="Shape 335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6" name="Shape 336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7" name="Shape 337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8" name="Shape 338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39" name="Shape 339"/>
            <p:cNvGrpSpPr/>
            <p:nvPr/>
          </p:nvGrpSpPr>
          <p:grpSpPr>
            <a:xfrm>
              <a:off x="6108742" y="2086592"/>
              <a:ext cx="588564" cy="522403"/>
              <a:chOff x="1853176" y="5277394"/>
              <a:chExt cx="734320" cy="541019"/>
            </a:xfrm>
          </p:grpSpPr>
          <p:sp>
            <p:nvSpPr>
              <p:cNvPr id="340" name="Shape 340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1" name="Shape 341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2" name="Shape 342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3" name="Shape 343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44" name="Shape 344"/>
            <p:cNvGrpSpPr/>
            <p:nvPr/>
          </p:nvGrpSpPr>
          <p:grpSpPr>
            <a:xfrm>
              <a:off x="6493783" y="2063809"/>
              <a:ext cx="588564" cy="522403"/>
              <a:chOff x="1853176" y="5277394"/>
              <a:chExt cx="734320" cy="541019"/>
            </a:xfrm>
          </p:grpSpPr>
          <p:sp>
            <p:nvSpPr>
              <p:cNvPr id="345" name="Shape 345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6" name="Shape 346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7" name="Shape 347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" name="Shape 348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49" name="Shape 349"/>
            <p:cNvGrpSpPr/>
            <p:nvPr/>
          </p:nvGrpSpPr>
          <p:grpSpPr>
            <a:xfrm>
              <a:off x="6872142" y="2086592"/>
              <a:ext cx="588564" cy="522403"/>
              <a:chOff x="1853176" y="5277394"/>
              <a:chExt cx="734320" cy="541019"/>
            </a:xfrm>
          </p:grpSpPr>
          <p:sp>
            <p:nvSpPr>
              <p:cNvPr id="350" name="Shape 350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1" name="Shape 351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2" name="Shape 352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3" name="Shape 353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54" name="Shape 354"/>
            <p:cNvGrpSpPr/>
            <p:nvPr/>
          </p:nvGrpSpPr>
          <p:grpSpPr>
            <a:xfrm>
              <a:off x="7253142" y="2075597"/>
              <a:ext cx="588564" cy="522403"/>
              <a:chOff x="1853176" y="5277394"/>
              <a:chExt cx="734320" cy="541019"/>
            </a:xfrm>
          </p:grpSpPr>
          <p:sp>
            <p:nvSpPr>
              <p:cNvPr id="355" name="Shape 355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6" name="Shape 356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7" name="Shape 357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8" name="Shape 358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59" name="Shape 359"/>
            <p:cNvGrpSpPr/>
            <p:nvPr/>
          </p:nvGrpSpPr>
          <p:grpSpPr>
            <a:xfrm>
              <a:off x="7665670" y="2075597"/>
              <a:ext cx="588564" cy="522403"/>
              <a:chOff x="1853176" y="5277394"/>
              <a:chExt cx="734320" cy="541019"/>
            </a:xfrm>
          </p:grpSpPr>
          <p:sp>
            <p:nvSpPr>
              <p:cNvPr id="360" name="Shape 360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1" name="Shape 361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2" name="Shape 362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3" name="Shape 363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64" name="Shape 364"/>
            <p:cNvSpPr txBox="1"/>
            <p:nvPr/>
          </p:nvSpPr>
          <p:spPr>
            <a:xfrm>
              <a:off x="6299399" y="2667000"/>
              <a:ext cx="1995900" cy="831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55 in 100 complete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-22996" y="751008"/>
            <a:ext cx="3111016" cy="2830392"/>
            <a:chOff x="-22996" y="3810000"/>
            <a:chExt cx="3111016" cy="2830392"/>
          </a:xfrm>
        </p:grpSpPr>
        <p:sp>
          <p:nvSpPr>
            <p:cNvPr id="202" name="Shape 202"/>
            <p:cNvSpPr txBox="1"/>
            <p:nvPr/>
          </p:nvSpPr>
          <p:spPr>
            <a:xfrm>
              <a:off x="1048020" y="4267200"/>
              <a:ext cx="915634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0" i="0" u="none" strike="noStrike" cap="none" baseline="0" dirty="0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(1,408)</a:t>
              </a:r>
            </a:p>
          </p:txBody>
        </p:sp>
        <p:sp>
          <p:nvSpPr>
            <p:cNvPr id="204" name="Shape 204"/>
            <p:cNvSpPr txBox="1"/>
            <p:nvPr/>
          </p:nvSpPr>
          <p:spPr>
            <a:xfrm>
              <a:off x="838200" y="3810000"/>
              <a:ext cx="1364699" cy="4616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rgbClr val="7F7F7F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Asian</a:t>
              </a:r>
            </a:p>
          </p:txBody>
        </p:sp>
        <p:grpSp>
          <p:nvGrpSpPr>
            <p:cNvPr id="365" name="Shape 365"/>
            <p:cNvGrpSpPr/>
            <p:nvPr/>
          </p:nvGrpSpPr>
          <p:grpSpPr>
            <a:xfrm>
              <a:off x="436580" y="4648200"/>
              <a:ext cx="588564" cy="522403"/>
              <a:chOff x="1853176" y="5277394"/>
              <a:chExt cx="734320" cy="541019"/>
            </a:xfrm>
          </p:grpSpPr>
          <p:sp>
            <p:nvSpPr>
              <p:cNvPr id="366" name="Shape 366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7" name="Shape 367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8" name="Shape 368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9" name="Shape 369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70" name="Shape 370"/>
            <p:cNvGrpSpPr/>
            <p:nvPr/>
          </p:nvGrpSpPr>
          <p:grpSpPr>
            <a:xfrm>
              <a:off x="852342" y="4666396"/>
              <a:ext cx="588564" cy="522403"/>
              <a:chOff x="1853176" y="5277394"/>
              <a:chExt cx="734320" cy="541019"/>
            </a:xfrm>
          </p:grpSpPr>
          <p:sp>
            <p:nvSpPr>
              <p:cNvPr id="371" name="Shape 371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2" name="Shape 372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3" name="Shape 373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4" name="Shape 374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75" name="Shape 375"/>
            <p:cNvGrpSpPr/>
            <p:nvPr/>
          </p:nvGrpSpPr>
          <p:grpSpPr>
            <a:xfrm>
              <a:off x="1233342" y="4666396"/>
              <a:ext cx="588564" cy="522403"/>
              <a:chOff x="1853176" y="5277394"/>
              <a:chExt cx="734320" cy="541019"/>
            </a:xfrm>
          </p:grpSpPr>
          <p:sp>
            <p:nvSpPr>
              <p:cNvPr id="376" name="Shape 376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7" name="Shape 377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8" name="Shape 378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9" name="Shape 379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80" name="Shape 380"/>
            <p:cNvGrpSpPr/>
            <p:nvPr/>
          </p:nvGrpSpPr>
          <p:grpSpPr>
            <a:xfrm>
              <a:off x="1614342" y="4666396"/>
              <a:ext cx="588564" cy="522403"/>
              <a:chOff x="1853176" y="5277394"/>
              <a:chExt cx="734320" cy="541019"/>
            </a:xfrm>
          </p:grpSpPr>
          <p:sp>
            <p:nvSpPr>
              <p:cNvPr id="381" name="Shape 381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2" name="Shape 382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3" name="Shape 383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4" name="Shape 384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85" name="Shape 385"/>
            <p:cNvGrpSpPr/>
            <p:nvPr/>
          </p:nvGrpSpPr>
          <p:grpSpPr>
            <a:xfrm>
              <a:off x="1995342" y="4666396"/>
              <a:ext cx="588564" cy="522403"/>
              <a:chOff x="1853176" y="5277394"/>
              <a:chExt cx="734320" cy="541019"/>
            </a:xfrm>
          </p:grpSpPr>
          <p:sp>
            <p:nvSpPr>
              <p:cNvPr id="386" name="Shape 386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7" name="Shape 387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8" name="Shape 388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9" name="Shape 389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90" name="Shape 390"/>
            <p:cNvGrpSpPr/>
            <p:nvPr/>
          </p:nvGrpSpPr>
          <p:grpSpPr>
            <a:xfrm>
              <a:off x="469942" y="5286992"/>
              <a:ext cx="588564" cy="522403"/>
              <a:chOff x="1853176" y="5277394"/>
              <a:chExt cx="734320" cy="541019"/>
            </a:xfrm>
          </p:grpSpPr>
          <p:sp>
            <p:nvSpPr>
              <p:cNvPr id="391" name="Shape 391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2" name="Shape 392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3" name="Shape 393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4" name="Shape 394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95" name="Shape 395"/>
            <p:cNvGrpSpPr/>
            <p:nvPr/>
          </p:nvGrpSpPr>
          <p:grpSpPr>
            <a:xfrm>
              <a:off x="854983" y="5264209"/>
              <a:ext cx="588564" cy="522403"/>
              <a:chOff x="1853176" y="5277394"/>
              <a:chExt cx="734320" cy="541019"/>
            </a:xfrm>
          </p:grpSpPr>
          <p:sp>
            <p:nvSpPr>
              <p:cNvPr id="396" name="Shape 396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7" name="Shape 397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8" name="Shape 398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9" name="Shape 399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00" name="Shape 400"/>
            <p:cNvGrpSpPr/>
            <p:nvPr/>
          </p:nvGrpSpPr>
          <p:grpSpPr>
            <a:xfrm>
              <a:off x="1233342" y="5286992"/>
              <a:ext cx="588564" cy="522403"/>
              <a:chOff x="1853176" y="5277394"/>
              <a:chExt cx="734320" cy="541019"/>
            </a:xfrm>
          </p:grpSpPr>
          <p:sp>
            <p:nvSpPr>
              <p:cNvPr id="401" name="Shape 401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2" name="Shape 402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3" name="Shape 403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4" name="Shape 404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05" name="Shape 405"/>
            <p:cNvGrpSpPr/>
            <p:nvPr/>
          </p:nvGrpSpPr>
          <p:grpSpPr>
            <a:xfrm>
              <a:off x="1614342" y="5275997"/>
              <a:ext cx="588564" cy="522403"/>
              <a:chOff x="1853176" y="5277394"/>
              <a:chExt cx="734320" cy="541019"/>
            </a:xfrm>
          </p:grpSpPr>
          <p:sp>
            <p:nvSpPr>
              <p:cNvPr id="406" name="Shape 406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7" name="Shape 407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8" name="Shape 408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9" name="Shape 409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10" name="Shape 410"/>
            <p:cNvGrpSpPr/>
            <p:nvPr/>
          </p:nvGrpSpPr>
          <p:grpSpPr>
            <a:xfrm>
              <a:off x="2026870" y="5275997"/>
              <a:ext cx="588564" cy="522403"/>
              <a:chOff x="1853176" y="5277394"/>
              <a:chExt cx="734320" cy="541019"/>
            </a:xfrm>
          </p:grpSpPr>
          <p:sp>
            <p:nvSpPr>
              <p:cNvPr id="411" name="Shape 411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2" name="Shape 412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3" name="Shape 413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4" name="Shape 414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15" name="Shape 415"/>
            <p:cNvSpPr txBox="1"/>
            <p:nvPr/>
          </p:nvSpPr>
          <p:spPr>
            <a:xfrm>
              <a:off x="-22996" y="5809396"/>
              <a:ext cx="3111016" cy="830996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80 in 100 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complete</a:t>
              </a:r>
            </a:p>
          </p:txBody>
        </p:sp>
      </p:grpSp>
      <p:grpSp>
        <p:nvGrpSpPr>
          <p:cNvPr id="416" name="Shape 416"/>
          <p:cNvGrpSpPr/>
          <p:nvPr/>
        </p:nvGrpSpPr>
        <p:grpSpPr>
          <a:xfrm>
            <a:off x="2832584" y="762000"/>
            <a:ext cx="3111016" cy="2812196"/>
            <a:chOff x="2895600" y="3810000"/>
            <a:chExt cx="3111016" cy="2812196"/>
          </a:xfrm>
        </p:grpSpPr>
        <p:sp>
          <p:nvSpPr>
            <p:cNvPr id="417" name="Shape 417"/>
            <p:cNvSpPr txBox="1"/>
            <p:nvPr/>
          </p:nvSpPr>
          <p:spPr>
            <a:xfrm>
              <a:off x="3877350" y="3810000"/>
              <a:ext cx="1364699" cy="4616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rgbClr val="7F7F7F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White</a:t>
              </a:r>
            </a:p>
          </p:txBody>
        </p:sp>
        <p:sp>
          <p:nvSpPr>
            <p:cNvPr id="418" name="Shape 418"/>
            <p:cNvSpPr txBox="1"/>
            <p:nvPr/>
          </p:nvSpPr>
          <p:spPr>
            <a:xfrm>
              <a:off x="4123812" y="4191000"/>
              <a:ext cx="723275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0" i="0" u="none" strike="noStrike" cap="none" baseline="0" dirty="0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(771)</a:t>
              </a:r>
            </a:p>
          </p:txBody>
        </p:sp>
        <p:grpSp>
          <p:nvGrpSpPr>
            <p:cNvPr id="419" name="Shape 419"/>
            <p:cNvGrpSpPr/>
            <p:nvPr/>
          </p:nvGrpSpPr>
          <p:grpSpPr>
            <a:xfrm>
              <a:off x="3408380" y="4572000"/>
              <a:ext cx="588564" cy="522403"/>
              <a:chOff x="1853176" y="5277394"/>
              <a:chExt cx="734320" cy="541019"/>
            </a:xfrm>
          </p:grpSpPr>
          <p:sp>
            <p:nvSpPr>
              <p:cNvPr id="420" name="Shape 420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1" name="Shape 421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2" name="Shape 422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3" name="Shape 423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24" name="Shape 424"/>
            <p:cNvGrpSpPr/>
            <p:nvPr/>
          </p:nvGrpSpPr>
          <p:grpSpPr>
            <a:xfrm>
              <a:off x="3824142" y="4590196"/>
              <a:ext cx="588564" cy="522403"/>
              <a:chOff x="1853176" y="5277394"/>
              <a:chExt cx="734320" cy="541019"/>
            </a:xfrm>
          </p:grpSpPr>
          <p:sp>
            <p:nvSpPr>
              <p:cNvPr id="425" name="Shape 425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6" name="Shape 426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7" name="Shape 427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8" name="Shape 428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29" name="Shape 429"/>
            <p:cNvGrpSpPr/>
            <p:nvPr/>
          </p:nvGrpSpPr>
          <p:grpSpPr>
            <a:xfrm>
              <a:off x="4205142" y="4590196"/>
              <a:ext cx="588564" cy="522403"/>
              <a:chOff x="1853176" y="5277394"/>
              <a:chExt cx="734320" cy="541019"/>
            </a:xfrm>
          </p:grpSpPr>
          <p:sp>
            <p:nvSpPr>
              <p:cNvPr id="430" name="Shape 430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1" name="Shape 431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2" name="Shape 432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3" name="Shape 433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34" name="Shape 434"/>
            <p:cNvGrpSpPr/>
            <p:nvPr/>
          </p:nvGrpSpPr>
          <p:grpSpPr>
            <a:xfrm>
              <a:off x="4586142" y="4590196"/>
              <a:ext cx="588564" cy="522403"/>
              <a:chOff x="1853176" y="5277394"/>
              <a:chExt cx="734320" cy="541019"/>
            </a:xfrm>
          </p:grpSpPr>
          <p:sp>
            <p:nvSpPr>
              <p:cNvPr id="435" name="Shape 435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6" name="Shape 436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7" name="Shape 437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8" name="Shape 438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39" name="Shape 439"/>
            <p:cNvGrpSpPr/>
            <p:nvPr/>
          </p:nvGrpSpPr>
          <p:grpSpPr>
            <a:xfrm>
              <a:off x="4967142" y="4590196"/>
              <a:ext cx="588564" cy="522403"/>
              <a:chOff x="1853176" y="5277394"/>
              <a:chExt cx="734320" cy="541019"/>
            </a:xfrm>
          </p:grpSpPr>
          <p:sp>
            <p:nvSpPr>
              <p:cNvPr id="440" name="Shape 440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1" name="Shape 441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2" name="Shape 442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3" name="Shape 443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44" name="Shape 444"/>
            <p:cNvGrpSpPr/>
            <p:nvPr/>
          </p:nvGrpSpPr>
          <p:grpSpPr>
            <a:xfrm>
              <a:off x="3441742" y="5210792"/>
              <a:ext cx="588564" cy="522403"/>
              <a:chOff x="1853176" y="5277394"/>
              <a:chExt cx="734320" cy="541019"/>
            </a:xfrm>
          </p:grpSpPr>
          <p:sp>
            <p:nvSpPr>
              <p:cNvPr id="445" name="Shape 445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6" name="Shape 446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7" name="Shape 447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8" name="Shape 448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49" name="Shape 449"/>
            <p:cNvGrpSpPr/>
            <p:nvPr/>
          </p:nvGrpSpPr>
          <p:grpSpPr>
            <a:xfrm>
              <a:off x="3826783" y="5188009"/>
              <a:ext cx="588564" cy="522403"/>
              <a:chOff x="1853176" y="5277394"/>
              <a:chExt cx="734320" cy="541019"/>
            </a:xfrm>
          </p:grpSpPr>
          <p:sp>
            <p:nvSpPr>
              <p:cNvPr id="450" name="Shape 450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1" name="Shape 451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2" name="Shape 452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rgbClr val="538CD5"/>
              </a:solidFill>
              <a:ln w="25400" cap="flat" cmpd="sng">
                <a:solidFill>
                  <a:srgbClr val="538C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3" name="Shape 453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54" name="Shape 454"/>
            <p:cNvGrpSpPr/>
            <p:nvPr/>
          </p:nvGrpSpPr>
          <p:grpSpPr>
            <a:xfrm>
              <a:off x="4205142" y="5210792"/>
              <a:ext cx="588564" cy="522403"/>
              <a:chOff x="1853176" y="5277394"/>
              <a:chExt cx="734320" cy="541019"/>
            </a:xfrm>
          </p:grpSpPr>
          <p:sp>
            <p:nvSpPr>
              <p:cNvPr id="455" name="Shape 455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6" name="Shape 456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7" name="Shape 457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8" name="Shape 458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59" name="Shape 459"/>
            <p:cNvGrpSpPr/>
            <p:nvPr/>
          </p:nvGrpSpPr>
          <p:grpSpPr>
            <a:xfrm>
              <a:off x="4586142" y="5199797"/>
              <a:ext cx="588564" cy="522403"/>
              <a:chOff x="1853176" y="5277394"/>
              <a:chExt cx="734320" cy="541019"/>
            </a:xfrm>
          </p:grpSpPr>
          <p:sp>
            <p:nvSpPr>
              <p:cNvPr id="460" name="Shape 460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1" name="Shape 461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2" name="Shape 462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3" name="Shape 463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64" name="Shape 464"/>
            <p:cNvGrpSpPr/>
            <p:nvPr/>
          </p:nvGrpSpPr>
          <p:grpSpPr>
            <a:xfrm>
              <a:off x="4998670" y="5199797"/>
              <a:ext cx="588564" cy="522403"/>
              <a:chOff x="1853176" y="5277394"/>
              <a:chExt cx="734320" cy="541019"/>
            </a:xfrm>
          </p:grpSpPr>
          <p:sp>
            <p:nvSpPr>
              <p:cNvPr id="465" name="Shape 465"/>
              <p:cNvSpPr/>
              <p:nvPr/>
            </p:nvSpPr>
            <p:spPr>
              <a:xfrm>
                <a:off x="2134966" y="5475514"/>
                <a:ext cx="171449" cy="342899"/>
              </a:xfrm>
              <a:prstGeom prst="rect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6" name="Shape 466"/>
              <p:cNvSpPr/>
              <p:nvPr/>
            </p:nvSpPr>
            <p:spPr>
              <a:xfrm>
                <a:off x="2056211" y="5277394"/>
                <a:ext cx="340448" cy="274319"/>
              </a:xfrm>
              <a:prstGeom prst="ellipse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7" name="Shape 467"/>
              <p:cNvSpPr/>
              <p:nvPr/>
            </p:nvSpPr>
            <p:spPr>
              <a:xfrm rot="1222838">
                <a:off x="2251656" y="5513957"/>
                <a:ext cx="305103" cy="23135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8" name="Shape 468"/>
              <p:cNvSpPr/>
              <p:nvPr/>
            </p:nvSpPr>
            <p:spPr>
              <a:xfrm rot="-823323">
                <a:off x="1889519" y="5421796"/>
                <a:ext cx="283936" cy="340586"/>
              </a:xfrm>
              <a:prstGeom prst="mathMinus">
                <a:avLst>
                  <a:gd name="adj1" fmla="val 2352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69" name="Shape 469"/>
            <p:cNvSpPr txBox="1"/>
            <p:nvPr/>
          </p:nvSpPr>
          <p:spPr>
            <a:xfrm>
              <a:off x="2895600" y="5791200"/>
              <a:ext cx="3111016" cy="830996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65 in 100 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complete</a:t>
              </a:r>
            </a:p>
          </p:txBody>
        </p:sp>
      </p:grpSp>
      <p:grpSp>
        <p:nvGrpSpPr>
          <p:cNvPr id="470" name="Shape 470"/>
          <p:cNvGrpSpPr/>
          <p:nvPr/>
        </p:nvGrpSpPr>
        <p:grpSpPr>
          <a:xfrm>
            <a:off x="2895600" y="3753620"/>
            <a:ext cx="3394199" cy="2836221"/>
            <a:chOff x="5815178" y="3804175"/>
            <a:chExt cx="3394199" cy="2836221"/>
          </a:xfrm>
        </p:grpSpPr>
        <p:sp>
          <p:nvSpPr>
            <p:cNvPr id="471" name="Shape 471"/>
            <p:cNvSpPr txBox="1"/>
            <p:nvPr/>
          </p:nvSpPr>
          <p:spPr>
            <a:xfrm>
              <a:off x="5815178" y="3804175"/>
              <a:ext cx="3394199" cy="4616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rgbClr val="7F7F7F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Pacific Islander</a:t>
              </a:r>
            </a:p>
          </p:txBody>
        </p:sp>
        <p:sp>
          <p:nvSpPr>
            <p:cNvPr id="472" name="Shape 472"/>
            <p:cNvSpPr txBox="1"/>
            <p:nvPr/>
          </p:nvSpPr>
          <p:spPr>
            <a:xfrm>
              <a:off x="7136431" y="4191000"/>
              <a:ext cx="594900" cy="3692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0" i="0" u="none" strike="noStrike" cap="none" baseline="0" dirty="0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(41)</a:t>
              </a:r>
            </a:p>
          </p:txBody>
        </p:sp>
        <p:sp>
          <p:nvSpPr>
            <p:cNvPr id="473" name="Shape 473"/>
            <p:cNvSpPr/>
            <p:nvPr/>
          </p:nvSpPr>
          <p:spPr>
            <a:xfrm>
              <a:off x="6606037" y="4763302"/>
              <a:ext cx="137418" cy="331101"/>
            </a:xfrm>
            <a:prstGeom prst="rect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4" name="Shape 474"/>
            <p:cNvSpPr/>
            <p:nvPr/>
          </p:nvSpPr>
          <p:spPr>
            <a:xfrm>
              <a:off x="6542915" y="4572000"/>
              <a:ext cx="272872" cy="264880"/>
            </a:xfrm>
            <a:prstGeom prst="ellipse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5" name="Shape 475"/>
            <p:cNvSpPr/>
            <p:nvPr/>
          </p:nvSpPr>
          <p:spPr>
            <a:xfrm rot="1446700">
              <a:off x="6696264" y="4802549"/>
              <a:ext cx="251147" cy="219142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Shape 476"/>
            <p:cNvSpPr/>
            <p:nvPr/>
          </p:nvSpPr>
          <p:spPr>
            <a:xfrm rot="-983536">
              <a:off x="6407873" y="4712878"/>
              <a:ext cx="230449" cy="325977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Shape 477"/>
            <p:cNvSpPr/>
            <p:nvPr/>
          </p:nvSpPr>
          <p:spPr>
            <a:xfrm>
              <a:off x="7021799" y="4781499"/>
              <a:ext cx="137418" cy="331101"/>
            </a:xfrm>
            <a:prstGeom prst="rect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8" name="Shape 478"/>
            <p:cNvSpPr/>
            <p:nvPr/>
          </p:nvSpPr>
          <p:spPr>
            <a:xfrm>
              <a:off x="6958677" y="4590196"/>
              <a:ext cx="272872" cy="264880"/>
            </a:xfrm>
            <a:prstGeom prst="ellipse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9" name="Shape 479"/>
            <p:cNvSpPr/>
            <p:nvPr/>
          </p:nvSpPr>
          <p:spPr>
            <a:xfrm rot="1446700">
              <a:off x="7112026" y="4820746"/>
              <a:ext cx="251147" cy="219142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0" name="Shape 480"/>
            <p:cNvSpPr/>
            <p:nvPr/>
          </p:nvSpPr>
          <p:spPr>
            <a:xfrm rot="-983536">
              <a:off x="6823636" y="4731076"/>
              <a:ext cx="230449" cy="325977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1" name="Shape 481"/>
            <p:cNvSpPr/>
            <p:nvPr/>
          </p:nvSpPr>
          <p:spPr>
            <a:xfrm>
              <a:off x="7402799" y="4781499"/>
              <a:ext cx="137418" cy="331101"/>
            </a:xfrm>
            <a:prstGeom prst="rect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Shape 482"/>
            <p:cNvSpPr/>
            <p:nvPr/>
          </p:nvSpPr>
          <p:spPr>
            <a:xfrm>
              <a:off x="7339677" y="4590196"/>
              <a:ext cx="272872" cy="264880"/>
            </a:xfrm>
            <a:prstGeom prst="ellipse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Shape 483"/>
            <p:cNvSpPr/>
            <p:nvPr/>
          </p:nvSpPr>
          <p:spPr>
            <a:xfrm rot="1446700">
              <a:off x="7493026" y="4820746"/>
              <a:ext cx="251147" cy="219142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4" name="Shape 484"/>
            <p:cNvSpPr/>
            <p:nvPr/>
          </p:nvSpPr>
          <p:spPr>
            <a:xfrm rot="-983536">
              <a:off x="7204636" y="4731076"/>
              <a:ext cx="230449" cy="325977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5" name="Shape 485"/>
            <p:cNvSpPr/>
            <p:nvPr/>
          </p:nvSpPr>
          <p:spPr>
            <a:xfrm>
              <a:off x="7783799" y="4781499"/>
              <a:ext cx="137418" cy="331101"/>
            </a:xfrm>
            <a:prstGeom prst="rect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6" name="Shape 486"/>
            <p:cNvSpPr/>
            <p:nvPr/>
          </p:nvSpPr>
          <p:spPr>
            <a:xfrm>
              <a:off x="7720677" y="4590196"/>
              <a:ext cx="272872" cy="264880"/>
            </a:xfrm>
            <a:prstGeom prst="ellipse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7" name="Shape 487"/>
            <p:cNvSpPr/>
            <p:nvPr/>
          </p:nvSpPr>
          <p:spPr>
            <a:xfrm rot="1446700">
              <a:off x="7874026" y="4820746"/>
              <a:ext cx="251147" cy="219142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Shape 488"/>
            <p:cNvSpPr/>
            <p:nvPr/>
          </p:nvSpPr>
          <p:spPr>
            <a:xfrm rot="-983536">
              <a:off x="7585636" y="4731076"/>
              <a:ext cx="230449" cy="325977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Shape 489"/>
            <p:cNvSpPr/>
            <p:nvPr/>
          </p:nvSpPr>
          <p:spPr>
            <a:xfrm>
              <a:off x="8164799" y="4781499"/>
              <a:ext cx="137418" cy="331101"/>
            </a:xfrm>
            <a:prstGeom prst="rect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0" name="Shape 490"/>
            <p:cNvSpPr/>
            <p:nvPr/>
          </p:nvSpPr>
          <p:spPr>
            <a:xfrm>
              <a:off x="8101677" y="4590196"/>
              <a:ext cx="272872" cy="264880"/>
            </a:xfrm>
            <a:prstGeom prst="ellipse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1" name="Shape 491"/>
            <p:cNvSpPr/>
            <p:nvPr/>
          </p:nvSpPr>
          <p:spPr>
            <a:xfrm rot="1446700">
              <a:off x="8255026" y="4820746"/>
              <a:ext cx="251147" cy="219142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2" name="Shape 492"/>
            <p:cNvSpPr/>
            <p:nvPr/>
          </p:nvSpPr>
          <p:spPr>
            <a:xfrm rot="-983536">
              <a:off x="7966636" y="4731076"/>
              <a:ext cx="230449" cy="325977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3" name="Shape 493"/>
            <p:cNvSpPr/>
            <p:nvPr/>
          </p:nvSpPr>
          <p:spPr>
            <a:xfrm>
              <a:off x="6639399" y="5402095"/>
              <a:ext cx="137418" cy="331101"/>
            </a:xfrm>
            <a:prstGeom prst="rect">
              <a:avLst/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Shape 494"/>
            <p:cNvSpPr/>
            <p:nvPr/>
          </p:nvSpPr>
          <p:spPr>
            <a:xfrm>
              <a:off x="6576277" y="5210792"/>
              <a:ext cx="272872" cy="264880"/>
            </a:xfrm>
            <a:prstGeom prst="ellipse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Shape 495"/>
            <p:cNvSpPr/>
            <p:nvPr/>
          </p:nvSpPr>
          <p:spPr>
            <a:xfrm rot="1446700">
              <a:off x="6729626" y="5441342"/>
              <a:ext cx="251147" cy="219142"/>
            </a:xfrm>
            <a:prstGeom prst="mathMinus">
              <a:avLst>
                <a:gd name="adj1" fmla="val 23520"/>
              </a:avLst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6" name="Shape 496"/>
            <p:cNvSpPr/>
            <p:nvPr/>
          </p:nvSpPr>
          <p:spPr>
            <a:xfrm rot="-983536">
              <a:off x="6441236" y="5351671"/>
              <a:ext cx="230449" cy="325977"/>
            </a:xfrm>
            <a:prstGeom prst="mathMinus">
              <a:avLst>
                <a:gd name="adj1" fmla="val 23520"/>
              </a:avLst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7" name="Shape 497"/>
            <p:cNvSpPr/>
            <p:nvPr/>
          </p:nvSpPr>
          <p:spPr>
            <a:xfrm>
              <a:off x="7024440" y="5379312"/>
              <a:ext cx="137418" cy="331101"/>
            </a:xfrm>
            <a:prstGeom prst="rect">
              <a:avLst/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8" name="Shape 498"/>
            <p:cNvSpPr/>
            <p:nvPr/>
          </p:nvSpPr>
          <p:spPr>
            <a:xfrm>
              <a:off x="6961317" y="5188010"/>
              <a:ext cx="272872" cy="264880"/>
            </a:xfrm>
            <a:prstGeom prst="ellipse">
              <a:avLst/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9" name="Shape 499"/>
            <p:cNvSpPr/>
            <p:nvPr/>
          </p:nvSpPr>
          <p:spPr>
            <a:xfrm rot="1446700">
              <a:off x="7114667" y="5418559"/>
              <a:ext cx="251147" cy="219142"/>
            </a:xfrm>
            <a:prstGeom prst="mathMinus">
              <a:avLst>
                <a:gd name="adj1" fmla="val 23520"/>
              </a:avLst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Shape 500"/>
            <p:cNvSpPr/>
            <p:nvPr/>
          </p:nvSpPr>
          <p:spPr>
            <a:xfrm rot="-983536">
              <a:off x="6826277" y="5328889"/>
              <a:ext cx="230449" cy="325977"/>
            </a:xfrm>
            <a:prstGeom prst="mathMinus">
              <a:avLst>
                <a:gd name="adj1" fmla="val 23520"/>
              </a:avLst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Shape 501"/>
            <p:cNvSpPr/>
            <p:nvPr/>
          </p:nvSpPr>
          <p:spPr>
            <a:xfrm>
              <a:off x="7402799" y="5402095"/>
              <a:ext cx="137418" cy="331101"/>
            </a:xfrm>
            <a:prstGeom prst="rect">
              <a:avLst/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2" name="Shape 502"/>
            <p:cNvSpPr/>
            <p:nvPr/>
          </p:nvSpPr>
          <p:spPr>
            <a:xfrm>
              <a:off x="7339677" y="5210792"/>
              <a:ext cx="272872" cy="264880"/>
            </a:xfrm>
            <a:prstGeom prst="ellipse">
              <a:avLst/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3" name="Shape 503"/>
            <p:cNvSpPr/>
            <p:nvPr/>
          </p:nvSpPr>
          <p:spPr>
            <a:xfrm rot="1446700">
              <a:off x="7493026" y="5441342"/>
              <a:ext cx="251147" cy="219142"/>
            </a:xfrm>
            <a:prstGeom prst="mathMinus">
              <a:avLst>
                <a:gd name="adj1" fmla="val 23520"/>
              </a:avLst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4" name="Shape 504"/>
            <p:cNvSpPr/>
            <p:nvPr/>
          </p:nvSpPr>
          <p:spPr>
            <a:xfrm rot="-983536">
              <a:off x="7204636" y="5351671"/>
              <a:ext cx="230449" cy="325977"/>
            </a:xfrm>
            <a:prstGeom prst="mathMinus">
              <a:avLst>
                <a:gd name="adj1" fmla="val 23520"/>
              </a:avLst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5" name="Shape 505"/>
            <p:cNvSpPr/>
            <p:nvPr/>
          </p:nvSpPr>
          <p:spPr>
            <a:xfrm>
              <a:off x="7783799" y="5391099"/>
              <a:ext cx="137418" cy="331101"/>
            </a:xfrm>
            <a:prstGeom prst="rect">
              <a:avLst/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6" name="Shape 506"/>
            <p:cNvSpPr/>
            <p:nvPr/>
          </p:nvSpPr>
          <p:spPr>
            <a:xfrm>
              <a:off x="7720677" y="5199796"/>
              <a:ext cx="272872" cy="264880"/>
            </a:xfrm>
            <a:prstGeom prst="ellipse">
              <a:avLst/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7" name="Shape 507"/>
            <p:cNvSpPr/>
            <p:nvPr/>
          </p:nvSpPr>
          <p:spPr>
            <a:xfrm rot="1446700">
              <a:off x="7874026" y="5430346"/>
              <a:ext cx="251147" cy="219142"/>
            </a:xfrm>
            <a:prstGeom prst="mathMinus">
              <a:avLst>
                <a:gd name="adj1" fmla="val 23520"/>
              </a:avLst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8" name="Shape 508"/>
            <p:cNvSpPr/>
            <p:nvPr/>
          </p:nvSpPr>
          <p:spPr>
            <a:xfrm rot="-983536">
              <a:off x="7585636" y="5340676"/>
              <a:ext cx="230449" cy="325977"/>
            </a:xfrm>
            <a:prstGeom prst="mathMinus">
              <a:avLst>
                <a:gd name="adj1" fmla="val 23520"/>
              </a:avLst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9" name="Shape 509"/>
            <p:cNvSpPr/>
            <p:nvPr/>
          </p:nvSpPr>
          <p:spPr>
            <a:xfrm>
              <a:off x="8196327" y="5391099"/>
              <a:ext cx="137418" cy="331101"/>
            </a:xfrm>
            <a:prstGeom prst="rect">
              <a:avLst/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0" name="Shape 510"/>
            <p:cNvSpPr/>
            <p:nvPr/>
          </p:nvSpPr>
          <p:spPr>
            <a:xfrm>
              <a:off x="8133204" y="5199796"/>
              <a:ext cx="272872" cy="264880"/>
            </a:xfrm>
            <a:prstGeom prst="ellipse">
              <a:avLst/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1" name="Shape 511"/>
            <p:cNvSpPr/>
            <p:nvPr/>
          </p:nvSpPr>
          <p:spPr>
            <a:xfrm rot="1446700">
              <a:off x="8286554" y="5430346"/>
              <a:ext cx="251147" cy="219142"/>
            </a:xfrm>
            <a:prstGeom prst="mathMinus">
              <a:avLst>
                <a:gd name="adj1" fmla="val 23520"/>
              </a:avLst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2" name="Shape 512"/>
            <p:cNvSpPr/>
            <p:nvPr/>
          </p:nvSpPr>
          <p:spPr>
            <a:xfrm rot="-983536">
              <a:off x="7998164" y="5340676"/>
              <a:ext cx="230449" cy="325977"/>
            </a:xfrm>
            <a:prstGeom prst="mathMinus">
              <a:avLst>
                <a:gd name="adj1" fmla="val 23520"/>
              </a:avLst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3" name="Shape 513"/>
            <p:cNvSpPr txBox="1"/>
            <p:nvPr/>
          </p:nvSpPr>
          <p:spPr>
            <a:xfrm>
              <a:off x="5956782" y="5809396"/>
              <a:ext cx="3110999" cy="831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54 in 100 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complete</a:t>
              </a:r>
            </a:p>
          </p:txBody>
        </p:sp>
      </p:grp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/>
          <p:nvPr/>
        </p:nvSpPr>
        <p:spPr>
          <a:xfrm>
            <a:off x="0" y="300301"/>
            <a:ext cx="9144000" cy="461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400" b="1" i="0" u="none" strike="noStrike" cap="none" baseline="0" dirty="0" smtClean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Completion </a:t>
            </a:r>
            <a:r>
              <a:rPr lang="en-US" sz="2400" b="1" i="0" u="none" strike="noStrike" cap="none" baseline="0" dirty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Rate </a:t>
            </a:r>
            <a:r>
              <a:rPr lang="en-US" sz="2400" b="1" dirty="0" smtClean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- </a:t>
            </a:r>
            <a:r>
              <a:rPr lang="en-US" sz="2400" b="1" i="0" u="none" strike="noStrike" cap="none" baseline="0" dirty="0" smtClean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Latino/a </a:t>
            </a:r>
            <a:r>
              <a:rPr lang="en-US" sz="2400" b="1" i="0" u="none" strike="noStrike" cap="none" baseline="0" dirty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Students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54418" y="2297701"/>
            <a:ext cx="1667382" cy="2262631"/>
            <a:chOff x="454418" y="2297701"/>
            <a:chExt cx="1667382" cy="2262631"/>
          </a:xfrm>
        </p:grpSpPr>
        <p:grpSp>
          <p:nvGrpSpPr>
            <p:cNvPr id="520" name="Shape 520"/>
            <p:cNvGrpSpPr/>
            <p:nvPr/>
          </p:nvGrpSpPr>
          <p:grpSpPr>
            <a:xfrm>
              <a:off x="454418" y="2297701"/>
              <a:ext cx="1667382" cy="2262631"/>
              <a:chOff x="454418" y="2297701"/>
              <a:chExt cx="1667382" cy="2262631"/>
            </a:xfrm>
          </p:grpSpPr>
          <p:sp>
            <p:nvSpPr>
              <p:cNvPr id="521" name="Shape 521"/>
              <p:cNvSpPr txBox="1"/>
              <p:nvPr/>
            </p:nvSpPr>
            <p:spPr>
              <a:xfrm>
                <a:off x="530100" y="2297701"/>
                <a:ext cx="1527300" cy="3692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SzPct val="25000"/>
                  <a:buNone/>
                </a:pPr>
                <a:r>
                  <a:rPr lang="en-US" sz="1800" b="1" i="0" u="none" strike="noStrike" cap="none" baseline="0" dirty="0">
                    <a:solidFill>
                      <a:srgbClr val="7F7F7F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All Latinos</a:t>
                </a:r>
              </a:p>
            </p:txBody>
          </p:sp>
          <p:sp>
            <p:nvSpPr>
              <p:cNvPr id="522" name="Shape 522"/>
              <p:cNvSpPr txBox="1"/>
              <p:nvPr/>
            </p:nvSpPr>
            <p:spPr>
              <a:xfrm>
                <a:off x="762000" y="4191000"/>
                <a:ext cx="1295400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SzPct val="25000"/>
                  <a:buNone/>
                </a:pPr>
                <a:r>
                  <a:rPr lang="en-US" sz="1800" b="0" i="0" u="none" strike="noStrike" cap="none" baseline="0" dirty="0" smtClean="0">
                    <a:solidFill>
                      <a:srgbClr val="7F7F7F"/>
                    </a:solidFill>
                    <a:latin typeface="Arial"/>
                    <a:ea typeface="Arial"/>
                    <a:cs typeface="Arial"/>
                    <a:sym typeface="Arial"/>
                  </a:rPr>
                  <a:t>(263/569</a:t>
                </a:r>
                <a:r>
                  <a:rPr lang="en-US" sz="1800" b="0" i="0" u="none" strike="noStrike" cap="none" baseline="0" dirty="0">
                    <a:solidFill>
                      <a:srgbClr val="7F7F7F"/>
                    </a:solidFill>
                    <a:latin typeface="Arial"/>
                    <a:ea typeface="Arial"/>
                    <a:cs typeface="Arial"/>
                    <a:sym typeface="Arial"/>
                  </a:rPr>
                  <a:t>)</a:t>
                </a:r>
              </a:p>
            </p:txBody>
          </p:sp>
          <p:sp>
            <p:nvSpPr>
              <p:cNvPr id="523" name="Shape 523"/>
              <p:cNvSpPr/>
              <p:nvPr/>
            </p:nvSpPr>
            <p:spPr>
              <a:xfrm>
                <a:off x="454418" y="2799173"/>
                <a:ext cx="1667382" cy="1391826"/>
              </a:xfrm>
              <a:prstGeom prst="ellipse">
                <a:avLst/>
              </a:prstGeom>
              <a:solidFill>
                <a:srgbClr val="DAE5F1"/>
              </a:solidFill>
              <a:ln w="25400" cap="flat" cmpd="sng">
                <a:solidFill>
                  <a:srgbClr val="395E8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24" name="Shape 524"/>
            <p:cNvSpPr txBox="1"/>
            <p:nvPr/>
          </p:nvSpPr>
          <p:spPr>
            <a:xfrm>
              <a:off x="609600" y="3242282"/>
              <a:ext cx="1292991" cy="461664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 smtClean="0">
                  <a:solidFill>
                    <a:srgbClr val="538CD5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46%</a:t>
              </a:r>
              <a:endParaRPr lang="en-US" sz="2400" b="1" i="0" u="none" strike="noStrike" cap="none" baseline="0" dirty="0">
                <a:solidFill>
                  <a:srgbClr val="538CD5"/>
                </a:solidFill>
                <a:latin typeface="Arial Black"/>
                <a:ea typeface="Arial Black"/>
                <a:cs typeface="Arial Black"/>
                <a:sym typeface="Arial Black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057400" y="997803"/>
            <a:ext cx="2827985" cy="2202596"/>
            <a:chOff x="2057400" y="997803"/>
            <a:chExt cx="2827985" cy="2202596"/>
          </a:xfrm>
        </p:grpSpPr>
        <p:cxnSp>
          <p:nvCxnSpPr>
            <p:cNvPr id="525" name="Shape 525"/>
            <p:cNvCxnSpPr/>
            <p:nvPr/>
          </p:nvCxnSpPr>
          <p:spPr>
            <a:xfrm rot="10800000" flipH="1">
              <a:off x="2057400" y="2357699"/>
              <a:ext cx="1609200" cy="842700"/>
            </a:xfrm>
            <a:prstGeom prst="straightConnector1">
              <a:avLst/>
            </a:prstGeom>
            <a:noFill/>
            <a:ln w="9525" cap="flat" cmpd="sng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526" name="Shape 526"/>
            <p:cNvGrpSpPr/>
            <p:nvPr/>
          </p:nvGrpSpPr>
          <p:grpSpPr>
            <a:xfrm>
              <a:off x="3448204" y="997803"/>
              <a:ext cx="1437181" cy="1973996"/>
              <a:chOff x="3886912" y="997803"/>
              <a:chExt cx="1437181" cy="1973996"/>
            </a:xfrm>
          </p:grpSpPr>
          <p:sp>
            <p:nvSpPr>
              <p:cNvPr id="527" name="Shape 527"/>
              <p:cNvSpPr txBox="1"/>
              <p:nvPr/>
            </p:nvSpPr>
            <p:spPr>
              <a:xfrm>
                <a:off x="4171274" y="2602467"/>
                <a:ext cx="91563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SzPct val="25000"/>
                  <a:buNone/>
                </a:pPr>
                <a:r>
                  <a:rPr lang="en-US" sz="1800" b="0" i="0" u="none" strike="noStrike" cap="none" baseline="0" dirty="0">
                    <a:solidFill>
                      <a:srgbClr val="7F7F7F"/>
                    </a:solidFill>
                    <a:latin typeface="Arial"/>
                    <a:ea typeface="Arial"/>
                    <a:cs typeface="Arial"/>
                    <a:sym typeface="Arial"/>
                  </a:rPr>
                  <a:t>(35/51)</a:t>
                </a:r>
              </a:p>
            </p:txBody>
          </p:sp>
          <p:sp>
            <p:nvSpPr>
              <p:cNvPr id="528" name="Shape 528"/>
              <p:cNvSpPr txBox="1"/>
              <p:nvPr/>
            </p:nvSpPr>
            <p:spPr>
              <a:xfrm>
                <a:off x="3886912" y="997803"/>
                <a:ext cx="1428596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SzPct val="25000"/>
                  <a:buNone/>
                </a:pPr>
                <a:r>
                  <a:rPr lang="en-US" sz="1800" b="1" i="0" u="none" strike="noStrike" cap="none" baseline="0" dirty="0">
                    <a:solidFill>
                      <a:srgbClr val="7F7F7F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Prepared </a:t>
                </a:r>
              </a:p>
              <a:p>
                <a:pPr marL="0" marR="0" lvl="0" indent="0" algn="ctr" rtl="0">
                  <a:spcBef>
                    <a:spcPts val="0"/>
                  </a:spcBef>
                  <a:buSzPct val="25000"/>
                  <a:buNone/>
                </a:pPr>
                <a:r>
                  <a:rPr lang="en-US" sz="1800" b="1" i="0" u="none" strike="noStrike" cap="none" baseline="0" dirty="0">
                    <a:solidFill>
                      <a:srgbClr val="7F7F7F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Latinos</a:t>
                </a:r>
              </a:p>
            </p:txBody>
          </p:sp>
          <p:sp>
            <p:nvSpPr>
              <p:cNvPr id="529" name="Shape 529"/>
              <p:cNvSpPr/>
              <p:nvPr/>
            </p:nvSpPr>
            <p:spPr>
              <a:xfrm>
                <a:off x="4038600" y="1752600"/>
                <a:ext cx="1020293" cy="892745"/>
              </a:xfrm>
              <a:prstGeom prst="ellipse">
                <a:avLst/>
              </a:prstGeom>
              <a:solidFill>
                <a:srgbClr val="DAE5F1"/>
              </a:solidFill>
              <a:ln w="25400" cap="flat" cmpd="sng">
                <a:solidFill>
                  <a:srgbClr val="395E8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0" name="Shape 530"/>
              <p:cNvSpPr txBox="1"/>
              <p:nvPr/>
            </p:nvSpPr>
            <p:spPr>
              <a:xfrm>
                <a:off x="4096307" y="1968139"/>
                <a:ext cx="1227786" cy="4616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SzPct val="25000"/>
                  <a:buNone/>
                </a:pPr>
                <a:r>
                  <a:rPr lang="en-US" sz="2400" b="1" i="0" u="none" strike="noStrike" cap="none" baseline="0" dirty="0">
                    <a:solidFill>
                      <a:srgbClr val="538CD5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69%</a:t>
                </a: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1905000" y="3911325"/>
            <a:ext cx="2667000" cy="2401607"/>
            <a:chOff x="1905000" y="3911325"/>
            <a:chExt cx="2667000" cy="2401607"/>
          </a:xfrm>
        </p:grpSpPr>
        <p:sp>
          <p:nvSpPr>
            <p:cNvPr id="518" name="Shape 518"/>
            <p:cNvSpPr/>
            <p:nvPr/>
          </p:nvSpPr>
          <p:spPr>
            <a:xfrm>
              <a:off x="2840255" y="4551773"/>
              <a:ext cx="1667382" cy="1391826"/>
            </a:xfrm>
            <a:prstGeom prst="ellipse">
              <a:avLst/>
            </a:prstGeom>
            <a:solidFill>
              <a:srgbClr val="DAE5F1"/>
            </a:solidFill>
            <a:ln w="25400" cap="flat" cmpd="sng">
              <a:solidFill>
                <a:srgbClr val="395E8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905000" y="3911325"/>
              <a:ext cx="2667000" cy="2401607"/>
              <a:chOff x="1905000" y="3911325"/>
              <a:chExt cx="2667000" cy="2401607"/>
            </a:xfrm>
          </p:grpSpPr>
          <p:grpSp>
            <p:nvGrpSpPr>
              <p:cNvPr id="531" name="Shape 531"/>
              <p:cNvGrpSpPr/>
              <p:nvPr/>
            </p:nvGrpSpPr>
            <p:grpSpPr>
              <a:xfrm>
                <a:off x="2828189" y="3911325"/>
                <a:ext cx="1743811" cy="2401607"/>
                <a:chOff x="3636450" y="4085271"/>
                <a:chExt cx="1743811" cy="2401607"/>
              </a:xfrm>
            </p:grpSpPr>
            <p:sp>
              <p:nvSpPr>
                <p:cNvPr id="532" name="Shape 532"/>
                <p:cNvSpPr txBox="1"/>
                <p:nvPr/>
              </p:nvSpPr>
              <p:spPr>
                <a:xfrm>
                  <a:off x="4039273" y="5198680"/>
                  <a:ext cx="1112387" cy="46166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buSzPct val="25000"/>
                    <a:buNone/>
                  </a:pPr>
                  <a:r>
                    <a:rPr lang="en-US" sz="2400" b="1" i="0" u="none" strike="noStrike" cap="none" baseline="0" dirty="0">
                      <a:solidFill>
                        <a:srgbClr val="538CD5"/>
                      </a:solidFill>
                      <a:latin typeface="Arial Black"/>
                      <a:ea typeface="Arial Black"/>
                      <a:cs typeface="Arial Black"/>
                      <a:sym typeface="Arial Black"/>
                    </a:rPr>
                    <a:t>44%</a:t>
                  </a:r>
                </a:p>
              </p:txBody>
            </p:sp>
            <p:sp>
              <p:nvSpPr>
                <p:cNvPr id="533" name="Shape 533"/>
                <p:cNvSpPr txBox="1"/>
                <p:nvPr/>
              </p:nvSpPr>
              <p:spPr>
                <a:xfrm>
                  <a:off x="3636450" y="4085271"/>
                  <a:ext cx="1743811" cy="64633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buSzPct val="25000"/>
                    <a:buNone/>
                  </a:pPr>
                  <a:r>
                    <a:rPr lang="en-US" sz="1800" b="1" i="0" u="none" strike="noStrike" cap="none" baseline="0" dirty="0">
                      <a:solidFill>
                        <a:srgbClr val="7F7F7F"/>
                      </a:solidFill>
                      <a:latin typeface="Arial Black"/>
                      <a:ea typeface="Arial Black"/>
                      <a:cs typeface="Arial Black"/>
                      <a:sym typeface="Arial Black"/>
                    </a:rPr>
                    <a:t>Unprepared </a:t>
                  </a:r>
                </a:p>
                <a:p>
                  <a:pPr marL="0" marR="0" lvl="0" indent="0" algn="ctr" rtl="0">
                    <a:spcBef>
                      <a:spcPts val="0"/>
                    </a:spcBef>
                    <a:buSzPct val="25000"/>
                    <a:buNone/>
                  </a:pPr>
                  <a:r>
                    <a:rPr lang="en-US" sz="1800" b="1" i="0" u="none" strike="noStrike" cap="none" baseline="0" dirty="0">
                      <a:solidFill>
                        <a:srgbClr val="7F7F7F"/>
                      </a:solidFill>
                      <a:latin typeface="Arial Black"/>
                      <a:ea typeface="Arial Black"/>
                      <a:cs typeface="Arial Black"/>
                      <a:sym typeface="Arial Black"/>
                    </a:rPr>
                    <a:t>Latinos</a:t>
                  </a:r>
                </a:p>
              </p:txBody>
            </p:sp>
            <p:sp>
              <p:nvSpPr>
                <p:cNvPr id="534" name="Shape 534"/>
                <p:cNvSpPr txBox="1"/>
                <p:nvPr/>
              </p:nvSpPr>
              <p:spPr>
                <a:xfrm>
                  <a:off x="3856261" y="6117546"/>
                  <a:ext cx="1172116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buSzPct val="25000"/>
                    <a:buNone/>
                  </a:pPr>
                  <a:r>
                    <a:rPr lang="en-US" sz="1800" b="0" i="0" u="none" strike="noStrike" cap="none" baseline="0" dirty="0">
                      <a:solidFill>
                        <a:srgbClr val="7F7F7F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(228/518)</a:t>
                  </a:r>
                </a:p>
              </p:txBody>
            </p:sp>
          </p:grpSp>
          <p:cxnSp>
            <p:nvCxnSpPr>
              <p:cNvPr id="535" name="Shape 535"/>
              <p:cNvCxnSpPr/>
              <p:nvPr/>
            </p:nvCxnSpPr>
            <p:spPr>
              <a:xfrm>
                <a:off x="1905000" y="3987526"/>
                <a:ext cx="1100400" cy="812999"/>
              </a:xfrm>
              <a:prstGeom prst="straightConnector1">
                <a:avLst/>
              </a:prstGeom>
              <a:noFill/>
              <a:ln w="9525" cap="flat" cmpd="sng">
                <a:solidFill>
                  <a:srgbClr val="FBD4B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4" name="Group 3"/>
          <p:cNvGrpSpPr/>
          <p:nvPr/>
        </p:nvGrpSpPr>
        <p:grpSpPr>
          <a:xfrm>
            <a:off x="4343400" y="2681211"/>
            <a:ext cx="5440812" cy="3871989"/>
            <a:chOff x="4343400" y="2681211"/>
            <a:chExt cx="5440812" cy="3871989"/>
          </a:xfrm>
        </p:grpSpPr>
        <p:grpSp>
          <p:nvGrpSpPr>
            <p:cNvPr id="536" name="Shape 536"/>
            <p:cNvGrpSpPr/>
            <p:nvPr/>
          </p:nvGrpSpPr>
          <p:grpSpPr>
            <a:xfrm>
              <a:off x="5943600" y="4539914"/>
              <a:ext cx="1295399" cy="2013286"/>
              <a:chOff x="6248400" y="3473114"/>
              <a:chExt cx="1295399" cy="2013286"/>
            </a:xfrm>
          </p:grpSpPr>
          <p:sp>
            <p:nvSpPr>
              <p:cNvPr id="537" name="Shape 537"/>
              <p:cNvSpPr/>
              <p:nvPr/>
            </p:nvSpPr>
            <p:spPr>
              <a:xfrm>
                <a:off x="6315087" y="4593655"/>
                <a:ext cx="1020293" cy="892745"/>
              </a:xfrm>
              <a:prstGeom prst="ellipse">
                <a:avLst/>
              </a:prstGeom>
              <a:solidFill>
                <a:srgbClr val="DAE5F1"/>
              </a:solidFill>
              <a:ln w="25400" cap="flat" cmpd="sng">
                <a:solidFill>
                  <a:srgbClr val="395E8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8" name="Shape 538"/>
              <p:cNvSpPr/>
              <p:nvPr/>
            </p:nvSpPr>
            <p:spPr>
              <a:xfrm>
                <a:off x="6248400" y="3473114"/>
                <a:ext cx="1020293" cy="892745"/>
              </a:xfrm>
              <a:prstGeom prst="ellipse">
                <a:avLst/>
              </a:prstGeom>
              <a:solidFill>
                <a:srgbClr val="DAE5F1"/>
              </a:solidFill>
              <a:ln w="25400" cap="flat" cmpd="sng">
                <a:solidFill>
                  <a:srgbClr val="395E8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9" name="Shape 539"/>
              <p:cNvSpPr txBox="1"/>
              <p:nvPr/>
            </p:nvSpPr>
            <p:spPr>
              <a:xfrm>
                <a:off x="6400800" y="3688653"/>
                <a:ext cx="1112387" cy="4616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SzPct val="25000"/>
                  <a:buNone/>
                </a:pPr>
                <a:r>
                  <a:rPr lang="en-US" sz="2400" b="1" i="0" u="none" strike="noStrike" cap="none" baseline="0" dirty="0">
                    <a:solidFill>
                      <a:srgbClr val="E36C09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23%</a:t>
                </a:r>
              </a:p>
            </p:txBody>
          </p:sp>
          <p:sp>
            <p:nvSpPr>
              <p:cNvPr id="540" name="Shape 540"/>
              <p:cNvSpPr txBox="1"/>
              <p:nvPr/>
            </p:nvSpPr>
            <p:spPr>
              <a:xfrm>
                <a:off x="6431412" y="4800600"/>
                <a:ext cx="1112387" cy="4616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SzPct val="25000"/>
                  <a:buNone/>
                </a:pPr>
                <a:r>
                  <a:rPr lang="en-US" sz="2400" b="1" i="0" u="none" strike="noStrike" cap="none" baseline="0" dirty="0">
                    <a:solidFill>
                      <a:srgbClr val="E36C09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22%</a:t>
                </a:r>
              </a:p>
            </p:txBody>
          </p:sp>
        </p:grpSp>
        <p:sp>
          <p:nvSpPr>
            <p:cNvPr id="541" name="Shape 541"/>
            <p:cNvSpPr/>
            <p:nvPr/>
          </p:nvSpPr>
          <p:spPr>
            <a:xfrm>
              <a:off x="4876800" y="3697248"/>
              <a:ext cx="914400" cy="270355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9525" cap="flat" cmpd="sng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542" name="Shape 542"/>
            <p:cNvCxnSpPr/>
            <p:nvPr/>
          </p:nvCxnSpPr>
          <p:spPr>
            <a:xfrm rot="10800000" flipH="1">
              <a:off x="4343400" y="3939654"/>
              <a:ext cx="1570505" cy="815798"/>
            </a:xfrm>
            <a:prstGeom prst="straightConnector1">
              <a:avLst/>
            </a:prstGeom>
            <a:noFill/>
            <a:ln w="9525" cap="flat" cmpd="sng">
              <a:solidFill>
                <a:srgbClr val="FBD4B4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3" name="Shape 543"/>
            <p:cNvCxnSpPr/>
            <p:nvPr/>
          </p:nvCxnSpPr>
          <p:spPr>
            <a:xfrm>
              <a:off x="4343400" y="5660455"/>
              <a:ext cx="1646261" cy="414526"/>
            </a:xfrm>
            <a:prstGeom prst="straightConnector1">
              <a:avLst/>
            </a:prstGeom>
            <a:noFill/>
            <a:ln w="9525" cap="flat" cmpd="sng">
              <a:solidFill>
                <a:srgbClr val="FBD4B4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44" name="Shape 544"/>
            <p:cNvSpPr txBox="1"/>
            <p:nvPr/>
          </p:nvSpPr>
          <p:spPr>
            <a:xfrm>
              <a:off x="5974212" y="2681211"/>
              <a:ext cx="38100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Lowest </a:t>
              </a:r>
              <a:r>
                <a:rPr lang="en-US" sz="1800" b="1" i="0" u="none" strike="noStrike" cap="none" baseline="0" dirty="0" smtClean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performing </a:t>
              </a:r>
            </a:p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1" i="0" u="none" strike="noStrike" cap="none" baseline="0" dirty="0" smtClean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Latino groups</a:t>
              </a:r>
              <a:endParaRPr lang="en-US" sz="1800" b="1" i="0" u="none" strike="noStrike" cap="none" baseline="0" dirty="0">
                <a:solidFill>
                  <a:srgbClr val="E36C09"/>
                </a:solidFill>
                <a:latin typeface="Arial Black"/>
                <a:ea typeface="Arial Black"/>
                <a:cs typeface="Arial Black"/>
                <a:sym typeface="Arial Black"/>
              </a:endParaRPr>
            </a:p>
          </p:txBody>
        </p:sp>
        <p:sp>
          <p:nvSpPr>
            <p:cNvPr id="545" name="Shape 545"/>
            <p:cNvSpPr txBox="1"/>
            <p:nvPr/>
          </p:nvSpPr>
          <p:spPr>
            <a:xfrm>
              <a:off x="7086034" y="4503003"/>
              <a:ext cx="2105809" cy="830996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Female,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25-39 yrs. old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i="0" u="none" strike="noStrike" cap="none" baseline="0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3/13 complete</a:t>
              </a:r>
            </a:p>
          </p:txBody>
        </p:sp>
        <p:sp>
          <p:nvSpPr>
            <p:cNvPr id="546" name="Shape 546"/>
            <p:cNvSpPr txBox="1"/>
            <p:nvPr/>
          </p:nvSpPr>
          <p:spPr>
            <a:xfrm>
              <a:off x="7086034" y="5454132"/>
              <a:ext cx="2105809" cy="830996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Female,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20-24 yrs. old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i="0" u="none" strike="noStrike" cap="none" baseline="0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4/18 complete</a:t>
              </a:r>
            </a:p>
          </p:txBody>
        </p:sp>
        <p:sp>
          <p:nvSpPr>
            <p:cNvPr id="547" name="Shape 547"/>
            <p:cNvSpPr/>
            <p:nvPr/>
          </p:nvSpPr>
          <p:spPr>
            <a:xfrm>
              <a:off x="5913905" y="3493280"/>
              <a:ext cx="1020293" cy="892745"/>
            </a:xfrm>
            <a:prstGeom prst="ellipse">
              <a:avLst/>
            </a:prstGeom>
            <a:solidFill>
              <a:srgbClr val="DAE5F1"/>
            </a:solidFill>
            <a:ln w="25400" cap="flat" cmpd="sng">
              <a:solidFill>
                <a:srgbClr val="395E8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8" name="Shape 548"/>
            <p:cNvSpPr txBox="1"/>
            <p:nvPr/>
          </p:nvSpPr>
          <p:spPr>
            <a:xfrm>
              <a:off x="5974212" y="3708819"/>
              <a:ext cx="1112387" cy="461664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27%</a:t>
              </a:r>
            </a:p>
          </p:txBody>
        </p:sp>
        <p:sp>
          <p:nvSpPr>
            <p:cNvPr id="549" name="Shape 549"/>
            <p:cNvSpPr txBox="1"/>
            <p:nvPr/>
          </p:nvSpPr>
          <p:spPr>
            <a:xfrm>
              <a:off x="7086600" y="3429000"/>
              <a:ext cx="2105809" cy="830996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Male,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20-24 yrs. old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i="0" u="none" strike="noStrike" cap="none" baseline="0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4/14 complete</a:t>
              </a:r>
            </a:p>
          </p:txBody>
        </p:sp>
        <p:cxnSp>
          <p:nvCxnSpPr>
            <p:cNvPr id="550" name="Shape 550"/>
            <p:cNvCxnSpPr>
              <a:endCxn id="538" idx="2"/>
            </p:cNvCxnSpPr>
            <p:nvPr/>
          </p:nvCxnSpPr>
          <p:spPr>
            <a:xfrm>
              <a:off x="4476899" y="4974286"/>
              <a:ext cx="1466700" cy="12000"/>
            </a:xfrm>
            <a:prstGeom prst="straightConnector1">
              <a:avLst/>
            </a:prstGeom>
            <a:noFill/>
            <a:ln w="9525" cap="flat" cmpd="sng">
              <a:solidFill>
                <a:srgbClr val="FBD4B4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607"/>
          <p:cNvSpPr txBox="1"/>
          <p:nvPr/>
        </p:nvSpPr>
        <p:spPr>
          <a:xfrm>
            <a:off x="2706875" y="2734648"/>
            <a:ext cx="17439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 dirty="0">
                <a:solidFill>
                  <a:srgbClr val="7F7F7F"/>
                </a:solidFill>
                <a:latin typeface="Arial Black"/>
                <a:ea typeface="Arial Black"/>
                <a:cs typeface="Arial Black"/>
                <a:sym typeface="Arial Black"/>
              </a:rPr>
              <a:t>Unprepared 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3985928" y="3242846"/>
            <a:ext cx="4825372" cy="3539009"/>
            <a:chOff x="3985928" y="3242846"/>
            <a:chExt cx="4825372" cy="3539009"/>
          </a:xfrm>
        </p:grpSpPr>
        <p:cxnSp>
          <p:nvCxnSpPr>
            <p:cNvPr id="580" name="Shape 580"/>
            <p:cNvCxnSpPr/>
            <p:nvPr/>
          </p:nvCxnSpPr>
          <p:spPr>
            <a:xfrm>
              <a:off x="3985928" y="3646778"/>
              <a:ext cx="4548599" cy="0"/>
            </a:xfrm>
            <a:prstGeom prst="straightConnector1">
              <a:avLst/>
            </a:prstGeom>
            <a:noFill/>
            <a:ln w="50800" cap="flat" cmpd="sng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5" name="Group 4"/>
            <p:cNvGrpSpPr/>
            <p:nvPr/>
          </p:nvGrpSpPr>
          <p:grpSpPr>
            <a:xfrm>
              <a:off x="4114800" y="3242846"/>
              <a:ext cx="4696500" cy="3539009"/>
              <a:chOff x="4114800" y="3242846"/>
              <a:chExt cx="4696500" cy="3539009"/>
            </a:xfrm>
          </p:grpSpPr>
          <p:grpSp>
            <p:nvGrpSpPr>
              <p:cNvPr id="570" name="Shape 570"/>
              <p:cNvGrpSpPr/>
              <p:nvPr/>
            </p:nvGrpSpPr>
            <p:grpSpPr>
              <a:xfrm>
                <a:off x="5943664" y="4898455"/>
                <a:ext cx="914420" cy="1883400"/>
                <a:chOff x="6248400" y="3603055"/>
                <a:chExt cx="1235035" cy="1883400"/>
              </a:xfrm>
            </p:grpSpPr>
            <p:sp>
              <p:nvSpPr>
                <p:cNvPr id="571" name="Shape 571"/>
                <p:cNvSpPr/>
                <p:nvPr/>
              </p:nvSpPr>
              <p:spPr>
                <a:xfrm>
                  <a:off x="6315087" y="4593655"/>
                  <a:ext cx="1020299" cy="892800"/>
                </a:xfrm>
                <a:prstGeom prst="ellipse">
                  <a:avLst/>
                </a:prstGeom>
                <a:solidFill>
                  <a:srgbClr val="DAE5F1"/>
                </a:solidFill>
                <a:ln w="25400" cap="flat" cmpd="sng">
                  <a:solidFill>
                    <a:srgbClr val="395E8A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 dirty="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72" name="Shape 572"/>
                <p:cNvSpPr/>
                <p:nvPr/>
              </p:nvSpPr>
              <p:spPr>
                <a:xfrm>
                  <a:off x="6248400" y="3603055"/>
                  <a:ext cx="1020299" cy="892800"/>
                </a:xfrm>
                <a:prstGeom prst="ellipse">
                  <a:avLst/>
                </a:prstGeom>
                <a:solidFill>
                  <a:srgbClr val="DAE5F1"/>
                </a:solidFill>
                <a:ln w="25400" cap="flat" cmpd="sng">
                  <a:solidFill>
                    <a:srgbClr val="395E8A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 dirty="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73" name="Shape 573"/>
                <p:cNvSpPr txBox="1"/>
                <p:nvPr/>
              </p:nvSpPr>
              <p:spPr>
                <a:xfrm>
                  <a:off x="6371035" y="3897867"/>
                  <a:ext cx="1112399" cy="3692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buSzPct val="25000"/>
                    <a:buNone/>
                  </a:pPr>
                  <a:r>
                    <a:rPr lang="en-US" sz="1800" b="1" i="0" u="none" strike="noStrike" cap="none" baseline="0" dirty="0">
                      <a:solidFill>
                        <a:srgbClr val="E36C09"/>
                      </a:solidFill>
                      <a:latin typeface="Arial Black"/>
                      <a:ea typeface="Arial Black"/>
                      <a:cs typeface="Arial Black"/>
                      <a:sym typeface="Arial Black"/>
                    </a:rPr>
                    <a:t>23%</a:t>
                  </a:r>
                </a:p>
              </p:txBody>
            </p:sp>
            <p:sp>
              <p:nvSpPr>
                <p:cNvPr id="574" name="Shape 574"/>
                <p:cNvSpPr txBox="1"/>
                <p:nvPr/>
              </p:nvSpPr>
              <p:spPr>
                <a:xfrm>
                  <a:off x="6351317" y="4888467"/>
                  <a:ext cx="1112399" cy="3692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buSzPct val="25000"/>
                    <a:buNone/>
                  </a:pPr>
                  <a:r>
                    <a:rPr lang="en-US" sz="1800" b="1" i="0" u="none" strike="noStrike" cap="none" baseline="0" dirty="0">
                      <a:solidFill>
                        <a:srgbClr val="E36C09"/>
                      </a:solidFill>
                      <a:latin typeface="Arial Black"/>
                      <a:ea typeface="Arial Black"/>
                      <a:cs typeface="Arial Black"/>
                      <a:sym typeface="Arial Black"/>
                    </a:rPr>
                    <a:t>22%</a:t>
                  </a:r>
                </a:p>
              </p:txBody>
            </p:sp>
          </p:grpSp>
          <p:sp>
            <p:nvSpPr>
              <p:cNvPr id="575" name="Shape 575"/>
              <p:cNvSpPr txBox="1"/>
              <p:nvPr/>
            </p:nvSpPr>
            <p:spPr>
              <a:xfrm>
                <a:off x="6705600" y="4953000"/>
                <a:ext cx="2105700" cy="831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SzPct val="25000"/>
                  <a:buNone/>
                </a:pPr>
                <a:r>
                  <a:rPr lang="en-US" sz="1600" b="1" i="0" u="none" strike="noStrike" cap="none" baseline="0" dirty="0">
                    <a:solidFill>
                      <a:srgbClr val="E36C09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Female,</a:t>
                </a:r>
              </a:p>
              <a:p>
                <a:pPr marL="0" marR="0" lvl="0" indent="0" algn="ctr" rtl="0">
                  <a:spcBef>
                    <a:spcPts val="0"/>
                  </a:spcBef>
                  <a:buSzPct val="25000"/>
                  <a:buNone/>
                </a:pPr>
                <a:r>
                  <a:rPr lang="en-US" sz="1600" b="1" i="0" u="none" strike="noStrike" cap="none" baseline="0" dirty="0">
                    <a:solidFill>
                      <a:srgbClr val="E36C09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25-39 yrs. old</a:t>
                </a:r>
              </a:p>
              <a:p>
                <a:pPr marL="0" marR="0" lvl="0" indent="0" algn="ctr" rtl="0">
                  <a:spcBef>
                    <a:spcPts val="0"/>
                  </a:spcBef>
                  <a:buSzPct val="25000"/>
                  <a:buNone/>
                </a:pPr>
                <a:r>
                  <a:rPr lang="en-US" sz="1600" b="1" i="0" u="none" strike="noStrike" cap="none" baseline="0" dirty="0">
                    <a:solidFill>
                      <a:srgbClr val="974806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3/13 complete</a:t>
                </a:r>
              </a:p>
            </p:txBody>
          </p:sp>
          <p:sp>
            <p:nvSpPr>
              <p:cNvPr id="576" name="Shape 576"/>
              <p:cNvSpPr txBox="1"/>
              <p:nvPr/>
            </p:nvSpPr>
            <p:spPr>
              <a:xfrm>
                <a:off x="6705600" y="5943600"/>
                <a:ext cx="2105700" cy="831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SzPct val="25000"/>
                  <a:buNone/>
                </a:pPr>
                <a:r>
                  <a:rPr lang="en-US" sz="1600" b="1" i="0" u="none" strike="noStrike" cap="none" baseline="0" dirty="0">
                    <a:solidFill>
                      <a:srgbClr val="E36C09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Female,</a:t>
                </a:r>
              </a:p>
              <a:p>
                <a:pPr marL="0" marR="0" lvl="0" indent="0" algn="ctr" rtl="0">
                  <a:spcBef>
                    <a:spcPts val="0"/>
                  </a:spcBef>
                  <a:buSzPct val="25000"/>
                  <a:buNone/>
                </a:pPr>
                <a:r>
                  <a:rPr lang="en-US" sz="1600" b="1" i="0" u="none" strike="noStrike" cap="none" baseline="0" dirty="0">
                    <a:solidFill>
                      <a:srgbClr val="E36C09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20-24 yrs. old</a:t>
                </a:r>
              </a:p>
              <a:p>
                <a:pPr marL="0" marR="0" lvl="0" indent="0" algn="ctr" rtl="0">
                  <a:spcBef>
                    <a:spcPts val="0"/>
                  </a:spcBef>
                  <a:buSzPct val="25000"/>
                  <a:buNone/>
                </a:pPr>
                <a:r>
                  <a:rPr lang="en-US" sz="1600" b="1" i="0" u="none" strike="noStrike" cap="none" baseline="0" dirty="0">
                    <a:solidFill>
                      <a:srgbClr val="974806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4/18 complete</a:t>
                </a:r>
              </a:p>
            </p:txBody>
          </p:sp>
          <p:sp>
            <p:nvSpPr>
              <p:cNvPr id="577" name="Shape 577"/>
              <p:cNvSpPr/>
              <p:nvPr/>
            </p:nvSpPr>
            <p:spPr>
              <a:xfrm>
                <a:off x="5913905" y="3907760"/>
                <a:ext cx="768900" cy="892800"/>
              </a:xfrm>
              <a:prstGeom prst="ellipse">
                <a:avLst/>
              </a:prstGeom>
              <a:solidFill>
                <a:srgbClr val="DAE5F1"/>
              </a:solidFill>
              <a:ln w="25400" cap="flat" cmpd="sng">
                <a:solidFill>
                  <a:srgbClr val="395E8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8" name="Shape 578"/>
              <p:cNvSpPr txBox="1"/>
              <p:nvPr/>
            </p:nvSpPr>
            <p:spPr>
              <a:xfrm>
                <a:off x="5974212" y="4202667"/>
                <a:ext cx="1112399" cy="3692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SzPct val="25000"/>
                  <a:buNone/>
                </a:pPr>
                <a:r>
                  <a:rPr lang="en-US" sz="1800" b="1" i="0" u="none" strike="noStrike" cap="none" baseline="0" dirty="0">
                    <a:solidFill>
                      <a:srgbClr val="E36C09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2</a:t>
                </a:r>
                <a:r>
                  <a:rPr lang="en-US" sz="1800" b="1" dirty="0">
                    <a:solidFill>
                      <a:srgbClr val="E36C09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8</a:t>
                </a:r>
                <a:r>
                  <a:rPr lang="en-US" sz="1800" b="1" i="0" u="none" strike="noStrike" cap="none" baseline="0" dirty="0">
                    <a:solidFill>
                      <a:srgbClr val="E36C09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%</a:t>
                </a:r>
              </a:p>
            </p:txBody>
          </p:sp>
          <p:sp>
            <p:nvSpPr>
              <p:cNvPr id="579" name="Shape 579"/>
              <p:cNvSpPr txBox="1"/>
              <p:nvPr/>
            </p:nvSpPr>
            <p:spPr>
              <a:xfrm>
                <a:off x="6824189" y="3969603"/>
                <a:ext cx="1862699" cy="831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SzPct val="25000"/>
                  <a:buNone/>
                </a:pPr>
                <a:r>
                  <a:rPr lang="en-US" sz="1600" b="1" i="0" u="none" strike="noStrike" cap="none" baseline="0" dirty="0">
                    <a:solidFill>
                      <a:srgbClr val="E36C09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Male,</a:t>
                </a:r>
              </a:p>
              <a:p>
                <a:pPr marL="0" marR="0" lvl="0" indent="0" algn="ctr" rtl="0">
                  <a:spcBef>
                    <a:spcPts val="0"/>
                  </a:spcBef>
                  <a:buSzPct val="25000"/>
                  <a:buNone/>
                </a:pPr>
                <a:r>
                  <a:rPr lang="en-US" sz="1600" b="1" i="0" u="none" strike="noStrike" cap="none" baseline="0" dirty="0">
                    <a:solidFill>
                      <a:srgbClr val="E36C09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20-24 yrs. old</a:t>
                </a:r>
              </a:p>
              <a:p>
                <a:pPr marL="0" marR="0" lvl="0" indent="0" algn="ctr" rtl="0">
                  <a:spcBef>
                    <a:spcPts val="0"/>
                  </a:spcBef>
                  <a:buSzPct val="25000"/>
                  <a:buNone/>
                </a:pPr>
                <a:r>
                  <a:rPr lang="en-US" sz="1600" b="1" i="0" u="none" strike="noStrike" cap="none" baseline="0" dirty="0">
                    <a:solidFill>
                      <a:srgbClr val="974806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4/14 complete</a:t>
                </a:r>
              </a:p>
            </p:txBody>
          </p:sp>
          <p:cxnSp>
            <p:nvCxnSpPr>
              <p:cNvPr id="581" name="Shape 581"/>
              <p:cNvCxnSpPr/>
              <p:nvPr/>
            </p:nvCxnSpPr>
            <p:spPr>
              <a:xfrm rot="10800000">
                <a:off x="4876812" y="3730800"/>
                <a:ext cx="1097399" cy="2365199"/>
              </a:xfrm>
              <a:prstGeom prst="straightConnector1">
                <a:avLst/>
              </a:prstGeom>
              <a:noFill/>
              <a:ln w="9525" cap="flat" cmpd="sng">
                <a:solidFill>
                  <a:srgbClr val="4A7DBB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  <p:sp>
            <p:nvSpPr>
              <p:cNvPr id="582" name="Shape 582"/>
              <p:cNvSpPr txBox="1"/>
              <p:nvPr/>
            </p:nvSpPr>
            <p:spPr>
              <a:xfrm>
                <a:off x="4114800" y="3242846"/>
                <a:ext cx="4264799" cy="3386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SzPct val="25000"/>
                  <a:buNone/>
                </a:pPr>
                <a:r>
                  <a:rPr lang="en-US" sz="1600" b="1" i="0" u="none" strike="noStrike" cap="none" baseline="0" dirty="0">
                    <a:solidFill>
                      <a:srgbClr val="E36C09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Unprepared Completion Rate = 44%</a:t>
                </a:r>
              </a:p>
            </p:txBody>
          </p:sp>
          <p:cxnSp>
            <p:nvCxnSpPr>
              <p:cNvPr id="583" name="Shape 583"/>
              <p:cNvCxnSpPr/>
              <p:nvPr/>
            </p:nvCxnSpPr>
            <p:spPr>
              <a:xfrm rot="10800000">
                <a:off x="5750105" y="3680103"/>
                <a:ext cx="163800" cy="365699"/>
              </a:xfrm>
              <a:prstGeom prst="straightConnector1">
                <a:avLst/>
              </a:prstGeom>
              <a:noFill/>
              <a:ln w="9525" cap="flat" cmpd="sng">
                <a:solidFill>
                  <a:srgbClr val="4A7DBB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  <p:cxnSp>
            <p:nvCxnSpPr>
              <p:cNvPr id="584" name="Shape 584"/>
              <p:cNvCxnSpPr/>
              <p:nvPr/>
            </p:nvCxnSpPr>
            <p:spPr>
              <a:xfrm rot="10800000">
                <a:off x="5284501" y="3716403"/>
                <a:ext cx="659099" cy="1319999"/>
              </a:xfrm>
              <a:prstGeom prst="straightConnector1">
                <a:avLst/>
              </a:prstGeom>
              <a:noFill/>
              <a:ln w="9525" cap="flat" cmpd="sng">
                <a:solidFill>
                  <a:srgbClr val="4A7DBB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</p:grpSp>
      </p:grpSp>
      <p:sp>
        <p:nvSpPr>
          <p:cNvPr id="585" name="Shape 585"/>
          <p:cNvSpPr txBox="1"/>
          <p:nvPr/>
        </p:nvSpPr>
        <p:spPr>
          <a:xfrm>
            <a:off x="4330988" y="356134"/>
            <a:ext cx="4480312" cy="1338086"/>
          </a:xfrm>
          <a:prstGeom prst="rect">
            <a:avLst/>
          </a:prstGeom>
          <a:noFill/>
          <a:ln w="95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none" strike="noStrike" cap="none" baseline="0" dirty="0">
                <a:solidFill>
                  <a:srgbClr val="E36C09"/>
                </a:solidFill>
                <a:latin typeface="Arial Black"/>
                <a:ea typeface="Arial Black"/>
                <a:cs typeface="Arial Black"/>
                <a:sym typeface="Arial Black"/>
              </a:rPr>
              <a:t>What If Scenario: How much would we increase our </a:t>
            </a:r>
            <a:r>
              <a:rPr lang="en-US" sz="1600" b="1" i="0" u="none" strike="noStrike" cap="none" baseline="0" dirty="0" smtClean="0">
                <a:solidFill>
                  <a:srgbClr val="E36C09"/>
                </a:solidFill>
                <a:latin typeface="Arial Black"/>
                <a:ea typeface="Arial Black"/>
                <a:cs typeface="Arial Black"/>
                <a:sym typeface="Arial Black"/>
              </a:rPr>
              <a:t>Unprepared </a:t>
            </a:r>
            <a:r>
              <a:rPr lang="en-US" sz="1600" b="1" dirty="0">
                <a:solidFill>
                  <a:srgbClr val="E36C09"/>
                </a:solidFill>
                <a:latin typeface="Arial Black"/>
                <a:ea typeface="Arial Black"/>
                <a:cs typeface="Arial Black"/>
                <a:sym typeface="Arial Black"/>
              </a:rPr>
              <a:t>C</a:t>
            </a:r>
            <a:r>
              <a:rPr lang="en-US" sz="1600" b="1" i="0" u="none" strike="noStrike" cap="none" baseline="0" dirty="0" smtClean="0">
                <a:solidFill>
                  <a:srgbClr val="E36C09"/>
                </a:solidFill>
                <a:latin typeface="Arial Black"/>
                <a:ea typeface="Arial Black"/>
                <a:cs typeface="Arial Black"/>
                <a:sym typeface="Arial Black"/>
              </a:rPr>
              <a:t>ompletion </a:t>
            </a:r>
            <a:r>
              <a:rPr lang="en-US" sz="1600" b="1" dirty="0">
                <a:solidFill>
                  <a:srgbClr val="E36C09"/>
                </a:solidFill>
                <a:latin typeface="Arial Black"/>
                <a:ea typeface="Arial Black"/>
                <a:cs typeface="Arial Black"/>
                <a:sym typeface="Arial Black"/>
              </a:rPr>
              <a:t>R</a:t>
            </a:r>
            <a:r>
              <a:rPr lang="en-US" sz="1600" b="1" i="0" u="none" strike="noStrike" cap="none" baseline="0" dirty="0" smtClean="0">
                <a:solidFill>
                  <a:srgbClr val="E36C09"/>
                </a:solidFill>
                <a:latin typeface="Arial Black"/>
                <a:ea typeface="Arial Black"/>
                <a:cs typeface="Arial Black"/>
                <a:sym typeface="Arial Black"/>
              </a:rPr>
              <a:t>ate </a:t>
            </a:r>
            <a:r>
              <a:rPr lang="en-US" sz="1600" b="1" i="0" u="none" strike="noStrike" cap="none" baseline="0" dirty="0">
                <a:solidFill>
                  <a:srgbClr val="E36C09"/>
                </a:solidFill>
                <a:latin typeface="Arial Black"/>
                <a:ea typeface="Arial Black"/>
                <a:cs typeface="Arial Black"/>
                <a:sym typeface="Arial Black"/>
              </a:rPr>
              <a:t>by moving the lowest achieving students (</a:t>
            </a:r>
            <a:r>
              <a:rPr lang="en-US" sz="1600" b="1" dirty="0">
                <a:solidFill>
                  <a:srgbClr val="E36C09"/>
                </a:solidFill>
                <a:latin typeface="Arial Black"/>
                <a:ea typeface="Arial Black"/>
                <a:cs typeface="Arial Black"/>
                <a:sym typeface="Arial Black"/>
              </a:rPr>
              <a:t>45</a:t>
            </a:r>
            <a:r>
              <a:rPr lang="en-US" sz="1600" b="1" i="0" u="none" strike="noStrike" cap="none" baseline="0" dirty="0">
                <a:solidFill>
                  <a:srgbClr val="E36C09"/>
                </a:solidFill>
                <a:latin typeface="Arial Black"/>
                <a:ea typeface="Arial Black"/>
                <a:cs typeface="Arial Black"/>
                <a:sym typeface="Arial Black"/>
              </a:rPr>
              <a:t>) to the rate of other </a:t>
            </a:r>
            <a:r>
              <a:rPr lang="en-US" sz="1600" b="1" i="0" u="none" strike="noStrike" cap="none" baseline="0" dirty="0" smtClean="0">
                <a:solidFill>
                  <a:srgbClr val="E36C09"/>
                </a:solidFill>
                <a:latin typeface="Arial Black"/>
                <a:ea typeface="Arial Black"/>
                <a:cs typeface="Arial Black"/>
                <a:sym typeface="Arial Black"/>
              </a:rPr>
              <a:t>Unprepared </a:t>
            </a:r>
            <a:r>
              <a:rPr lang="en-US" sz="1600" b="1" i="0" u="none" strike="noStrike" cap="none" baseline="0" dirty="0">
                <a:solidFill>
                  <a:srgbClr val="E36C09"/>
                </a:solidFill>
                <a:latin typeface="Arial Black"/>
                <a:ea typeface="Arial Black"/>
                <a:cs typeface="Arial Black"/>
                <a:sym typeface="Arial Black"/>
              </a:rPr>
              <a:t>Lat</a:t>
            </a:r>
            <a:r>
              <a:rPr lang="en-US" sz="1600" b="1" dirty="0">
                <a:solidFill>
                  <a:srgbClr val="E36C09"/>
                </a:solidFill>
                <a:latin typeface="Arial Black"/>
                <a:ea typeface="Arial Black"/>
                <a:cs typeface="Arial Black"/>
                <a:sym typeface="Arial Black"/>
              </a:rPr>
              <a:t>ino/a </a:t>
            </a:r>
            <a:r>
              <a:rPr lang="en-US" sz="1600" b="1" i="0" u="none" strike="noStrike" cap="none" baseline="0" dirty="0">
                <a:solidFill>
                  <a:srgbClr val="E36C09"/>
                </a:solidFill>
                <a:latin typeface="Arial Black"/>
                <a:ea typeface="Arial Black"/>
                <a:cs typeface="Arial Black"/>
                <a:sym typeface="Arial Black"/>
              </a:rPr>
              <a:t>students?</a:t>
            </a:r>
          </a:p>
        </p:txBody>
      </p:sp>
      <p:grpSp>
        <p:nvGrpSpPr>
          <p:cNvPr id="586" name="Shape 586"/>
          <p:cNvGrpSpPr/>
          <p:nvPr/>
        </p:nvGrpSpPr>
        <p:grpSpPr>
          <a:xfrm>
            <a:off x="1109128" y="2286000"/>
            <a:ext cx="4733059" cy="4049455"/>
            <a:chOff x="-338498" y="1631382"/>
            <a:chExt cx="4733059" cy="4049455"/>
          </a:xfrm>
        </p:grpSpPr>
        <p:sp>
          <p:nvSpPr>
            <p:cNvPr id="587" name="Shape 587"/>
            <p:cNvSpPr/>
            <p:nvPr/>
          </p:nvSpPr>
          <p:spPr>
            <a:xfrm>
              <a:off x="897454" y="1631382"/>
              <a:ext cx="1132200" cy="1203599"/>
            </a:xfrm>
            <a:prstGeom prst="ellipse">
              <a:avLst/>
            </a:prstGeom>
            <a:solidFill>
              <a:srgbClr val="DAE5F1"/>
            </a:solidFill>
            <a:ln w="25400" cap="flat" cmpd="sng">
              <a:solidFill>
                <a:srgbClr val="395E8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588" name="Shape 588"/>
            <p:cNvCxnSpPr/>
            <p:nvPr/>
          </p:nvCxnSpPr>
          <p:spPr>
            <a:xfrm flipV="1">
              <a:off x="1157695" y="2938223"/>
              <a:ext cx="137879" cy="1584524"/>
            </a:xfrm>
            <a:prstGeom prst="straightConnector1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sp>
          <p:nvSpPr>
            <p:cNvPr id="590" name="Shape 590"/>
            <p:cNvSpPr txBox="1"/>
            <p:nvPr/>
          </p:nvSpPr>
          <p:spPr>
            <a:xfrm>
              <a:off x="838200" y="2012382"/>
              <a:ext cx="1292999" cy="4616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4</a:t>
              </a:r>
              <a:r>
                <a:rPr lang="en-US" sz="2400" b="1" dirty="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6</a:t>
              </a:r>
              <a:r>
                <a:rPr lang="en-US" sz="2400" b="1" i="0" u="none" strike="noStrike" cap="none" baseline="0" dirty="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%</a:t>
              </a:r>
            </a:p>
          </p:txBody>
        </p:sp>
        <p:sp>
          <p:nvSpPr>
            <p:cNvPr id="589" name="Shape 589"/>
            <p:cNvSpPr txBox="1"/>
            <p:nvPr/>
          </p:nvSpPr>
          <p:spPr>
            <a:xfrm>
              <a:off x="-338498" y="4550827"/>
              <a:ext cx="4733059" cy="1130010"/>
            </a:xfrm>
            <a:prstGeom prst="rect">
              <a:avLst/>
            </a:prstGeom>
            <a:noFill/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rtl="0">
                <a:spcBef>
                  <a:spcPts val="0"/>
                </a:spcBef>
                <a:buSzPct val="25000"/>
                <a:buNone/>
              </a:pPr>
              <a:r>
                <a:rPr lang="en-US" sz="1600" b="1" dirty="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By moving 9 students from unsuccessful to </a:t>
              </a:r>
              <a:r>
                <a:rPr lang="en-US" sz="1600" b="1" dirty="0" smtClean="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successful, </a:t>
              </a:r>
              <a:r>
                <a:rPr lang="en-US" sz="1600" b="1" dirty="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w</a:t>
              </a:r>
              <a:r>
                <a:rPr lang="en-US" sz="1600" b="1" i="0" u="none" strike="noStrike" cap="none" baseline="0" dirty="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e would increase our </a:t>
              </a:r>
              <a:r>
                <a:rPr lang="en-US" sz="1600" b="1" i="0" u="none" strike="noStrike" cap="none" baseline="0" dirty="0" smtClean="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Unprepared Latino Completion </a:t>
              </a:r>
              <a:r>
                <a:rPr lang="en-US" sz="1600" b="1" dirty="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R</a:t>
              </a:r>
              <a:r>
                <a:rPr lang="en-US" sz="1600" b="1" i="0" u="none" strike="noStrike" cap="none" baseline="0" dirty="0" smtClean="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ate </a:t>
              </a:r>
              <a:r>
                <a:rPr lang="en-US" sz="1600" b="1" i="0" u="none" strike="noStrike" cap="none" baseline="0" dirty="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by </a:t>
              </a:r>
              <a:r>
                <a:rPr lang="en-US" sz="1600" b="1" i="0" u="none" strike="noStrike" cap="none" baseline="0" dirty="0" smtClean="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2%.</a:t>
              </a:r>
              <a:endParaRPr lang="en-US" sz="1600" b="1" i="0" u="none" strike="noStrike" cap="none" baseline="0" dirty="0">
                <a:solidFill>
                  <a:srgbClr val="FF0000"/>
                </a:solidFill>
                <a:latin typeface="Arial Black"/>
                <a:ea typeface="Arial Black"/>
                <a:cs typeface="Arial Black"/>
                <a:sym typeface="Arial Black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12001" y="1076763"/>
            <a:ext cx="3629831" cy="3716482"/>
            <a:chOff x="612001" y="1076763"/>
            <a:chExt cx="3629831" cy="3716482"/>
          </a:xfrm>
        </p:grpSpPr>
        <p:grpSp>
          <p:nvGrpSpPr>
            <p:cNvPr id="6" name="Group 5"/>
            <p:cNvGrpSpPr/>
            <p:nvPr/>
          </p:nvGrpSpPr>
          <p:grpSpPr>
            <a:xfrm>
              <a:off x="685800" y="1076763"/>
              <a:ext cx="3556032" cy="3716482"/>
              <a:chOff x="451966" y="1038938"/>
              <a:chExt cx="3556032" cy="3716482"/>
            </a:xfrm>
          </p:grpSpPr>
          <p:sp>
            <p:nvSpPr>
              <p:cNvPr id="555" name="Shape 555"/>
              <p:cNvSpPr/>
              <p:nvPr/>
            </p:nvSpPr>
            <p:spPr>
              <a:xfrm>
                <a:off x="2790033" y="3087534"/>
                <a:ext cx="1150500" cy="1286700"/>
              </a:xfrm>
              <a:prstGeom prst="ellipse">
                <a:avLst/>
              </a:prstGeom>
              <a:solidFill>
                <a:srgbClr val="DAE5F1"/>
              </a:solidFill>
              <a:ln w="25400" cap="flat" cmpd="sng">
                <a:solidFill>
                  <a:srgbClr val="395E8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556" name="Shape 556"/>
              <p:cNvGrpSpPr/>
              <p:nvPr/>
            </p:nvGrpSpPr>
            <p:grpSpPr>
              <a:xfrm>
                <a:off x="451966" y="1482356"/>
                <a:ext cx="1247842" cy="2342771"/>
                <a:chOff x="439039" y="1992301"/>
                <a:chExt cx="1837765" cy="2709345"/>
              </a:xfrm>
            </p:grpSpPr>
            <p:sp>
              <p:nvSpPr>
                <p:cNvPr id="559" name="Shape 559"/>
                <p:cNvSpPr/>
                <p:nvPr/>
              </p:nvSpPr>
              <p:spPr>
                <a:xfrm>
                  <a:off x="454418" y="2799173"/>
                  <a:ext cx="1667400" cy="1391699"/>
                </a:xfrm>
                <a:prstGeom prst="ellipse">
                  <a:avLst/>
                </a:prstGeom>
                <a:solidFill>
                  <a:srgbClr val="DAE5F1"/>
                </a:solidFill>
                <a:ln w="25400" cap="flat" cmpd="sng">
                  <a:solidFill>
                    <a:srgbClr val="395E8A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 dirty="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57" name="Shape 557"/>
                <p:cNvSpPr txBox="1"/>
                <p:nvPr/>
              </p:nvSpPr>
              <p:spPr>
                <a:xfrm>
                  <a:off x="528673" y="1992301"/>
                  <a:ext cx="1710117" cy="45361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SzPct val="25000"/>
                    <a:buNone/>
                  </a:pPr>
                  <a:r>
                    <a:rPr lang="en-US" sz="1800" b="1" i="0" u="none" strike="noStrike" cap="none" baseline="0" dirty="0">
                      <a:solidFill>
                        <a:srgbClr val="7F7F7F"/>
                      </a:solidFill>
                      <a:latin typeface="Arial Black"/>
                      <a:ea typeface="Arial Black"/>
                      <a:cs typeface="Arial Black"/>
                      <a:sym typeface="Arial Black"/>
                    </a:rPr>
                    <a:t>All Latinos</a:t>
                  </a:r>
                </a:p>
              </p:txBody>
            </p:sp>
            <p:sp>
              <p:nvSpPr>
                <p:cNvPr id="558" name="Shape 558"/>
                <p:cNvSpPr txBox="1"/>
                <p:nvPr/>
              </p:nvSpPr>
              <p:spPr>
                <a:xfrm>
                  <a:off x="439039" y="4267187"/>
                  <a:ext cx="1837765" cy="43445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buSzPct val="25000"/>
                    <a:buNone/>
                  </a:pPr>
                  <a:r>
                    <a:rPr lang="en-US" sz="1800" b="0" i="0" u="none" strike="noStrike" cap="none" baseline="0" dirty="0" smtClean="0">
                      <a:solidFill>
                        <a:srgbClr val="7F7F7F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(263/569</a:t>
                  </a:r>
                  <a:r>
                    <a:rPr lang="en-US" sz="1800" b="0" i="0" u="none" strike="noStrike" cap="none" baseline="0" dirty="0">
                      <a:solidFill>
                        <a:srgbClr val="7F7F7F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)</a:t>
                  </a:r>
                </a:p>
              </p:txBody>
            </p:sp>
          </p:grpSp>
          <p:grpSp>
            <p:nvGrpSpPr>
              <p:cNvPr id="3" name="Group 2"/>
              <p:cNvGrpSpPr/>
              <p:nvPr/>
            </p:nvGrpSpPr>
            <p:grpSpPr>
              <a:xfrm>
                <a:off x="1532095" y="1038938"/>
                <a:ext cx="2461163" cy="1410980"/>
                <a:chOff x="1532095" y="1038938"/>
                <a:chExt cx="2461163" cy="1410980"/>
              </a:xfrm>
            </p:grpSpPr>
            <p:cxnSp>
              <p:nvCxnSpPr>
                <p:cNvPr id="561" name="Shape 561"/>
                <p:cNvCxnSpPr/>
                <p:nvPr/>
              </p:nvCxnSpPr>
              <p:spPr>
                <a:xfrm rot="10800000" flipH="1">
                  <a:off x="1532095" y="1694219"/>
                  <a:ext cx="1405499" cy="755699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4A7DBB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grpSp>
              <p:nvGrpSpPr>
                <p:cNvPr id="562" name="Shape 562"/>
                <p:cNvGrpSpPr/>
                <p:nvPr/>
              </p:nvGrpSpPr>
              <p:grpSpPr>
                <a:xfrm>
                  <a:off x="2895728" y="1038938"/>
                  <a:ext cx="1097530" cy="1141151"/>
                  <a:chOff x="3971294" y="1752600"/>
                  <a:chExt cx="1361700" cy="1219178"/>
                </a:xfrm>
              </p:grpSpPr>
              <p:sp>
                <p:nvSpPr>
                  <p:cNvPr id="563" name="Shape 563"/>
                  <p:cNvSpPr txBox="1"/>
                  <p:nvPr/>
                </p:nvSpPr>
                <p:spPr>
                  <a:xfrm>
                    <a:off x="3971294" y="2602478"/>
                    <a:ext cx="1361700" cy="36929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91425" tIns="45700" rIns="91425" bIns="45700" anchor="t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buSzPct val="25000"/>
                      <a:buNone/>
                    </a:pPr>
                    <a:r>
                      <a:rPr lang="en-US" sz="1800" b="0" i="0" u="none" strike="noStrike" cap="none" baseline="0" dirty="0">
                        <a:solidFill>
                          <a:srgbClr val="7F7F7F"/>
                        </a:solidFill>
                        <a:latin typeface="Arial"/>
                        <a:ea typeface="Arial"/>
                        <a:cs typeface="Arial"/>
                        <a:sym typeface="Arial"/>
                      </a:rPr>
                      <a:t>(35/51)</a:t>
                    </a:r>
                  </a:p>
                </p:txBody>
              </p:sp>
              <p:sp>
                <p:nvSpPr>
                  <p:cNvPr id="564" name="Shape 564"/>
                  <p:cNvSpPr/>
                  <p:nvPr/>
                </p:nvSpPr>
                <p:spPr>
                  <a:xfrm>
                    <a:off x="4038600" y="1752600"/>
                    <a:ext cx="1020299" cy="892800"/>
                  </a:xfrm>
                  <a:prstGeom prst="ellipse">
                    <a:avLst/>
                  </a:prstGeom>
                  <a:solidFill>
                    <a:srgbClr val="DAE5F1"/>
                  </a:solidFill>
                  <a:ln w="25400" cap="flat" cmpd="sng">
                    <a:solidFill>
                      <a:srgbClr val="395E8A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buNone/>
                    </a:pPr>
                    <a:endParaRPr sz="1800" b="0" i="0" u="none" strike="noStrike" cap="none" baseline="0" dirty="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565" name="Shape 565"/>
                  <p:cNvSpPr txBox="1"/>
                  <p:nvPr/>
                </p:nvSpPr>
                <p:spPr>
                  <a:xfrm>
                    <a:off x="4067116" y="1968139"/>
                    <a:ext cx="1227899" cy="42749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91425" tIns="45700" rIns="91425" bIns="45700" anchor="t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buSzPct val="25000"/>
                      <a:buNone/>
                    </a:pPr>
                    <a:r>
                      <a:rPr lang="en-US" sz="2000" b="1" i="0" u="none" strike="noStrike" cap="none" baseline="0" dirty="0">
                        <a:solidFill>
                          <a:srgbClr val="538CD5"/>
                        </a:solidFill>
                        <a:latin typeface="Arial Black"/>
                        <a:ea typeface="Arial Black"/>
                        <a:cs typeface="Arial Black"/>
                        <a:sym typeface="Arial Black"/>
                      </a:rPr>
                      <a:t>69%</a:t>
                    </a:r>
                  </a:p>
                </p:txBody>
              </p:sp>
            </p:grpSp>
          </p:grpSp>
          <p:grpSp>
            <p:nvGrpSpPr>
              <p:cNvPr id="4" name="Group 3"/>
              <p:cNvGrpSpPr/>
              <p:nvPr/>
            </p:nvGrpSpPr>
            <p:grpSpPr>
              <a:xfrm>
                <a:off x="1584554" y="2745048"/>
                <a:ext cx="2423444" cy="2010372"/>
                <a:chOff x="1584554" y="2745048"/>
                <a:chExt cx="2423444" cy="2010372"/>
              </a:xfrm>
            </p:grpSpPr>
            <p:grpSp>
              <p:nvGrpSpPr>
                <p:cNvPr id="566" name="Shape 566"/>
                <p:cNvGrpSpPr/>
                <p:nvPr/>
              </p:nvGrpSpPr>
              <p:grpSpPr>
                <a:xfrm>
                  <a:off x="2714083" y="3500734"/>
                  <a:ext cx="1293915" cy="1254686"/>
                  <a:chOff x="3613469" y="5158623"/>
                  <a:chExt cx="1293915" cy="1254686"/>
                </a:xfrm>
              </p:grpSpPr>
              <p:sp>
                <p:nvSpPr>
                  <p:cNvPr id="567" name="Shape 567"/>
                  <p:cNvSpPr txBox="1"/>
                  <p:nvPr/>
                </p:nvSpPr>
                <p:spPr>
                  <a:xfrm>
                    <a:off x="3794985" y="5158623"/>
                    <a:ext cx="1112399" cy="46169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91425" tIns="45700" rIns="91425" bIns="45700" anchor="t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buSzPct val="25000"/>
                      <a:buNone/>
                    </a:pPr>
                    <a:r>
                      <a:rPr lang="en-US" sz="2400" b="1" i="0" u="none" strike="noStrike" cap="none" baseline="0" dirty="0">
                        <a:solidFill>
                          <a:srgbClr val="538CD5"/>
                        </a:solidFill>
                        <a:latin typeface="Arial Black"/>
                        <a:ea typeface="Arial Black"/>
                        <a:cs typeface="Arial Black"/>
                        <a:sym typeface="Arial Black"/>
                      </a:rPr>
                      <a:t>44%</a:t>
                    </a:r>
                  </a:p>
                </p:txBody>
              </p:sp>
              <p:sp>
                <p:nvSpPr>
                  <p:cNvPr id="568" name="Shape 568"/>
                  <p:cNvSpPr txBox="1"/>
                  <p:nvPr/>
                </p:nvSpPr>
                <p:spPr>
                  <a:xfrm>
                    <a:off x="3613469" y="6044010"/>
                    <a:ext cx="1172100" cy="36929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91425" tIns="45700" rIns="91425" bIns="45700" anchor="t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buSzPct val="25000"/>
                      <a:buNone/>
                    </a:pPr>
                    <a:r>
                      <a:rPr lang="en-US" sz="1800" b="0" i="0" u="none" strike="noStrike" cap="none" baseline="0" dirty="0">
                        <a:solidFill>
                          <a:srgbClr val="7F7F7F"/>
                        </a:solidFill>
                        <a:latin typeface="Arial"/>
                        <a:ea typeface="Arial"/>
                        <a:cs typeface="Arial"/>
                        <a:sym typeface="Arial"/>
                      </a:rPr>
                      <a:t>(228/518)</a:t>
                    </a:r>
                  </a:p>
                </p:txBody>
              </p:sp>
            </p:grpSp>
            <p:cxnSp>
              <p:nvCxnSpPr>
                <p:cNvPr id="569" name="Shape 569"/>
                <p:cNvCxnSpPr>
                  <a:endCxn id="587" idx="4"/>
                </p:cNvCxnSpPr>
                <p:nvPr/>
              </p:nvCxnSpPr>
              <p:spPr>
                <a:xfrm>
                  <a:off x="1584554" y="2745048"/>
                  <a:ext cx="1326626" cy="744551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FBD4B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sp>
          <p:nvSpPr>
            <p:cNvPr id="560" name="Shape 560"/>
            <p:cNvSpPr txBox="1"/>
            <p:nvPr/>
          </p:nvSpPr>
          <p:spPr>
            <a:xfrm>
              <a:off x="612001" y="2596049"/>
              <a:ext cx="1292999" cy="4616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400" b="1" i="0" u="none" strike="noStrike" cap="none" baseline="0" dirty="0">
                  <a:solidFill>
                    <a:srgbClr val="538CD5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46%</a:t>
              </a:r>
            </a:p>
          </p:txBody>
        </p:sp>
      </p:grpSp>
      <p:sp>
        <p:nvSpPr>
          <p:cNvPr id="591" name="Shape 591"/>
          <p:cNvSpPr txBox="1"/>
          <p:nvPr/>
        </p:nvSpPr>
        <p:spPr>
          <a:xfrm>
            <a:off x="890538" y="2483872"/>
            <a:ext cx="7120473" cy="686052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dirty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rPr>
              <a:t>By moving these 9 students </a:t>
            </a:r>
            <a:r>
              <a:rPr lang="en-US" sz="1600" b="1" dirty="0" smtClean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rPr>
              <a:t>from </a:t>
            </a:r>
            <a:r>
              <a:rPr lang="en-US" sz="1600" b="1" dirty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rPr>
              <a:t>u</a:t>
            </a:r>
            <a:r>
              <a:rPr lang="en-US" sz="1600" b="1" dirty="0" smtClean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rPr>
              <a:t>nsuccessful </a:t>
            </a:r>
            <a:r>
              <a:rPr lang="en-US" sz="1600" b="1" dirty="0" smtClean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rPr>
              <a:t>to successful, we </a:t>
            </a:r>
            <a:r>
              <a:rPr lang="en-US" sz="1600" b="1" dirty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rPr>
              <a:t>increase </a:t>
            </a:r>
            <a:r>
              <a:rPr lang="en-US" sz="1600" b="1" dirty="0" smtClean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rPr>
              <a:t>our </a:t>
            </a:r>
            <a:r>
              <a:rPr lang="en-US" sz="1600" b="1" dirty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rPr>
              <a:t>Completion </a:t>
            </a:r>
            <a:r>
              <a:rPr lang="en-US" sz="1600" b="1" dirty="0" smtClean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rPr>
              <a:t>Rate for Latino students </a:t>
            </a:r>
            <a:r>
              <a:rPr lang="en-US" sz="1600" b="1" dirty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rPr>
              <a:t>by </a:t>
            </a:r>
            <a:r>
              <a:rPr lang="en-US" sz="1600" b="1" dirty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r>
              <a:rPr lang="en-US" sz="1600" b="1" dirty="0" smtClean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rPr>
              <a:t>%.</a:t>
            </a:r>
            <a:endParaRPr lang="en-US" sz="1600" b="1" dirty="0">
              <a:solidFill>
                <a:schemeClr val="tx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45" name="Shape 602"/>
          <p:cNvSpPr txBox="1"/>
          <p:nvPr/>
        </p:nvSpPr>
        <p:spPr>
          <a:xfrm>
            <a:off x="2916661" y="702077"/>
            <a:ext cx="14286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 dirty="0">
                <a:solidFill>
                  <a:srgbClr val="7F7F7F"/>
                </a:solidFill>
                <a:latin typeface="Arial Black"/>
                <a:ea typeface="Arial Black"/>
                <a:cs typeface="Arial Black"/>
                <a:sym typeface="Arial Black"/>
              </a:rPr>
              <a:t>Prepared 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" grpId="0" animBg="1"/>
      <p:bldP spid="59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Shape 597"/>
          <p:cNvSpPr txBox="1"/>
          <p:nvPr/>
        </p:nvSpPr>
        <p:spPr>
          <a:xfrm>
            <a:off x="152400" y="376501"/>
            <a:ext cx="8856200" cy="461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>
              <a:buSzPct val="25000"/>
            </a:pPr>
            <a:r>
              <a:rPr lang="en-US" sz="2400" b="1" i="0" u="none" strike="noStrike" cap="none" baseline="0" dirty="0" smtClean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Completion </a:t>
            </a:r>
            <a:r>
              <a:rPr lang="en-US" sz="2400" b="1" i="0" u="none" strike="noStrike" cap="none" baseline="0" dirty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Rate </a:t>
            </a:r>
            <a:r>
              <a:rPr lang="en-US" sz="2400" b="1" dirty="0" smtClean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r>
              <a:rPr lang="en-US" sz="2400" b="1" dirty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- African American Students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en-US" sz="2400" b="1" dirty="0" smtClean="0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057400" y="1378803"/>
            <a:ext cx="2828098" cy="1821596"/>
            <a:chOff x="2057400" y="1378803"/>
            <a:chExt cx="2828098" cy="1821596"/>
          </a:xfrm>
        </p:grpSpPr>
        <p:cxnSp>
          <p:nvCxnSpPr>
            <p:cNvPr id="599" name="Shape 599"/>
            <p:cNvCxnSpPr/>
            <p:nvPr/>
          </p:nvCxnSpPr>
          <p:spPr>
            <a:xfrm rot="10800000" flipH="1">
              <a:off x="2057400" y="2357699"/>
              <a:ext cx="1609200" cy="842700"/>
            </a:xfrm>
            <a:prstGeom prst="straightConnector1">
              <a:avLst/>
            </a:prstGeom>
            <a:noFill/>
            <a:ln w="9525" cap="flat" cmpd="sng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600" name="Shape 600"/>
            <p:cNvGrpSpPr/>
            <p:nvPr/>
          </p:nvGrpSpPr>
          <p:grpSpPr>
            <a:xfrm>
              <a:off x="3428999" y="1378803"/>
              <a:ext cx="1456499" cy="1592964"/>
              <a:chOff x="3867707" y="1378803"/>
              <a:chExt cx="1456499" cy="1592964"/>
            </a:xfrm>
          </p:grpSpPr>
          <p:sp>
            <p:nvSpPr>
              <p:cNvPr id="601" name="Shape 601"/>
              <p:cNvSpPr txBox="1"/>
              <p:nvPr/>
            </p:nvSpPr>
            <p:spPr>
              <a:xfrm>
                <a:off x="4096307" y="2602467"/>
                <a:ext cx="915600" cy="3692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SzPct val="25000"/>
                  <a:buNone/>
                </a:pPr>
                <a:r>
                  <a:rPr lang="en-US" sz="1800" b="0" i="0" u="none" strike="noStrike" cap="none" baseline="0" dirty="0">
                    <a:solidFill>
                      <a:srgbClr val="7F7F7F"/>
                    </a:solidFill>
                    <a:latin typeface="Arial"/>
                    <a:ea typeface="Arial"/>
                    <a:cs typeface="Arial"/>
                    <a:sym typeface="Arial"/>
                  </a:rPr>
                  <a:t>(</a:t>
                </a:r>
                <a:r>
                  <a:rPr lang="en-US" sz="1800" dirty="0">
                    <a:solidFill>
                      <a:srgbClr val="7F7F7F"/>
                    </a:solidFill>
                  </a:rPr>
                  <a:t>14</a:t>
                </a:r>
                <a:r>
                  <a:rPr lang="en-US" sz="1800" b="0" i="0" u="none" strike="noStrike" cap="none" baseline="0" dirty="0">
                    <a:solidFill>
                      <a:srgbClr val="7F7F7F"/>
                    </a:solidFill>
                    <a:latin typeface="Arial"/>
                    <a:ea typeface="Arial"/>
                    <a:cs typeface="Arial"/>
                    <a:sym typeface="Arial"/>
                  </a:rPr>
                  <a:t>/</a:t>
                </a:r>
                <a:r>
                  <a:rPr lang="en-US" sz="1800" dirty="0">
                    <a:solidFill>
                      <a:srgbClr val="7F7F7F"/>
                    </a:solidFill>
                  </a:rPr>
                  <a:t>17</a:t>
                </a:r>
                <a:r>
                  <a:rPr lang="en-US" sz="1800" b="0" i="0" u="none" strike="noStrike" cap="none" baseline="0" dirty="0">
                    <a:solidFill>
                      <a:srgbClr val="7F7F7F"/>
                    </a:solidFill>
                    <a:latin typeface="Arial"/>
                    <a:ea typeface="Arial"/>
                    <a:cs typeface="Arial"/>
                    <a:sym typeface="Arial"/>
                  </a:rPr>
                  <a:t>)</a:t>
                </a:r>
              </a:p>
            </p:txBody>
          </p:sp>
          <p:sp>
            <p:nvSpPr>
              <p:cNvPr id="602" name="Shape 602"/>
              <p:cNvSpPr txBox="1"/>
              <p:nvPr/>
            </p:nvSpPr>
            <p:spPr>
              <a:xfrm>
                <a:off x="3867707" y="1378803"/>
                <a:ext cx="1428600" cy="6461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SzPct val="25000"/>
                  <a:buNone/>
                </a:pPr>
                <a:r>
                  <a:rPr lang="en-US" sz="1800" b="1" i="0" u="none" strike="noStrike" cap="none" baseline="0" dirty="0">
                    <a:solidFill>
                      <a:srgbClr val="7F7F7F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Prepared </a:t>
                </a:r>
              </a:p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603" name="Shape 603"/>
              <p:cNvSpPr/>
              <p:nvPr/>
            </p:nvSpPr>
            <p:spPr>
              <a:xfrm>
                <a:off x="4038600" y="1752600"/>
                <a:ext cx="1020299" cy="892800"/>
              </a:xfrm>
              <a:prstGeom prst="ellipse">
                <a:avLst/>
              </a:prstGeom>
              <a:solidFill>
                <a:srgbClr val="DAE5F1"/>
              </a:solidFill>
              <a:ln w="25400" cap="flat" cmpd="sng">
                <a:solidFill>
                  <a:srgbClr val="395E8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4" name="Shape 604"/>
              <p:cNvSpPr txBox="1"/>
              <p:nvPr/>
            </p:nvSpPr>
            <p:spPr>
              <a:xfrm>
                <a:off x="4096307" y="1968139"/>
                <a:ext cx="1227899" cy="4616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SzPct val="25000"/>
                  <a:buNone/>
                </a:pPr>
                <a:r>
                  <a:rPr lang="en-US" sz="2400" b="1" dirty="0">
                    <a:solidFill>
                      <a:srgbClr val="538CD5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82</a:t>
                </a:r>
                <a:r>
                  <a:rPr lang="en-US" sz="2400" b="1" i="0" u="none" strike="noStrike" cap="none" baseline="0" dirty="0">
                    <a:solidFill>
                      <a:srgbClr val="538CD5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%</a:t>
                </a:r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1905000" y="3987526"/>
            <a:ext cx="2658299" cy="2325373"/>
            <a:chOff x="1905000" y="3987526"/>
            <a:chExt cx="2658299" cy="2325373"/>
          </a:xfrm>
        </p:grpSpPr>
        <p:sp>
          <p:nvSpPr>
            <p:cNvPr id="596" name="Shape 596"/>
            <p:cNvSpPr/>
            <p:nvPr/>
          </p:nvSpPr>
          <p:spPr>
            <a:xfrm>
              <a:off x="2840255" y="4551773"/>
              <a:ext cx="1667400" cy="1391699"/>
            </a:xfrm>
            <a:prstGeom prst="ellipse">
              <a:avLst/>
            </a:prstGeom>
            <a:solidFill>
              <a:srgbClr val="DAE5F1"/>
            </a:solidFill>
            <a:ln w="25400" cap="flat" cmpd="sng">
              <a:solidFill>
                <a:srgbClr val="395E8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1905000" y="3987526"/>
              <a:ext cx="2658299" cy="2325373"/>
              <a:chOff x="1905000" y="3987526"/>
              <a:chExt cx="2658299" cy="2325373"/>
            </a:xfrm>
          </p:grpSpPr>
          <p:grpSp>
            <p:nvGrpSpPr>
              <p:cNvPr id="605" name="Shape 605"/>
              <p:cNvGrpSpPr/>
              <p:nvPr/>
            </p:nvGrpSpPr>
            <p:grpSpPr>
              <a:xfrm>
                <a:off x="2819399" y="4063725"/>
                <a:ext cx="1743900" cy="2249174"/>
                <a:chOff x="3627660" y="4237671"/>
                <a:chExt cx="1743900" cy="2249174"/>
              </a:xfrm>
            </p:grpSpPr>
            <p:sp>
              <p:nvSpPr>
                <p:cNvPr id="606" name="Shape 606"/>
                <p:cNvSpPr txBox="1"/>
                <p:nvPr/>
              </p:nvSpPr>
              <p:spPr>
                <a:xfrm>
                  <a:off x="4039273" y="5198680"/>
                  <a:ext cx="1112399" cy="4616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buSzPct val="25000"/>
                    <a:buNone/>
                  </a:pPr>
                  <a:r>
                    <a:rPr lang="en-US" sz="2400" b="1" dirty="0">
                      <a:solidFill>
                        <a:srgbClr val="538CD5"/>
                      </a:solidFill>
                      <a:latin typeface="Arial Black"/>
                      <a:ea typeface="Arial Black"/>
                      <a:cs typeface="Arial Black"/>
                      <a:sym typeface="Arial Black"/>
                    </a:rPr>
                    <a:t>56</a:t>
                  </a:r>
                  <a:r>
                    <a:rPr lang="en-US" sz="2400" b="1" i="0" u="none" strike="noStrike" cap="none" baseline="0" dirty="0">
                      <a:solidFill>
                        <a:srgbClr val="538CD5"/>
                      </a:solidFill>
                      <a:latin typeface="Arial Black"/>
                      <a:ea typeface="Arial Black"/>
                      <a:cs typeface="Arial Black"/>
                      <a:sym typeface="Arial Black"/>
                    </a:rPr>
                    <a:t>%</a:t>
                  </a:r>
                </a:p>
              </p:txBody>
            </p:sp>
            <p:sp>
              <p:nvSpPr>
                <p:cNvPr id="607" name="Shape 607"/>
                <p:cNvSpPr txBox="1"/>
                <p:nvPr/>
              </p:nvSpPr>
              <p:spPr>
                <a:xfrm>
                  <a:off x="3627660" y="4237671"/>
                  <a:ext cx="1743900" cy="6461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buSzPct val="25000"/>
                    <a:buNone/>
                  </a:pPr>
                  <a:r>
                    <a:rPr lang="en-US" sz="1800" b="1" i="0" u="none" strike="noStrike" cap="none" baseline="0" dirty="0">
                      <a:solidFill>
                        <a:srgbClr val="7F7F7F"/>
                      </a:solidFill>
                      <a:latin typeface="Arial Black"/>
                      <a:ea typeface="Arial Black"/>
                      <a:cs typeface="Arial Black"/>
                      <a:sym typeface="Arial Black"/>
                    </a:rPr>
                    <a:t>Unprepared </a:t>
                  </a:r>
                </a:p>
              </p:txBody>
            </p:sp>
            <p:sp>
              <p:nvSpPr>
                <p:cNvPr id="608" name="Shape 608"/>
                <p:cNvSpPr txBox="1"/>
                <p:nvPr/>
              </p:nvSpPr>
              <p:spPr>
                <a:xfrm>
                  <a:off x="3979561" y="6117546"/>
                  <a:ext cx="1172100" cy="3692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buSzPct val="25000"/>
                    <a:buNone/>
                  </a:pPr>
                  <a:r>
                    <a:rPr lang="en-US" sz="1800" b="0" i="0" u="none" strike="noStrike" cap="none" baseline="0" dirty="0">
                      <a:solidFill>
                        <a:srgbClr val="7F7F7F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(</a:t>
                  </a:r>
                  <a:r>
                    <a:rPr lang="en-US" sz="1800" dirty="0">
                      <a:solidFill>
                        <a:srgbClr val="7F7F7F"/>
                      </a:solidFill>
                    </a:rPr>
                    <a:t>68</a:t>
                  </a:r>
                  <a:r>
                    <a:rPr lang="en-US" sz="1800" b="0" i="0" u="none" strike="noStrike" cap="none" baseline="0" dirty="0">
                      <a:solidFill>
                        <a:srgbClr val="7F7F7F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/</a:t>
                  </a:r>
                  <a:r>
                    <a:rPr lang="en-US" sz="1800" dirty="0">
                      <a:solidFill>
                        <a:srgbClr val="7F7F7F"/>
                      </a:solidFill>
                    </a:rPr>
                    <a:t>122</a:t>
                  </a:r>
                  <a:r>
                    <a:rPr lang="en-US" sz="1800" b="0" i="0" u="none" strike="noStrike" cap="none" baseline="0" dirty="0">
                      <a:solidFill>
                        <a:srgbClr val="7F7F7F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)</a:t>
                  </a:r>
                </a:p>
              </p:txBody>
            </p:sp>
          </p:grpSp>
          <p:cxnSp>
            <p:nvCxnSpPr>
              <p:cNvPr id="609" name="Shape 609"/>
              <p:cNvCxnSpPr/>
              <p:nvPr/>
            </p:nvCxnSpPr>
            <p:spPr>
              <a:xfrm>
                <a:off x="1905000" y="3987526"/>
                <a:ext cx="1100400" cy="812999"/>
              </a:xfrm>
              <a:prstGeom prst="straightConnector1">
                <a:avLst/>
              </a:prstGeom>
              <a:noFill/>
              <a:ln w="9525" cap="flat" cmpd="sng">
                <a:solidFill>
                  <a:srgbClr val="FBD4B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6" name="Group 5"/>
          <p:cNvGrpSpPr/>
          <p:nvPr/>
        </p:nvGrpSpPr>
        <p:grpSpPr>
          <a:xfrm>
            <a:off x="4343400" y="2681200"/>
            <a:ext cx="4848911" cy="3872055"/>
            <a:chOff x="4343400" y="2681200"/>
            <a:chExt cx="4848911" cy="3872055"/>
          </a:xfrm>
        </p:grpSpPr>
        <p:sp>
          <p:nvSpPr>
            <p:cNvPr id="619" name="Shape 619"/>
            <p:cNvSpPr txBox="1"/>
            <p:nvPr/>
          </p:nvSpPr>
          <p:spPr>
            <a:xfrm>
              <a:off x="7086611" y="5682749"/>
              <a:ext cx="2105700" cy="831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Male</a:t>
              </a:r>
              <a:r>
                <a:rPr lang="en-US" sz="16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,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2</a:t>
              </a:r>
              <a:r>
                <a:rPr lang="en-US" sz="1600" b="1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0</a:t>
              </a:r>
              <a:r>
                <a:rPr lang="en-US" sz="16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-39 yrs. old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6</a:t>
              </a:r>
              <a:r>
                <a:rPr lang="en-US" sz="1600" b="1" i="0" u="none" strike="noStrike" cap="none" baseline="0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/</a:t>
              </a:r>
              <a:r>
                <a:rPr lang="en-US" sz="1600" b="1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15</a:t>
              </a:r>
              <a:r>
                <a:rPr lang="en-US" sz="1600" b="1" i="0" u="none" strike="noStrike" cap="none" baseline="0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 complete</a:t>
              </a:r>
            </a:p>
          </p:txBody>
        </p:sp>
        <p:sp>
          <p:nvSpPr>
            <p:cNvPr id="620" name="Shape 620"/>
            <p:cNvSpPr txBox="1"/>
            <p:nvPr/>
          </p:nvSpPr>
          <p:spPr>
            <a:xfrm>
              <a:off x="6962100" y="4539914"/>
              <a:ext cx="2105700" cy="831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Female,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20-</a:t>
              </a:r>
              <a:r>
                <a:rPr lang="en-US" sz="1600" b="1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39</a:t>
              </a:r>
              <a:r>
                <a:rPr lang="en-US" sz="16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 yrs. old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6</a:t>
              </a:r>
              <a:r>
                <a:rPr lang="en-US" sz="1600" b="1" i="0" u="none" strike="noStrike" cap="none" baseline="0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/1</a:t>
              </a:r>
              <a:r>
                <a:rPr lang="en-US" sz="1600" b="1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4</a:t>
              </a:r>
              <a:r>
                <a:rPr lang="en-US" sz="1600" b="1" i="0" u="none" strike="noStrike" cap="none" baseline="0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 complete</a:t>
              </a:r>
            </a:p>
          </p:txBody>
        </p:sp>
        <p:sp>
          <p:nvSpPr>
            <p:cNvPr id="623" name="Shape 623"/>
            <p:cNvSpPr txBox="1"/>
            <p:nvPr/>
          </p:nvSpPr>
          <p:spPr>
            <a:xfrm>
              <a:off x="7086600" y="3429000"/>
              <a:ext cx="2105700" cy="831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Male,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Less than </a:t>
              </a:r>
              <a:r>
                <a:rPr lang="en-US" sz="16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20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25</a:t>
              </a:r>
              <a:r>
                <a:rPr lang="en-US" sz="1600" b="1" i="0" u="none" strike="noStrike" cap="none" baseline="0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/</a:t>
              </a:r>
              <a:r>
                <a:rPr lang="en-US" sz="1600" b="1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46</a:t>
              </a:r>
              <a:r>
                <a:rPr lang="en-US" sz="1600" b="1" i="0" u="none" strike="noStrike" cap="none" baseline="0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 complete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4343400" y="2681200"/>
              <a:ext cx="4665200" cy="3872055"/>
              <a:chOff x="4343400" y="2681200"/>
              <a:chExt cx="4665200" cy="3872055"/>
            </a:xfrm>
          </p:grpSpPr>
          <p:cxnSp>
            <p:nvCxnSpPr>
              <p:cNvPr id="617" name="Shape 617"/>
              <p:cNvCxnSpPr/>
              <p:nvPr/>
            </p:nvCxnSpPr>
            <p:spPr>
              <a:xfrm>
                <a:off x="4343400" y="5660455"/>
                <a:ext cx="1646399" cy="414599"/>
              </a:xfrm>
              <a:prstGeom prst="straightConnector1">
                <a:avLst/>
              </a:prstGeom>
              <a:noFill/>
              <a:ln w="9525" cap="flat" cmpd="sng">
                <a:solidFill>
                  <a:srgbClr val="FBD4B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4" name="Group 3"/>
              <p:cNvGrpSpPr/>
              <p:nvPr/>
            </p:nvGrpSpPr>
            <p:grpSpPr>
              <a:xfrm>
                <a:off x="4343400" y="2681200"/>
                <a:ext cx="4665200" cy="3872055"/>
                <a:chOff x="4343400" y="2681200"/>
                <a:chExt cx="4665200" cy="3872055"/>
              </a:xfrm>
            </p:grpSpPr>
            <p:grpSp>
              <p:nvGrpSpPr>
                <p:cNvPr id="610" name="Shape 610"/>
                <p:cNvGrpSpPr/>
                <p:nvPr/>
              </p:nvGrpSpPr>
              <p:grpSpPr>
                <a:xfrm>
                  <a:off x="5943600" y="4539914"/>
                  <a:ext cx="1295412" cy="2013341"/>
                  <a:chOff x="6248400" y="3473114"/>
                  <a:chExt cx="1295412" cy="2013341"/>
                </a:xfrm>
              </p:grpSpPr>
              <p:sp>
                <p:nvSpPr>
                  <p:cNvPr id="611" name="Shape 611"/>
                  <p:cNvSpPr/>
                  <p:nvPr/>
                </p:nvSpPr>
                <p:spPr>
                  <a:xfrm>
                    <a:off x="6315087" y="4593655"/>
                    <a:ext cx="1020299" cy="892800"/>
                  </a:xfrm>
                  <a:prstGeom prst="ellipse">
                    <a:avLst/>
                  </a:prstGeom>
                  <a:solidFill>
                    <a:srgbClr val="DAE5F1"/>
                  </a:solidFill>
                  <a:ln w="25400" cap="flat" cmpd="sng">
                    <a:solidFill>
                      <a:srgbClr val="395E8A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buNone/>
                    </a:pPr>
                    <a:endParaRPr sz="1800" b="0" i="0" u="none" strike="noStrike" cap="none" baseline="0" dirty="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612" name="Shape 612"/>
                  <p:cNvSpPr/>
                  <p:nvPr/>
                </p:nvSpPr>
                <p:spPr>
                  <a:xfrm>
                    <a:off x="6248400" y="3473114"/>
                    <a:ext cx="1020299" cy="892800"/>
                  </a:xfrm>
                  <a:prstGeom prst="ellipse">
                    <a:avLst/>
                  </a:prstGeom>
                  <a:solidFill>
                    <a:srgbClr val="DAE5F1"/>
                  </a:solidFill>
                  <a:ln w="25400" cap="flat" cmpd="sng">
                    <a:solidFill>
                      <a:srgbClr val="395E8A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buNone/>
                    </a:pPr>
                    <a:endParaRPr sz="1800" b="0" i="0" u="none" strike="noStrike" cap="none" baseline="0" dirty="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613" name="Shape 613"/>
                  <p:cNvSpPr txBox="1"/>
                  <p:nvPr/>
                </p:nvSpPr>
                <p:spPr>
                  <a:xfrm>
                    <a:off x="6400800" y="3688653"/>
                    <a:ext cx="1112399" cy="46169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91425" tIns="45700" rIns="91425" bIns="45700" anchor="t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buSzPct val="25000"/>
                      <a:buNone/>
                    </a:pPr>
                    <a:r>
                      <a:rPr lang="en-US" sz="2400" b="1" dirty="0" smtClean="0">
                        <a:solidFill>
                          <a:srgbClr val="E36C09"/>
                        </a:solidFill>
                        <a:latin typeface="Arial Black"/>
                        <a:ea typeface="Arial Black"/>
                        <a:cs typeface="Arial Black"/>
                        <a:sym typeface="Arial Black"/>
                      </a:rPr>
                      <a:t>43</a:t>
                    </a:r>
                    <a:r>
                      <a:rPr lang="en-US" sz="2400" b="1" i="0" u="none" strike="noStrike" cap="none" baseline="0" dirty="0" smtClean="0">
                        <a:solidFill>
                          <a:srgbClr val="E36C09"/>
                        </a:solidFill>
                        <a:latin typeface="Arial Black"/>
                        <a:ea typeface="Arial Black"/>
                        <a:cs typeface="Arial Black"/>
                        <a:sym typeface="Arial Black"/>
                      </a:rPr>
                      <a:t>%</a:t>
                    </a:r>
                    <a:endParaRPr lang="en-US" sz="2400" b="1" i="0" u="none" strike="noStrike" cap="none" baseline="0" dirty="0">
                      <a:solidFill>
                        <a:srgbClr val="E36C09"/>
                      </a:solidFill>
                      <a:latin typeface="Arial Black"/>
                      <a:ea typeface="Arial Black"/>
                      <a:cs typeface="Arial Black"/>
                      <a:sym typeface="Arial Black"/>
                    </a:endParaRPr>
                  </a:p>
                </p:txBody>
              </p:sp>
              <p:sp>
                <p:nvSpPr>
                  <p:cNvPr id="614" name="Shape 614"/>
                  <p:cNvSpPr txBox="1"/>
                  <p:nvPr/>
                </p:nvSpPr>
                <p:spPr>
                  <a:xfrm>
                    <a:off x="6431412" y="4800600"/>
                    <a:ext cx="1112399" cy="46169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91425" tIns="45700" rIns="91425" bIns="45700" anchor="t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buSzPct val="25000"/>
                      <a:buNone/>
                    </a:pPr>
                    <a:r>
                      <a:rPr lang="en-US" sz="2400" b="1" dirty="0" smtClean="0">
                        <a:solidFill>
                          <a:srgbClr val="E36C09"/>
                        </a:solidFill>
                        <a:latin typeface="Arial Black"/>
                        <a:ea typeface="Arial Black"/>
                        <a:cs typeface="Arial Black"/>
                        <a:sym typeface="Arial Black"/>
                      </a:rPr>
                      <a:t>40</a:t>
                    </a:r>
                    <a:r>
                      <a:rPr lang="en-US" sz="2400" b="1" i="0" u="none" strike="noStrike" cap="none" baseline="0" dirty="0" smtClean="0">
                        <a:solidFill>
                          <a:srgbClr val="E36C09"/>
                        </a:solidFill>
                        <a:latin typeface="Arial Black"/>
                        <a:ea typeface="Arial Black"/>
                        <a:cs typeface="Arial Black"/>
                        <a:sym typeface="Arial Black"/>
                      </a:rPr>
                      <a:t>%</a:t>
                    </a:r>
                    <a:endParaRPr lang="en-US" sz="2400" b="1" i="0" u="none" strike="noStrike" cap="none" baseline="0" dirty="0">
                      <a:solidFill>
                        <a:srgbClr val="E36C09"/>
                      </a:solidFill>
                      <a:latin typeface="Arial Black"/>
                      <a:ea typeface="Arial Black"/>
                      <a:cs typeface="Arial Black"/>
                      <a:sym typeface="Arial Black"/>
                    </a:endParaRPr>
                  </a:p>
                </p:txBody>
              </p:sp>
            </p:grpSp>
            <p:sp>
              <p:nvSpPr>
                <p:cNvPr id="615" name="Shape 615"/>
                <p:cNvSpPr/>
                <p:nvPr/>
              </p:nvSpPr>
              <p:spPr>
                <a:xfrm>
                  <a:off x="4876800" y="3697248"/>
                  <a:ext cx="914400" cy="2703599"/>
                </a:xfrm>
                <a:prstGeom prst="leftBrace">
                  <a:avLst>
                    <a:gd name="adj1" fmla="val 8333"/>
                    <a:gd name="adj2" fmla="val 50000"/>
                  </a:avLst>
                </a:prstGeom>
                <a:noFill/>
                <a:ln w="9525" cap="flat" cmpd="sng">
                  <a:solidFill>
                    <a:srgbClr val="4A7DBB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 dirty="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cxnSp>
              <p:nvCxnSpPr>
                <p:cNvPr id="616" name="Shape 616"/>
                <p:cNvCxnSpPr/>
                <p:nvPr/>
              </p:nvCxnSpPr>
              <p:spPr>
                <a:xfrm rot="10800000" flipH="1">
                  <a:off x="4343400" y="3939753"/>
                  <a:ext cx="1570500" cy="815699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FBD4B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618" name="Shape 618"/>
                <p:cNvSpPr txBox="1"/>
                <p:nvPr/>
              </p:nvSpPr>
              <p:spPr>
                <a:xfrm>
                  <a:off x="5229800" y="2681200"/>
                  <a:ext cx="3778800" cy="6461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buSzPct val="25000"/>
                    <a:buNone/>
                  </a:pPr>
                  <a:r>
                    <a:rPr lang="en-US" sz="1800" b="1" i="0" u="none" strike="noStrike" cap="none" baseline="0" dirty="0">
                      <a:solidFill>
                        <a:srgbClr val="E36C09"/>
                      </a:solidFill>
                      <a:latin typeface="Arial Black"/>
                      <a:ea typeface="Arial Black"/>
                      <a:cs typeface="Arial Black"/>
                      <a:sym typeface="Arial Black"/>
                    </a:rPr>
                    <a:t>Lowest performing </a:t>
                  </a:r>
                </a:p>
                <a:p>
                  <a:pPr marL="0" marR="0" lvl="0" indent="0" algn="l" rtl="0">
                    <a:spcBef>
                      <a:spcPts val="0"/>
                    </a:spcBef>
                    <a:buSzPct val="25000"/>
                    <a:buNone/>
                  </a:pPr>
                  <a:r>
                    <a:rPr lang="en-US" sz="1800" b="1" dirty="0">
                      <a:solidFill>
                        <a:srgbClr val="E36C09"/>
                      </a:solidFill>
                      <a:latin typeface="Arial Black"/>
                      <a:ea typeface="Arial Black"/>
                      <a:cs typeface="Arial Black"/>
                      <a:sym typeface="Arial Black"/>
                    </a:rPr>
                    <a:t>African American</a:t>
                  </a:r>
                  <a:r>
                    <a:rPr lang="en-US" sz="1800" b="1" i="0" u="none" strike="noStrike" cap="none" baseline="0" dirty="0">
                      <a:solidFill>
                        <a:srgbClr val="E36C09"/>
                      </a:solidFill>
                      <a:latin typeface="Arial Black"/>
                      <a:ea typeface="Arial Black"/>
                      <a:cs typeface="Arial Black"/>
                      <a:sym typeface="Arial Black"/>
                    </a:rPr>
                    <a:t> Groups</a:t>
                  </a:r>
                </a:p>
              </p:txBody>
            </p:sp>
            <p:sp>
              <p:nvSpPr>
                <p:cNvPr id="621" name="Shape 621"/>
                <p:cNvSpPr/>
                <p:nvPr/>
              </p:nvSpPr>
              <p:spPr>
                <a:xfrm>
                  <a:off x="5913905" y="3493280"/>
                  <a:ext cx="1020299" cy="892800"/>
                </a:xfrm>
                <a:prstGeom prst="ellipse">
                  <a:avLst/>
                </a:prstGeom>
                <a:solidFill>
                  <a:srgbClr val="DAE5F1"/>
                </a:solidFill>
                <a:ln w="25400" cap="flat" cmpd="sng">
                  <a:solidFill>
                    <a:srgbClr val="395E8A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 dirty="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22" name="Shape 622"/>
                <p:cNvSpPr txBox="1"/>
                <p:nvPr/>
              </p:nvSpPr>
              <p:spPr>
                <a:xfrm>
                  <a:off x="5974212" y="3708819"/>
                  <a:ext cx="1112399" cy="4616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buSzPct val="25000"/>
                    <a:buNone/>
                  </a:pPr>
                  <a:r>
                    <a:rPr lang="en-US" sz="2400" b="1" dirty="0">
                      <a:solidFill>
                        <a:srgbClr val="E36C09"/>
                      </a:solidFill>
                      <a:latin typeface="Arial Black"/>
                      <a:ea typeface="Arial Black"/>
                      <a:cs typeface="Arial Black"/>
                      <a:sym typeface="Arial Black"/>
                    </a:rPr>
                    <a:t>54</a:t>
                  </a:r>
                  <a:r>
                    <a:rPr lang="en-US" sz="2400" b="1" i="0" u="none" strike="noStrike" cap="none" baseline="0" dirty="0">
                      <a:solidFill>
                        <a:srgbClr val="E36C09"/>
                      </a:solidFill>
                      <a:latin typeface="Arial Black"/>
                      <a:ea typeface="Arial Black"/>
                      <a:cs typeface="Arial Black"/>
                      <a:sym typeface="Arial Black"/>
                    </a:rPr>
                    <a:t>%</a:t>
                  </a:r>
                </a:p>
              </p:txBody>
            </p:sp>
            <p:cxnSp>
              <p:nvCxnSpPr>
                <p:cNvPr id="624" name="Shape 624"/>
                <p:cNvCxnSpPr>
                  <a:endCxn id="612" idx="2"/>
                </p:cNvCxnSpPr>
                <p:nvPr/>
              </p:nvCxnSpPr>
              <p:spPr>
                <a:xfrm>
                  <a:off x="4476899" y="4974314"/>
                  <a:ext cx="1466700" cy="120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FBD4B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</p:grpSp>
      <p:grpSp>
        <p:nvGrpSpPr>
          <p:cNvPr id="7" name="Group 6"/>
          <p:cNvGrpSpPr/>
          <p:nvPr/>
        </p:nvGrpSpPr>
        <p:grpSpPr>
          <a:xfrm>
            <a:off x="533400" y="1752600"/>
            <a:ext cx="1667400" cy="2730165"/>
            <a:chOff x="533400" y="1752600"/>
            <a:chExt cx="1667400" cy="2730165"/>
          </a:xfrm>
        </p:grpSpPr>
        <p:grpSp>
          <p:nvGrpSpPr>
            <p:cNvPr id="625" name="Shape 625"/>
            <p:cNvGrpSpPr/>
            <p:nvPr/>
          </p:nvGrpSpPr>
          <p:grpSpPr>
            <a:xfrm>
              <a:off x="533400" y="1752600"/>
              <a:ext cx="1667400" cy="2730165"/>
              <a:chOff x="454418" y="1830134"/>
              <a:chExt cx="1667400" cy="2730165"/>
            </a:xfrm>
          </p:grpSpPr>
          <p:sp>
            <p:nvSpPr>
              <p:cNvPr id="626" name="Shape 626"/>
              <p:cNvSpPr txBox="1"/>
              <p:nvPr/>
            </p:nvSpPr>
            <p:spPr>
              <a:xfrm>
                <a:off x="460350" y="1830134"/>
                <a:ext cx="1527300" cy="4616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SzPct val="25000"/>
                  <a:buNone/>
                </a:pPr>
                <a:r>
                  <a:rPr lang="en-US" sz="1800" b="1" i="0" u="none" strike="noStrike" cap="none" baseline="0" dirty="0">
                    <a:solidFill>
                      <a:srgbClr val="7F7F7F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All </a:t>
                </a:r>
                <a:r>
                  <a:rPr lang="en-US" sz="1800" b="1" dirty="0">
                    <a:solidFill>
                      <a:srgbClr val="7F7F7F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African </a:t>
                </a:r>
                <a:r>
                  <a:rPr lang="en-US" sz="1800" b="1" dirty="0" smtClean="0">
                    <a:solidFill>
                      <a:srgbClr val="7F7F7F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Americans Students</a:t>
                </a:r>
                <a:endParaRPr lang="en-US" sz="1800" b="1" dirty="0">
                  <a:solidFill>
                    <a:srgbClr val="7F7F7F"/>
                  </a:solidFill>
                  <a:latin typeface="Arial Black"/>
                  <a:ea typeface="Arial Black"/>
                  <a:cs typeface="Arial Black"/>
                  <a:sym typeface="Arial Black"/>
                </a:endParaRPr>
              </a:p>
            </p:txBody>
          </p:sp>
          <p:sp>
            <p:nvSpPr>
              <p:cNvPr id="627" name="Shape 627"/>
              <p:cNvSpPr/>
              <p:nvPr/>
            </p:nvSpPr>
            <p:spPr>
              <a:xfrm>
                <a:off x="454418" y="2799173"/>
                <a:ext cx="1667400" cy="1391699"/>
              </a:xfrm>
              <a:prstGeom prst="ellipse">
                <a:avLst/>
              </a:prstGeom>
              <a:solidFill>
                <a:srgbClr val="DAE5F1"/>
              </a:solidFill>
              <a:ln w="25400" cap="flat" cmpd="sng">
                <a:solidFill>
                  <a:srgbClr val="395E8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8" name="Shape 628"/>
              <p:cNvSpPr txBox="1"/>
              <p:nvPr/>
            </p:nvSpPr>
            <p:spPr>
              <a:xfrm>
                <a:off x="759218" y="4191000"/>
                <a:ext cx="1143000" cy="3692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SzPct val="25000"/>
                  <a:buNone/>
                </a:pPr>
                <a:r>
                  <a:rPr lang="en-US" sz="1800" b="0" i="0" u="none" strike="noStrike" cap="none" baseline="0" dirty="0" smtClean="0">
                    <a:solidFill>
                      <a:srgbClr val="7F7F7F"/>
                    </a:solidFill>
                    <a:latin typeface="Arial"/>
                    <a:ea typeface="Arial"/>
                    <a:cs typeface="Arial"/>
                    <a:sym typeface="Arial"/>
                  </a:rPr>
                  <a:t>(82/</a:t>
                </a:r>
                <a:r>
                  <a:rPr lang="en-US" sz="1800" dirty="0" smtClean="0">
                    <a:solidFill>
                      <a:srgbClr val="7F7F7F"/>
                    </a:solidFill>
                  </a:rPr>
                  <a:t>139</a:t>
                </a:r>
                <a:r>
                  <a:rPr lang="en-US" sz="1800" b="0" i="0" u="none" strike="noStrike" cap="none" baseline="0" dirty="0">
                    <a:solidFill>
                      <a:srgbClr val="7F7F7F"/>
                    </a:solidFill>
                    <a:latin typeface="Arial"/>
                    <a:ea typeface="Arial"/>
                    <a:cs typeface="Arial"/>
                    <a:sym typeface="Arial"/>
                  </a:rPr>
                  <a:t>)</a:t>
                </a:r>
              </a:p>
            </p:txBody>
          </p:sp>
        </p:grpSp>
        <p:sp>
          <p:nvSpPr>
            <p:cNvPr id="629" name="Shape 629"/>
            <p:cNvSpPr txBox="1"/>
            <p:nvPr/>
          </p:nvSpPr>
          <p:spPr>
            <a:xfrm>
              <a:off x="905701" y="3195901"/>
              <a:ext cx="1227899" cy="4616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400" b="1" dirty="0">
                  <a:solidFill>
                    <a:srgbClr val="538CD5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59</a:t>
              </a:r>
              <a:r>
                <a:rPr lang="en-US" sz="2400" b="1" i="0" u="none" strike="noStrike" cap="none" baseline="0" dirty="0">
                  <a:solidFill>
                    <a:srgbClr val="538CD5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%</a:t>
              </a:r>
            </a:p>
          </p:txBody>
        </p:sp>
      </p:grp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Shape 661"/>
          <p:cNvSpPr txBox="1"/>
          <p:nvPr/>
        </p:nvSpPr>
        <p:spPr>
          <a:xfrm>
            <a:off x="4331000" y="356124"/>
            <a:ext cx="4139699" cy="1518476"/>
          </a:xfrm>
          <a:prstGeom prst="rect">
            <a:avLst/>
          </a:prstGeom>
          <a:noFill/>
          <a:ln w="95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none" strike="noStrike" cap="none" baseline="0" dirty="0">
                <a:solidFill>
                  <a:srgbClr val="E36C09"/>
                </a:solidFill>
                <a:latin typeface="Arial Black"/>
                <a:ea typeface="Arial Black"/>
                <a:cs typeface="Arial Black"/>
                <a:sym typeface="Arial Black"/>
              </a:rPr>
              <a:t>What If Scenario: How much would we increase our </a:t>
            </a:r>
            <a:r>
              <a:rPr lang="en-US" sz="1600" b="1" i="0" u="none" strike="noStrike" cap="none" baseline="0" dirty="0" smtClean="0">
                <a:solidFill>
                  <a:srgbClr val="E36C09"/>
                </a:solidFill>
                <a:latin typeface="Arial Black"/>
                <a:ea typeface="Arial Black"/>
                <a:cs typeface="Arial Black"/>
                <a:sym typeface="Arial Black"/>
              </a:rPr>
              <a:t>Unprepared </a:t>
            </a:r>
            <a:r>
              <a:rPr lang="en-US" sz="1600" b="1" dirty="0">
                <a:solidFill>
                  <a:srgbClr val="E36C09"/>
                </a:solidFill>
                <a:latin typeface="Arial Black"/>
                <a:ea typeface="Arial Black"/>
                <a:cs typeface="Arial Black"/>
                <a:sym typeface="Arial Black"/>
              </a:rPr>
              <a:t>C</a:t>
            </a:r>
            <a:r>
              <a:rPr lang="en-US" sz="1600" b="1" i="0" u="none" strike="noStrike" cap="none" baseline="0" dirty="0" smtClean="0">
                <a:solidFill>
                  <a:srgbClr val="E36C09"/>
                </a:solidFill>
                <a:latin typeface="Arial Black"/>
                <a:ea typeface="Arial Black"/>
                <a:cs typeface="Arial Black"/>
                <a:sym typeface="Arial Black"/>
              </a:rPr>
              <a:t>ompletion </a:t>
            </a:r>
            <a:r>
              <a:rPr lang="en-US" sz="1600" b="1" dirty="0">
                <a:solidFill>
                  <a:srgbClr val="E36C09"/>
                </a:solidFill>
                <a:latin typeface="Arial Black"/>
                <a:ea typeface="Arial Black"/>
                <a:cs typeface="Arial Black"/>
                <a:sym typeface="Arial Black"/>
              </a:rPr>
              <a:t>R</a:t>
            </a:r>
            <a:r>
              <a:rPr lang="en-US" sz="1600" b="1" i="0" u="none" strike="noStrike" cap="none" baseline="0" dirty="0" smtClean="0">
                <a:solidFill>
                  <a:srgbClr val="E36C09"/>
                </a:solidFill>
                <a:latin typeface="Arial Black"/>
                <a:ea typeface="Arial Black"/>
                <a:cs typeface="Arial Black"/>
                <a:sym typeface="Arial Black"/>
              </a:rPr>
              <a:t>ate </a:t>
            </a:r>
            <a:r>
              <a:rPr lang="en-US" sz="1600" b="1" i="0" u="none" strike="noStrike" cap="none" baseline="0" dirty="0">
                <a:solidFill>
                  <a:srgbClr val="E36C09"/>
                </a:solidFill>
                <a:latin typeface="Arial Black"/>
                <a:ea typeface="Arial Black"/>
                <a:cs typeface="Arial Black"/>
                <a:sym typeface="Arial Black"/>
              </a:rPr>
              <a:t>by moving the lowest achieving students (</a:t>
            </a:r>
            <a:r>
              <a:rPr lang="en-US" sz="1600" b="1" dirty="0">
                <a:solidFill>
                  <a:srgbClr val="E36C09"/>
                </a:solidFill>
                <a:latin typeface="Arial Black"/>
                <a:ea typeface="Arial Black"/>
                <a:cs typeface="Arial Black"/>
                <a:sym typeface="Arial Black"/>
              </a:rPr>
              <a:t>75</a:t>
            </a:r>
            <a:r>
              <a:rPr lang="en-US" sz="1600" b="1" i="0" u="none" strike="noStrike" cap="none" baseline="0" dirty="0">
                <a:solidFill>
                  <a:srgbClr val="E36C09"/>
                </a:solidFill>
                <a:latin typeface="Arial Black"/>
                <a:ea typeface="Arial Black"/>
                <a:cs typeface="Arial Black"/>
                <a:sym typeface="Arial Black"/>
              </a:rPr>
              <a:t>) to the rate of other </a:t>
            </a:r>
            <a:r>
              <a:rPr lang="en-US" sz="1600" b="1" i="0" u="none" strike="noStrike" cap="none" baseline="0" dirty="0" smtClean="0">
                <a:solidFill>
                  <a:srgbClr val="E36C09"/>
                </a:solidFill>
                <a:latin typeface="Arial Black"/>
                <a:ea typeface="Arial Black"/>
                <a:cs typeface="Arial Black"/>
                <a:sym typeface="Arial Black"/>
              </a:rPr>
              <a:t>Unprepared </a:t>
            </a:r>
            <a:r>
              <a:rPr lang="en-US" sz="1600" b="1" i="0" u="none" strike="noStrike" cap="none" baseline="0" dirty="0">
                <a:solidFill>
                  <a:srgbClr val="E36C09"/>
                </a:solidFill>
                <a:latin typeface="Arial Black"/>
                <a:ea typeface="Arial Black"/>
                <a:cs typeface="Arial Black"/>
                <a:sym typeface="Arial Black"/>
              </a:rPr>
              <a:t>African American students?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985928" y="3242846"/>
            <a:ext cx="4977772" cy="3539009"/>
            <a:chOff x="3985928" y="3242846"/>
            <a:chExt cx="4977772" cy="3539009"/>
          </a:xfrm>
        </p:grpSpPr>
        <p:grpSp>
          <p:nvGrpSpPr>
            <p:cNvPr id="649" name="Shape 649"/>
            <p:cNvGrpSpPr/>
            <p:nvPr/>
          </p:nvGrpSpPr>
          <p:grpSpPr>
            <a:xfrm>
              <a:off x="5943664" y="4898455"/>
              <a:ext cx="914420" cy="1883400"/>
              <a:chOff x="6248400" y="3603055"/>
              <a:chExt cx="1235035" cy="1883400"/>
            </a:xfrm>
          </p:grpSpPr>
          <p:sp>
            <p:nvSpPr>
              <p:cNvPr id="650" name="Shape 650"/>
              <p:cNvSpPr/>
              <p:nvPr/>
            </p:nvSpPr>
            <p:spPr>
              <a:xfrm>
                <a:off x="6315087" y="4593655"/>
                <a:ext cx="1020299" cy="892800"/>
              </a:xfrm>
              <a:prstGeom prst="ellipse">
                <a:avLst/>
              </a:prstGeom>
              <a:solidFill>
                <a:srgbClr val="DAE5F1"/>
              </a:solidFill>
              <a:ln w="25400" cap="flat" cmpd="sng">
                <a:solidFill>
                  <a:srgbClr val="395E8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1" name="Shape 651"/>
              <p:cNvSpPr/>
              <p:nvPr/>
            </p:nvSpPr>
            <p:spPr>
              <a:xfrm>
                <a:off x="6248400" y="3603055"/>
                <a:ext cx="1020299" cy="892800"/>
              </a:xfrm>
              <a:prstGeom prst="ellipse">
                <a:avLst/>
              </a:prstGeom>
              <a:solidFill>
                <a:srgbClr val="DAE5F1"/>
              </a:solidFill>
              <a:ln w="25400" cap="flat" cmpd="sng">
                <a:solidFill>
                  <a:srgbClr val="395E8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2" name="Shape 652"/>
              <p:cNvSpPr txBox="1"/>
              <p:nvPr/>
            </p:nvSpPr>
            <p:spPr>
              <a:xfrm>
                <a:off x="6371035" y="3897867"/>
                <a:ext cx="1112399" cy="3692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SzPct val="25000"/>
                  <a:buNone/>
                </a:pPr>
                <a:r>
                  <a:rPr lang="en-US" sz="1800" b="1" dirty="0" smtClean="0">
                    <a:solidFill>
                      <a:srgbClr val="E36C09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43%</a:t>
                </a:r>
                <a:endParaRPr lang="en-US" sz="1800" b="1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endParaRPr>
              </a:p>
            </p:txBody>
          </p:sp>
          <p:sp>
            <p:nvSpPr>
              <p:cNvPr id="653" name="Shape 653"/>
              <p:cNvSpPr txBox="1"/>
              <p:nvPr/>
            </p:nvSpPr>
            <p:spPr>
              <a:xfrm>
                <a:off x="6351317" y="4888467"/>
                <a:ext cx="1112399" cy="3692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SzPct val="25000"/>
                  <a:buNone/>
                </a:pPr>
                <a:r>
                  <a:rPr lang="en-US" sz="1800" b="1" dirty="0" smtClean="0">
                    <a:solidFill>
                      <a:srgbClr val="E36C09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40</a:t>
                </a:r>
                <a:r>
                  <a:rPr lang="en-US" sz="1800" b="1" i="0" u="none" strike="noStrike" cap="none" baseline="0" dirty="0" smtClean="0">
                    <a:solidFill>
                      <a:srgbClr val="E36C09"/>
                    </a:solidFill>
                    <a:latin typeface="Arial Black"/>
                    <a:ea typeface="Arial Black"/>
                    <a:cs typeface="Arial Black"/>
                    <a:sym typeface="Arial Black"/>
                  </a:rPr>
                  <a:t>%</a:t>
                </a:r>
                <a:endParaRPr lang="en-US" sz="18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endParaRPr>
              </a:p>
            </p:txBody>
          </p:sp>
        </p:grpSp>
        <p:sp>
          <p:nvSpPr>
            <p:cNvPr id="654" name="Shape 654"/>
            <p:cNvSpPr/>
            <p:nvPr/>
          </p:nvSpPr>
          <p:spPr>
            <a:xfrm>
              <a:off x="5913905" y="3907760"/>
              <a:ext cx="768900" cy="892800"/>
            </a:xfrm>
            <a:prstGeom prst="ellipse">
              <a:avLst/>
            </a:prstGeom>
            <a:solidFill>
              <a:srgbClr val="DAE5F1"/>
            </a:solidFill>
            <a:ln w="25400" cap="flat" cmpd="sng">
              <a:solidFill>
                <a:srgbClr val="395E8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5" name="Shape 655"/>
            <p:cNvSpPr txBox="1"/>
            <p:nvPr/>
          </p:nvSpPr>
          <p:spPr>
            <a:xfrm>
              <a:off x="5974212" y="4202667"/>
              <a:ext cx="1112399" cy="3692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1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54</a:t>
              </a:r>
              <a:r>
                <a:rPr lang="en-US" sz="18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%</a:t>
              </a:r>
            </a:p>
          </p:txBody>
        </p:sp>
        <p:cxnSp>
          <p:nvCxnSpPr>
            <p:cNvPr id="656" name="Shape 656"/>
            <p:cNvCxnSpPr/>
            <p:nvPr/>
          </p:nvCxnSpPr>
          <p:spPr>
            <a:xfrm>
              <a:off x="3985928" y="3646778"/>
              <a:ext cx="4548599" cy="0"/>
            </a:xfrm>
            <a:prstGeom prst="straightConnector1">
              <a:avLst/>
            </a:prstGeom>
            <a:noFill/>
            <a:ln w="50800" cap="flat" cmpd="sng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7" name="Shape 657"/>
            <p:cNvCxnSpPr/>
            <p:nvPr/>
          </p:nvCxnSpPr>
          <p:spPr>
            <a:xfrm rot="10800000">
              <a:off x="4876812" y="3730800"/>
              <a:ext cx="1097399" cy="2365199"/>
            </a:xfrm>
            <a:prstGeom prst="straightConnector1">
              <a:avLst/>
            </a:prstGeom>
            <a:noFill/>
            <a:ln w="9525" cap="flat" cmpd="sng">
              <a:solidFill>
                <a:srgbClr val="4A7DBB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sp>
          <p:nvSpPr>
            <p:cNvPr id="658" name="Shape 658"/>
            <p:cNvSpPr txBox="1"/>
            <p:nvPr/>
          </p:nvSpPr>
          <p:spPr>
            <a:xfrm>
              <a:off x="4114800" y="3242846"/>
              <a:ext cx="4264799" cy="3386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Unprepared Completion Rate = </a:t>
              </a:r>
              <a:r>
                <a:rPr lang="en-US" sz="1600" b="1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56</a:t>
              </a:r>
              <a:r>
                <a:rPr lang="en-US" sz="16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%</a:t>
              </a:r>
            </a:p>
          </p:txBody>
        </p:sp>
        <p:cxnSp>
          <p:nvCxnSpPr>
            <p:cNvPr id="659" name="Shape 659"/>
            <p:cNvCxnSpPr/>
            <p:nvPr/>
          </p:nvCxnSpPr>
          <p:spPr>
            <a:xfrm rot="10800000">
              <a:off x="5750105" y="3680103"/>
              <a:ext cx="163800" cy="365699"/>
            </a:xfrm>
            <a:prstGeom prst="straightConnector1">
              <a:avLst/>
            </a:prstGeom>
            <a:noFill/>
            <a:ln w="9525" cap="flat" cmpd="sng">
              <a:solidFill>
                <a:srgbClr val="4A7DBB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cxnSp>
          <p:nvCxnSpPr>
            <p:cNvPr id="660" name="Shape 660"/>
            <p:cNvCxnSpPr/>
            <p:nvPr/>
          </p:nvCxnSpPr>
          <p:spPr>
            <a:xfrm rot="10800000">
              <a:off x="5284501" y="3716403"/>
              <a:ext cx="659099" cy="1319999"/>
            </a:xfrm>
            <a:prstGeom prst="straightConnector1">
              <a:avLst/>
            </a:prstGeom>
            <a:noFill/>
            <a:ln w="9525" cap="flat" cmpd="sng">
              <a:solidFill>
                <a:srgbClr val="4A7DBB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sp>
          <p:nvSpPr>
            <p:cNvPr id="667" name="Shape 667"/>
            <p:cNvSpPr txBox="1"/>
            <p:nvPr/>
          </p:nvSpPr>
          <p:spPr>
            <a:xfrm>
              <a:off x="6781800" y="3886200"/>
              <a:ext cx="2105700" cy="831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Male,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Less than </a:t>
              </a:r>
              <a:r>
                <a:rPr lang="en-US" sz="16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20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25</a:t>
              </a:r>
              <a:r>
                <a:rPr lang="en-US" sz="1600" b="1" i="0" u="none" strike="noStrike" cap="none" baseline="0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/</a:t>
              </a:r>
              <a:r>
                <a:rPr lang="en-US" sz="1600" b="1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46</a:t>
              </a:r>
              <a:r>
                <a:rPr lang="en-US" sz="1600" b="1" i="0" u="none" strike="noStrike" cap="none" baseline="0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 complete</a:t>
              </a:r>
            </a:p>
          </p:txBody>
        </p:sp>
        <p:sp>
          <p:nvSpPr>
            <p:cNvPr id="668" name="Shape 668"/>
            <p:cNvSpPr txBox="1"/>
            <p:nvPr/>
          </p:nvSpPr>
          <p:spPr>
            <a:xfrm>
              <a:off x="6858000" y="5889055"/>
              <a:ext cx="2105700" cy="831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Male</a:t>
              </a:r>
              <a:r>
                <a:rPr lang="en-US" sz="16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,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2</a:t>
              </a:r>
              <a:r>
                <a:rPr lang="en-US" sz="1600" b="1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0</a:t>
              </a:r>
              <a:r>
                <a:rPr lang="en-US" sz="16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-39 yrs. old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6</a:t>
              </a:r>
              <a:r>
                <a:rPr lang="en-US" sz="1600" b="1" i="0" u="none" strike="noStrike" cap="none" baseline="0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/</a:t>
              </a:r>
              <a:r>
                <a:rPr lang="en-US" sz="1600" b="1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15</a:t>
              </a:r>
              <a:r>
                <a:rPr lang="en-US" sz="1600" b="1" i="0" u="none" strike="noStrike" cap="none" baseline="0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 complete</a:t>
              </a:r>
            </a:p>
          </p:txBody>
        </p:sp>
        <p:sp>
          <p:nvSpPr>
            <p:cNvPr id="669" name="Shape 669"/>
            <p:cNvSpPr txBox="1"/>
            <p:nvPr/>
          </p:nvSpPr>
          <p:spPr>
            <a:xfrm>
              <a:off x="6781800" y="4934938"/>
              <a:ext cx="2105700" cy="831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Female,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20-</a:t>
              </a:r>
              <a:r>
                <a:rPr lang="en-US" sz="1600" b="1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39</a:t>
              </a:r>
              <a:r>
                <a:rPr lang="en-US" sz="1600" b="1" i="0" u="none" strike="noStrike" cap="none" baseline="0" dirty="0">
                  <a:solidFill>
                    <a:srgbClr val="E36C09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 yrs. old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1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6</a:t>
              </a:r>
              <a:r>
                <a:rPr lang="en-US" sz="1600" b="1" i="0" u="none" strike="noStrike" cap="none" baseline="0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/1</a:t>
              </a:r>
              <a:r>
                <a:rPr lang="en-US" sz="1600" b="1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4</a:t>
              </a:r>
              <a:r>
                <a:rPr lang="en-US" sz="1600" b="1" i="0" u="none" strike="noStrike" cap="none" baseline="0" dirty="0">
                  <a:solidFill>
                    <a:srgbClr val="974806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 complete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26596" y="594484"/>
            <a:ext cx="3978382" cy="4160936"/>
            <a:chOff x="226596" y="594484"/>
            <a:chExt cx="3978382" cy="4160936"/>
          </a:xfrm>
        </p:grpSpPr>
        <p:sp>
          <p:nvSpPr>
            <p:cNvPr id="44" name="Shape 607"/>
            <p:cNvSpPr txBox="1"/>
            <p:nvPr/>
          </p:nvSpPr>
          <p:spPr>
            <a:xfrm>
              <a:off x="2461078" y="2726736"/>
              <a:ext cx="1743900" cy="6461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 b="1" i="0" u="none" strike="noStrike" cap="none" baseline="0" dirty="0">
                  <a:solidFill>
                    <a:srgbClr val="7F7F7F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Unprepared </a:t>
              </a: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226596" y="1038938"/>
              <a:ext cx="3812004" cy="3716482"/>
              <a:chOff x="226596" y="1038938"/>
              <a:chExt cx="3812004" cy="3716482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226596" y="1038938"/>
                <a:ext cx="3812004" cy="3716482"/>
                <a:chOff x="226596" y="1038938"/>
                <a:chExt cx="3812004" cy="3716482"/>
              </a:xfrm>
            </p:grpSpPr>
            <p:cxnSp>
              <p:nvCxnSpPr>
                <p:cNvPr id="640" name="Shape 640"/>
                <p:cNvCxnSpPr/>
                <p:nvPr/>
              </p:nvCxnSpPr>
              <p:spPr>
                <a:xfrm rot="10800000" flipH="1">
                  <a:off x="1532095" y="1694219"/>
                  <a:ext cx="1405499" cy="755699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4A7DBB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grpSp>
              <p:nvGrpSpPr>
                <p:cNvPr id="3" name="Group 2"/>
                <p:cNvGrpSpPr/>
                <p:nvPr/>
              </p:nvGrpSpPr>
              <p:grpSpPr>
                <a:xfrm>
                  <a:off x="226596" y="1038938"/>
                  <a:ext cx="3812004" cy="3716482"/>
                  <a:chOff x="226596" y="1038938"/>
                  <a:chExt cx="3812004" cy="3716482"/>
                </a:xfrm>
              </p:grpSpPr>
              <p:sp>
                <p:nvSpPr>
                  <p:cNvPr id="634" name="Shape 634"/>
                  <p:cNvSpPr/>
                  <p:nvPr/>
                </p:nvSpPr>
                <p:spPr>
                  <a:xfrm>
                    <a:off x="2790033" y="3087534"/>
                    <a:ext cx="1150500" cy="1286700"/>
                  </a:xfrm>
                  <a:prstGeom prst="ellipse">
                    <a:avLst/>
                  </a:prstGeom>
                  <a:solidFill>
                    <a:srgbClr val="DAE5F1"/>
                  </a:solidFill>
                  <a:ln w="25400" cap="flat" cmpd="sng">
                    <a:solidFill>
                      <a:srgbClr val="395E8A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buNone/>
                    </a:pPr>
                    <a:endParaRPr sz="1800" b="0" i="0" u="none" strike="noStrike" cap="none" baseline="0" dirty="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grpSp>
                <p:nvGrpSpPr>
                  <p:cNvPr id="635" name="Shape 635"/>
                  <p:cNvGrpSpPr/>
                  <p:nvPr/>
                </p:nvGrpSpPr>
                <p:grpSpPr>
                  <a:xfrm>
                    <a:off x="226596" y="1524000"/>
                    <a:ext cx="1603788" cy="2244783"/>
                    <a:chOff x="107125" y="2040461"/>
                    <a:chExt cx="2361986" cy="2596025"/>
                  </a:xfrm>
                </p:grpSpPr>
                <p:sp>
                  <p:nvSpPr>
                    <p:cNvPr id="636" name="Shape 636"/>
                    <p:cNvSpPr txBox="1"/>
                    <p:nvPr/>
                  </p:nvSpPr>
                  <p:spPr>
                    <a:xfrm>
                      <a:off x="107125" y="2040461"/>
                      <a:ext cx="2361986" cy="48759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lIns="91425" tIns="45700" rIns="91425" bIns="45700" anchor="t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rgbClr val="7F7F7F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All </a:t>
                      </a:r>
                      <a:r>
                        <a:rPr lang="en-US" sz="1800" b="1" i="0" u="none" strike="noStrike" cap="none" baseline="0" dirty="0" smtClean="0">
                          <a:solidFill>
                            <a:srgbClr val="7F7F7F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African</a:t>
                      </a:r>
                      <a:r>
                        <a:rPr lang="en-US" sz="1800" b="1" i="0" u="none" strike="noStrike" cap="none" dirty="0" smtClean="0">
                          <a:solidFill>
                            <a:srgbClr val="7F7F7F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 Americans</a:t>
                      </a:r>
                      <a:endParaRPr lang="en-US" sz="1800" b="1" i="0" u="none" strike="noStrike" cap="none" baseline="0" dirty="0">
                        <a:solidFill>
                          <a:srgbClr val="7F7F7F"/>
                        </a:solidFill>
                        <a:latin typeface="Arial Black"/>
                        <a:ea typeface="Arial Black"/>
                        <a:cs typeface="Arial Black"/>
                        <a:sym typeface="Arial Black"/>
                      </a:endParaRPr>
                    </a:p>
                  </p:txBody>
                </p:sp>
                <p:sp>
                  <p:nvSpPr>
                    <p:cNvPr id="637" name="Shape 637"/>
                    <p:cNvSpPr txBox="1"/>
                    <p:nvPr/>
                  </p:nvSpPr>
                  <p:spPr>
                    <a:xfrm>
                      <a:off x="542523" y="4267187"/>
                      <a:ext cx="1587584" cy="3692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lIns="91425" tIns="45700" rIns="91425" bIns="45700" anchor="t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b="0" i="0" u="none" strike="noStrike" cap="none" baseline="0" dirty="0" smtClean="0">
                          <a:solidFill>
                            <a:srgbClr val="7F7F7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(82/</a:t>
                      </a:r>
                      <a:r>
                        <a:rPr lang="en-US" sz="1800" dirty="0" smtClean="0">
                          <a:solidFill>
                            <a:srgbClr val="7F7F7F"/>
                          </a:solidFill>
                        </a:rPr>
                        <a:t>139</a:t>
                      </a:r>
                      <a:r>
                        <a:rPr lang="en-US" sz="1800" b="0" i="0" u="none" strike="noStrike" cap="none" baseline="0" dirty="0">
                          <a:solidFill>
                            <a:srgbClr val="7F7F7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</a:p>
                  </p:txBody>
                </p:sp>
                <p:sp>
                  <p:nvSpPr>
                    <p:cNvPr id="638" name="Shape 638"/>
                    <p:cNvSpPr/>
                    <p:nvPr/>
                  </p:nvSpPr>
                  <p:spPr>
                    <a:xfrm>
                      <a:off x="454418" y="2799173"/>
                      <a:ext cx="1667400" cy="1391699"/>
                    </a:xfrm>
                    <a:prstGeom prst="ellipse">
                      <a:avLst/>
                    </a:prstGeom>
                    <a:solidFill>
                      <a:srgbClr val="DAE5F1"/>
                    </a:solidFill>
                    <a:ln w="25400" cap="flat" cmpd="sng">
                      <a:solidFill>
                        <a:srgbClr val="395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sz="1800" b="0" i="0" u="none" strike="noStrike" cap="none" baseline="0" dirty="0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</p:grpSp>
              <p:sp>
                <p:nvSpPr>
                  <p:cNvPr id="639" name="Shape 639"/>
                  <p:cNvSpPr txBox="1"/>
                  <p:nvPr/>
                </p:nvSpPr>
                <p:spPr>
                  <a:xfrm>
                    <a:off x="380998" y="2590800"/>
                    <a:ext cx="1292999" cy="46169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91425" tIns="45700" rIns="91425" bIns="45700" anchor="t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buSzPct val="25000"/>
                      <a:buNone/>
                    </a:pPr>
                    <a:r>
                      <a:rPr lang="en-US" sz="2400" b="1" dirty="0">
                        <a:solidFill>
                          <a:srgbClr val="538CD5"/>
                        </a:solidFill>
                        <a:latin typeface="Arial Black"/>
                        <a:ea typeface="Arial Black"/>
                        <a:cs typeface="Arial Black"/>
                        <a:sym typeface="Arial Black"/>
                      </a:rPr>
                      <a:t>59</a:t>
                    </a:r>
                    <a:r>
                      <a:rPr lang="en-US" sz="2400" b="1" i="0" u="none" strike="noStrike" cap="none" baseline="0" dirty="0">
                        <a:solidFill>
                          <a:srgbClr val="538CD5"/>
                        </a:solidFill>
                        <a:latin typeface="Arial Black"/>
                        <a:ea typeface="Arial Black"/>
                        <a:cs typeface="Arial Black"/>
                        <a:sym typeface="Arial Black"/>
                      </a:rPr>
                      <a:t>%</a:t>
                    </a:r>
                  </a:p>
                </p:txBody>
              </p:sp>
              <p:grpSp>
                <p:nvGrpSpPr>
                  <p:cNvPr id="641" name="Shape 641"/>
                  <p:cNvGrpSpPr/>
                  <p:nvPr/>
                </p:nvGrpSpPr>
                <p:grpSpPr>
                  <a:xfrm>
                    <a:off x="2895728" y="1038938"/>
                    <a:ext cx="1097530" cy="1141151"/>
                    <a:chOff x="3971294" y="1752600"/>
                    <a:chExt cx="1361700" cy="1219178"/>
                  </a:xfrm>
                </p:grpSpPr>
                <p:sp>
                  <p:nvSpPr>
                    <p:cNvPr id="642" name="Shape 642"/>
                    <p:cNvSpPr txBox="1"/>
                    <p:nvPr/>
                  </p:nvSpPr>
                  <p:spPr>
                    <a:xfrm>
                      <a:off x="3971294" y="2602478"/>
                      <a:ext cx="1361700" cy="3692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lIns="91425" tIns="45700" rIns="91425" bIns="45700" anchor="t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b="0" i="0" u="none" strike="noStrike" cap="none" baseline="0" dirty="0">
                          <a:solidFill>
                            <a:srgbClr val="7F7F7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</a:t>
                      </a:r>
                      <a:r>
                        <a:rPr lang="en-US" sz="1800" dirty="0">
                          <a:solidFill>
                            <a:srgbClr val="7F7F7F"/>
                          </a:solidFill>
                        </a:rPr>
                        <a:t>14/17</a:t>
                      </a:r>
                      <a:r>
                        <a:rPr lang="en-US" sz="1800" b="0" i="0" u="none" strike="noStrike" cap="none" baseline="0" dirty="0">
                          <a:solidFill>
                            <a:srgbClr val="7F7F7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</a:p>
                  </p:txBody>
                </p:sp>
                <p:sp>
                  <p:nvSpPr>
                    <p:cNvPr id="643" name="Shape 643"/>
                    <p:cNvSpPr/>
                    <p:nvPr/>
                  </p:nvSpPr>
                  <p:spPr>
                    <a:xfrm>
                      <a:off x="4038600" y="1752600"/>
                      <a:ext cx="1020299" cy="892800"/>
                    </a:xfrm>
                    <a:prstGeom prst="ellipse">
                      <a:avLst/>
                    </a:prstGeom>
                    <a:solidFill>
                      <a:srgbClr val="DAE5F1"/>
                    </a:solidFill>
                    <a:ln w="25400" cap="flat" cmpd="sng">
                      <a:solidFill>
                        <a:srgbClr val="395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sz="1800" b="0" i="0" u="none" strike="noStrike" cap="none" baseline="0" dirty="0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644" name="Shape 644"/>
                    <p:cNvSpPr txBox="1"/>
                    <p:nvPr/>
                  </p:nvSpPr>
                  <p:spPr>
                    <a:xfrm>
                      <a:off x="4067116" y="1968139"/>
                      <a:ext cx="1227899" cy="4274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lIns="91425" tIns="45700" rIns="91425" bIns="45700" anchor="t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dirty="0">
                          <a:solidFill>
                            <a:srgbClr val="538CD5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82</a:t>
                      </a:r>
                      <a:r>
                        <a:rPr lang="en-US" sz="2000" b="1" i="0" u="none" strike="noStrike" cap="none" baseline="0" dirty="0">
                          <a:solidFill>
                            <a:srgbClr val="538CD5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%</a:t>
                      </a:r>
                    </a:p>
                  </p:txBody>
                </p:sp>
              </p:grpSp>
              <p:grpSp>
                <p:nvGrpSpPr>
                  <p:cNvPr id="645" name="Shape 645"/>
                  <p:cNvGrpSpPr/>
                  <p:nvPr/>
                </p:nvGrpSpPr>
                <p:grpSpPr>
                  <a:xfrm>
                    <a:off x="2866500" y="3500734"/>
                    <a:ext cx="1172100" cy="1254686"/>
                    <a:chOff x="3765886" y="5158623"/>
                    <a:chExt cx="1172100" cy="1254686"/>
                  </a:xfrm>
                </p:grpSpPr>
                <p:sp>
                  <p:nvSpPr>
                    <p:cNvPr id="646" name="Shape 646"/>
                    <p:cNvSpPr txBox="1"/>
                    <p:nvPr/>
                  </p:nvSpPr>
                  <p:spPr>
                    <a:xfrm>
                      <a:off x="3794985" y="5158623"/>
                      <a:ext cx="1112399" cy="4616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lIns="91425" tIns="45700" rIns="91425" bIns="45700" anchor="t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 b="1" dirty="0">
                          <a:solidFill>
                            <a:srgbClr val="538CD5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56</a:t>
                      </a:r>
                      <a:r>
                        <a:rPr lang="en-US" sz="2400" b="1" i="0" u="none" strike="noStrike" cap="none" baseline="0" dirty="0">
                          <a:solidFill>
                            <a:srgbClr val="538CD5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%</a:t>
                      </a:r>
                    </a:p>
                  </p:txBody>
                </p:sp>
                <p:sp>
                  <p:nvSpPr>
                    <p:cNvPr id="647" name="Shape 647"/>
                    <p:cNvSpPr txBox="1"/>
                    <p:nvPr/>
                  </p:nvSpPr>
                  <p:spPr>
                    <a:xfrm>
                      <a:off x="3765886" y="6044010"/>
                      <a:ext cx="1172100" cy="3692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lIns="91425" tIns="45700" rIns="91425" bIns="45700" anchor="t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b="0" i="0" u="none" strike="noStrike" cap="none" baseline="0" dirty="0">
                          <a:solidFill>
                            <a:srgbClr val="7F7F7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</a:t>
                      </a:r>
                      <a:r>
                        <a:rPr lang="en-US" sz="1800" dirty="0">
                          <a:solidFill>
                            <a:srgbClr val="7F7F7F"/>
                          </a:solidFill>
                        </a:rPr>
                        <a:t>68/122</a:t>
                      </a:r>
                      <a:r>
                        <a:rPr lang="en-US" sz="1800" b="0" i="0" u="none" strike="noStrike" cap="none" baseline="0" dirty="0">
                          <a:solidFill>
                            <a:srgbClr val="7F7F7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</a:p>
                  </p:txBody>
                </p:sp>
              </p:grpSp>
            </p:grpSp>
          </p:grpSp>
          <p:cxnSp>
            <p:nvCxnSpPr>
              <p:cNvPr id="648" name="Shape 648"/>
              <p:cNvCxnSpPr>
                <a:endCxn id="634" idx="2"/>
              </p:cNvCxnSpPr>
              <p:nvPr/>
            </p:nvCxnSpPr>
            <p:spPr>
              <a:xfrm>
                <a:off x="1566416" y="3049836"/>
                <a:ext cx="1223617" cy="681048"/>
              </a:xfrm>
              <a:prstGeom prst="straightConnector1">
                <a:avLst/>
              </a:prstGeom>
              <a:noFill/>
              <a:ln w="9525" cap="flat" cmpd="sng">
                <a:solidFill>
                  <a:srgbClr val="FBD4B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43" name="Shape 602"/>
            <p:cNvSpPr txBox="1"/>
            <p:nvPr/>
          </p:nvSpPr>
          <p:spPr>
            <a:xfrm>
              <a:off x="2700268" y="594484"/>
              <a:ext cx="1428600" cy="6461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800" b="1" i="0" u="none" strike="noStrike" cap="none" baseline="0" dirty="0">
                  <a:solidFill>
                    <a:srgbClr val="7F7F7F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Prepared </a:t>
              </a:r>
            </a:p>
            <a:p>
              <a:pPr marL="0" marR="0" lvl="0" indent="0" algn="ctr" rtl="0">
                <a:spcBef>
                  <a:spcPts val="0"/>
                </a:spcBef>
                <a:buNone/>
              </a:pPr>
              <a:endParaRPr dirty="0"/>
            </a:p>
          </p:txBody>
        </p:sp>
      </p:grpSp>
      <p:grpSp>
        <p:nvGrpSpPr>
          <p:cNvPr id="662" name="Shape 662"/>
          <p:cNvGrpSpPr/>
          <p:nvPr/>
        </p:nvGrpSpPr>
        <p:grpSpPr>
          <a:xfrm>
            <a:off x="256670" y="2180058"/>
            <a:ext cx="4820291" cy="4115780"/>
            <a:chOff x="-967080" y="1356086"/>
            <a:chExt cx="4820291" cy="4115780"/>
          </a:xfrm>
        </p:grpSpPr>
        <p:sp>
          <p:nvSpPr>
            <p:cNvPr id="663" name="Shape 663"/>
            <p:cNvSpPr/>
            <p:nvPr/>
          </p:nvSpPr>
          <p:spPr>
            <a:xfrm>
              <a:off x="823151" y="1356086"/>
              <a:ext cx="1132200" cy="1203599"/>
            </a:xfrm>
            <a:prstGeom prst="ellipse">
              <a:avLst/>
            </a:prstGeom>
            <a:solidFill>
              <a:srgbClr val="DAE5F1"/>
            </a:solidFill>
            <a:ln w="25400" cap="flat" cmpd="sng">
              <a:solidFill>
                <a:srgbClr val="395E8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664" name="Shape 664"/>
            <p:cNvCxnSpPr/>
            <p:nvPr/>
          </p:nvCxnSpPr>
          <p:spPr>
            <a:xfrm flipV="1">
              <a:off x="1012478" y="2604084"/>
              <a:ext cx="224850" cy="1922382"/>
            </a:xfrm>
            <a:prstGeom prst="straightConnector1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sp>
          <p:nvSpPr>
            <p:cNvPr id="666" name="Shape 666"/>
            <p:cNvSpPr txBox="1"/>
            <p:nvPr/>
          </p:nvSpPr>
          <p:spPr>
            <a:xfrm>
              <a:off x="780312" y="1765851"/>
              <a:ext cx="1292999" cy="4616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400" b="1" dirty="0" smtClean="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59</a:t>
              </a:r>
              <a:r>
                <a:rPr lang="en-US" sz="2400" b="1" i="0" u="none" strike="noStrike" cap="none" baseline="0" dirty="0" smtClean="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%</a:t>
              </a:r>
              <a:endParaRPr lang="en-US" sz="2400" b="1" i="0" u="none" strike="noStrike" cap="none" baseline="0" dirty="0">
                <a:solidFill>
                  <a:srgbClr val="FF0000"/>
                </a:solidFill>
                <a:latin typeface="Arial Black"/>
                <a:ea typeface="Arial Black"/>
                <a:cs typeface="Arial Black"/>
                <a:sym typeface="Arial Black"/>
              </a:endParaRPr>
            </a:p>
          </p:txBody>
        </p:sp>
        <p:sp>
          <p:nvSpPr>
            <p:cNvPr id="665" name="Shape 665"/>
            <p:cNvSpPr txBox="1"/>
            <p:nvPr/>
          </p:nvSpPr>
          <p:spPr>
            <a:xfrm>
              <a:off x="-967080" y="4550827"/>
              <a:ext cx="4820291" cy="921039"/>
            </a:xfrm>
            <a:prstGeom prst="rect">
              <a:avLst/>
            </a:prstGeom>
            <a:noFill/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600" b="1" dirty="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By moving </a:t>
              </a:r>
              <a:r>
                <a:rPr lang="en-US" sz="1600" b="1" dirty="0" smtClean="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6 </a:t>
              </a:r>
              <a:r>
                <a:rPr lang="en-US" sz="1600" b="1" dirty="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students from unsuccessful to successful w</a:t>
              </a:r>
              <a:r>
                <a:rPr lang="en-US" sz="1600" b="1" i="0" u="none" strike="noStrike" cap="none" baseline="0" dirty="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e would increase our </a:t>
              </a:r>
              <a:r>
                <a:rPr lang="en-US" sz="1600" b="1" i="0" u="none" strike="noStrike" cap="none" baseline="0" dirty="0" smtClean="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Unprepared </a:t>
              </a:r>
              <a:r>
                <a:rPr lang="en-US" sz="1600" b="1" dirty="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C</a:t>
              </a:r>
              <a:r>
                <a:rPr lang="en-US" sz="1600" b="1" i="0" u="none" strike="noStrike" cap="none" baseline="0" dirty="0" smtClean="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ompletion </a:t>
              </a:r>
              <a:r>
                <a:rPr lang="en-US" sz="1600" b="1" dirty="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R</a:t>
              </a:r>
              <a:r>
                <a:rPr lang="en-US" sz="1600" b="1" i="0" u="none" strike="noStrike" cap="none" baseline="0" dirty="0" smtClean="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ate </a:t>
              </a:r>
              <a:r>
                <a:rPr lang="en-US" sz="1600" b="1" i="0" u="none" strike="noStrike" cap="none" baseline="0" dirty="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by </a:t>
              </a:r>
              <a:r>
                <a:rPr lang="en-US" sz="1600" b="1" dirty="0" smtClean="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4.7%.</a:t>
              </a:r>
              <a:endParaRPr lang="en-US" sz="1600" b="1" i="0" u="none" strike="noStrike" cap="none" baseline="0" dirty="0">
                <a:solidFill>
                  <a:srgbClr val="FF0000"/>
                </a:solidFill>
                <a:latin typeface="Arial Black"/>
                <a:ea typeface="Arial Black"/>
                <a:cs typeface="Arial Black"/>
                <a:sym typeface="Arial Black"/>
              </a:endParaRPr>
            </a:p>
          </p:txBody>
        </p:sp>
      </p:grpSp>
      <p:sp>
        <p:nvSpPr>
          <p:cNvPr id="670" name="Shape 670"/>
          <p:cNvSpPr txBox="1"/>
          <p:nvPr/>
        </p:nvSpPr>
        <p:spPr>
          <a:xfrm>
            <a:off x="1313092" y="2529810"/>
            <a:ext cx="7157607" cy="898246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dirty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rPr>
              <a:t>By moving these </a:t>
            </a:r>
            <a:r>
              <a:rPr lang="en-US" sz="1600" b="1" dirty="0" smtClean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rPr>
              <a:t>6 </a:t>
            </a:r>
            <a:r>
              <a:rPr lang="en-US" sz="1600" b="1" dirty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rPr>
              <a:t>students </a:t>
            </a:r>
            <a:r>
              <a:rPr lang="en-US" sz="1600" b="1" dirty="0" smtClean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rPr>
              <a:t>from unsuccessful to successful, </a:t>
            </a:r>
            <a:r>
              <a:rPr lang="en-US" sz="1600" b="1" dirty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rPr>
              <a:t>it </a:t>
            </a:r>
            <a:r>
              <a:rPr lang="en-US" sz="1600" b="1" dirty="0" smtClean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rPr>
              <a:t>increases </a:t>
            </a:r>
            <a:r>
              <a:rPr lang="en-US" sz="1600" b="1" dirty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rPr>
              <a:t>our </a:t>
            </a:r>
            <a:r>
              <a:rPr lang="en-US" sz="1600" b="1" dirty="0" smtClean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rPr>
              <a:t>Completion </a:t>
            </a:r>
            <a:r>
              <a:rPr lang="en-US" sz="1600" b="1" dirty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rPr>
              <a:t>Rate </a:t>
            </a:r>
            <a:r>
              <a:rPr lang="en-US" sz="1600" b="1" dirty="0" smtClean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rPr>
              <a:t>for African Americans by </a:t>
            </a:r>
            <a:r>
              <a:rPr lang="en-US" sz="1600" b="1" dirty="0" smtClean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rPr>
              <a:t>4.3</a:t>
            </a:r>
            <a:r>
              <a:rPr lang="en-US" sz="1600" b="1" dirty="0" smtClean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rPr>
              <a:t>%.</a:t>
            </a:r>
            <a:endParaRPr lang="en-US" sz="1600" b="1" dirty="0" smtClean="0">
              <a:solidFill>
                <a:schemeClr val="tx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1" grpId="0" animBg="1"/>
      <p:bldP spid="67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886</Words>
  <Application>Microsoft Office PowerPoint</Application>
  <PresentationFormat>On-screen Show (4:3)</PresentationFormat>
  <Paragraphs>232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Arial Black</vt:lpstr>
      <vt:lpstr>Office Theme</vt:lpstr>
      <vt:lpstr>Student Success Scorecard De Anza College 2015   Mallory Newell Office of Research and Planning</vt:lpstr>
      <vt:lpstr>Outcome Metrics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Implications and Considerations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Success Scorecard De Anza College 2015   Mallory Newell Office of Research and Planning</dc:title>
  <dc:creator>Mallory Newell</dc:creator>
  <cp:lastModifiedBy>Mallory Newell</cp:lastModifiedBy>
  <cp:revision>21</cp:revision>
  <dcterms:modified xsi:type="dcterms:W3CDTF">2015-10-14T17:12:43Z</dcterms:modified>
</cp:coreProperties>
</file>