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Lst>
  <p:notesMasterIdLst>
    <p:notesMasterId r:id="rId24"/>
  </p:notesMasterIdLst>
  <p:sldIdLst>
    <p:sldId id="256" r:id="rId4"/>
    <p:sldId id="277" r:id="rId5"/>
    <p:sldId id="285" r:id="rId6"/>
    <p:sldId id="281" r:id="rId7"/>
    <p:sldId id="282" r:id="rId8"/>
    <p:sldId id="263" r:id="rId9"/>
    <p:sldId id="270" r:id="rId10"/>
    <p:sldId id="286" r:id="rId11"/>
    <p:sldId id="278" r:id="rId12"/>
    <p:sldId id="264" r:id="rId13"/>
    <p:sldId id="287" r:id="rId14"/>
    <p:sldId id="274" r:id="rId15"/>
    <p:sldId id="275" r:id="rId16"/>
    <p:sldId id="276" r:id="rId17"/>
    <p:sldId id="288" r:id="rId18"/>
    <p:sldId id="280" r:id="rId19"/>
    <p:sldId id="283" r:id="rId20"/>
    <p:sldId id="284" r:id="rId21"/>
    <p:sldId id="289" r:id="rId22"/>
    <p:sldId id="279"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2" autoAdjust="0"/>
    <p:restoredTop sz="73410" autoAdjust="0"/>
  </p:normalViewPr>
  <p:slideViewPr>
    <p:cSldViewPr>
      <p:cViewPr varScale="1">
        <p:scale>
          <a:sx n="83" d="100"/>
          <a:sy n="83" d="100"/>
        </p:scale>
        <p:origin x="8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34"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ＭＳ Ｐゴシック" panose="020B0600070205080204" pitchFamily="34" charset="-128"/>
              </a:defRPr>
            </a:lvl1pPr>
          </a:lstStyle>
          <a:p>
            <a:pPr>
              <a:defRPr/>
            </a:pPr>
            <a:fld id="{6A6412AA-5E4E-4F09-B977-5D6CD8CA2248}" type="datetimeFigureOut">
              <a:rPr lang="en-US"/>
              <a:pPr>
                <a:defRPr/>
              </a:pPr>
              <a:t>5/10/2016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92DC4D8-D97B-4ECB-B5A9-5A0AD2C4A2D2}" type="slidenum">
              <a:rPr lang="en-US" altLang="en-US"/>
              <a:pPr/>
              <a:t>‹#›</a:t>
            </a:fld>
            <a:endParaRPr lang="en-US" altLang="en-US"/>
          </a:p>
        </p:txBody>
      </p:sp>
    </p:spTree>
    <p:extLst>
      <p:ext uri="{BB962C8B-B14F-4D97-AF65-F5344CB8AC3E}">
        <p14:creationId xmlns:p14="http://schemas.microsoft.com/office/powerpoint/2010/main" val="606136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2</a:t>
            </a:fld>
            <a:endParaRPr lang="en-US" altLang="en-US" sz="1200"/>
          </a:p>
        </p:txBody>
      </p:sp>
    </p:spTree>
    <p:extLst>
      <p:ext uri="{BB962C8B-B14F-4D97-AF65-F5344CB8AC3E}">
        <p14:creationId xmlns:p14="http://schemas.microsoft.com/office/powerpoint/2010/main" val="120521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solidFill>
                  <a:prstClr val="black"/>
                </a:solidFill>
              </a:rPr>
              <a:pPr/>
              <a:t>11</a:t>
            </a:fld>
            <a:endParaRPr lang="en-US" altLang="en-US" sz="1200">
              <a:solidFill>
                <a:prstClr val="black"/>
              </a:solidFill>
            </a:endParaRPr>
          </a:p>
        </p:txBody>
      </p:sp>
    </p:spTree>
    <p:extLst>
      <p:ext uri="{BB962C8B-B14F-4D97-AF65-F5344CB8AC3E}">
        <p14:creationId xmlns:p14="http://schemas.microsoft.com/office/powerpoint/2010/main" val="120521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Between February</a:t>
            </a:r>
            <a:r>
              <a:rPr lang="en-US" altLang="en-US" baseline="0" dirty="0" smtClean="0"/>
              <a:t> 16 and April 1, </a:t>
            </a:r>
            <a:r>
              <a:rPr lang="en-US" altLang="en-US" dirty="0" smtClean="0"/>
              <a:t>308 </a:t>
            </a:r>
            <a:r>
              <a:rPr lang="en-US" altLang="en-US" dirty="0" smtClean="0"/>
              <a:t>students were uploaded to </a:t>
            </a:r>
            <a:r>
              <a:rPr lang="en-US" altLang="en-US" dirty="0" err="1" smtClean="0"/>
              <a:t>CalPass</a:t>
            </a:r>
            <a:r>
              <a:rPr lang="en-US" altLang="en-US" dirty="0" smtClean="0"/>
              <a:t> Plus, </a:t>
            </a:r>
            <a:r>
              <a:rPr lang="en-US" altLang="en-US" dirty="0" smtClean="0"/>
              <a:t>171</a:t>
            </a:r>
            <a:r>
              <a:rPr lang="en-US" altLang="en-US" baseline="0" dirty="0" smtClean="0"/>
              <a:t> </a:t>
            </a:r>
            <a:r>
              <a:rPr lang="en-US" altLang="en-US" baseline="0" dirty="0" smtClean="0"/>
              <a:t>were matched but only </a:t>
            </a:r>
            <a:r>
              <a:rPr lang="en-US" altLang="en-US" baseline="0" dirty="0" smtClean="0"/>
              <a:t>79 </a:t>
            </a:r>
            <a:r>
              <a:rPr lang="en-US" altLang="en-US" baseline="0" dirty="0" smtClean="0"/>
              <a:t>had enough high school information to receive a multiple measures placement. This is the cohort we had to work with.</a:t>
            </a: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DD35E0-A60F-44A2-8648-3A84F991A3EA}" type="slidenum">
              <a:rPr lang="en-US" altLang="en-US" sz="1200"/>
              <a:pPr/>
              <a:t>12</a:t>
            </a:fld>
            <a:endParaRPr lang="en-US" altLang="en-US" sz="1200"/>
          </a:p>
        </p:txBody>
      </p:sp>
    </p:spTree>
    <p:extLst>
      <p:ext uri="{BB962C8B-B14F-4D97-AF65-F5344CB8AC3E}">
        <p14:creationId xmlns:p14="http://schemas.microsoft.com/office/powerpoint/2010/main" val="205692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Of the </a:t>
            </a:r>
            <a:r>
              <a:rPr lang="en-US" altLang="en-US" dirty="0" smtClean="0"/>
              <a:t>79 </a:t>
            </a:r>
            <a:r>
              <a:rPr lang="en-US" altLang="en-US" dirty="0" smtClean="0"/>
              <a:t>students that were matched via </a:t>
            </a:r>
            <a:r>
              <a:rPr lang="en-US" altLang="en-US" dirty="0" err="1" smtClean="0"/>
              <a:t>CalPass</a:t>
            </a:r>
            <a:r>
              <a:rPr lang="en-US" altLang="en-US" dirty="0" smtClean="0"/>
              <a:t>,</a:t>
            </a:r>
            <a:r>
              <a:rPr lang="en-US" altLang="en-US" baseline="0" dirty="0" smtClean="0"/>
              <a:t> 28 were given a multiple measures placement. This table shows their MM placement compared to their </a:t>
            </a:r>
            <a:r>
              <a:rPr lang="en-US" altLang="en-US" baseline="0" dirty="0" err="1" smtClean="0"/>
              <a:t>Accuplacer</a:t>
            </a:r>
            <a:r>
              <a:rPr lang="en-US" altLang="en-US" baseline="0" dirty="0" smtClean="0"/>
              <a:t> placement. </a:t>
            </a:r>
            <a:r>
              <a:rPr lang="en-US" altLang="en-US" baseline="0" dirty="0" smtClean="0"/>
              <a:t>Comparing MM to </a:t>
            </a:r>
            <a:r>
              <a:rPr lang="en-US" altLang="en-US" baseline="0" dirty="0" err="1" smtClean="0"/>
              <a:t>Accuplacer</a:t>
            </a:r>
            <a:r>
              <a:rPr lang="en-US" altLang="en-US" baseline="0" dirty="0" smtClean="0"/>
              <a:t>, 8 students were placed at the same level (28.5%), 18 were placed higher with MM (64.3%), and 2 were placed lower with MM (7.2%). </a:t>
            </a: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DD35E0-A60F-44A2-8648-3A84F991A3EA}" type="slidenum">
              <a:rPr lang="en-US" altLang="en-US" sz="1200"/>
              <a:pPr/>
              <a:t>13</a:t>
            </a:fld>
            <a:endParaRPr lang="en-US" altLang="en-US" sz="1200"/>
          </a:p>
        </p:txBody>
      </p:sp>
    </p:spTree>
    <p:extLst>
      <p:ext uri="{BB962C8B-B14F-4D97-AF65-F5344CB8AC3E}">
        <p14:creationId xmlns:p14="http://schemas.microsoft.com/office/powerpoint/2010/main" val="353796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Of the 28 students who received a MM</a:t>
            </a:r>
            <a:r>
              <a:rPr lang="en-US" altLang="en-US" baseline="0" dirty="0" smtClean="0"/>
              <a:t> placement, 6 enrolled in a math course. All 6 students enrolled in the course were they were placed via </a:t>
            </a:r>
            <a:r>
              <a:rPr lang="en-US" altLang="en-US" baseline="0" dirty="0" err="1" smtClean="0"/>
              <a:t>Accuplacer</a:t>
            </a:r>
            <a:r>
              <a:rPr lang="en-US" altLang="en-US" baseline="0" dirty="0" smtClean="0"/>
              <a:t> and not via multiple measures. </a:t>
            </a: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DD35E0-A60F-44A2-8648-3A84F991A3EA}" type="slidenum">
              <a:rPr lang="en-US" altLang="en-US" sz="1200"/>
              <a:pPr/>
              <a:t>14</a:t>
            </a:fld>
            <a:endParaRPr lang="en-US" altLang="en-US" sz="1200"/>
          </a:p>
        </p:txBody>
      </p:sp>
    </p:spTree>
    <p:extLst>
      <p:ext uri="{BB962C8B-B14F-4D97-AF65-F5344CB8AC3E}">
        <p14:creationId xmlns:p14="http://schemas.microsoft.com/office/powerpoint/2010/main" val="113311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solidFill>
                  <a:prstClr val="black"/>
                </a:solidFill>
              </a:rPr>
              <a:pPr/>
              <a:t>15</a:t>
            </a:fld>
            <a:endParaRPr lang="en-US" altLang="en-US" sz="1200">
              <a:solidFill>
                <a:prstClr val="black"/>
              </a:solidFill>
            </a:endParaRPr>
          </a:p>
        </p:txBody>
      </p:sp>
    </p:spTree>
    <p:extLst>
      <p:ext uri="{BB962C8B-B14F-4D97-AF65-F5344CB8AC3E}">
        <p14:creationId xmlns:p14="http://schemas.microsoft.com/office/powerpoint/2010/main" val="120521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 table lists the breakdown of our first time students</a:t>
            </a:r>
            <a:r>
              <a:rPr lang="en-US" altLang="en-US" baseline="0" dirty="0" smtClean="0"/>
              <a:t> in </a:t>
            </a:r>
            <a:r>
              <a:rPr lang="en-US" altLang="en-US" baseline="0" dirty="0" smtClean="0"/>
              <a:t>Fall </a:t>
            </a:r>
            <a:r>
              <a:rPr lang="en-US" altLang="en-US" baseline="0" dirty="0" smtClean="0"/>
              <a:t>2014 and the high school they attended. To receive the high school transcript data for MM placement, we need to have their high school submit data to </a:t>
            </a:r>
            <a:r>
              <a:rPr lang="en-US" altLang="en-US" baseline="0" dirty="0" err="1" smtClean="0"/>
              <a:t>CalPass</a:t>
            </a:r>
            <a:r>
              <a:rPr lang="en-US" altLang="en-US" baseline="0" dirty="0" smtClean="0"/>
              <a:t> Plus. Currently, we only have </a:t>
            </a:r>
            <a:r>
              <a:rPr lang="en-US" altLang="en-US" baseline="0" dirty="0" smtClean="0"/>
              <a:t>up-to-date transcripts for </a:t>
            </a:r>
            <a:r>
              <a:rPr lang="en-US" altLang="en-US" baseline="0" dirty="0" smtClean="0"/>
              <a:t>East Side, Fremont, Santa Clara, and San </a:t>
            </a:r>
            <a:r>
              <a:rPr lang="en-US" altLang="en-US" baseline="0" dirty="0" smtClean="0"/>
              <a:t>Mateo; leaving </a:t>
            </a:r>
            <a:r>
              <a:rPr lang="en-US" altLang="en-US" baseline="0" dirty="0" smtClean="0"/>
              <a:t>a large gap in the number of students we can place with MM.</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16</a:t>
            </a:fld>
            <a:endParaRPr lang="en-US" altLang="en-US" sz="1200"/>
          </a:p>
        </p:txBody>
      </p:sp>
    </p:spTree>
    <p:extLst>
      <p:ext uri="{BB962C8B-B14F-4D97-AF65-F5344CB8AC3E}">
        <p14:creationId xmlns:p14="http://schemas.microsoft.com/office/powerpoint/2010/main" val="2873666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Many colleges have already been using self-reported</a:t>
            </a:r>
            <a:r>
              <a:rPr lang="en-US" altLang="en-US" baseline="0" dirty="0" smtClean="0"/>
              <a:t> transcript data within the assessment process with great success. </a:t>
            </a:r>
            <a:r>
              <a:rPr lang="en-US" altLang="en-US" baseline="0" dirty="0" smtClean="0"/>
              <a:t>Self-reported transcript data can enable us to increase our sample size to determine if MM is working or not. It can also increase access to a larger population of students. </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17</a:t>
            </a:fld>
            <a:endParaRPr lang="en-US" altLang="en-US" sz="1200"/>
          </a:p>
        </p:txBody>
      </p:sp>
    </p:spTree>
    <p:extLst>
      <p:ext uri="{BB962C8B-B14F-4D97-AF65-F5344CB8AC3E}">
        <p14:creationId xmlns:p14="http://schemas.microsoft.com/office/powerpoint/2010/main" val="287366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ACT reported</a:t>
            </a:r>
            <a:r>
              <a:rPr lang="en-US" altLang="en-US" baseline="0" dirty="0" smtClean="0"/>
              <a:t> that students in the upper GPA range tend to under-report their GPA to a small degree </a:t>
            </a:r>
            <a:r>
              <a:rPr lang="en-US" altLang="en-US" baseline="0" dirty="0" smtClean="0"/>
              <a:t>(0.04-0.01) while </a:t>
            </a:r>
            <a:r>
              <a:rPr lang="en-US" altLang="en-US" baseline="0" dirty="0" smtClean="0"/>
              <a:t>students in the lowest GPA range tend to over-report their GPA </a:t>
            </a:r>
            <a:r>
              <a:rPr lang="en-US" altLang="en-US" baseline="0" dirty="0" smtClean="0"/>
              <a:t>0.82-0.27) to </a:t>
            </a:r>
            <a:r>
              <a:rPr lang="en-US" altLang="en-US" baseline="0" dirty="0" smtClean="0"/>
              <a:t>a rather significant level. Students between 2.0 and 4.0 tend to most accurately report their GPA. Students in the lowest range should not be a concern for math MM placement as the lowest GPA </a:t>
            </a:r>
            <a:r>
              <a:rPr lang="en-US" altLang="en-US" baseline="0" dirty="0" smtClean="0"/>
              <a:t>used </a:t>
            </a:r>
            <a:r>
              <a:rPr lang="en-US" altLang="en-US" baseline="0" dirty="0" smtClean="0"/>
              <a:t>in the models as the </a:t>
            </a:r>
            <a:r>
              <a:rPr lang="en-US" altLang="en-US" baseline="0" dirty="0" smtClean="0"/>
              <a:t>only variable to </a:t>
            </a:r>
            <a:r>
              <a:rPr lang="en-US" altLang="en-US" baseline="0" dirty="0" smtClean="0"/>
              <a:t>place into a math course is 2.0.</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18</a:t>
            </a:fld>
            <a:endParaRPr lang="en-US" altLang="en-US" sz="1200"/>
          </a:p>
        </p:txBody>
      </p:sp>
    </p:spTree>
    <p:extLst>
      <p:ext uri="{BB962C8B-B14F-4D97-AF65-F5344CB8AC3E}">
        <p14:creationId xmlns:p14="http://schemas.microsoft.com/office/powerpoint/2010/main" val="2873666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19</a:t>
            </a:fld>
            <a:endParaRPr lang="en-US" altLang="en-US" sz="1200"/>
          </a:p>
        </p:txBody>
      </p:sp>
    </p:spTree>
    <p:extLst>
      <p:ext uri="{BB962C8B-B14F-4D97-AF65-F5344CB8AC3E}">
        <p14:creationId xmlns:p14="http://schemas.microsoft.com/office/powerpoint/2010/main" val="2873666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What</a:t>
            </a:r>
            <a:r>
              <a:rPr lang="en-US" altLang="en-US" baseline="0" dirty="0" smtClean="0"/>
              <a:t> are your department’s thoughts on the steps mentioned above? </a:t>
            </a:r>
          </a:p>
          <a:p>
            <a:pPr eaLnBrk="1" hangingPunct="1"/>
            <a:r>
              <a:rPr lang="en-US" altLang="en-US" baseline="0" dirty="0" smtClean="0"/>
              <a:t>Provide feedback/questions/concerns to newellmallory@fhda.edu</a:t>
            </a: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DD35E0-A60F-44A2-8648-3A84F991A3EA}" type="slidenum">
              <a:rPr lang="en-US" altLang="en-US" sz="1200"/>
              <a:pPr/>
              <a:t>20</a:t>
            </a:fld>
            <a:endParaRPr lang="en-US" altLang="en-US" sz="1200"/>
          </a:p>
        </p:txBody>
      </p:sp>
    </p:spTree>
    <p:extLst>
      <p:ext uri="{BB962C8B-B14F-4D97-AF65-F5344CB8AC3E}">
        <p14:creationId xmlns:p14="http://schemas.microsoft.com/office/powerpoint/2010/main" val="16528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3</a:t>
            </a:fld>
            <a:endParaRPr lang="en-US" altLang="en-US" sz="1200"/>
          </a:p>
        </p:txBody>
      </p:sp>
    </p:spTree>
    <p:extLst>
      <p:ext uri="{BB962C8B-B14F-4D97-AF65-F5344CB8AC3E}">
        <p14:creationId xmlns:p14="http://schemas.microsoft.com/office/powerpoint/2010/main" val="120521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75%</a:t>
            </a:r>
            <a:r>
              <a:rPr lang="en-US" altLang="en-US" baseline="0" dirty="0" smtClean="0"/>
              <a:t> </a:t>
            </a:r>
            <a:r>
              <a:rPr lang="en-US" altLang="en-US" baseline="0" dirty="0" smtClean="0"/>
              <a:t>of students place into basic skills math while only 14% place into college level math. About the same percent of students enroll when placed in either basic skills or college level courses.</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4</a:t>
            </a:fld>
            <a:endParaRPr lang="en-US" altLang="en-US" sz="1200"/>
          </a:p>
        </p:txBody>
      </p:sp>
    </p:spTree>
    <p:extLst>
      <p:ext uri="{BB962C8B-B14F-4D97-AF65-F5344CB8AC3E}">
        <p14:creationId xmlns:p14="http://schemas.microsoft.com/office/powerpoint/2010/main" val="353946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There</a:t>
            </a:r>
            <a:r>
              <a:rPr lang="en-US" altLang="en-US" baseline="0" dirty="0" smtClean="0"/>
              <a:t> is a disproportionate impact on basic skills placements for African American and Latino students where </a:t>
            </a:r>
            <a:r>
              <a:rPr lang="en-US" altLang="en-US" baseline="0" dirty="0" smtClean="0"/>
              <a:t>4% of the student population is African American but 5</a:t>
            </a:r>
            <a:r>
              <a:rPr lang="en-US" altLang="en-US" baseline="0" dirty="0" smtClean="0"/>
              <a:t>% of African American students place into basic skills while only 1% place into college level. For Latino/a students, </a:t>
            </a:r>
            <a:r>
              <a:rPr lang="en-US" altLang="en-US" baseline="0" dirty="0" smtClean="0"/>
              <a:t>they comprise 26% of the population but 42</a:t>
            </a:r>
            <a:r>
              <a:rPr lang="en-US" altLang="en-US" baseline="0" dirty="0" smtClean="0"/>
              <a:t>% place into basic skills while only 10% place into college level. </a:t>
            </a:r>
            <a:r>
              <a:rPr lang="en-US" altLang="en-US" baseline="0" dirty="0" smtClean="0"/>
              <a:t>It is the inverse for Asian students where they account for 38% of the population and 27% place into basic skills and 64% place into college level. </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5</a:t>
            </a:fld>
            <a:endParaRPr lang="en-US" altLang="en-US" sz="1200"/>
          </a:p>
        </p:txBody>
      </p:sp>
    </p:spTree>
    <p:extLst>
      <p:ext uri="{BB962C8B-B14F-4D97-AF65-F5344CB8AC3E}">
        <p14:creationId xmlns:p14="http://schemas.microsoft.com/office/powerpoint/2010/main" val="289082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Completion of the math sequence from</a:t>
            </a:r>
            <a:r>
              <a:rPr lang="en-US" altLang="en-US" baseline="0" dirty="0" smtClean="0"/>
              <a:t> basic skills to college level </a:t>
            </a:r>
            <a:r>
              <a:rPr lang="en-US" altLang="en-US" dirty="0" smtClean="0"/>
              <a:t>greatly increases</a:t>
            </a:r>
            <a:r>
              <a:rPr lang="en-US" altLang="en-US" baseline="0" dirty="0" smtClean="0"/>
              <a:t> as the number of levels needed to complete decreases. </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pPr/>
              <a:t>6</a:t>
            </a:fld>
            <a:endParaRPr lang="en-US" altLang="en-US" sz="1200"/>
          </a:p>
        </p:txBody>
      </p:sp>
    </p:spTree>
    <p:extLst>
      <p:ext uri="{BB962C8B-B14F-4D97-AF65-F5344CB8AC3E}">
        <p14:creationId xmlns:p14="http://schemas.microsoft.com/office/powerpoint/2010/main" val="172954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Of</a:t>
            </a:r>
            <a:r>
              <a:rPr lang="en-US" altLang="en-US" baseline="0" dirty="0" smtClean="0"/>
              <a:t> students who enroll in either Math 10 or </a:t>
            </a:r>
            <a:r>
              <a:rPr lang="en-US" altLang="en-US" baseline="0" dirty="0" smtClean="0"/>
              <a:t>Math 114 </a:t>
            </a:r>
            <a:r>
              <a:rPr lang="en-US" altLang="en-US" baseline="0" dirty="0" smtClean="0"/>
              <a:t>as their first course, those that transfer to a 4-year institution is higher for students who start at Math 10 than those that start at </a:t>
            </a:r>
            <a:r>
              <a:rPr lang="en-US" altLang="en-US" baseline="0" dirty="0" smtClean="0"/>
              <a:t>Math 114</a:t>
            </a:r>
            <a:r>
              <a:rPr lang="en-US" altLang="en-US" baseline="0" dirty="0" smtClean="0"/>
              <a:t>. If a student receives an A grade in </a:t>
            </a:r>
            <a:r>
              <a:rPr lang="en-US" altLang="en-US" baseline="0" dirty="0" smtClean="0"/>
              <a:t>Math 114</a:t>
            </a:r>
            <a:r>
              <a:rPr lang="en-US" altLang="en-US" baseline="0" dirty="0" smtClean="0"/>
              <a:t>, they are just as likely to transfer as a student who receives a C grade in </a:t>
            </a:r>
            <a:r>
              <a:rPr lang="en-US" altLang="en-US" baseline="0" dirty="0" smtClean="0"/>
              <a:t>Math 10</a:t>
            </a:r>
            <a:r>
              <a:rPr lang="en-US" altLang="en-US" baseline="0" dirty="0" smtClean="0"/>
              <a:t>. However, if a student receives a B or C grade in </a:t>
            </a:r>
            <a:r>
              <a:rPr lang="en-US" altLang="en-US" baseline="0" dirty="0" smtClean="0"/>
              <a:t>MATH 114</a:t>
            </a:r>
            <a:r>
              <a:rPr lang="en-US" altLang="en-US" baseline="0" dirty="0" smtClean="0"/>
              <a:t>, they are much less likely to transfer. </a:t>
            </a: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B921E1-2CF4-40DD-A26D-38C16646ABB2}" type="slidenum">
              <a:rPr lang="en-US" altLang="en-US" sz="1200"/>
              <a:pPr/>
              <a:t>7</a:t>
            </a:fld>
            <a:endParaRPr lang="en-US" altLang="en-US" sz="1200"/>
          </a:p>
        </p:txBody>
      </p:sp>
    </p:spTree>
    <p:extLst>
      <p:ext uri="{BB962C8B-B14F-4D97-AF65-F5344CB8AC3E}">
        <p14:creationId xmlns:p14="http://schemas.microsoft.com/office/powerpoint/2010/main" val="289428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CD1A9B-77F7-496C-93F5-8BFB94ABE55A}" type="slidenum">
              <a:rPr lang="en-US" altLang="en-US" sz="1200">
                <a:solidFill>
                  <a:prstClr val="black"/>
                </a:solidFill>
              </a:rPr>
              <a:pPr/>
              <a:t>8</a:t>
            </a:fld>
            <a:endParaRPr lang="en-US" altLang="en-US" sz="1200">
              <a:solidFill>
                <a:prstClr val="black"/>
              </a:solidFill>
            </a:endParaRPr>
          </a:p>
        </p:txBody>
      </p:sp>
    </p:spTree>
    <p:extLst>
      <p:ext uri="{BB962C8B-B14F-4D97-AF65-F5344CB8AC3E}">
        <p14:creationId xmlns:p14="http://schemas.microsoft.com/office/powerpoint/2010/main" val="120521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a:t>
            </a:r>
            <a:r>
              <a:rPr lang="en-US" altLang="en-US" baseline="0" dirty="0" smtClean="0"/>
              <a:t> table displays the highest math course our students took in high school and their average grade. The parenthesis signify the level of rigor. The largest population completed Algebra 2 with a </a:t>
            </a:r>
            <a:r>
              <a:rPr lang="en-US" altLang="en-US" baseline="0" dirty="0" smtClean="0"/>
              <a:t>C </a:t>
            </a:r>
            <a:r>
              <a:rPr lang="en-US" altLang="en-US" baseline="0" dirty="0" smtClean="0"/>
              <a:t>followed by Geometry with a </a:t>
            </a:r>
            <a:r>
              <a:rPr lang="en-US" altLang="en-US" baseline="0" dirty="0" smtClean="0"/>
              <a:t>C. </a:t>
            </a:r>
            <a:r>
              <a:rPr lang="en-US" altLang="en-US" baseline="0" dirty="0" smtClean="0"/>
              <a:t>However, another large group completed a high level Math Analysis course with a </a:t>
            </a:r>
            <a:r>
              <a:rPr lang="en-US" altLang="en-US" baseline="0" dirty="0" smtClean="0"/>
              <a:t>D+ grade</a:t>
            </a:r>
            <a:r>
              <a:rPr lang="en-US" altLang="en-US" baseline="0" dirty="0" smtClean="0"/>
              <a:t>. </a:t>
            </a:r>
            <a:r>
              <a:rPr lang="en-US" altLang="en-US" baseline="0" dirty="0" smtClean="0"/>
              <a:t>This table shows that grades in math high school courses hover around a normal distribution, even slightly lower. Thus, it appears from this sample, that there is not grade inflation, or that our students are not higher performers than other students in high school. </a:t>
            </a: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DD35E0-A60F-44A2-8648-3A84F991A3EA}" type="slidenum">
              <a:rPr lang="en-US" altLang="en-US" sz="1200"/>
              <a:pPr/>
              <a:t>9</a:t>
            </a:fld>
            <a:endParaRPr lang="en-US" altLang="en-US" sz="1200"/>
          </a:p>
        </p:txBody>
      </p:sp>
    </p:spTree>
    <p:extLst>
      <p:ext uri="{BB962C8B-B14F-4D97-AF65-F5344CB8AC3E}">
        <p14:creationId xmlns:p14="http://schemas.microsoft.com/office/powerpoint/2010/main" val="354551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average unweighted high school GPA of our students in high school is a B-, to place into Statistics wit</a:t>
            </a:r>
            <a:r>
              <a:rPr lang="en-US" altLang="en-US" baseline="0" dirty="0" smtClean="0"/>
              <a:t>h the rule set, you will need to have a B or better or a C+ or better and completed Pre-Calculus or higher with a C or better.</a:t>
            </a: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DD35E0-A60F-44A2-8648-3A84F991A3EA}" type="slidenum">
              <a:rPr lang="en-US" altLang="en-US" sz="1200"/>
              <a:pPr/>
              <a:t>10</a:t>
            </a:fld>
            <a:endParaRPr lang="en-US" altLang="en-US" sz="1200"/>
          </a:p>
        </p:txBody>
      </p:sp>
    </p:spTree>
    <p:extLst>
      <p:ext uri="{BB962C8B-B14F-4D97-AF65-F5344CB8AC3E}">
        <p14:creationId xmlns:p14="http://schemas.microsoft.com/office/powerpoint/2010/main" val="384367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BBF0BE7-F06A-4292-9AD5-8B085951D17E}" type="slidenum">
              <a:rPr lang="en-US" altLang="en-US"/>
              <a:pPr/>
              <a:t>‹#›</a:t>
            </a:fld>
            <a:endParaRPr lang="en-US" altLang="en-US"/>
          </a:p>
        </p:txBody>
      </p:sp>
    </p:spTree>
    <p:extLst>
      <p:ext uri="{BB962C8B-B14F-4D97-AF65-F5344CB8AC3E}">
        <p14:creationId xmlns:p14="http://schemas.microsoft.com/office/powerpoint/2010/main" val="369931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BFA58FA-0680-4321-9181-8A958985C97F}" type="slidenum">
              <a:rPr lang="en-US" altLang="en-US"/>
              <a:pPr/>
              <a:t>‹#›</a:t>
            </a:fld>
            <a:endParaRPr lang="en-US" altLang="en-US"/>
          </a:p>
        </p:txBody>
      </p:sp>
    </p:spTree>
    <p:extLst>
      <p:ext uri="{BB962C8B-B14F-4D97-AF65-F5344CB8AC3E}">
        <p14:creationId xmlns:p14="http://schemas.microsoft.com/office/powerpoint/2010/main" val="202955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712B6C2-D6C0-4A8D-B450-BF507657BBF8}" type="slidenum">
              <a:rPr lang="en-US" altLang="en-US"/>
              <a:pPr/>
              <a:t>‹#›</a:t>
            </a:fld>
            <a:endParaRPr lang="en-US" altLang="en-US"/>
          </a:p>
        </p:txBody>
      </p:sp>
    </p:spTree>
    <p:extLst>
      <p:ext uri="{BB962C8B-B14F-4D97-AF65-F5344CB8AC3E}">
        <p14:creationId xmlns:p14="http://schemas.microsoft.com/office/powerpoint/2010/main" val="330549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BF0BE7-F06A-4292-9AD5-8B085951D1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05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DE1376-1A51-4E41-BBA6-DA6D3A2D12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7705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FE53FA-4A3D-443D-8127-A01CED5A4F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2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72CEFB-3E87-41FA-BBBB-2769948125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78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754DC73-D394-48E3-A3BE-36B6D02F31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2674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7235687-3257-4116-93A1-96B731575D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1798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CAA0A2E-1378-46AA-BA81-E1F917BCF4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1352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7997DB-2488-4F1C-89AF-6BF11313EA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03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4DE1376-1A51-4E41-BBA6-DA6D3A2D12DF}" type="slidenum">
              <a:rPr lang="en-US" altLang="en-US"/>
              <a:pPr/>
              <a:t>‹#›</a:t>
            </a:fld>
            <a:endParaRPr lang="en-US" altLang="en-US"/>
          </a:p>
        </p:txBody>
      </p:sp>
    </p:spTree>
    <p:extLst>
      <p:ext uri="{BB962C8B-B14F-4D97-AF65-F5344CB8AC3E}">
        <p14:creationId xmlns:p14="http://schemas.microsoft.com/office/powerpoint/2010/main" val="4237840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615F14-1548-4DC6-9F0C-39A425476A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4185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FA58FA-0680-4321-9181-8A958985C9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851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2B6C2-D6C0-4A8D-B450-BF507657BB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214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BF0BE7-F06A-4292-9AD5-8B085951D1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25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DE1376-1A51-4E41-BBA6-DA6D3A2D12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63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FE53FA-4A3D-443D-8127-A01CED5A4F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3641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72CEFB-3E87-41FA-BBBB-2769948125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0695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754DC73-D394-48E3-A3BE-36B6D02F31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2022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7235687-3257-4116-93A1-96B731575D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6804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CAA0A2E-1378-46AA-BA81-E1F917BCF4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58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BFE53FA-4A3D-443D-8127-A01CED5A4FE3}" type="slidenum">
              <a:rPr lang="en-US" altLang="en-US"/>
              <a:pPr/>
              <a:t>‹#›</a:t>
            </a:fld>
            <a:endParaRPr lang="en-US" altLang="en-US"/>
          </a:p>
        </p:txBody>
      </p:sp>
    </p:spTree>
    <p:extLst>
      <p:ext uri="{BB962C8B-B14F-4D97-AF65-F5344CB8AC3E}">
        <p14:creationId xmlns:p14="http://schemas.microsoft.com/office/powerpoint/2010/main" val="2548614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7997DB-2488-4F1C-89AF-6BF11313EA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728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615F14-1548-4DC6-9F0C-39A425476A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1394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FA58FA-0680-4321-9181-8A958985C9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3487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2B6C2-D6C0-4A8D-B450-BF507657BB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458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272CEFB-3E87-41FA-BBBB-27699481252D}" type="slidenum">
              <a:rPr lang="en-US" altLang="en-US"/>
              <a:pPr/>
              <a:t>‹#›</a:t>
            </a:fld>
            <a:endParaRPr lang="en-US" altLang="en-US"/>
          </a:p>
        </p:txBody>
      </p:sp>
    </p:spTree>
    <p:extLst>
      <p:ext uri="{BB962C8B-B14F-4D97-AF65-F5344CB8AC3E}">
        <p14:creationId xmlns:p14="http://schemas.microsoft.com/office/powerpoint/2010/main" val="270326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754DC73-D394-48E3-A3BE-36B6D02F31B2}" type="slidenum">
              <a:rPr lang="en-US" altLang="en-US"/>
              <a:pPr/>
              <a:t>‹#›</a:t>
            </a:fld>
            <a:endParaRPr lang="en-US" altLang="en-US"/>
          </a:p>
        </p:txBody>
      </p:sp>
    </p:spTree>
    <p:extLst>
      <p:ext uri="{BB962C8B-B14F-4D97-AF65-F5344CB8AC3E}">
        <p14:creationId xmlns:p14="http://schemas.microsoft.com/office/powerpoint/2010/main" val="87353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C7235687-3257-4116-93A1-96B731575DDA}" type="slidenum">
              <a:rPr lang="en-US" altLang="en-US"/>
              <a:pPr/>
              <a:t>‹#›</a:t>
            </a:fld>
            <a:endParaRPr lang="en-US" altLang="en-US"/>
          </a:p>
        </p:txBody>
      </p:sp>
    </p:spTree>
    <p:extLst>
      <p:ext uri="{BB962C8B-B14F-4D97-AF65-F5344CB8AC3E}">
        <p14:creationId xmlns:p14="http://schemas.microsoft.com/office/powerpoint/2010/main" val="417381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0CAA0A2E-1378-46AA-BA81-E1F917BCF4EE}" type="slidenum">
              <a:rPr lang="en-US" altLang="en-US"/>
              <a:pPr/>
              <a:t>‹#›</a:t>
            </a:fld>
            <a:endParaRPr lang="en-US" altLang="en-US"/>
          </a:p>
        </p:txBody>
      </p:sp>
    </p:spTree>
    <p:extLst>
      <p:ext uri="{BB962C8B-B14F-4D97-AF65-F5344CB8AC3E}">
        <p14:creationId xmlns:p14="http://schemas.microsoft.com/office/powerpoint/2010/main" val="251272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B7997DB-2488-4F1C-89AF-6BF11313EACB}" type="slidenum">
              <a:rPr lang="en-US" altLang="en-US"/>
              <a:pPr/>
              <a:t>‹#›</a:t>
            </a:fld>
            <a:endParaRPr lang="en-US" altLang="en-US"/>
          </a:p>
        </p:txBody>
      </p:sp>
    </p:spTree>
    <p:extLst>
      <p:ext uri="{BB962C8B-B14F-4D97-AF65-F5344CB8AC3E}">
        <p14:creationId xmlns:p14="http://schemas.microsoft.com/office/powerpoint/2010/main" val="419424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B615F14-1548-4DC6-9F0C-39A425476AB1}" type="slidenum">
              <a:rPr lang="en-US" altLang="en-US"/>
              <a:pPr/>
              <a:t>‹#›</a:t>
            </a:fld>
            <a:endParaRPr lang="en-US" altLang="en-US"/>
          </a:p>
        </p:txBody>
      </p:sp>
    </p:spTree>
    <p:extLst>
      <p:ext uri="{BB962C8B-B14F-4D97-AF65-F5344CB8AC3E}">
        <p14:creationId xmlns:p14="http://schemas.microsoft.com/office/powerpoint/2010/main" val="76890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2" charset="-128"/>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2" charset="-128"/>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D6B44CD3-8260-4196-88C8-C47B3CC0DB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2" charset="-128"/>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2" charset="-128"/>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D6B44CD3-8260-4196-88C8-C47B3CC0DB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4105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2" charset="-128"/>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2" charset="-128"/>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D6B44CD3-8260-4196-88C8-C47B3CC0DB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3923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alstate.edu/EA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52400" y="5257800"/>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dirty="0" smtClean="0">
                <a:solidFill>
                  <a:schemeClr val="bg1"/>
                </a:solidFill>
              </a:rPr>
              <a:t>Multiple Measures Spring Follow-up</a:t>
            </a:r>
          </a:p>
          <a:p>
            <a:pPr algn="ctr">
              <a:spcBef>
                <a:spcPct val="0"/>
              </a:spcBef>
              <a:buFontTx/>
              <a:buNone/>
            </a:pPr>
            <a:r>
              <a:rPr lang="en-US" altLang="en-US" sz="2800" dirty="0" smtClean="0">
                <a:solidFill>
                  <a:schemeClr val="bg1"/>
                </a:solidFill>
              </a:rPr>
              <a:t>Math Department</a:t>
            </a:r>
            <a:endParaRPr lang="en-US" alt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8488309"/>
              </p:ext>
            </p:extLst>
          </p:nvPr>
        </p:nvGraphicFramePr>
        <p:xfrm>
          <a:off x="568313" y="1905000"/>
          <a:ext cx="8153400" cy="3002191"/>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xmlns="" val="20000"/>
                    </a:ext>
                  </a:extLst>
                </a:gridCol>
                <a:gridCol w="2717800">
                  <a:extLst>
                    <a:ext uri="{9D8B030D-6E8A-4147-A177-3AD203B41FA5}">
                      <a16:colId xmlns:a16="http://schemas.microsoft.com/office/drawing/2014/main" xmlns="" val="20001"/>
                    </a:ext>
                  </a:extLst>
                </a:gridCol>
                <a:gridCol w="2717800">
                  <a:extLst>
                    <a:ext uri="{9D8B030D-6E8A-4147-A177-3AD203B41FA5}">
                      <a16:colId xmlns:a16="http://schemas.microsoft.com/office/drawing/2014/main" xmlns="" val="20002"/>
                    </a:ext>
                  </a:extLst>
                </a:gridCol>
              </a:tblGrid>
              <a:tr h="990519">
                <a:tc>
                  <a:txBody>
                    <a:bodyPr/>
                    <a:lstStyle/>
                    <a:p>
                      <a:pPr algn="ctr"/>
                      <a:endParaRPr lang="en-US" sz="1800" b="1" dirty="0">
                        <a:solidFill>
                          <a:schemeClr val="tx1"/>
                        </a:solidFill>
                      </a:endParaRPr>
                    </a:p>
                    <a:p>
                      <a:pPr algn="ctr"/>
                      <a:r>
                        <a:rPr lang="en-US" sz="1800" b="1" dirty="0">
                          <a:solidFill>
                            <a:schemeClr val="tx1"/>
                          </a:solidFill>
                        </a:rPr>
                        <a:t>Transfer Level Course</a:t>
                      </a:r>
                    </a:p>
                  </a:txBody>
                  <a:tcPr marT="45716" marB="45716"/>
                </a:tc>
                <a:tc>
                  <a:txBody>
                    <a:bodyPr/>
                    <a:lstStyle/>
                    <a:p>
                      <a:pPr algn="ctr"/>
                      <a:endParaRPr lang="en-US" sz="1800" b="1" dirty="0">
                        <a:solidFill>
                          <a:schemeClr val="tx1"/>
                        </a:solidFill>
                      </a:endParaRPr>
                    </a:p>
                    <a:p>
                      <a:pPr algn="ctr"/>
                      <a:r>
                        <a:rPr lang="en-US" sz="1800" b="1" dirty="0">
                          <a:solidFill>
                            <a:schemeClr val="tx1"/>
                          </a:solidFill>
                        </a:rPr>
                        <a:t>Direct </a:t>
                      </a:r>
                      <a:r>
                        <a:rPr lang="en-US" sz="1800" b="1" dirty="0" err="1" smtClean="0">
                          <a:solidFill>
                            <a:schemeClr val="tx1"/>
                          </a:solidFill>
                        </a:rPr>
                        <a:t>Matriculant</a:t>
                      </a:r>
                      <a:endParaRPr lang="en-US" sz="1800" b="1" dirty="0" smtClean="0">
                        <a:solidFill>
                          <a:schemeClr val="tx1"/>
                        </a:solidFill>
                      </a:endParaRPr>
                    </a:p>
                  </a:txBody>
                  <a:tcPr marT="45716" marB="45716"/>
                </a:tc>
                <a:tc>
                  <a:txBody>
                    <a:bodyPr/>
                    <a:lstStyle/>
                    <a:p>
                      <a:pPr algn="ctr"/>
                      <a:r>
                        <a:rPr lang="en-US" sz="1800" b="1" dirty="0">
                          <a:solidFill>
                            <a:schemeClr val="tx1"/>
                          </a:solidFill>
                        </a:rPr>
                        <a:t>Average High</a:t>
                      </a:r>
                      <a:r>
                        <a:rPr lang="en-US" sz="1800" b="1" baseline="0" dirty="0">
                          <a:solidFill>
                            <a:schemeClr val="tx1"/>
                          </a:solidFill>
                        </a:rPr>
                        <a:t> School Unweighted GPA of </a:t>
                      </a:r>
                    </a:p>
                    <a:p>
                      <a:pPr algn="ctr"/>
                      <a:r>
                        <a:rPr lang="en-US" sz="1800" b="1" baseline="0" dirty="0">
                          <a:solidFill>
                            <a:schemeClr val="tx1"/>
                          </a:solidFill>
                        </a:rPr>
                        <a:t>De Anza Students</a:t>
                      </a:r>
                      <a:endParaRPr lang="en-US" sz="1800" b="1" dirty="0">
                        <a:solidFill>
                          <a:schemeClr val="tx1"/>
                        </a:solidFill>
                      </a:endParaRPr>
                    </a:p>
                  </a:txBody>
                  <a:tcPr marT="45716" marB="45716"/>
                </a:tc>
                <a:extLst>
                  <a:ext uri="{0D108BD9-81ED-4DB2-BD59-A6C34878D82A}">
                    <a16:rowId xmlns:a16="http://schemas.microsoft.com/office/drawing/2014/main" xmlns="" val="10000"/>
                  </a:ext>
                </a:extLst>
              </a:tr>
              <a:tr h="1295296">
                <a:tc>
                  <a:txBody>
                    <a:bodyPr/>
                    <a:lstStyle/>
                    <a:p>
                      <a:r>
                        <a:rPr lang="en-US" sz="1800" b="1" dirty="0">
                          <a:solidFill>
                            <a:schemeClr val="tx1"/>
                          </a:solidFill>
                        </a:rPr>
                        <a:t>Statisti</a:t>
                      </a:r>
                      <a:r>
                        <a:rPr lang="en-US" sz="1800" b="1" baseline="0" dirty="0">
                          <a:solidFill>
                            <a:schemeClr val="tx1"/>
                          </a:solidFill>
                        </a:rPr>
                        <a:t>cs (Non STEM)</a:t>
                      </a:r>
                      <a:endParaRPr lang="en-US" sz="1800" b="1" dirty="0">
                        <a:solidFill>
                          <a:schemeClr val="tx1"/>
                        </a:solidFill>
                      </a:endParaRPr>
                    </a:p>
                  </a:txBody>
                  <a:tcPr marT="45716" marB="45716"/>
                </a:tc>
                <a:tc>
                  <a:txBody>
                    <a:bodyPr/>
                    <a:lstStyle/>
                    <a:p>
                      <a:r>
                        <a:rPr lang="en-US" sz="1800" b="1" dirty="0">
                          <a:solidFill>
                            <a:schemeClr val="tx1"/>
                          </a:solidFill>
                        </a:rPr>
                        <a:t>HS 11 GPA </a:t>
                      </a:r>
                      <a:r>
                        <a:rPr lang="en-US" sz="1800" b="1" dirty="0" smtClean="0">
                          <a:solidFill>
                            <a:schemeClr val="tx1"/>
                          </a:solidFill>
                        </a:rPr>
                        <a:t>&gt;= B </a:t>
                      </a:r>
                      <a:endParaRPr lang="en-US" sz="1800" b="1" dirty="0" smtClean="0">
                        <a:solidFill>
                          <a:schemeClr val="tx1"/>
                        </a:solidFill>
                      </a:endParaRPr>
                    </a:p>
                    <a:p>
                      <a:endParaRPr lang="en-US" sz="1800" b="1" dirty="0" smtClean="0">
                        <a:solidFill>
                          <a:schemeClr val="tx1"/>
                        </a:solidFill>
                      </a:endParaRPr>
                    </a:p>
                    <a:p>
                      <a:r>
                        <a:rPr lang="en-US" sz="1800" b="1" dirty="0" smtClean="0">
                          <a:solidFill>
                            <a:schemeClr val="tx1"/>
                          </a:solidFill>
                        </a:rPr>
                        <a:t>OR </a:t>
                      </a:r>
                    </a:p>
                    <a:p>
                      <a:r>
                        <a:rPr lang="en-US" sz="1800" b="1" dirty="0" smtClean="0">
                          <a:solidFill>
                            <a:schemeClr val="tx1"/>
                          </a:solidFill>
                        </a:rPr>
                        <a:t>     </a:t>
                      </a:r>
                    </a:p>
                    <a:p>
                      <a:r>
                        <a:rPr lang="en-US" sz="1800" b="1" dirty="0" smtClean="0">
                          <a:solidFill>
                            <a:schemeClr val="tx1"/>
                          </a:solidFill>
                        </a:rPr>
                        <a:t>HS </a:t>
                      </a:r>
                      <a:r>
                        <a:rPr lang="en-US" sz="1800" b="1" dirty="0">
                          <a:solidFill>
                            <a:schemeClr val="tx1"/>
                          </a:solidFill>
                        </a:rPr>
                        <a:t>11 GPA </a:t>
                      </a:r>
                      <a:r>
                        <a:rPr lang="en-US" sz="1800" b="1" dirty="0" smtClean="0">
                          <a:solidFill>
                            <a:schemeClr val="tx1"/>
                          </a:solidFill>
                        </a:rPr>
                        <a:t>&gt;= C+ </a:t>
                      </a:r>
                      <a:r>
                        <a:rPr lang="en-US" sz="1800" b="1" dirty="0">
                          <a:solidFill>
                            <a:schemeClr val="tx1"/>
                          </a:solidFill>
                        </a:rPr>
                        <a:t>AND Pre-Calculus C (or better)</a:t>
                      </a:r>
                    </a:p>
                  </a:txBody>
                  <a:tcPr marT="45716" marB="45716"/>
                </a:tc>
                <a:tc>
                  <a:txBody>
                    <a:bodyPr/>
                    <a:lstStyle/>
                    <a:p>
                      <a:pPr algn="ctr"/>
                      <a:endParaRPr lang="en-US" sz="1800" b="1" dirty="0">
                        <a:solidFill>
                          <a:schemeClr val="tx1"/>
                        </a:solidFill>
                      </a:endParaRPr>
                    </a:p>
                    <a:p>
                      <a:pPr algn="ctr"/>
                      <a:endParaRPr lang="en-US" sz="1800" b="1" dirty="0" smtClean="0">
                        <a:solidFill>
                          <a:schemeClr val="tx1"/>
                        </a:solidFill>
                      </a:endParaRPr>
                    </a:p>
                    <a:p>
                      <a:pPr algn="ctr"/>
                      <a:r>
                        <a:rPr lang="en-US" sz="1800" b="1" dirty="0" smtClean="0">
                          <a:solidFill>
                            <a:schemeClr val="tx1"/>
                          </a:solidFill>
                        </a:rPr>
                        <a:t>B-</a:t>
                      </a:r>
                      <a:endParaRPr lang="en-US" sz="1800" b="1" dirty="0">
                        <a:solidFill>
                          <a:schemeClr val="tx1"/>
                        </a:solidFill>
                      </a:endParaRPr>
                    </a:p>
                  </a:txBody>
                  <a:tcPr marT="45716" marB="45716"/>
                </a:tc>
                <a:extLst>
                  <a:ext uri="{0D108BD9-81ED-4DB2-BD59-A6C34878D82A}">
                    <a16:rowId xmlns:a16="http://schemas.microsoft.com/office/drawing/2014/main" xmlns="" val="10001"/>
                  </a:ext>
                </a:extLst>
              </a:tr>
            </a:tbl>
          </a:graphicData>
        </a:graphic>
      </p:graphicFrame>
      <p:sp>
        <p:nvSpPr>
          <p:cNvPr id="4124" name="TextBox 2"/>
          <p:cNvSpPr txBox="1">
            <a:spLocks noChangeArrowheads="1"/>
          </p:cNvSpPr>
          <p:nvPr/>
        </p:nvSpPr>
        <p:spPr bwMode="auto">
          <a:xfrm>
            <a:off x="550592" y="5029200"/>
            <a:ext cx="6880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Unweighted GPA for students who took a course within the subject area in high school. </a:t>
            </a:r>
          </a:p>
          <a:p>
            <a:r>
              <a:rPr lang="en-US" altLang="en-US" sz="1200" dirty="0"/>
              <a:t>Last high school GPA, 11</a:t>
            </a:r>
            <a:r>
              <a:rPr lang="en-US" altLang="en-US" sz="1200" baseline="30000" dirty="0"/>
              <a:t>th</a:t>
            </a:r>
            <a:r>
              <a:rPr lang="en-US" altLang="en-US" sz="1200" dirty="0"/>
              <a:t> grade for direct </a:t>
            </a:r>
            <a:r>
              <a:rPr lang="en-US" altLang="en-US" sz="1200" dirty="0" err="1"/>
              <a:t>matriculants</a:t>
            </a:r>
            <a:r>
              <a:rPr lang="en-US" altLang="en-US" sz="1200" dirty="0"/>
              <a:t>, 12</a:t>
            </a:r>
            <a:r>
              <a:rPr lang="en-US" altLang="en-US" sz="1200" baseline="30000" dirty="0"/>
              <a:t>th</a:t>
            </a:r>
            <a:r>
              <a:rPr lang="en-US" altLang="en-US" sz="1200" dirty="0"/>
              <a:t> for non </a:t>
            </a:r>
            <a:r>
              <a:rPr lang="en-US" altLang="en-US" sz="1200" dirty="0" smtClean="0"/>
              <a:t>direct, N = 15,770</a:t>
            </a:r>
          </a:p>
          <a:p>
            <a:r>
              <a:rPr lang="en-US" altLang="en-US" sz="1200" dirty="0" smtClean="0"/>
              <a:t>Source: The RP Group and </a:t>
            </a:r>
            <a:r>
              <a:rPr lang="en-US" altLang="en-US" sz="1200" dirty="0" err="1" smtClean="0"/>
              <a:t>CalPASS</a:t>
            </a:r>
            <a:r>
              <a:rPr lang="en-US" altLang="en-US" sz="1200" dirty="0" smtClean="0"/>
              <a:t> Plus</a:t>
            </a:r>
          </a:p>
          <a:p>
            <a:endParaRPr lang="en-US" altLang="en-US" sz="1200" dirty="0"/>
          </a:p>
        </p:txBody>
      </p:sp>
      <p:sp>
        <p:nvSpPr>
          <p:cNvPr id="4125" name="TextBox 4"/>
          <p:cNvSpPr txBox="1">
            <a:spLocks noChangeArrowheads="1"/>
          </p:cNvSpPr>
          <p:nvPr/>
        </p:nvSpPr>
        <p:spPr bwMode="auto">
          <a:xfrm>
            <a:off x="1905000" y="150813"/>
            <a:ext cx="5480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chemeClr val="bg1"/>
                </a:solidFill>
              </a:rPr>
              <a:t>Rule </a:t>
            </a:r>
            <a:r>
              <a:rPr lang="en-US" altLang="en-US" b="1" dirty="0" smtClean="0">
                <a:solidFill>
                  <a:schemeClr val="bg1"/>
                </a:solidFill>
              </a:rPr>
              <a:t>Set </a:t>
            </a:r>
            <a:r>
              <a:rPr lang="en-US" altLang="en-US" b="1" dirty="0">
                <a:solidFill>
                  <a:schemeClr val="bg1"/>
                </a:solidFill>
              </a:rPr>
              <a:t>Compared to Average GPA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57400" y="2971800"/>
            <a:ext cx="7308399" cy="1200329"/>
          </a:xfrm>
          <a:prstGeom prst="rect">
            <a:avLst/>
          </a:prstGeom>
          <a:noFill/>
        </p:spPr>
        <p:txBody>
          <a:bodyPr wrap="square" rtlCol="0">
            <a:spAutoFit/>
          </a:bodyPr>
          <a:lstStyle/>
          <a:p>
            <a:r>
              <a:rPr lang="en-US" b="1" dirty="0" smtClean="0">
                <a:solidFill>
                  <a:srgbClr val="000000"/>
                </a:solidFill>
              </a:rPr>
              <a:t>Spring 2016 </a:t>
            </a:r>
            <a:r>
              <a:rPr lang="en-US" b="1" dirty="0" smtClean="0">
                <a:solidFill>
                  <a:srgbClr val="000000"/>
                </a:solidFill>
              </a:rPr>
              <a:t>Pilot – Early Results</a:t>
            </a:r>
            <a:endParaRPr lang="en-US" dirty="0" smtClean="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059541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8591963"/>
              </p:ext>
            </p:extLst>
          </p:nvPr>
        </p:nvGraphicFramePr>
        <p:xfrm>
          <a:off x="568317" y="1752600"/>
          <a:ext cx="8153400" cy="2819400"/>
        </p:xfrm>
        <a:graphic>
          <a:graphicData uri="http://schemas.openxmlformats.org/drawingml/2006/table">
            <a:tbl>
              <a:tblPr firstRow="1" bandRow="1">
                <a:tableStyleId>{5C22544A-7EE6-4342-B048-85BDC9FD1C3A}</a:tableStyleId>
              </a:tblPr>
              <a:tblGrid>
                <a:gridCol w="3165483">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3159117">
                  <a:extLst>
                    <a:ext uri="{9D8B030D-6E8A-4147-A177-3AD203B41FA5}">
                      <a16:colId xmlns:a16="http://schemas.microsoft.com/office/drawing/2014/main" xmlns="" val="20002"/>
                    </a:ext>
                  </a:extLst>
                </a:gridCol>
              </a:tblGrid>
              <a:tr h="457200">
                <a:tc>
                  <a:txBody>
                    <a:bodyPr/>
                    <a:lstStyle/>
                    <a:p>
                      <a:pPr algn="l"/>
                      <a:r>
                        <a:rPr lang="en-US" sz="1800" b="1" dirty="0" smtClean="0">
                          <a:solidFill>
                            <a:schemeClr val="tx1"/>
                          </a:solidFill>
                        </a:rPr>
                        <a:t>Students </a:t>
                      </a:r>
                      <a:r>
                        <a:rPr lang="en-US" sz="1800" b="1" dirty="0" smtClean="0">
                          <a:solidFill>
                            <a:schemeClr val="tx1"/>
                          </a:solidFill>
                        </a:rPr>
                        <a:t>uploaded </a:t>
                      </a:r>
                      <a:r>
                        <a:rPr lang="en-US" sz="1800" b="1" dirty="0" smtClean="0">
                          <a:solidFill>
                            <a:schemeClr val="tx1"/>
                          </a:solidFill>
                        </a:rPr>
                        <a:t>to </a:t>
                      </a:r>
                      <a:r>
                        <a:rPr lang="en-US" sz="1800" b="1" dirty="0" err="1" smtClean="0">
                          <a:solidFill>
                            <a:schemeClr val="tx1"/>
                          </a:solidFill>
                        </a:rPr>
                        <a:t>CalPASS</a:t>
                      </a:r>
                      <a:endParaRPr lang="en-US" sz="1800" b="1" dirty="0">
                        <a:solidFill>
                          <a:schemeClr val="tx1"/>
                        </a:solidFill>
                      </a:endParaRPr>
                    </a:p>
                  </a:txBody>
                  <a:tcPr marT="45716" marB="45716"/>
                </a:tc>
                <a:tc>
                  <a:txBody>
                    <a:bodyPr/>
                    <a:lstStyle/>
                    <a:p>
                      <a:pPr algn="l"/>
                      <a:r>
                        <a:rPr lang="en-US" sz="1800" b="1" dirty="0" smtClean="0">
                          <a:solidFill>
                            <a:schemeClr val="tx1"/>
                          </a:solidFill>
                        </a:rPr>
                        <a:t>308</a:t>
                      </a:r>
                      <a:endParaRPr lang="en-US" sz="1800" b="1" dirty="0">
                        <a:solidFill>
                          <a:schemeClr val="tx1"/>
                        </a:solidFill>
                      </a:endParaRPr>
                    </a:p>
                  </a:txBody>
                  <a:tcPr marT="45716" marB="45716"/>
                </a:tc>
                <a:tc>
                  <a:txBody>
                    <a:bodyPr/>
                    <a:lstStyle/>
                    <a:p>
                      <a:pPr algn="l"/>
                      <a:endParaRPr lang="en-US" sz="1800" b="1" dirty="0">
                        <a:solidFill>
                          <a:schemeClr val="tx1"/>
                        </a:solidFill>
                      </a:endParaRPr>
                    </a:p>
                  </a:txBody>
                  <a:tcPr marT="45716" marB="45716"/>
                </a:tc>
                <a:extLst>
                  <a:ext uri="{0D108BD9-81ED-4DB2-BD59-A6C34878D82A}">
                    <a16:rowId xmlns:a16="http://schemas.microsoft.com/office/drawing/2014/main" xmlns="" val="10000"/>
                  </a:ext>
                </a:extLst>
              </a:tr>
              <a:tr h="457281">
                <a:tc>
                  <a:txBody>
                    <a:bodyPr/>
                    <a:lstStyle/>
                    <a:p>
                      <a:pPr algn="l"/>
                      <a:r>
                        <a:rPr lang="en-US" sz="1800" b="1" dirty="0" smtClean="0">
                          <a:solidFill>
                            <a:schemeClr val="tx1"/>
                          </a:solidFill>
                        </a:rPr>
                        <a:t>Student matches</a:t>
                      </a:r>
                      <a:endParaRPr lang="en-US" sz="1800" b="1" dirty="0">
                        <a:solidFill>
                          <a:schemeClr val="tx1"/>
                        </a:solidFill>
                      </a:endParaRPr>
                    </a:p>
                  </a:txBody>
                  <a:tcPr marT="45716" marB="45716"/>
                </a:tc>
                <a:tc>
                  <a:txBody>
                    <a:bodyPr/>
                    <a:lstStyle/>
                    <a:p>
                      <a:pPr algn="l"/>
                      <a:r>
                        <a:rPr lang="en-US" sz="1800" b="1" dirty="0" smtClean="0">
                          <a:solidFill>
                            <a:schemeClr val="tx1"/>
                          </a:solidFill>
                        </a:rPr>
                        <a:t>171</a:t>
                      </a:r>
                      <a:endParaRPr lang="en-US" sz="1800" b="1" dirty="0">
                        <a:solidFill>
                          <a:schemeClr val="tx1"/>
                        </a:solidFill>
                      </a:endParaRPr>
                    </a:p>
                  </a:txBody>
                  <a:tcPr marT="45716" marB="45716"/>
                </a:tc>
                <a:tc>
                  <a:txBody>
                    <a:bodyPr/>
                    <a:lstStyle/>
                    <a:p>
                      <a:pPr algn="l"/>
                      <a:endParaRPr lang="en-US" sz="1800" b="1" dirty="0">
                        <a:solidFill>
                          <a:schemeClr val="tx1"/>
                        </a:solidFill>
                      </a:endParaRPr>
                    </a:p>
                  </a:txBody>
                  <a:tcPr marT="45716" marB="45716"/>
                </a:tc>
                <a:extLst>
                  <a:ext uri="{0D108BD9-81ED-4DB2-BD59-A6C34878D82A}">
                    <a16:rowId xmlns:a16="http://schemas.microsoft.com/office/drawing/2014/main" xmlns="" val="10001"/>
                  </a:ext>
                </a:extLst>
              </a:tr>
              <a:tr h="1036247">
                <a:tc>
                  <a:txBody>
                    <a:bodyPr/>
                    <a:lstStyle/>
                    <a:p>
                      <a:pPr algn="l"/>
                      <a:r>
                        <a:rPr lang="en-US" sz="1800" b="1" dirty="0" smtClean="0">
                          <a:solidFill>
                            <a:schemeClr val="tx1"/>
                          </a:solidFill>
                        </a:rPr>
                        <a:t>No </a:t>
                      </a:r>
                      <a:r>
                        <a:rPr lang="en-US" sz="1800" b="1" dirty="0" smtClean="0">
                          <a:solidFill>
                            <a:schemeClr val="tx1"/>
                          </a:solidFill>
                        </a:rPr>
                        <a:t>match</a:t>
                      </a:r>
                      <a:endParaRPr lang="en-US" sz="1800" b="1" dirty="0">
                        <a:solidFill>
                          <a:schemeClr val="tx1"/>
                        </a:solidFill>
                      </a:endParaRPr>
                    </a:p>
                  </a:txBody>
                  <a:tcPr marT="45716" marB="45716"/>
                </a:tc>
                <a:tc>
                  <a:txBody>
                    <a:bodyPr/>
                    <a:lstStyle/>
                    <a:p>
                      <a:pPr algn="l"/>
                      <a:r>
                        <a:rPr lang="en-US" sz="1800" b="1" dirty="0" smtClean="0">
                          <a:solidFill>
                            <a:schemeClr val="tx1"/>
                          </a:solidFill>
                        </a:rPr>
                        <a:t>137</a:t>
                      </a:r>
                      <a:endParaRPr lang="en-US" sz="1800" b="1" dirty="0">
                        <a:solidFill>
                          <a:schemeClr val="tx1"/>
                        </a:solidFill>
                      </a:endParaRPr>
                    </a:p>
                  </a:txBody>
                  <a:tcPr marT="45716" marB="45716"/>
                </a:tc>
                <a:tc>
                  <a:txBody>
                    <a:bodyPr/>
                    <a:lstStyle/>
                    <a:p>
                      <a:pPr algn="l"/>
                      <a:r>
                        <a:rPr lang="en-US" sz="1800" b="0" dirty="0" smtClean="0">
                          <a:solidFill>
                            <a:schemeClr val="tx1"/>
                          </a:solidFill>
                        </a:rPr>
                        <a:t>33 were out of state, the rest were high school graduates with no transcript data</a:t>
                      </a:r>
                      <a:endParaRPr lang="en-US" sz="1800" b="0" dirty="0">
                        <a:solidFill>
                          <a:schemeClr val="tx1"/>
                        </a:solidFill>
                      </a:endParaRPr>
                    </a:p>
                  </a:txBody>
                  <a:tcPr marT="45716" marB="45716"/>
                </a:tc>
              </a:tr>
              <a:tr h="685800">
                <a:tc>
                  <a:txBody>
                    <a:bodyPr/>
                    <a:lstStyle/>
                    <a:p>
                      <a:pPr algn="l"/>
                      <a:r>
                        <a:rPr lang="en-US" sz="1800" b="1" dirty="0" smtClean="0">
                          <a:solidFill>
                            <a:schemeClr val="tx1"/>
                          </a:solidFill>
                        </a:rPr>
                        <a:t>Usable</a:t>
                      </a:r>
                      <a:r>
                        <a:rPr lang="en-US" sz="1800" b="1" baseline="0" dirty="0" smtClean="0">
                          <a:solidFill>
                            <a:schemeClr val="tx1"/>
                          </a:solidFill>
                        </a:rPr>
                        <a:t> matches</a:t>
                      </a:r>
                      <a:endParaRPr lang="en-US" sz="1800" b="1" dirty="0">
                        <a:solidFill>
                          <a:schemeClr val="tx1"/>
                        </a:solidFill>
                      </a:endParaRPr>
                    </a:p>
                  </a:txBody>
                  <a:tcPr marT="45716" marB="45716"/>
                </a:tc>
                <a:tc>
                  <a:txBody>
                    <a:bodyPr/>
                    <a:lstStyle/>
                    <a:p>
                      <a:pPr algn="l"/>
                      <a:r>
                        <a:rPr lang="en-US" sz="1800" b="1" dirty="0" smtClean="0">
                          <a:solidFill>
                            <a:schemeClr val="tx1"/>
                          </a:solidFill>
                        </a:rPr>
                        <a:t>79</a:t>
                      </a:r>
                      <a:endParaRPr lang="en-US" sz="1800" b="1" dirty="0">
                        <a:solidFill>
                          <a:schemeClr val="tx1"/>
                        </a:solidFill>
                      </a:endParaRPr>
                    </a:p>
                  </a:txBody>
                  <a:tcPr marT="45716" marB="45716"/>
                </a:tc>
                <a:tc>
                  <a:txBody>
                    <a:bodyPr/>
                    <a:lstStyle/>
                    <a:p>
                      <a:pPr algn="l"/>
                      <a:endParaRPr lang="en-US" sz="1800" b="1" dirty="0">
                        <a:solidFill>
                          <a:schemeClr val="tx1"/>
                        </a:solidFill>
                      </a:endParaRPr>
                    </a:p>
                  </a:txBody>
                  <a:tcPr marT="45716" marB="45716"/>
                </a:tc>
              </a:tr>
            </a:tbl>
          </a:graphicData>
        </a:graphic>
      </p:graphicFrame>
      <p:sp>
        <p:nvSpPr>
          <p:cNvPr id="4125" name="TextBox 4"/>
          <p:cNvSpPr txBox="1">
            <a:spLocks noChangeArrowheads="1"/>
          </p:cNvSpPr>
          <p:nvPr/>
        </p:nvSpPr>
        <p:spPr bwMode="auto">
          <a:xfrm>
            <a:off x="3246429" y="150813"/>
            <a:ext cx="279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err="1" smtClean="0">
                <a:solidFill>
                  <a:schemeClr val="bg1"/>
                </a:solidFill>
              </a:rPr>
              <a:t>CalPASS</a:t>
            </a:r>
            <a:r>
              <a:rPr lang="en-US" altLang="en-US" b="1" dirty="0" smtClean="0">
                <a:solidFill>
                  <a:schemeClr val="bg1"/>
                </a:solidFill>
              </a:rPr>
              <a:t> Matches</a:t>
            </a:r>
            <a:endParaRPr lang="en-US" altLang="en-US" b="1" dirty="0">
              <a:solidFill>
                <a:schemeClr val="bg1"/>
              </a:solidFill>
            </a:endParaRPr>
          </a:p>
        </p:txBody>
      </p:sp>
    </p:spTree>
    <p:extLst>
      <p:ext uri="{BB962C8B-B14F-4D97-AF65-F5344CB8AC3E}">
        <p14:creationId xmlns:p14="http://schemas.microsoft.com/office/powerpoint/2010/main" val="541419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7301167"/>
              </p:ext>
            </p:extLst>
          </p:nvPr>
        </p:nvGraphicFramePr>
        <p:xfrm>
          <a:off x="1676400" y="1066800"/>
          <a:ext cx="5355671" cy="5105400"/>
        </p:xfrm>
        <a:graphic>
          <a:graphicData uri="http://schemas.openxmlformats.org/drawingml/2006/table">
            <a:tbl>
              <a:tblPr firstRow="1" bandRow="1">
                <a:tableStyleId>{5C22544A-7EE6-4342-B048-85BDC9FD1C3A}</a:tableStyleId>
              </a:tblPr>
              <a:tblGrid>
                <a:gridCol w="2089345">
                  <a:extLst>
                    <a:ext uri="{9D8B030D-6E8A-4147-A177-3AD203B41FA5}">
                      <a16:colId xmlns:a16="http://schemas.microsoft.com/office/drawing/2014/main" xmlns="" val="20000"/>
                    </a:ext>
                  </a:extLst>
                </a:gridCol>
                <a:gridCol w="1875113">
                  <a:extLst>
                    <a:ext uri="{9D8B030D-6E8A-4147-A177-3AD203B41FA5}">
                      <a16:colId xmlns:a16="http://schemas.microsoft.com/office/drawing/2014/main" xmlns="" val="20001"/>
                    </a:ext>
                  </a:extLst>
                </a:gridCol>
                <a:gridCol w="1391213">
                  <a:extLst>
                    <a:ext uri="{9D8B030D-6E8A-4147-A177-3AD203B41FA5}">
                      <a16:colId xmlns:a16="http://schemas.microsoft.com/office/drawing/2014/main" xmlns="" val="20002"/>
                    </a:ext>
                  </a:extLst>
                </a:gridCol>
              </a:tblGrid>
              <a:tr h="457200">
                <a:tc>
                  <a:txBody>
                    <a:bodyPr/>
                    <a:lstStyle/>
                    <a:p>
                      <a:pPr algn="ctr"/>
                      <a:r>
                        <a:rPr lang="en-US" sz="1800" b="1" dirty="0" smtClean="0">
                          <a:solidFill>
                            <a:schemeClr val="tx1"/>
                          </a:solidFill>
                        </a:rPr>
                        <a:t>Multiple</a:t>
                      </a:r>
                      <a:r>
                        <a:rPr lang="en-US" sz="1800" b="1" baseline="0" dirty="0" smtClean="0">
                          <a:solidFill>
                            <a:schemeClr val="tx1"/>
                          </a:solidFill>
                        </a:rPr>
                        <a:t> Measures</a:t>
                      </a:r>
                      <a:endParaRPr lang="en-US" sz="1800" b="1" dirty="0">
                        <a:solidFill>
                          <a:schemeClr val="tx1"/>
                        </a:solidFill>
                      </a:endParaRPr>
                    </a:p>
                  </a:txBody>
                  <a:tcPr marT="45716" marB="45716"/>
                </a:tc>
                <a:tc>
                  <a:txBody>
                    <a:bodyPr/>
                    <a:lstStyle/>
                    <a:p>
                      <a:pPr algn="ctr"/>
                      <a:r>
                        <a:rPr lang="en-US" sz="1800" b="1" dirty="0" err="1" smtClean="0">
                          <a:solidFill>
                            <a:schemeClr val="tx1"/>
                          </a:solidFill>
                        </a:rPr>
                        <a:t>Accuplacer</a:t>
                      </a:r>
                      <a:endParaRPr lang="en-US" sz="1800" b="1" dirty="0">
                        <a:solidFill>
                          <a:schemeClr val="tx1"/>
                        </a:solidFill>
                      </a:endParaRPr>
                    </a:p>
                  </a:txBody>
                  <a:tcPr marT="45716" marB="45716"/>
                </a:tc>
                <a:tc>
                  <a:txBody>
                    <a:bodyPr/>
                    <a:lstStyle/>
                    <a:p>
                      <a:pPr algn="ctr"/>
                      <a:r>
                        <a:rPr lang="en-US" sz="1800" b="1" dirty="0" smtClean="0">
                          <a:solidFill>
                            <a:schemeClr val="tx1"/>
                          </a:solidFill>
                        </a:rPr>
                        <a:t>Students</a:t>
                      </a:r>
                      <a:endParaRPr lang="en-US" sz="1800" b="1" dirty="0">
                        <a:solidFill>
                          <a:schemeClr val="tx1"/>
                        </a:solidFill>
                      </a:endParaRPr>
                    </a:p>
                  </a:txBody>
                  <a:tcPr marT="45716" marB="45716"/>
                </a:tc>
                <a:extLst>
                  <a:ext uri="{0D108BD9-81ED-4DB2-BD59-A6C34878D82A}">
                    <a16:rowId xmlns:a16="http://schemas.microsoft.com/office/drawing/2014/main" xmlns="" val="10000"/>
                  </a:ext>
                </a:extLst>
              </a:tr>
              <a:tr h="350528">
                <a:tc>
                  <a:txBody>
                    <a:bodyPr/>
                    <a:lstStyle/>
                    <a:p>
                      <a:r>
                        <a:rPr lang="en-US" b="1" dirty="0" smtClean="0"/>
                        <a:t>MATH42</a:t>
                      </a:r>
                      <a:endParaRPr lang="en-US" b="1" dirty="0"/>
                    </a:p>
                  </a:txBody>
                  <a:tcPr marT="45716" marB="45716"/>
                </a:tc>
                <a:tc>
                  <a:txBody>
                    <a:bodyPr/>
                    <a:lstStyle/>
                    <a:p>
                      <a:pPr algn="l"/>
                      <a:r>
                        <a:rPr lang="en-US" sz="1800" b="1" dirty="0" smtClean="0">
                          <a:solidFill>
                            <a:schemeClr val="tx1"/>
                          </a:solidFill>
                        </a:rPr>
                        <a:t>MATH42</a:t>
                      </a:r>
                      <a:endParaRPr lang="en-US" sz="1800" b="1" dirty="0">
                        <a:solidFill>
                          <a:schemeClr val="tx1"/>
                        </a:solidFill>
                      </a:endParaRP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extLst>
                  <a:ext uri="{0D108BD9-81ED-4DB2-BD59-A6C34878D82A}">
                    <a16:rowId xmlns:a16="http://schemas.microsoft.com/office/drawing/2014/main" xmlns="" val="10001"/>
                  </a:ext>
                </a:extLst>
              </a:tr>
              <a:tr h="350447">
                <a:tc>
                  <a:txBody>
                    <a:bodyPr/>
                    <a:lstStyle/>
                    <a:p>
                      <a:pPr algn="l"/>
                      <a:r>
                        <a:rPr lang="en-US" sz="1800" b="1" dirty="0" smtClean="0">
                          <a:solidFill>
                            <a:schemeClr val="tx1"/>
                          </a:solidFill>
                        </a:rPr>
                        <a:t>MATH10</a:t>
                      </a:r>
                      <a:endParaRPr lang="en-US" sz="1800" b="1" dirty="0">
                        <a:solidFill>
                          <a:schemeClr val="tx1"/>
                        </a:solidFill>
                      </a:endParaRPr>
                    </a:p>
                  </a:txBody>
                  <a:tcPr marT="45716" marB="45716"/>
                </a:tc>
                <a:tc>
                  <a:txBody>
                    <a:bodyPr/>
                    <a:lstStyle/>
                    <a:p>
                      <a:pPr algn="l"/>
                      <a:r>
                        <a:rPr lang="en-US" sz="1800" b="1" dirty="0" smtClean="0">
                          <a:solidFill>
                            <a:schemeClr val="tx1"/>
                          </a:solidFill>
                        </a:rPr>
                        <a:t>MATH10</a:t>
                      </a:r>
                      <a:endParaRPr lang="en-US" sz="1800" b="1" dirty="0">
                        <a:solidFill>
                          <a:schemeClr val="tx1"/>
                        </a:solidFill>
                      </a:endParaRPr>
                    </a:p>
                  </a:txBody>
                  <a:tcPr marT="45716" marB="45716"/>
                </a:tc>
                <a:tc>
                  <a:txBody>
                    <a:bodyPr/>
                    <a:lstStyle/>
                    <a:p>
                      <a:pPr algn="ctr"/>
                      <a:r>
                        <a:rPr lang="en-US" sz="1800" b="1" dirty="0" smtClean="0">
                          <a:solidFill>
                            <a:schemeClr val="tx1"/>
                          </a:solidFill>
                        </a:rPr>
                        <a:t>4</a:t>
                      </a:r>
                      <a:endParaRPr lang="en-US" sz="1800" b="1" dirty="0">
                        <a:solidFill>
                          <a:schemeClr val="tx1"/>
                        </a:solidFill>
                      </a:endParaRPr>
                    </a:p>
                  </a:txBody>
                  <a:tcPr marT="45716" marB="45716"/>
                </a:tc>
              </a:tr>
              <a:tr h="350528">
                <a:tc>
                  <a:txBody>
                    <a:bodyPr/>
                    <a:lstStyle/>
                    <a:p>
                      <a:pPr algn="l"/>
                      <a:endParaRPr lang="en-US" sz="1800" b="1" dirty="0">
                        <a:solidFill>
                          <a:schemeClr val="tx1"/>
                        </a:solidFill>
                      </a:endParaRPr>
                    </a:p>
                  </a:txBody>
                  <a:tcPr marT="45716" marB="45716"/>
                </a:tc>
                <a:tc>
                  <a:txBody>
                    <a:bodyPr/>
                    <a:lstStyle/>
                    <a:p>
                      <a:pPr algn="l"/>
                      <a:r>
                        <a:rPr lang="en-US" sz="1800" b="1" dirty="0" smtClean="0">
                          <a:solidFill>
                            <a:schemeClr val="tx1"/>
                          </a:solidFill>
                        </a:rPr>
                        <a:t>MATH114</a:t>
                      </a:r>
                      <a:endParaRPr lang="en-US" sz="1800" b="1" dirty="0">
                        <a:solidFill>
                          <a:schemeClr val="tx1"/>
                        </a:solidFill>
                      </a:endParaRPr>
                    </a:p>
                  </a:txBody>
                  <a:tcPr marT="45716" marB="45716"/>
                </a:tc>
                <a:tc>
                  <a:txBody>
                    <a:bodyPr/>
                    <a:lstStyle/>
                    <a:p>
                      <a:pPr algn="ctr"/>
                      <a:r>
                        <a:rPr lang="en-US" sz="1800" b="1" dirty="0" smtClean="0">
                          <a:solidFill>
                            <a:schemeClr val="tx1"/>
                          </a:solidFill>
                        </a:rPr>
                        <a:t>4</a:t>
                      </a:r>
                      <a:endParaRPr lang="en-US" sz="1800" b="1" dirty="0">
                        <a:solidFill>
                          <a:schemeClr val="tx1"/>
                        </a:solidFill>
                      </a:endParaRPr>
                    </a:p>
                  </a:txBody>
                  <a:tcPr marT="45716" marB="45716"/>
                </a:tc>
              </a:tr>
              <a:tr h="350609">
                <a:tc>
                  <a:txBody>
                    <a:bodyPr/>
                    <a:lstStyle/>
                    <a:p>
                      <a:pPr algn="l"/>
                      <a:endParaRPr lang="en-US" sz="1800" b="1" dirty="0">
                        <a:solidFill>
                          <a:schemeClr val="tx1"/>
                        </a:solidFill>
                      </a:endParaRPr>
                    </a:p>
                  </a:txBody>
                  <a:tcPr marT="45716" marB="45716"/>
                </a:tc>
                <a:tc>
                  <a:txBody>
                    <a:bodyPr/>
                    <a:lstStyle/>
                    <a:p>
                      <a:pPr algn="l"/>
                      <a:r>
                        <a:rPr lang="en-US" sz="1800" b="1" dirty="0" smtClean="0">
                          <a:solidFill>
                            <a:schemeClr val="tx1"/>
                          </a:solidFill>
                        </a:rPr>
                        <a:t>MATH210</a:t>
                      </a:r>
                      <a:endParaRPr lang="en-US" sz="1800" b="1" dirty="0">
                        <a:solidFill>
                          <a:schemeClr val="tx1"/>
                        </a:solidFill>
                      </a:endParaRP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tr>
              <a:tr h="289657">
                <a:tc>
                  <a:txBody>
                    <a:bodyPr/>
                    <a:lstStyle/>
                    <a:p>
                      <a:pPr algn="l"/>
                      <a:endParaRPr lang="en-US" sz="1800" b="1" dirty="0">
                        <a:solidFill>
                          <a:schemeClr val="tx1"/>
                        </a:solidFill>
                      </a:endParaRPr>
                    </a:p>
                  </a:txBody>
                  <a:tcPr marT="45716" marB="45716"/>
                </a:tc>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ctr"/>
                      <a:r>
                        <a:rPr lang="en-US" sz="1800" b="1" dirty="0" smtClean="0">
                          <a:solidFill>
                            <a:schemeClr val="tx1"/>
                          </a:solidFill>
                        </a:rPr>
                        <a:t>11</a:t>
                      </a:r>
                      <a:endParaRPr lang="en-US" sz="1800" b="1" dirty="0">
                        <a:solidFill>
                          <a:schemeClr val="tx1"/>
                        </a:solidFill>
                      </a:endParaRPr>
                    </a:p>
                  </a:txBody>
                  <a:tcPr marT="45716" marB="45716"/>
                </a:tc>
              </a:tr>
              <a:tr h="350568">
                <a:tc>
                  <a:txBody>
                    <a:bodyPr/>
                    <a:lstStyle/>
                    <a:p>
                      <a:pPr algn="l"/>
                      <a:r>
                        <a:rPr lang="en-US" sz="1800" b="1" dirty="0" smtClean="0">
                          <a:solidFill>
                            <a:schemeClr val="tx1"/>
                          </a:solidFill>
                        </a:rPr>
                        <a:t>MATH114</a:t>
                      </a:r>
                      <a:endParaRPr lang="en-US" sz="1800" b="1" dirty="0">
                        <a:solidFill>
                          <a:schemeClr val="tx1"/>
                        </a:solidFill>
                      </a:endParaRPr>
                    </a:p>
                  </a:txBody>
                  <a:tcPr marT="45716" marB="45716"/>
                </a:tc>
                <a:tc>
                  <a:txBody>
                    <a:bodyPr/>
                    <a:lstStyle/>
                    <a:p>
                      <a:pPr algn="l"/>
                      <a:r>
                        <a:rPr lang="en-US" sz="1800" b="1" dirty="0" smtClean="0">
                          <a:solidFill>
                            <a:schemeClr val="tx1"/>
                          </a:solidFill>
                        </a:rPr>
                        <a:t>MATH114</a:t>
                      </a:r>
                      <a:endParaRPr lang="en-US" sz="1800" b="1" dirty="0">
                        <a:solidFill>
                          <a:schemeClr val="tx1"/>
                        </a:solidFill>
                      </a:endParaRP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tr>
              <a:tr h="381105">
                <a:tc>
                  <a:txBody>
                    <a:bodyPr/>
                    <a:lstStyle/>
                    <a:p>
                      <a:pPr algn="l"/>
                      <a:endParaRPr lang="en-US" sz="1800" b="1" dirty="0">
                        <a:solidFill>
                          <a:schemeClr val="tx1"/>
                        </a:solidFill>
                      </a:endParaRPr>
                    </a:p>
                  </a:txBody>
                  <a:tcPr marT="45716" marB="45716"/>
                </a:tc>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tr>
              <a:tr h="350771">
                <a:tc>
                  <a:txBody>
                    <a:bodyPr/>
                    <a:lstStyle/>
                    <a:p>
                      <a:pPr algn="l"/>
                      <a:r>
                        <a:rPr lang="en-US" sz="1800" b="1" dirty="0" smtClean="0">
                          <a:solidFill>
                            <a:schemeClr val="tx1"/>
                          </a:solidFill>
                        </a:rPr>
                        <a:t>MATH210</a:t>
                      </a:r>
                      <a:endParaRPr lang="en-US" sz="1800" b="1" dirty="0">
                        <a:solidFill>
                          <a:schemeClr val="tx1"/>
                        </a:solidFill>
                      </a:endParaRPr>
                    </a:p>
                  </a:txBody>
                  <a:tcPr marT="45716" marB="45716"/>
                </a:tc>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tr>
              <a:tr h="396353">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l"/>
                      <a:r>
                        <a:rPr lang="en-US" sz="1800" b="1" dirty="0" smtClean="0">
                          <a:solidFill>
                            <a:schemeClr val="tx1"/>
                          </a:solidFill>
                        </a:rPr>
                        <a:t>MATH114</a:t>
                      </a:r>
                      <a:endParaRPr lang="en-US" sz="1800" b="1" dirty="0">
                        <a:solidFill>
                          <a:schemeClr val="tx1"/>
                        </a:solidFill>
                      </a:endParaRP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tr>
              <a:tr h="365606">
                <a:tc>
                  <a:txBody>
                    <a:bodyPr/>
                    <a:lstStyle/>
                    <a:p>
                      <a:pPr algn="l"/>
                      <a:endParaRPr lang="en-US" sz="1800" b="1" dirty="0">
                        <a:solidFill>
                          <a:schemeClr val="tx1"/>
                        </a:solidFill>
                      </a:endParaRPr>
                    </a:p>
                  </a:txBody>
                  <a:tcPr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MATH210</a:t>
                      </a: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tr>
              <a:tr h="380854">
                <a:tc>
                  <a:txBody>
                    <a:bodyPr/>
                    <a:lstStyle/>
                    <a:p>
                      <a:pPr algn="l"/>
                      <a:endParaRPr lang="en-US" sz="1800" b="1" dirty="0">
                        <a:solidFill>
                          <a:schemeClr val="tx1"/>
                        </a:solidFill>
                      </a:endParaRPr>
                    </a:p>
                  </a:txBody>
                  <a:tcPr marT="45716" marB="45716"/>
                </a:tc>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ctr"/>
                      <a:r>
                        <a:rPr lang="en-US" sz="1800" b="1" dirty="0" smtClean="0">
                          <a:solidFill>
                            <a:schemeClr val="tx1"/>
                          </a:solidFill>
                        </a:rPr>
                        <a:t>2</a:t>
                      </a:r>
                      <a:endParaRPr lang="en-US" sz="1800" b="1" dirty="0">
                        <a:solidFill>
                          <a:schemeClr val="tx1"/>
                        </a:solidFill>
                      </a:endParaRPr>
                    </a:p>
                  </a:txBody>
                  <a:tcPr marT="45716" marB="45716"/>
                </a:tc>
              </a:tr>
              <a:tr h="381000">
                <a:tc>
                  <a:txBody>
                    <a:bodyPr/>
                    <a:lstStyle/>
                    <a:p>
                      <a:pPr algn="l"/>
                      <a:endParaRPr lang="en-US" sz="1800" b="1" dirty="0">
                        <a:solidFill>
                          <a:schemeClr val="tx1"/>
                        </a:solidFill>
                      </a:endParaRPr>
                    </a:p>
                  </a:txBody>
                  <a:tcPr marT="45716" marB="45716"/>
                </a:tc>
                <a:tc>
                  <a:txBody>
                    <a:bodyPr/>
                    <a:lstStyle/>
                    <a:p>
                      <a:pPr algn="l"/>
                      <a:r>
                        <a:rPr lang="en-US" sz="1800" b="1" dirty="0" smtClean="0">
                          <a:solidFill>
                            <a:schemeClr val="tx1"/>
                          </a:solidFill>
                        </a:rPr>
                        <a:t>Total</a:t>
                      </a:r>
                      <a:endParaRPr lang="en-US" sz="1800" b="1" dirty="0">
                        <a:solidFill>
                          <a:schemeClr val="tx1"/>
                        </a:solidFill>
                      </a:endParaRPr>
                    </a:p>
                  </a:txBody>
                  <a:tcPr marT="45716" marB="45716"/>
                </a:tc>
                <a:tc>
                  <a:txBody>
                    <a:bodyPr/>
                    <a:lstStyle/>
                    <a:p>
                      <a:pPr algn="ctr"/>
                      <a:r>
                        <a:rPr lang="en-US" sz="1800" b="1" dirty="0" smtClean="0">
                          <a:solidFill>
                            <a:schemeClr val="tx1"/>
                          </a:solidFill>
                        </a:rPr>
                        <a:t>28</a:t>
                      </a:r>
                      <a:endParaRPr lang="en-US" sz="1800" b="1" dirty="0">
                        <a:solidFill>
                          <a:schemeClr val="tx1"/>
                        </a:solidFill>
                      </a:endParaRPr>
                    </a:p>
                  </a:txBody>
                  <a:tcPr marT="45716" marB="45716"/>
                </a:tc>
              </a:tr>
            </a:tbl>
          </a:graphicData>
        </a:graphic>
      </p:graphicFrame>
      <p:sp>
        <p:nvSpPr>
          <p:cNvPr id="4125" name="TextBox 4"/>
          <p:cNvSpPr txBox="1">
            <a:spLocks noChangeArrowheads="1"/>
          </p:cNvSpPr>
          <p:nvPr/>
        </p:nvSpPr>
        <p:spPr bwMode="auto">
          <a:xfrm>
            <a:off x="3295131" y="150813"/>
            <a:ext cx="2699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smtClean="0">
                <a:solidFill>
                  <a:schemeClr val="bg1"/>
                </a:solidFill>
              </a:rPr>
              <a:t>Math Placements</a:t>
            </a:r>
            <a:endParaRPr lang="en-US" altLang="en-US" b="1" dirty="0">
              <a:solidFill>
                <a:schemeClr val="bg1"/>
              </a:solidFill>
            </a:endParaRPr>
          </a:p>
        </p:txBody>
      </p:sp>
      <p:sp>
        <p:nvSpPr>
          <p:cNvPr id="3" name="TextBox 2"/>
          <p:cNvSpPr txBox="1"/>
          <p:nvPr/>
        </p:nvSpPr>
        <p:spPr>
          <a:xfrm>
            <a:off x="1272141" y="6248400"/>
            <a:ext cx="6702476" cy="646331"/>
          </a:xfrm>
          <a:prstGeom prst="rect">
            <a:avLst/>
          </a:prstGeom>
          <a:noFill/>
        </p:spPr>
        <p:txBody>
          <a:bodyPr wrap="none" rtlCol="0">
            <a:spAutoFit/>
          </a:bodyPr>
          <a:lstStyle/>
          <a:p>
            <a:r>
              <a:rPr lang="en-US" sz="1200" dirty="0" smtClean="0"/>
              <a:t>First time students who took a math placement test for the first time </a:t>
            </a:r>
            <a:r>
              <a:rPr lang="en-US" sz="1200" dirty="0" smtClean="0"/>
              <a:t>between 2/8/16 </a:t>
            </a:r>
            <a:r>
              <a:rPr lang="en-US" sz="1200" dirty="0" smtClean="0"/>
              <a:t>and 4/19/16.</a:t>
            </a:r>
          </a:p>
          <a:p>
            <a:r>
              <a:rPr lang="en-US" sz="1200" dirty="0"/>
              <a:t>Source: IRP</a:t>
            </a:r>
          </a:p>
          <a:p>
            <a:endParaRPr lang="en-US" sz="1200" dirty="0"/>
          </a:p>
        </p:txBody>
      </p:sp>
    </p:spTree>
    <p:extLst>
      <p:ext uri="{BB962C8B-B14F-4D97-AF65-F5344CB8AC3E}">
        <p14:creationId xmlns:p14="http://schemas.microsoft.com/office/powerpoint/2010/main" val="313628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0052209"/>
              </p:ext>
            </p:extLst>
          </p:nvPr>
        </p:nvGraphicFramePr>
        <p:xfrm>
          <a:off x="1272143" y="1600200"/>
          <a:ext cx="6746883" cy="2392672"/>
        </p:xfrm>
        <a:graphic>
          <a:graphicData uri="http://schemas.openxmlformats.org/drawingml/2006/table">
            <a:tbl>
              <a:tblPr firstRow="1" bandRow="1">
                <a:tableStyleId>{5C22544A-7EE6-4342-B048-85BDC9FD1C3A}</a:tableStyleId>
              </a:tblPr>
              <a:tblGrid>
                <a:gridCol w="1949522">
                  <a:extLst>
                    <a:ext uri="{9D8B030D-6E8A-4147-A177-3AD203B41FA5}">
                      <a16:colId xmlns:a16="http://schemas.microsoft.com/office/drawing/2014/main" xmlns="" val="20000"/>
                    </a:ext>
                  </a:extLst>
                </a:gridCol>
                <a:gridCol w="1749626">
                  <a:extLst>
                    <a:ext uri="{9D8B030D-6E8A-4147-A177-3AD203B41FA5}">
                      <a16:colId xmlns:a16="http://schemas.microsoft.com/office/drawing/2014/main" xmlns="" val="20001"/>
                    </a:ext>
                  </a:extLst>
                </a:gridCol>
                <a:gridCol w="1749626"/>
                <a:gridCol w="1298109">
                  <a:extLst>
                    <a:ext uri="{9D8B030D-6E8A-4147-A177-3AD203B41FA5}">
                      <a16:colId xmlns:a16="http://schemas.microsoft.com/office/drawing/2014/main" xmlns="" val="20002"/>
                    </a:ext>
                  </a:extLst>
                </a:gridCol>
              </a:tblGrid>
              <a:tr h="457200">
                <a:tc>
                  <a:txBody>
                    <a:bodyPr/>
                    <a:lstStyle/>
                    <a:p>
                      <a:pPr algn="l"/>
                      <a:r>
                        <a:rPr lang="en-US" sz="1800" b="1" dirty="0" smtClean="0">
                          <a:solidFill>
                            <a:schemeClr val="tx1"/>
                          </a:solidFill>
                        </a:rPr>
                        <a:t>Multiple</a:t>
                      </a:r>
                      <a:r>
                        <a:rPr lang="en-US" sz="1800" b="1" baseline="0" dirty="0" smtClean="0">
                          <a:solidFill>
                            <a:schemeClr val="tx1"/>
                          </a:solidFill>
                        </a:rPr>
                        <a:t> Measures</a:t>
                      </a:r>
                      <a:endParaRPr lang="en-US" sz="1800" b="1" dirty="0">
                        <a:solidFill>
                          <a:schemeClr val="tx1"/>
                        </a:solidFill>
                      </a:endParaRPr>
                    </a:p>
                  </a:txBody>
                  <a:tcPr marT="45716" marB="45716"/>
                </a:tc>
                <a:tc>
                  <a:txBody>
                    <a:bodyPr/>
                    <a:lstStyle/>
                    <a:p>
                      <a:pPr algn="l"/>
                      <a:r>
                        <a:rPr lang="en-US" sz="1800" b="1" dirty="0" err="1" smtClean="0">
                          <a:solidFill>
                            <a:schemeClr val="tx1"/>
                          </a:solidFill>
                        </a:rPr>
                        <a:t>Accuplacer</a:t>
                      </a:r>
                      <a:endParaRPr lang="en-US" sz="1800" b="1" dirty="0">
                        <a:solidFill>
                          <a:schemeClr val="tx1"/>
                        </a:solidFill>
                      </a:endParaRPr>
                    </a:p>
                  </a:txBody>
                  <a:tcPr marT="45716" marB="45716"/>
                </a:tc>
                <a:tc>
                  <a:txBody>
                    <a:bodyPr/>
                    <a:lstStyle/>
                    <a:p>
                      <a:pPr algn="l"/>
                      <a:r>
                        <a:rPr lang="en-US" sz="1800" b="1" dirty="0" smtClean="0">
                          <a:solidFill>
                            <a:schemeClr val="tx1"/>
                          </a:solidFill>
                        </a:rPr>
                        <a:t>Course</a:t>
                      </a:r>
                      <a:r>
                        <a:rPr lang="en-US" sz="1800" b="1" baseline="0" dirty="0" smtClean="0">
                          <a:solidFill>
                            <a:schemeClr val="tx1"/>
                          </a:solidFill>
                        </a:rPr>
                        <a:t> Enrolled</a:t>
                      </a:r>
                      <a:endParaRPr lang="en-US" sz="1800" b="1" dirty="0">
                        <a:solidFill>
                          <a:schemeClr val="tx1"/>
                        </a:solidFill>
                      </a:endParaRPr>
                    </a:p>
                  </a:txBody>
                  <a:tcPr marT="45716" marB="45716"/>
                </a:tc>
                <a:tc>
                  <a:txBody>
                    <a:bodyPr/>
                    <a:lstStyle/>
                    <a:p>
                      <a:pPr algn="ctr"/>
                      <a:r>
                        <a:rPr lang="en-US" sz="1800" b="1" dirty="0" smtClean="0">
                          <a:solidFill>
                            <a:schemeClr val="tx1"/>
                          </a:solidFill>
                        </a:rPr>
                        <a:t>Students</a:t>
                      </a:r>
                      <a:endParaRPr lang="en-US" sz="1800" b="1" dirty="0">
                        <a:solidFill>
                          <a:schemeClr val="tx1"/>
                        </a:solidFill>
                      </a:endParaRPr>
                    </a:p>
                  </a:txBody>
                  <a:tcPr marT="45716" marB="45716"/>
                </a:tc>
                <a:extLst>
                  <a:ext uri="{0D108BD9-81ED-4DB2-BD59-A6C34878D82A}">
                    <a16:rowId xmlns:a16="http://schemas.microsoft.com/office/drawing/2014/main" xmlns="" val="10000"/>
                  </a:ext>
                </a:extLst>
              </a:tr>
              <a:tr h="457281">
                <a:tc>
                  <a:txBody>
                    <a:bodyPr/>
                    <a:lstStyle/>
                    <a:p>
                      <a:r>
                        <a:rPr lang="en-US" b="1" dirty="0" smtClean="0"/>
                        <a:t>MATH10</a:t>
                      </a:r>
                      <a:endParaRPr lang="en-US" b="1" dirty="0"/>
                    </a:p>
                  </a:txBody>
                  <a:tcPr marT="45716" marB="45716"/>
                </a:tc>
                <a:tc>
                  <a:txBody>
                    <a:bodyPr/>
                    <a:lstStyle/>
                    <a:p>
                      <a:pPr algn="l"/>
                      <a:r>
                        <a:rPr lang="en-US" sz="1800" b="1" dirty="0" smtClean="0">
                          <a:solidFill>
                            <a:schemeClr val="tx1"/>
                          </a:solidFill>
                        </a:rPr>
                        <a:t>MATH114</a:t>
                      </a:r>
                      <a:endParaRPr lang="en-US" sz="1800" b="1" dirty="0">
                        <a:solidFill>
                          <a:schemeClr val="tx1"/>
                        </a:solidFill>
                      </a:endParaRPr>
                    </a:p>
                  </a:txBody>
                  <a:tcPr marT="45716" marB="45716"/>
                </a:tc>
                <a:tc>
                  <a:txBody>
                    <a:bodyPr/>
                    <a:lstStyle/>
                    <a:p>
                      <a:pPr algn="l"/>
                      <a:r>
                        <a:rPr lang="en-US" sz="1800" b="1" dirty="0" smtClean="0">
                          <a:solidFill>
                            <a:schemeClr val="tx1"/>
                          </a:solidFill>
                        </a:rPr>
                        <a:t>MATH114</a:t>
                      </a:r>
                      <a:endParaRPr lang="en-US" sz="1800" b="1" dirty="0">
                        <a:solidFill>
                          <a:schemeClr val="tx1"/>
                        </a:solidFill>
                      </a:endParaRP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extLst>
                  <a:ext uri="{0D108BD9-81ED-4DB2-BD59-A6C34878D82A}">
                    <a16:rowId xmlns:a16="http://schemas.microsoft.com/office/drawing/2014/main" xmlns="" val="10001"/>
                  </a:ext>
                </a:extLst>
              </a:tr>
              <a:tr h="457119">
                <a:tc>
                  <a:txBody>
                    <a:bodyPr/>
                    <a:lstStyle/>
                    <a:p>
                      <a:pPr algn="l"/>
                      <a:endParaRPr lang="en-US" sz="1800" b="1" dirty="0">
                        <a:solidFill>
                          <a:schemeClr val="tx1"/>
                        </a:solidFill>
                      </a:endParaRPr>
                    </a:p>
                  </a:txBody>
                  <a:tcPr marT="45716" marB="45716"/>
                </a:tc>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ctr"/>
                      <a:r>
                        <a:rPr lang="en-US" sz="1800" b="1" dirty="0" smtClean="0">
                          <a:solidFill>
                            <a:schemeClr val="tx1"/>
                          </a:solidFill>
                        </a:rPr>
                        <a:t>4</a:t>
                      </a:r>
                      <a:endParaRPr lang="en-US" sz="1800" b="1" dirty="0">
                        <a:solidFill>
                          <a:schemeClr val="tx1"/>
                        </a:solidFill>
                      </a:endParaRPr>
                    </a:p>
                  </a:txBody>
                  <a:tcPr marT="45716" marB="45716"/>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MATH210</a:t>
                      </a:r>
                    </a:p>
                  </a:txBody>
                  <a:tcPr marT="45716" marB="45716"/>
                </a:tc>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l"/>
                      <a:r>
                        <a:rPr lang="en-US" sz="1800" b="1" dirty="0" smtClean="0">
                          <a:solidFill>
                            <a:schemeClr val="tx1"/>
                          </a:solidFill>
                        </a:rPr>
                        <a:t>MATH212</a:t>
                      </a:r>
                      <a:endParaRPr lang="en-US" sz="1800" b="1" dirty="0">
                        <a:solidFill>
                          <a:schemeClr val="tx1"/>
                        </a:solidFill>
                      </a:endParaRPr>
                    </a:p>
                  </a:txBody>
                  <a:tcPr marT="45716" marB="45716"/>
                </a:tc>
                <a:tc>
                  <a:txBody>
                    <a:bodyPr/>
                    <a:lstStyle/>
                    <a:p>
                      <a:pPr algn="ctr"/>
                      <a:r>
                        <a:rPr lang="en-US" sz="1800" b="1" dirty="0" smtClean="0">
                          <a:solidFill>
                            <a:schemeClr val="tx1"/>
                          </a:solidFill>
                        </a:rPr>
                        <a:t>1</a:t>
                      </a:r>
                      <a:endParaRPr lang="en-US" sz="1800" b="1" dirty="0">
                        <a:solidFill>
                          <a:schemeClr val="tx1"/>
                        </a:solidFill>
                      </a:endParaRPr>
                    </a:p>
                  </a:txBody>
                  <a:tcPr marT="45716" marB="45716"/>
                </a:tc>
              </a:tr>
              <a:tr h="381000">
                <a:tc>
                  <a:txBody>
                    <a:bodyPr/>
                    <a:lstStyle/>
                    <a:p>
                      <a:pPr algn="l"/>
                      <a:endParaRPr lang="en-US" sz="1800" b="1" dirty="0">
                        <a:solidFill>
                          <a:schemeClr val="tx1"/>
                        </a:solidFill>
                      </a:endParaRPr>
                    </a:p>
                  </a:txBody>
                  <a:tcPr marT="45716" marB="45716"/>
                </a:tc>
                <a:tc>
                  <a:txBody>
                    <a:bodyPr/>
                    <a:lstStyle/>
                    <a:p>
                      <a:pPr algn="l"/>
                      <a:r>
                        <a:rPr lang="en-US" sz="1800" b="1" dirty="0" smtClean="0">
                          <a:solidFill>
                            <a:schemeClr val="tx1"/>
                          </a:solidFill>
                        </a:rPr>
                        <a:t>Total</a:t>
                      </a:r>
                      <a:endParaRPr lang="en-US" sz="1800" b="1" dirty="0">
                        <a:solidFill>
                          <a:schemeClr val="tx1"/>
                        </a:solidFill>
                      </a:endParaRPr>
                    </a:p>
                  </a:txBody>
                  <a:tcPr marT="45716" marB="45716"/>
                </a:tc>
                <a:tc>
                  <a:txBody>
                    <a:bodyPr/>
                    <a:lstStyle/>
                    <a:p>
                      <a:pPr algn="l"/>
                      <a:endParaRPr lang="en-US" sz="1800" b="1" dirty="0">
                        <a:solidFill>
                          <a:schemeClr val="tx1"/>
                        </a:solidFill>
                      </a:endParaRPr>
                    </a:p>
                  </a:txBody>
                  <a:tcPr marT="45716" marB="45716"/>
                </a:tc>
                <a:tc>
                  <a:txBody>
                    <a:bodyPr/>
                    <a:lstStyle/>
                    <a:p>
                      <a:pPr algn="ctr"/>
                      <a:r>
                        <a:rPr lang="en-US" sz="1800" b="1" dirty="0" smtClean="0">
                          <a:solidFill>
                            <a:schemeClr val="tx1"/>
                          </a:solidFill>
                        </a:rPr>
                        <a:t>6</a:t>
                      </a:r>
                      <a:endParaRPr lang="en-US" sz="1800" b="1" dirty="0">
                        <a:solidFill>
                          <a:schemeClr val="tx1"/>
                        </a:solidFill>
                      </a:endParaRPr>
                    </a:p>
                  </a:txBody>
                  <a:tcPr marT="45716" marB="45716"/>
                </a:tc>
              </a:tr>
            </a:tbl>
          </a:graphicData>
        </a:graphic>
      </p:graphicFrame>
      <p:sp>
        <p:nvSpPr>
          <p:cNvPr id="4125" name="TextBox 4"/>
          <p:cNvSpPr txBox="1">
            <a:spLocks noChangeArrowheads="1"/>
          </p:cNvSpPr>
          <p:nvPr/>
        </p:nvSpPr>
        <p:spPr bwMode="auto">
          <a:xfrm>
            <a:off x="3262272" y="150813"/>
            <a:ext cx="2765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smtClean="0">
                <a:solidFill>
                  <a:schemeClr val="bg1"/>
                </a:solidFill>
              </a:rPr>
              <a:t>Math Enrollments</a:t>
            </a:r>
            <a:endParaRPr lang="en-US" altLang="en-US" b="1" dirty="0">
              <a:solidFill>
                <a:schemeClr val="bg1"/>
              </a:solidFill>
            </a:endParaRPr>
          </a:p>
        </p:txBody>
      </p:sp>
      <p:sp>
        <p:nvSpPr>
          <p:cNvPr id="3" name="TextBox 2"/>
          <p:cNvSpPr txBox="1"/>
          <p:nvPr/>
        </p:nvSpPr>
        <p:spPr>
          <a:xfrm>
            <a:off x="1272143" y="4114800"/>
            <a:ext cx="6745757" cy="646331"/>
          </a:xfrm>
          <a:prstGeom prst="rect">
            <a:avLst/>
          </a:prstGeom>
          <a:noFill/>
        </p:spPr>
        <p:txBody>
          <a:bodyPr wrap="none" rtlCol="0">
            <a:spAutoFit/>
          </a:bodyPr>
          <a:lstStyle/>
          <a:p>
            <a:r>
              <a:rPr lang="en-US" sz="1200" dirty="0" smtClean="0"/>
              <a:t>First time students who took a math placement test for the first time between 2/8/16 and 4/19/16.</a:t>
            </a:r>
          </a:p>
          <a:p>
            <a:r>
              <a:rPr lang="en-US" sz="1200" dirty="0"/>
              <a:t>Source: IRP</a:t>
            </a:r>
          </a:p>
          <a:p>
            <a:endParaRPr lang="en-US" sz="1200" dirty="0"/>
          </a:p>
        </p:txBody>
      </p:sp>
    </p:spTree>
    <p:extLst>
      <p:ext uri="{BB962C8B-B14F-4D97-AF65-F5344CB8AC3E}">
        <p14:creationId xmlns:p14="http://schemas.microsoft.com/office/powerpoint/2010/main" val="2534195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76400" y="3048000"/>
            <a:ext cx="7308399" cy="1200329"/>
          </a:xfrm>
          <a:prstGeom prst="rect">
            <a:avLst/>
          </a:prstGeom>
          <a:noFill/>
        </p:spPr>
        <p:txBody>
          <a:bodyPr wrap="square" rtlCol="0">
            <a:spAutoFit/>
          </a:bodyPr>
          <a:lstStyle/>
          <a:p>
            <a:r>
              <a:rPr lang="en-US" b="1" dirty="0" smtClean="0">
                <a:solidFill>
                  <a:srgbClr val="000000"/>
                </a:solidFill>
              </a:rPr>
              <a:t>Data Matching and Self-Reported Data</a:t>
            </a:r>
            <a:endParaRPr lang="en-US" dirty="0" smtClean="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145623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25" name="TextBox 10"/>
          <p:cNvSpPr txBox="1">
            <a:spLocks noChangeArrowheads="1"/>
          </p:cNvSpPr>
          <p:nvPr/>
        </p:nvSpPr>
        <p:spPr bwMode="auto">
          <a:xfrm>
            <a:off x="2057400" y="152400"/>
            <a:ext cx="6078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smtClean="0">
                <a:solidFill>
                  <a:schemeClr val="bg1"/>
                </a:solidFill>
              </a:rPr>
              <a:t>High Schools Reporting to </a:t>
            </a:r>
            <a:r>
              <a:rPr lang="en-US" altLang="en-US" b="1" dirty="0" err="1" smtClean="0">
                <a:solidFill>
                  <a:schemeClr val="bg1"/>
                </a:solidFill>
              </a:rPr>
              <a:t>CalPass</a:t>
            </a:r>
            <a:r>
              <a:rPr lang="en-US" altLang="en-US" b="1" dirty="0" smtClean="0">
                <a:solidFill>
                  <a:schemeClr val="bg1"/>
                </a:solidFill>
              </a:rPr>
              <a:t> Plus</a:t>
            </a:r>
            <a:endParaRPr lang="en-US" alt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73338140"/>
              </p:ext>
            </p:extLst>
          </p:nvPr>
        </p:nvGraphicFramePr>
        <p:xfrm>
          <a:off x="609600" y="1066794"/>
          <a:ext cx="8153399" cy="5181607"/>
        </p:xfrm>
        <a:graphic>
          <a:graphicData uri="http://schemas.openxmlformats.org/drawingml/2006/table">
            <a:tbl>
              <a:tblPr/>
              <a:tblGrid>
                <a:gridCol w="1635419"/>
                <a:gridCol w="2707981"/>
                <a:gridCol w="1981200"/>
                <a:gridCol w="1828799"/>
              </a:tblGrid>
              <a:tr h="817476">
                <a:tc>
                  <a:txBody>
                    <a:bodyPr/>
                    <a:lstStyle/>
                    <a:p>
                      <a:pPr algn="l" fontAlgn="ctr"/>
                      <a:r>
                        <a:rPr lang="en-US" sz="1400" b="1" i="0" u="none" strike="noStrike" dirty="0" err="1" smtClean="0">
                          <a:solidFill>
                            <a:srgbClr val="000000"/>
                          </a:solidFill>
                          <a:effectLst/>
                          <a:latin typeface="Gill Sans MT" panose="020B0502020104020203" pitchFamily="34" charset="0"/>
                        </a:rPr>
                        <a:t>CalPass</a:t>
                      </a:r>
                      <a:r>
                        <a:rPr lang="en-US" sz="1400" b="1" i="0" u="none" strike="noStrike" dirty="0" smtClean="0">
                          <a:solidFill>
                            <a:srgbClr val="000000"/>
                          </a:solidFill>
                          <a:effectLst/>
                          <a:latin typeface="Gill Sans MT" panose="020B0502020104020203" pitchFamily="34" charset="0"/>
                        </a:rPr>
                        <a:t> Data Available</a:t>
                      </a:r>
                      <a:endParaRPr lang="en-US" sz="1400" b="1" i="0" u="none" strike="noStrike" dirty="0">
                        <a:solidFill>
                          <a:srgbClr val="000000"/>
                        </a:solidFill>
                        <a:effectLst/>
                        <a:latin typeface="Gill Sans MT" panose="020B0502020104020203" pitchFamily="34" charset="0"/>
                      </a:endParaRPr>
                    </a:p>
                  </a:txBody>
                  <a:tcPr marL="7883" marR="7883" marT="7883" marB="0" anchor="ctr">
                    <a:lnL>
                      <a:noFill/>
                    </a:lnL>
                    <a:lnR>
                      <a:noFill/>
                    </a:lnR>
                    <a:lnT>
                      <a:noFill/>
                    </a:lnT>
                    <a:lnB w="25400" cap="flat" cmpd="dbl" algn="ctr">
                      <a:solidFill>
                        <a:srgbClr val="000000"/>
                      </a:solidFill>
                      <a:prstDash val="solid"/>
                      <a:round/>
                      <a:headEnd type="none" w="med" len="med"/>
                      <a:tailEnd type="none" w="med" len="med"/>
                    </a:lnB>
                    <a:solidFill>
                      <a:schemeClr val="accent1"/>
                    </a:solidFill>
                  </a:tcPr>
                </a:tc>
                <a:tc>
                  <a:txBody>
                    <a:bodyPr/>
                    <a:lstStyle/>
                    <a:p>
                      <a:pPr algn="l" fontAlgn="ctr"/>
                      <a:r>
                        <a:rPr lang="en-US" sz="1400" b="1" i="0" u="none" strike="noStrike" dirty="0">
                          <a:solidFill>
                            <a:srgbClr val="000000"/>
                          </a:solidFill>
                          <a:effectLst/>
                          <a:latin typeface="Gill Sans MT" panose="020B0502020104020203" pitchFamily="34" charset="0"/>
                        </a:rPr>
                        <a:t>Reporting High School</a:t>
                      </a:r>
                    </a:p>
                  </a:txBody>
                  <a:tcPr marL="7883" marR="7883" marT="7883" marB="0" anchor="ctr">
                    <a:lnL>
                      <a:noFill/>
                    </a:lnL>
                    <a:lnR>
                      <a:noFill/>
                    </a:lnR>
                    <a:lnT>
                      <a:noFill/>
                    </a:lnT>
                    <a:lnB w="25400" cap="flat" cmpd="dbl"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rgbClr val="000000"/>
                          </a:solidFill>
                          <a:effectLst/>
                          <a:latin typeface="Gill Sans MT" panose="020B0502020104020203" pitchFamily="34" charset="0"/>
                        </a:rPr>
                        <a:t>Enrolled in Fall </a:t>
                      </a:r>
                      <a:r>
                        <a:rPr lang="en-US" sz="1400" b="1" i="0" u="none" strike="noStrike" dirty="0" smtClean="0">
                          <a:solidFill>
                            <a:srgbClr val="000000"/>
                          </a:solidFill>
                          <a:effectLst/>
                          <a:latin typeface="Gill Sans MT" panose="020B0502020104020203" pitchFamily="34" charset="0"/>
                        </a:rPr>
                        <a:t>2014</a:t>
                      </a:r>
                      <a:endParaRPr lang="en-US" sz="1400" b="1" i="0" u="none" strike="noStrike" dirty="0">
                        <a:solidFill>
                          <a:srgbClr val="000000"/>
                        </a:solidFill>
                        <a:effectLst/>
                        <a:latin typeface="Gill Sans MT" panose="020B0502020104020203" pitchFamily="34" charset="0"/>
                      </a:endParaRPr>
                    </a:p>
                  </a:txBody>
                  <a:tcPr marL="7883" marR="7883" marT="7883" marB="0" anchor="ctr">
                    <a:lnL>
                      <a:noFill/>
                    </a:lnL>
                    <a:lnR>
                      <a:noFill/>
                    </a:lnR>
                    <a:lnT>
                      <a:noFill/>
                    </a:lnT>
                    <a:lnB w="25400" cap="flat" cmpd="dbl" algn="ctr">
                      <a:solidFill>
                        <a:srgbClr val="000000"/>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rgbClr val="000000"/>
                          </a:solidFill>
                          <a:effectLst/>
                          <a:latin typeface="Gill Sans MT" panose="020B0502020104020203" pitchFamily="34" charset="0"/>
                        </a:rPr>
                        <a:t>% Enrolled in Fall</a:t>
                      </a:r>
                    </a:p>
                  </a:txBody>
                  <a:tcPr marL="7883" marR="7883" marT="7883" marB="0" anchor="ctr">
                    <a:lnL>
                      <a:noFill/>
                    </a:lnL>
                    <a:lnR>
                      <a:noFill/>
                    </a:lnR>
                    <a:lnT>
                      <a:noFill/>
                    </a:lnT>
                    <a:lnB w="25400" cap="flat" cmpd="dbl" algn="ctr">
                      <a:solidFill>
                        <a:srgbClr val="000000"/>
                      </a:solidFill>
                      <a:prstDash val="solid"/>
                      <a:round/>
                      <a:headEnd type="none" w="med" len="med"/>
                      <a:tailEnd type="none" w="med" len="med"/>
                    </a:lnB>
                    <a:solidFill>
                      <a:schemeClr val="accent1"/>
                    </a:solidFill>
                  </a:tcPr>
                </a:tc>
              </a:tr>
              <a:tr h="279390">
                <a:tc>
                  <a:txBody>
                    <a:bodyPr/>
                    <a:lstStyle/>
                    <a:p>
                      <a:pPr algn="l" fontAlgn="b"/>
                      <a:r>
                        <a:rPr lang="en-US" sz="1400" b="1" i="0" u="none" strike="noStrike" smtClean="0">
                          <a:solidFill>
                            <a:srgbClr val="000000"/>
                          </a:solidFill>
                          <a:effectLst/>
                          <a:latin typeface="Gill Sans MT" panose="020B0502020104020203" pitchFamily="34" charset="0"/>
                        </a:rPr>
                        <a:t>2014-15</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East Side Union</a:t>
                      </a:r>
                    </a:p>
                  </a:txBody>
                  <a:tcPr marL="7883" marR="7883" marT="7883"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984</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28%</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Out of </a:t>
                      </a:r>
                      <a:r>
                        <a:rPr lang="en-US" sz="1400" b="1" i="0" u="none" strike="noStrike" dirty="0" smtClean="0">
                          <a:solidFill>
                            <a:srgbClr val="000000"/>
                          </a:solidFill>
                          <a:effectLst/>
                          <a:latin typeface="Gill Sans MT" panose="020B0502020104020203" pitchFamily="34" charset="0"/>
                        </a:rPr>
                        <a:t>State/Other</a:t>
                      </a:r>
                      <a:r>
                        <a:rPr lang="en-US" sz="1400" b="1" i="0" u="none" strike="noStrike" baseline="0" dirty="0" smtClean="0">
                          <a:solidFill>
                            <a:srgbClr val="000000"/>
                          </a:solidFill>
                          <a:effectLst/>
                          <a:latin typeface="Gill Sans MT" panose="020B0502020104020203" pitchFamily="34" charset="0"/>
                        </a:rPr>
                        <a:t> California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700</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20%</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2014-15</a:t>
                      </a:r>
                      <a:endParaRPr lang="en-US" sz="1400" b="1" i="0" u="none" strike="noStrike">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Fremont Union</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486</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14%</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2012-13</a:t>
                      </a:r>
                      <a:endParaRPr lang="en-US" sz="1400" b="1" i="0" u="none" strike="noStrike">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San Jose Unified</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405</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12%</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2009-10</a:t>
                      </a:r>
                      <a:endParaRPr lang="en-US" sz="1400" b="1" i="0" u="none" strike="noStrike">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a:solidFill>
                            <a:srgbClr val="000000"/>
                          </a:solidFill>
                          <a:effectLst/>
                          <a:latin typeface="Gill Sans MT" panose="020B0502020104020203" pitchFamily="34" charset="0"/>
                        </a:rPr>
                        <a:t>Cambell</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279</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8%</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2014-15</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Santa Clara Unified</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194</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6</a:t>
                      </a:r>
                      <a:r>
                        <a:rPr lang="en-US" sz="1400" b="1" i="0" u="none" strike="noStrike" dirty="0" smtClean="0">
                          <a:solidFill>
                            <a:srgbClr val="000000"/>
                          </a:solidFill>
                          <a:effectLst/>
                          <a:latin typeface="Gill Sans MT" panose="020B0502020104020203" pitchFamily="34" charset="0"/>
                        </a:rPr>
                        <a:t>%</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37622">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Milpitas</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129</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4%</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37622">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Santa Clara Private HS</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6</a:t>
                      </a:r>
                      <a:r>
                        <a:rPr lang="en-US" sz="1400" b="1" i="0" u="none" strike="noStrike" dirty="0" smtClean="0">
                          <a:solidFill>
                            <a:srgbClr val="000000"/>
                          </a:solidFill>
                          <a:effectLst/>
                          <a:latin typeface="Gill Sans MT" panose="020B0502020104020203" pitchFamily="34" charset="0"/>
                        </a:rPr>
                        <a:t>6</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2</a:t>
                      </a:r>
                      <a:r>
                        <a:rPr lang="en-US" sz="1400" b="1" i="0" u="none" strike="noStrike" dirty="0" smtClean="0">
                          <a:solidFill>
                            <a:srgbClr val="000000"/>
                          </a:solidFill>
                          <a:effectLst/>
                          <a:latin typeface="Gill Sans MT" panose="020B0502020104020203" pitchFamily="34" charset="0"/>
                        </a:rPr>
                        <a:t>%</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37622">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Morgan Hill</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59</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2%</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2012-13</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Mountain View-Los Altos </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52</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1</a:t>
                      </a:r>
                      <a:r>
                        <a:rPr lang="en-US" sz="1400" b="1" i="0" u="none" strike="noStrike" dirty="0" smtClean="0">
                          <a:solidFill>
                            <a:srgbClr val="000000"/>
                          </a:solidFill>
                          <a:effectLst/>
                          <a:latin typeface="Gill Sans MT" panose="020B0502020104020203" pitchFamily="34" charset="0"/>
                        </a:rPr>
                        <a:t>%</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Los Gatos</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52</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1%</a:t>
                      </a:r>
                    </a:p>
                  </a:txBody>
                  <a:tcPr marL="7883" marR="7883" marT="7883" marB="0" anchor="b">
                    <a:lnL>
                      <a:noFill/>
                    </a:lnL>
                    <a:lnR>
                      <a:noFill/>
                    </a:lnR>
                    <a:lnT>
                      <a:noFill/>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2014-15</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San Mateo Union </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51</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1%</a:t>
                      </a:r>
                    </a:p>
                  </a:txBody>
                  <a:tcPr marL="7883" marR="7883" marT="7883" marB="0" anchor="b">
                    <a:lnL>
                      <a:noFill/>
                    </a:lnL>
                    <a:lnR>
                      <a:noFill/>
                    </a:lnR>
                    <a:lnT>
                      <a:noFill/>
                    </a:lnT>
                    <a:lnB>
                      <a:noFill/>
                    </a:lnB>
                    <a:solidFill>
                      <a:schemeClr val="bg1"/>
                    </a:solidFill>
                  </a:tcPr>
                </a:tc>
              </a:tr>
              <a:tr h="269043">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Sequoia</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20</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0</a:t>
                      </a:r>
                      <a:r>
                        <a:rPr lang="en-US" sz="1400" b="1" i="0" u="none" strike="noStrike" dirty="0" smtClean="0">
                          <a:solidFill>
                            <a:srgbClr val="000000"/>
                          </a:solidFill>
                          <a:effectLst/>
                          <a:latin typeface="Gill Sans MT" panose="020B0502020104020203" pitchFamily="34" charset="0"/>
                        </a:rPr>
                        <a:t>%</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37622">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Gilroy</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18</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0%</a:t>
                      </a:r>
                    </a:p>
                  </a:txBody>
                  <a:tcPr marL="7883" marR="7883" marT="7883" marB="0" anchor="b">
                    <a:lnL>
                      <a:noFill/>
                    </a:lnL>
                    <a:lnR>
                      <a:noFill/>
                    </a:lnR>
                    <a:lnT>
                      <a:noFill/>
                    </a:lnT>
                    <a:lnB>
                      <a:noFill/>
                    </a:lnB>
                    <a:solidFill>
                      <a:schemeClr val="bg1"/>
                    </a:solidFill>
                  </a:tcPr>
                </a:tc>
              </a:tr>
              <a:tr h="237622">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Palo Alto</a:t>
                      </a: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14</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0</a:t>
                      </a:r>
                      <a:r>
                        <a:rPr lang="en-US" sz="1400" b="1" i="0" u="none" strike="noStrike" dirty="0" smtClean="0">
                          <a:solidFill>
                            <a:srgbClr val="000000"/>
                          </a:solidFill>
                          <a:effectLst/>
                          <a:latin typeface="Gill Sans MT" panose="020B0502020104020203" pitchFamily="34" charset="0"/>
                        </a:rPr>
                        <a:t>%</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a:noFill/>
                    </a:lnB>
                    <a:solidFill>
                      <a:schemeClr val="bg1"/>
                    </a:solidFill>
                  </a:tcPr>
                </a:tc>
              </a:tr>
              <a:tr h="237622">
                <a:tc>
                  <a:txBody>
                    <a:bodyPr/>
                    <a:lstStyle/>
                    <a:p>
                      <a:pPr algn="l" fontAlgn="b"/>
                      <a:r>
                        <a:rPr lang="en-US" sz="1400" b="1" i="0" u="none" strike="noStrike" smtClean="0">
                          <a:solidFill>
                            <a:srgbClr val="000000"/>
                          </a:solidFill>
                          <a:effectLst/>
                          <a:latin typeface="Gill Sans MT" panose="020B0502020104020203" pitchFamily="34" charset="0"/>
                        </a:rPr>
                        <a:t>N/A</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dirty="0">
                          <a:solidFill>
                            <a:srgbClr val="000000"/>
                          </a:solidFill>
                          <a:effectLst/>
                          <a:latin typeface="Gill Sans MT" panose="020B0502020104020203" pitchFamily="34" charset="0"/>
                        </a:rPr>
                        <a:t>San Mateo Private HS</a:t>
                      </a:r>
                    </a:p>
                  </a:txBody>
                  <a:tcPr marL="7883" marR="7883" marT="788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1</a:t>
                      </a:r>
                      <a:r>
                        <a:rPr lang="en-US" sz="1400" b="1" i="0" u="none" strike="noStrike" dirty="0" smtClean="0">
                          <a:solidFill>
                            <a:srgbClr val="000000"/>
                          </a:solidFill>
                          <a:effectLst/>
                          <a:latin typeface="Gill Sans MT" panose="020B0502020104020203" pitchFamily="34" charset="0"/>
                        </a:rPr>
                        <a:t>3</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Gill Sans MT" panose="020B0502020104020203" pitchFamily="34" charset="0"/>
                        </a:rPr>
                        <a:t>0%</a:t>
                      </a:r>
                    </a:p>
                  </a:txBody>
                  <a:tcPr marL="7883" marR="7883" marT="788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r>
              <a:tr h="237622">
                <a:tc>
                  <a:txBody>
                    <a:bodyPr/>
                    <a:lstStyle/>
                    <a:p>
                      <a:pPr algn="l" fontAlgn="b"/>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dirty="0" smtClean="0">
                          <a:solidFill>
                            <a:srgbClr val="000000"/>
                          </a:solidFill>
                          <a:effectLst/>
                          <a:latin typeface="Gill Sans MT" panose="020B0502020104020203" pitchFamily="34" charset="0"/>
                        </a:rPr>
                        <a:t>Total</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smtClean="0">
                          <a:solidFill>
                            <a:srgbClr val="000000"/>
                          </a:solidFill>
                          <a:effectLst/>
                          <a:latin typeface="Gill Sans MT" panose="020B0502020104020203" pitchFamily="34" charset="0"/>
                        </a:rPr>
                        <a:t>3,522</a:t>
                      </a:r>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1400" b="1" i="0" u="none" strike="noStrike" dirty="0">
                        <a:solidFill>
                          <a:srgbClr val="000000"/>
                        </a:solidFill>
                        <a:effectLst/>
                        <a:latin typeface="Gill Sans MT" panose="020B0502020104020203" pitchFamily="34" charset="0"/>
                      </a:endParaRPr>
                    </a:p>
                  </a:txBody>
                  <a:tcPr marL="7883" marR="7883" marT="78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533400" y="6255603"/>
            <a:ext cx="1013419" cy="646331"/>
          </a:xfrm>
          <a:prstGeom prst="rect">
            <a:avLst/>
          </a:prstGeom>
          <a:noFill/>
        </p:spPr>
        <p:txBody>
          <a:bodyPr wrap="none" rtlCol="0">
            <a:spAutoFit/>
          </a:bodyPr>
          <a:lstStyle/>
          <a:p>
            <a:r>
              <a:rPr lang="en-US" sz="1200" dirty="0"/>
              <a:t>Source: IRP</a:t>
            </a:r>
          </a:p>
          <a:p>
            <a:endParaRPr lang="en-US" dirty="0"/>
          </a:p>
        </p:txBody>
      </p:sp>
    </p:spTree>
    <p:extLst>
      <p:ext uri="{BB962C8B-B14F-4D97-AF65-F5344CB8AC3E}">
        <p14:creationId xmlns:p14="http://schemas.microsoft.com/office/powerpoint/2010/main" val="1765584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25" name="TextBox 10"/>
          <p:cNvSpPr txBox="1">
            <a:spLocks noChangeArrowheads="1"/>
          </p:cNvSpPr>
          <p:nvPr/>
        </p:nvSpPr>
        <p:spPr bwMode="auto">
          <a:xfrm>
            <a:off x="3505200" y="152400"/>
            <a:ext cx="2956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smtClean="0">
                <a:solidFill>
                  <a:schemeClr val="bg1"/>
                </a:solidFill>
              </a:rPr>
              <a:t>Self-Reported Data</a:t>
            </a:r>
            <a:endParaRPr lang="en-US" altLang="en-US"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43622"/>
            <a:ext cx="8077200" cy="61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50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25" name="TextBox 10"/>
          <p:cNvSpPr txBox="1">
            <a:spLocks noChangeArrowheads="1"/>
          </p:cNvSpPr>
          <p:nvPr/>
        </p:nvSpPr>
        <p:spPr bwMode="auto">
          <a:xfrm>
            <a:off x="3505200" y="152400"/>
            <a:ext cx="2956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smtClean="0">
                <a:solidFill>
                  <a:schemeClr val="bg1"/>
                </a:solidFill>
              </a:rPr>
              <a:t>Self-Reported Data</a:t>
            </a:r>
            <a:endParaRPr lang="en-US" altLang="en-US" b="1"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31" y="769980"/>
            <a:ext cx="8089869" cy="60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563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25" name="TextBox 10"/>
          <p:cNvSpPr txBox="1">
            <a:spLocks noChangeArrowheads="1"/>
          </p:cNvSpPr>
          <p:nvPr/>
        </p:nvSpPr>
        <p:spPr bwMode="auto">
          <a:xfrm>
            <a:off x="3626973" y="76200"/>
            <a:ext cx="1753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smtClean="0">
                <a:solidFill>
                  <a:schemeClr val="bg1"/>
                </a:solidFill>
              </a:rPr>
              <a:t>EAP Score</a:t>
            </a:r>
            <a:endParaRPr lang="en-US" altLang="en-US" b="1" dirty="0">
              <a:solidFill>
                <a:schemeClr val="bg1"/>
              </a:solidFill>
            </a:endParaRPr>
          </a:p>
        </p:txBody>
      </p:sp>
      <p:sp>
        <p:nvSpPr>
          <p:cNvPr id="2" name="TextBox 1"/>
          <p:cNvSpPr txBox="1"/>
          <p:nvPr/>
        </p:nvSpPr>
        <p:spPr>
          <a:xfrm>
            <a:off x="152401" y="914400"/>
            <a:ext cx="8702382" cy="6124754"/>
          </a:xfrm>
          <a:prstGeom prst="rect">
            <a:avLst/>
          </a:prstGeom>
          <a:noFill/>
        </p:spPr>
        <p:txBody>
          <a:bodyPr wrap="square" rtlCol="0">
            <a:spAutoFit/>
          </a:bodyPr>
          <a:lstStyle/>
          <a:p>
            <a:r>
              <a:rPr lang="en-US" sz="2800" dirty="0" smtClean="0"/>
              <a:t>CSU’s Early </a:t>
            </a:r>
            <a:r>
              <a:rPr lang="en-US" sz="2800" dirty="0" smtClean="0"/>
              <a:t>Assessment Program (now part of Smarter Balanced K-12 testing system)</a:t>
            </a:r>
          </a:p>
          <a:p>
            <a:r>
              <a:rPr lang="en-US" sz="2800" dirty="0"/>
              <a:t> </a:t>
            </a:r>
            <a:r>
              <a:rPr lang="en-US" sz="2800" dirty="0" smtClean="0"/>
              <a:t>  </a:t>
            </a:r>
            <a:r>
              <a:rPr lang="en-US" sz="2800" dirty="0" smtClean="0"/>
              <a:t>- </a:t>
            </a:r>
            <a:r>
              <a:rPr lang="en-US" sz="2800" dirty="0" smtClean="0"/>
              <a:t>Assessment of  high school juniors to measure their readiness for college-level English and Math</a:t>
            </a:r>
          </a:p>
          <a:p>
            <a:r>
              <a:rPr lang="en-US" sz="2800" dirty="0"/>
              <a:t> </a:t>
            </a:r>
            <a:r>
              <a:rPr lang="en-US" sz="2800" dirty="0" smtClean="0"/>
              <a:t> </a:t>
            </a:r>
            <a:r>
              <a:rPr lang="en-US" sz="2800" dirty="0" smtClean="0"/>
              <a:t>- </a:t>
            </a:r>
            <a:r>
              <a:rPr lang="en-US" sz="2800" dirty="0" smtClean="0"/>
              <a:t>Includes a computer adaptive test and an </a:t>
            </a:r>
            <a:r>
              <a:rPr lang="en-US" sz="2800" dirty="0" smtClean="0"/>
              <a:t>essay  (English)</a:t>
            </a:r>
            <a:endParaRPr lang="en-US" sz="2800" dirty="0" smtClean="0"/>
          </a:p>
          <a:p>
            <a:endParaRPr lang="en-US" sz="2800" dirty="0"/>
          </a:p>
          <a:p>
            <a:pPr marL="342900" indent="-342900">
              <a:buFontTx/>
              <a:buChar char="-"/>
            </a:pPr>
            <a:r>
              <a:rPr lang="en-US" sz="2800" dirty="0" smtClean="0"/>
              <a:t>CSU accepts students who receive </a:t>
            </a:r>
            <a:r>
              <a:rPr lang="en-US" sz="2800" dirty="0" smtClean="0"/>
              <a:t>‘Standard Exceeded’ </a:t>
            </a:r>
            <a:r>
              <a:rPr lang="en-US" sz="2800" dirty="0" smtClean="0"/>
              <a:t>into college-level English and Math coursework – do not need to take a placement test</a:t>
            </a:r>
          </a:p>
          <a:p>
            <a:pPr lvl="1"/>
            <a:endParaRPr lang="en-US" sz="2800" dirty="0" smtClean="0"/>
          </a:p>
          <a:p>
            <a:pPr lvl="1"/>
            <a:r>
              <a:rPr lang="en-US" sz="2800" dirty="0"/>
              <a:t>More information: </a:t>
            </a:r>
            <a:r>
              <a:rPr lang="en-US" sz="2800" dirty="0">
                <a:hlinkClick r:id="rId4"/>
              </a:rPr>
              <a:t>https://www.calstate.edu/EAP</a:t>
            </a:r>
            <a:r>
              <a:rPr lang="en-US" sz="2800" dirty="0" smtClean="0">
                <a:hlinkClick r:id="rId4"/>
              </a:rPr>
              <a:t>/</a:t>
            </a:r>
            <a:endParaRPr lang="en-US" sz="2800" dirty="0" smtClean="0"/>
          </a:p>
          <a:p>
            <a:pPr lvl="1"/>
            <a:endParaRPr lang="en-US" sz="2800" dirty="0" smtClean="0"/>
          </a:p>
          <a:p>
            <a:endParaRPr lang="en-US" sz="2800" dirty="0"/>
          </a:p>
        </p:txBody>
      </p:sp>
    </p:spTree>
    <p:extLst>
      <p:ext uri="{BB962C8B-B14F-4D97-AF65-F5344CB8AC3E}">
        <p14:creationId xmlns:p14="http://schemas.microsoft.com/office/powerpoint/2010/main" val="2851390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990600"/>
            <a:ext cx="8915400" cy="6063198"/>
          </a:xfrm>
          <a:prstGeom prst="rect">
            <a:avLst/>
          </a:prstGeom>
          <a:noFill/>
        </p:spPr>
        <p:txBody>
          <a:bodyPr wrap="square" rtlCol="0">
            <a:spAutoFit/>
          </a:bodyPr>
          <a:lstStyle/>
          <a:p>
            <a:r>
              <a:rPr lang="en-US" b="1" dirty="0" smtClean="0"/>
              <a:t>Considerations Moving Forward:</a:t>
            </a:r>
          </a:p>
          <a:p>
            <a:endParaRPr lang="en-US" b="1" dirty="0" smtClean="0"/>
          </a:p>
          <a:p>
            <a:r>
              <a:rPr lang="en-US" dirty="0" smtClean="0"/>
              <a:t>1. Low match rate with Cal-PASS Plus – consider collecting and using self-reported transcript data</a:t>
            </a:r>
          </a:p>
          <a:p>
            <a:endParaRPr lang="en-US" dirty="0"/>
          </a:p>
          <a:p>
            <a:r>
              <a:rPr lang="en-US" dirty="0" smtClean="0"/>
              <a:t>2. Expanding the pilot to levels above/equivalent to Math 10</a:t>
            </a:r>
          </a:p>
          <a:p>
            <a:endParaRPr lang="en-US" dirty="0"/>
          </a:p>
          <a:p>
            <a:r>
              <a:rPr lang="en-US" dirty="0" smtClean="0"/>
              <a:t>3. Change the way we notify students of their placement level</a:t>
            </a:r>
          </a:p>
          <a:p>
            <a:r>
              <a:rPr lang="en-US" dirty="0" smtClean="0"/>
              <a:t>i.e. psychological implications of receiving two placement levels and two week lag between the </a:t>
            </a:r>
            <a:r>
              <a:rPr lang="en-US" dirty="0" err="1" smtClean="0"/>
              <a:t>Accuplacer</a:t>
            </a:r>
            <a:r>
              <a:rPr lang="en-US" dirty="0" smtClean="0"/>
              <a:t> score and the multiple </a:t>
            </a:r>
            <a:r>
              <a:rPr lang="en-US" dirty="0" smtClean="0"/>
              <a:t>measures </a:t>
            </a:r>
            <a:r>
              <a:rPr lang="en-US" dirty="0" smtClean="0"/>
              <a:t>score</a:t>
            </a:r>
          </a:p>
          <a:p>
            <a:endParaRPr lang="en-US" dirty="0"/>
          </a:p>
          <a:p>
            <a:r>
              <a:rPr lang="en-US" dirty="0" smtClean="0"/>
              <a:t>4. Consider using the EAP </a:t>
            </a:r>
            <a:r>
              <a:rPr lang="en-US" dirty="0" smtClean="0"/>
              <a:t>score of </a:t>
            </a:r>
            <a:r>
              <a:rPr lang="en-US" dirty="0"/>
              <a:t>Standard Exceeded as </a:t>
            </a:r>
            <a:r>
              <a:rPr lang="en-US" dirty="0" smtClean="0"/>
              <a:t>an additional Multiple Measure</a:t>
            </a:r>
          </a:p>
          <a:p>
            <a:endParaRPr lang="en-US" dirty="0"/>
          </a:p>
          <a:p>
            <a:endParaRPr lang="en-US" dirty="0"/>
          </a:p>
        </p:txBody>
      </p:sp>
    </p:spTree>
    <p:extLst>
      <p:ext uri="{BB962C8B-B14F-4D97-AF65-F5344CB8AC3E}">
        <p14:creationId xmlns:p14="http://schemas.microsoft.com/office/powerpoint/2010/main" val="2169172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25" name="TextBox 4"/>
          <p:cNvSpPr txBox="1">
            <a:spLocks noChangeArrowheads="1"/>
          </p:cNvSpPr>
          <p:nvPr/>
        </p:nvSpPr>
        <p:spPr bwMode="auto">
          <a:xfrm>
            <a:off x="3756801" y="150813"/>
            <a:ext cx="1776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smtClean="0">
                <a:solidFill>
                  <a:schemeClr val="bg1"/>
                </a:solidFill>
              </a:rPr>
              <a:t>Next Steps</a:t>
            </a:r>
            <a:endParaRPr lang="en-US" altLang="en-US" b="1" dirty="0">
              <a:solidFill>
                <a:schemeClr val="bg1"/>
              </a:solidFill>
            </a:endParaRPr>
          </a:p>
        </p:txBody>
      </p:sp>
      <p:sp>
        <p:nvSpPr>
          <p:cNvPr id="3" name="TextBox 2"/>
          <p:cNvSpPr txBox="1"/>
          <p:nvPr/>
        </p:nvSpPr>
        <p:spPr>
          <a:xfrm>
            <a:off x="9728" y="925354"/>
            <a:ext cx="8981872" cy="5632311"/>
          </a:xfrm>
          <a:prstGeom prst="rect">
            <a:avLst/>
          </a:prstGeom>
          <a:noFill/>
        </p:spPr>
        <p:txBody>
          <a:bodyPr wrap="square" rtlCol="0">
            <a:spAutoFit/>
          </a:bodyPr>
          <a:lstStyle/>
          <a:p>
            <a:pPr marL="342900" indent="-342900">
              <a:buFont typeface="Arial" panose="020B0604020202020204" pitchFamily="34" charset="0"/>
              <a:buChar char="•"/>
            </a:pPr>
            <a:r>
              <a:rPr lang="en-US" sz="2000" dirty="0"/>
              <a:t>Continue to place students using </a:t>
            </a:r>
            <a:r>
              <a:rPr lang="en-US" sz="2000" dirty="0" err="1"/>
              <a:t>Accuplacer</a:t>
            </a:r>
            <a:r>
              <a:rPr lang="en-US" sz="2000" dirty="0"/>
              <a:t> and Multiple Measures</a:t>
            </a:r>
          </a:p>
          <a:p>
            <a:pPr marL="800100" lvl="1" indent="-342900">
              <a:buFont typeface="Arial" panose="020B0604020202020204" pitchFamily="34" charset="0"/>
              <a:buChar char="•"/>
            </a:pPr>
            <a:r>
              <a:rPr lang="en-US" sz="2000" dirty="0"/>
              <a:t>Open up to all levels of math</a:t>
            </a:r>
            <a:r>
              <a:rPr lang="en-US" sz="2000" dirty="0" smtClean="0"/>
              <a:t>?</a:t>
            </a:r>
          </a:p>
          <a:p>
            <a:pPr marL="800100" lvl="1" indent="-342900">
              <a:buFont typeface="Arial" panose="020B0604020202020204" pitchFamily="34" charset="0"/>
              <a:buChar char="•"/>
            </a:pPr>
            <a:r>
              <a:rPr lang="en-US" sz="2000" dirty="0" smtClean="0"/>
              <a:t>Use EAP scores to place students </a:t>
            </a:r>
            <a:r>
              <a:rPr lang="en-US" sz="2000" dirty="0" smtClean="0"/>
              <a:t>as a </a:t>
            </a:r>
            <a:r>
              <a:rPr lang="en-US" sz="2000" dirty="0" smtClean="0"/>
              <a:t>multiple measure as well?</a:t>
            </a:r>
            <a:endParaRPr lang="en-US" sz="2000" dirty="0"/>
          </a:p>
          <a:p>
            <a:endParaRPr lang="en-US" sz="2000" dirty="0"/>
          </a:p>
          <a:p>
            <a:pPr marL="171450" indent="-171450">
              <a:buFont typeface="Arial" panose="020B0604020202020204" pitchFamily="34" charset="0"/>
              <a:buChar char="•"/>
            </a:pPr>
            <a:r>
              <a:rPr lang="en-US" sz="2000" dirty="0" smtClean="0"/>
              <a:t> Discuss </a:t>
            </a:r>
            <a:r>
              <a:rPr lang="en-US" sz="2000" dirty="0"/>
              <a:t>different ways to notify students in the pilot</a:t>
            </a:r>
          </a:p>
          <a:p>
            <a:pPr marL="628650" lvl="1" indent="-171450">
              <a:buFont typeface="Arial" panose="020B0604020202020204" pitchFamily="34" charset="0"/>
              <a:buChar char="•"/>
            </a:pPr>
            <a:r>
              <a:rPr lang="en-US" sz="2000" dirty="0"/>
              <a:t>Provide only one placement </a:t>
            </a:r>
            <a:r>
              <a:rPr lang="en-US" sz="2000" dirty="0" smtClean="0"/>
              <a:t>level rather than </a:t>
            </a:r>
            <a:r>
              <a:rPr lang="en-US" sz="2000" dirty="0" err="1" smtClean="0"/>
              <a:t>Accuplacer</a:t>
            </a:r>
            <a:r>
              <a:rPr lang="en-US" sz="2000" dirty="0" smtClean="0"/>
              <a:t> and MM? </a:t>
            </a:r>
            <a:endParaRPr lang="en-US" sz="2000" dirty="0" smtClean="0"/>
          </a:p>
          <a:p>
            <a:pPr marL="628650" lvl="1" indent="-171450">
              <a:buFont typeface="Arial" panose="020B0604020202020204" pitchFamily="34" charset="0"/>
              <a:buChar char="•"/>
            </a:pPr>
            <a:r>
              <a:rPr lang="en-US" sz="2000" dirty="0" smtClean="0"/>
              <a:t>Automate the process so students receive their MM placement at the same time as </a:t>
            </a:r>
            <a:r>
              <a:rPr lang="en-US" sz="2000" dirty="0" err="1" smtClean="0"/>
              <a:t>Accuplacer</a:t>
            </a:r>
            <a:r>
              <a:rPr lang="en-US" sz="2000" dirty="0" smtClean="0"/>
              <a:t> (now a 2 week delay)</a:t>
            </a:r>
            <a:endParaRPr lang="en-US" sz="2000" dirty="0"/>
          </a:p>
          <a:p>
            <a:pPr lvl="1"/>
            <a:r>
              <a:rPr lang="en-US" sz="2000" dirty="0"/>
              <a:t>   </a:t>
            </a:r>
          </a:p>
          <a:p>
            <a:pPr marL="171450" indent="-171450">
              <a:buFont typeface="Arial" panose="020B0604020202020204" pitchFamily="34" charset="0"/>
              <a:buChar char="•"/>
            </a:pPr>
            <a:r>
              <a:rPr lang="en-US" sz="2000" dirty="0" smtClean="0"/>
              <a:t>  Track </a:t>
            </a:r>
            <a:r>
              <a:rPr lang="en-US" sz="2000" dirty="0"/>
              <a:t>the spring cohort to course </a:t>
            </a:r>
            <a:r>
              <a:rPr lang="en-US" sz="2000" dirty="0" smtClean="0"/>
              <a:t>completion</a:t>
            </a:r>
            <a:endParaRPr lang="en-US" sz="2000" dirty="0"/>
          </a:p>
          <a:p>
            <a:endParaRPr lang="en-US" sz="2000" dirty="0"/>
          </a:p>
          <a:p>
            <a:pPr marL="171450" indent="-171450">
              <a:buFont typeface="Arial" panose="020B0604020202020204" pitchFamily="34" charset="0"/>
              <a:buChar char="•"/>
            </a:pPr>
            <a:r>
              <a:rPr lang="en-US" sz="2000" dirty="0" smtClean="0"/>
              <a:t>  Survey </a:t>
            </a:r>
            <a:r>
              <a:rPr lang="en-US" sz="2000" dirty="0"/>
              <a:t>students who were </a:t>
            </a:r>
            <a:r>
              <a:rPr lang="en-US" sz="2000" dirty="0" smtClean="0"/>
              <a:t>in the pilot to get their feedback</a:t>
            </a:r>
          </a:p>
          <a:p>
            <a:pPr marL="171450" indent="-171450">
              <a:buFont typeface="Arial" panose="020B0604020202020204" pitchFamily="34" charset="0"/>
              <a:buChar char="•"/>
            </a:pPr>
            <a:endParaRPr lang="en-US" sz="2000" dirty="0"/>
          </a:p>
          <a:p>
            <a:pPr marL="350838" lvl="1" indent="-350838">
              <a:buFont typeface="Arial" panose="020B0604020202020204" pitchFamily="34" charset="0"/>
              <a:buChar char="•"/>
            </a:pPr>
            <a:r>
              <a:rPr lang="en-US" sz="2000" dirty="0"/>
              <a:t>Discuss the possible use of self-reported transcript data </a:t>
            </a:r>
            <a:endParaRPr lang="en-US" sz="2000" dirty="0" smtClean="0"/>
          </a:p>
          <a:p>
            <a:pPr marL="808038" lvl="2" indent="-350838">
              <a:buFont typeface="Arial" panose="020B0604020202020204" pitchFamily="34" charset="0"/>
              <a:buChar char="•"/>
            </a:pPr>
            <a:r>
              <a:rPr lang="en-US" sz="2000" dirty="0" smtClean="0"/>
              <a:t>Collect </a:t>
            </a:r>
            <a:r>
              <a:rPr lang="en-US" sz="2000" dirty="0"/>
              <a:t>course, </a:t>
            </a:r>
            <a:r>
              <a:rPr lang="en-US" sz="2000" dirty="0" smtClean="0"/>
              <a:t>grade, </a:t>
            </a:r>
            <a:r>
              <a:rPr lang="en-US" sz="2000" dirty="0"/>
              <a:t>and GPA on application</a:t>
            </a:r>
          </a:p>
          <a:p>
            <a:pPr marL="808038" lvl="2" indent="-350838">
              <a:buFont typeface="Arial" panose="020B0604020202020204" pitchFamily="34" charset="0"/>
              <a:buChar char="•"/>
            </a:pPr>
            <a:r>
              <a:rPr lang="en-US" sz="2000" dirty="0"/>
              <a:t>Validate 10% of </a:t>
            </a:r>
            <a:r>
              <a:rPr lang="en-US" sz="2000" dirty="0" smtClean="0"/>
              <a:t>self-reported </a:t>
            </a:r>
            <a:r>
              <a:rPr lang="en-US" sz="2000" dirty="0"/>
              <a:t>data against </a:t>
            </a:r>
            <a:r>
              <a:rPr lang="en-US" sz="2000" dirty="0" err="1"/>
              <a:t>CalPass</a:t>
            </a:r>
            <a:r>
              <a:rPr lang="en-US" sz="2000" dirty="0"/>
              <a:t> transcripts</a:t>
            </a:r>
          </a:p>
          <a:p>
            <a:pPr marL="808038" lvl="2" indent="-350838">
              <a:buFont typeface="Arial" panose="020B0604020202020204" pitchFamily="34" charset="0"/>
              <a:buChar char="•"/>
            </a:pPr>
            <a:r>
              <a:rPr lang="en-US" sz="2000" dirty="0"/>
              <a:t>Allows greater access </a:t>
            </a:r>
            <a:r>
              <a:rPr lang="en-US" sz="2000" dirty="0" smtClean="0"/>
              <a:t>for</a:t>
            </a:r>
            <a:r>
              <a:rPr lang="en-US" sz="2000" dirty="0" smtClean="0"/>
              <a:t> students </a:t>
            </a:r>
            <a:r>
              <a:rPr lang="en-US" sz="2000" dirty="0"/>
              <a:t>without transcript data in </a:t>
            </a:r>
            <a:r>
              <a:rPr lang="en-US" sz="2000" dirty="0" err="1" smtClean="0"/>
              <a:t>CalPass</a:t>
            </a:r>
            <a:endParaRPr lang="en-US" sz="2000" dirty="0" smtClean="0"/>
          </a:p>
          <a:p>
            <a:pPr marL="808038" lvl="2" indent="-350838">
              <a:buFont typeface="Arial" panose="020B0604020202020204" pitchFamily="34" charset="0"/>
              <a:buChar char="•"/>
            </a:pPr>
            <a:r>
              <a:rPr lang="en-US" sz="2000" dirty="0" smtClean="0"/>
              <a:t>Increase our sample size to determine if MM is working or not</a:t>
            </a:r>
            <a:endParaRPr lang="en-US" sz="2000" dirty="0"/>
          </a:p>
        </p:txBody>
      </p:sp>
    </p:spTree>
    <p:extLst>
      <p:ext uri="{BB962C8B-B14F-4D97-AF65-F5344CB8AC3E}">
        <p14:creationId xmlns:p14="http://schemas.microsoft.com/office/powerpoint/2010/main" val="2982648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6599" y="2838271"/>
            <a:ext cx="8915400" cy="1200329"/>
          </a:xfrm>
          <a:prstGeom prst="rect">
            <a:avLst/>
          </a:prstGeom>
          <a:noFill/>
        </p:spPr>
        <p:txBody>
          <a:bodyPr wrap="square" rtlCol="0">
            <a:spAutoFit/>
          </a:bodyPr>
          <a:lstStyle/>
          <a:p>
            <a:r>
              <a:rPr lang="en-US" b="1" dirty="0" smtClean="0"/>
              <a:t>Recap on Historical Placement and Completion Rates</a:t>
            </a:r>
            <a:endParaRPr lang="en-US" dirty="0" smtClean="0"/>
          </a:p>
          <a:p>
            <a:endParaRPr lang="en-US" dirty="0"/>
          </a:p>
          <a:p>
            <a:endParaRPr lang="en-US" dirty="0"/>
          </a:p>
        </p:txBody>
      </p:sp>
    </p:spTree>
    <p:extLst>
      <p:ext uri="{BB962C8B-B14F-4D97-AF65-F5344CB8AC3E}">
        <p14:creationId xmlns:p14="http://schemas.microsoft.com/office/powerpoint/2010/main" val="871269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35135795"/>
              </p:ext>
            </p:extLst>
          </p:nvPr>
        </p:nvGraphicFramePr>
        <p:xfrm>
          <a:off x="304800" y="2057400"/>
          <a:ext cx="8534400" cy="2639916"/>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676400"/>
                <a:gridCol w="1676400"/>
                <a:gridCol w="1447800"/>
                <a:gridCol w="1447800"/>
              </a:tblGrid>
              <a:tr h="443092">
                <a:tc>
                  <a:txBody>
                    <a:bodyPr/>
                    <a:lstStyle/>
                    <a:p>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First Time</a:t>
                      </a:r>
                      <a:r>
                        <a:rPr lang="en-US" sz="1600" b="1" baseline="0" dirty="0" smtClean="0">
                          <a:solidFill>
                            <a:schemeClr val="tx1"/>
                          </a:solidFill>
                        </a:rPr>
                        <a:t> Students</a:t>
                      </a:r>
                      <a:endParaRPr lang="en-US" sz="1600" b="1" dirty="0" smtClean="0">
                        <a:solidFill>
                          <a:schemeClr val="tx1"/>
                        </a:solidFill>
                      </a:endParaRPr>
                    </a:p>
                    <a:p>
                      <a:pPr algn="ctr"/>
                      <a:endParaRPr lang="en-US" sz="1600" b="1" dirty="0">
                        <a:solidFill>
                          <a:schemeClr val="tx1"/>
                        </a:solidFill>
                      </a:endParaRPr>
                    </a:p>
                  </a:txBody>
                  <a:tcPr/>
                </a:tc>
                <a:tc>
                  <a:txBody>
                    <a:bodyPr/>
                    <a:lstStyle/>
                    <a:p>
                      <a:pPr algn="ctr"/>
                      <a:r>
                        <a:rPr lang="en-US" sz="1600" b="1" dirty="0" smtClean="0">
                          <a:solidFill>
                            <a:schemeClr val="tx1"/>
                          </a:solidFill>
                        </a:rPr>
                        <a:t>Percent Placing</a:t>
                      </a:r>
                      <a:r>
                        <a:rPr lang="en-US" sz="1600" b="1" baseline="0" dirty="0" smtClean="0">
                          <a:solidFill>
                            <a:schemeClr val="tx1"/>
                          </a:solidFill>
                        </a:rPr>
                        <a:t> in Basic Skills Math</a:t>
                      </a:r>
                      <a:endParaRPr lang="en-US" sz="1600" b="1" dirty="0">
                        <a:solidFill>
                          <a:schemeClr val="tx1"/>
                        </a:solidFill>
                      </a:endParaRPr>
                    </a:p>
                  </a:txBody>
                  <a:tcPr/>
                </a:tc>
                <a:tc>
                  <a:txBody>
                    <a:bodyPr/>
                    <a:lstStyle/>
                    <a:p>
                      <a:pPr algn="ctr"/>
                      <a:r>
                        <a:rPr lang="en-US" sz="1600" b="1" dirty="0" smtClean="0">
                          <a:solidFill>
                            <a:schemeClr val="tx1"/>
                          </a:solidFill>
                        </a:rPr>
                        <a:t>Percent Enrolling</a:t>
                      </a:r>
                      <a:r>
                        <a:rPr lang="en-US" sz="1600" b="1" baseline="0" dirty="0" smtClean="0">
                          <a:solidFill>
                            <a:schemeClr val="tx1"/>
                          </a:solidFill>
                        </a:rPr>
                        <a:t> in Basic Skills Math in First Year</a:t>
                      </a:r>
                      <a:endParaRPr lang="en-US" sz="1600" b="1" dirty="0">
                        <a:solidFill>
                          <a:schemeClr val="tx1"/>
                        </a:solidFill>
                      </a:endParaRPr>
                    </a:p>
                  </a:txBody>
                  <a:tcPr/>
                </a:tc>
                <a:tc>
                  <a:txBody>
                    <a:bodyPr/>
                    <a:lstStyle/>
                    <a:p>
                      <a:pPr algn="ctr"/>
                      <a:r>
                        <a:rPr lang="en-US" sz="1600" b="1" dirty="0" smtClean="0">
                          <a:solidFill>
                            <a:schemeClr val="tx1"/>
                          </a:solidFill>
                        </a:rPr>
                        <a:t>Percent Placing</a:t>
                      </a:r>
                      <a:r>
                        <a:rPr lang="en-US" sz="1600" b="1" baseline="0" dirty="0" smtClean="0">
                          <a:solidFill>
                            <a:schemeClr val="tx1"/>
                          </a:solidFill>
                        </a:rPr>
                        <a:t> in College Level Math</a:t>
                      </a:r>
                      <a:endParaRPr lang="en-US" sz="1600" b="1" dirty="0">
                        <a:solidFill>
                          <a:schemeClr val="tx1"/>
                        </a:solidFill>
                      </a:endParaRPr>
                    </a:p>
                  </a:txBody>
                  <a:tcPr/>
                </a:tc>
                <a:tc>
                  <a:txBody>
                    <a:bodyPr/>
                    <a:lstStyle/>
                    <a:p>
                      <a:pPr algn="ctr"/>
                      <a:r>
                        <a:rPr lang="en-US" sz="1600" b="1" dirty="0" smtClean="0">
                          <a:solidFill>
                            <a:schemeClr val="tx1"/>
                          </a:solidFill>
                        </a:rPr>
                        <a:t>Percent Enrolling</a:t>
                      </a:r>
                      <a:r>
                        <a:rPr lang="en-US" sz="1600" b="1" baseline="0" dirty="0" smtClean="0">
                          <a:solidFill>
                            <a:schemeClr val="tx1"/>
                          </a:solidFill>
                        </a:rPr>
                        <a:t> in College Level Math in First Year</a:t>
                      </a:r>
                      <a:endParaRPr lang="en-US" sz="1600" b="1" dirty="0">
                        <a:solidFill>
                          <a:schemeClr val="tx1"/>
                        </a:solidFill>
                      </a:endParaRPr>
                    </a:p>
                  </a:txBody>
                  <a:tcPr/>
                </a:tc>
                <a:extLst>
                  <a:ext uri="{0D108BD9-81ED-4DB2-BD59-A6C34878D82A}">
                    <a16:rowId xmlns:a16="http://schemas.microsoft.com/office/drawing/2014/main" xmlns="" val="10001"/>
                  </a:ext>
                </a:extLst>
              </a:tr>
              <a:tr h="443092">
                <a:tc>
                  <a:txBody>
                    <a:bodyPr/>
                    <a:lstStyle/>
                    <a:p>
                      <a:r>
                        <a:rPr lang="en-US" sz="1600" b="1" dirty="0" smtClean="0"/>
                        <a:t>Fall 2015</a:t>
                      </a:r>
                      <a:endParaRPr lang="en-US" sz="1600" b="1" dirty="0"/>
                    </a:p>
                  </a:txBody>
                  <a:tcPr/>
                </a:tc>
                <a:tc>
                  <a:txBody>
                    <a:bodyPr/>
                    <a:lstStyle/>
                    <a:p>
                      <a:pPr algn="ctr"/>
                      <a:r>
                        <a:rPr lang="en-US" sz="1600" b="1" dirty="0" smtClean="0"/>
                        <a:t>3,684</a:t>
                      </a:r>
                      <a:endParaRPr lang="en-US" sz="1600" b="1" dirty="0"/>
                    </a:p>
                  </a:txBody>
                  <a:tcPr/>
                </a:tc>
                <a:tc>
                  <a:txBody>
                    <a:bodyPr/>
                    <a:lstStyle/>
                    <a:p>
                      <a:pPr algn="ctr"/>
                      <a:r>
                        <a:rPr lang="en-US" sz="1600" b="1" dirty="0" smtClean="0"/>
                        <a:t>75%</a:t>
                      </a:r>
                      <a:endParaRPr lang="en-US" sz="1600" b="1" dirty="0"/>
                    </a:p>
                  </a:txBody>
                  <a:tcPr/>
                </a:tc>
                <a:tc>
                  <a:txBody>
                    <a:bodyPr/>
                    <a:lstStyle/>
                    <a:p>
                      <a:pPr algn="ctr"/>
                      <a:r>
                        <a:rPr lang="en-US" sz="1600" b="1" dirty="0" smtClean="0"/>
                        <a:t>83%</a:t>
                      </a:r>
                      <a:endParaRPr lang="en-US" sz="1600" b="1" dirty="0"/>
                    </a:p>
                  </a:txBody>
                  <a:tcPr/>
                </a:tc>
                <a:tc>
                  <a:txBody>
                    <a:bodyPr/>
                    <a:lstStyle/>
                    <a:p>
                      <a:pPr algn="ctr"/>
                      <a:r>
                        <a:rPr lang="en-US" sz="1600" b="1" dirty="0" smtClean="0"/>
                        <a:t>15%</a:t>
                      </a:r>
                      <a:endParaRPr lang="en-US" sz="1600" b="1" dirty="0"/>
                    </a:p>
                  </a:txBody>
                  <a:tcPr/>
                </a:tc>
                <a:tc>
                  <a:txBody>
                    <a:bodyPr/>
                    <a:lstStyle/>
                    <a:p>
                      <a:pPr algn="ctr"/>
                      <a:r>
                        <a:rPr lang="en-US" sz="1600" b="1" dirty="0" smtClean="0"/>
                        <a:t>84%</a:t>
                      </a:r>
                      <a:endParaRPr lang="en-US" sz="1600" b="1" dirty="0"/>
                    </a:p>
                  </a:txBody>
                  <a:tcPr/>
                </a:tc>
                <a:extLst>
                  <a:ext uri="{0D108BD9-81ED-4DB2-BD59-A6C34878D82A}">
                    <a16:rowId xmlns:a16="http://schemas.microsoft.com/office/drawing/2014/main" xmlns="" val="10002"/>
                  </a:ext>
                </a:extLst>
              </a:tr>
              <a:tr h="443092">
                <a:tc>
                  <a:txBody>
                    <a:bodyPr/>
                    <a:lstStyle/>
                    <a:p>
                      <a:r>
                        <a:rPr lang="en-US" sz="1600" b="1" dirty="0" smtClean="0"/>
                        <a:t>Fall</a:t>
                      </a:r>
                      <a:r>
                        <a:rPr lang="en-US" sz="1600" b="1" baseline="0" dirty="0" smtClean="0"/>
                        <a:t> 2014</a:t>
                      </a:r>
                      <a:endParaRPr lang="en-US" sz="1600" b="1" dirty="0"/>
                    </a:p>
                  </a:txBody>
                  <a:tcPr/>
                </a:tc>
                <a:tc>
                  <a:txBody>
                    <a:bodyPr/>
                    <a:lstStyle/>
                    <a:p>
                      <a:pPr algn="ctr"/>
                      <a:r>
                        <a:rPr lang="en-US" sz="1600" b="1" dirty="0" smtClean="0"/>
                        <a:t>3,657</a:t>
                      </a:r>
                      <a:endParaRPr lang="en-US" sz="1600" b="1" dirty="0"/>
                    </a:p>
                  </a:txBody>
                  <a:tcPr/>
                </a:tc>
                <a:tc>
                  <a:txBody>
                    <a:bodyPr/>
                    <a:lstStyle/>
                    <a:p>
                      <a:pPr algn="ctr"/>
                      <a:r>
                        <a:rPr lang="en-US" sz="1600" b="1" dirty="0" smtClean="0"/>
                        <a:t>76%</a:t>
                      </a:r>
                      <a:endParaRPr lang="en-US" sz="1600" b="1" dirty="0"/>
                    </a:p>
                  </a:txBody>
                  <a:tcPr/>
                </a:tc>
                <a:tc>
                  <a:txBody>
                    <a:bodyPr/>
                    <a:lstStyle/>
                    <a:p>
                      <a:pPr algn="ctr"/>
                      <a:r>
                        <a:rPr lang="en-US" sz="1600" b="1" dirty="0" smtClean="0"/>
                        <a:t>84%</a:t>
                      </a:r>
                      <a:endParaRPr lang="en-US" sz="1600" b="1" dirty="0"/>
                    </a:p>
                  </a:txBody>
                  <a:tcPr/>
                </a:tc>
                <a:tc>
                  <a:txBody>
                    <a:bodyPr/>
                    <a:lstStyle/>
                    <a:p>
                      <a:pPr algn="ctr"/>
                      <a:r>
                        <a:rPr lang="en-US" sz="1600" b="1" dirty="0" smtClean="0"/>
                        <a:t>14%</a:t>
                      </a:r>
                      <a:endParaRPr lang="en-US" sz="1600" b="1" dirty="0"/>
                    </a:p>
                  </a:txBody>
                  <a:tcPr/>
                </a:tc>
                <a:tc>
                  <a:txBody>
                    <a:bodyPr/>
                    <a:lstStyle/>
                    <a:p>
                      <a:pPr algn="ctr"/>
                      <a:r>
                        <a:rPr lang="en-US" sz="1600" b="1" dirty="0" smtClean="0"/>
                        <a:t>87%</a:t>
                      </a:r>
                      <a:endParaRPr lang="en-US" sz="1600" b="1" dirty="0"/>
                    </a:p>
                  </a:txBody>
                  <a:tcPr/>
                </a:tc>
                <a:extLst>
                  <a:ext uri="{0D108BD9-81ED-4DB2-BD59-A6C34878D82A}">
                    <a16:rowId xmlns:a16="http://schemas.microsoft.com/office/drawing/2014/main" xmlns="" val="10003"/>
                  </a:ext>
                </a:extLst>
              </a:tr>
              <a:tr h="443092">
                <a:tc>
                  <a:txBody>
                    <a:bodyPr/>
                    <a:lstStyle/>
                    <a:p>
                      <a:r>
                        <a:rPr lang="en-US" sz="1600" b="1" dirty="0" smtClean="0"/>
                        <a:t>Fall</a:t>
                      </a:r>
                      <a:r>
                        <a:rPr lang="en-US" sz="1600" b="1" baseline="0" dirty="0" smtClean="0"/>
                        <a:t> 2013</a:t>
                      </a:r>
                      <a:endParaRPr lang="en-US" sz="1600" b="1" dirty="0"/>
                    </a:p>
                  </a:txBody>
                  <a:tcPr/>
                </a:tc>
                <a:tc>
                  <a:txBody>
                    <a:bodyPr/>
                    <a:lstStyle/>
                    <a:p>
                      <a:pPr algn="ctr"/>
                      <a:r>
                        <a:rPr lang="en-US" sz="1600" b="1" dirty="0" smtClean="0"/>
                        <a:t>3,677</a:t>
                      </a:r>
                      <a:endParaRPr lang="en-US" sz="1600" b="1" dirty="0"/>
                    </a:p>
                  </a:txBody>
                  <a:tcPr/>
                </a:tc>
                <a:tc>
                  <a:txBody>
                    <a:bodyPr/>
                    <a:lstStyle/>
                    <a:p>
                      <a:pPr algn="ctr"/>
                      <a:r>
                        <a:rPr lang="en-US" sz="1600" b="1" dirty="0" smtClean="0"/>
                        <a:t>76%</a:t>
                      </a:r>
                      <a:endParaRPr lang="en-US" sz="1600" b="1" dirty="0"/>
                    </a:p>
                  </a:txBody>
                  <a:tcPr/>
                </a:tc>
                <a:tc>
                  <a:txBody>
                    <a:bodyPr/>
                    <a:lstStyle/>
                    <a:p>
                      <a:pPr algn="ctr"/>
                      <a:r>
                        <a:rPr lang="en-US" sz="1600" b="1" dirty="0" smtClean="0"/>
                        <a:t>82%</a:t>
                      </a:r>
                      <a:endParaRPr lang="en-US" sz="1600" b="1" dirty="0"/>
                    </a:p>
                  </a:txBody>
                  <a:tcPr/>
                </a:tc>
                <a:tc>
                  <a:txBody>
                    <a:bodyPr/>
                    <a:lstStyle/>
                    <a:p>
                      <a:pPr algn="ctr"/>
                      <a:r>
                        <a:rPr lang="en-US" sz="1600" b="1" dirty="0" smtClean="0"/>
                        <a:t>13%</a:t>
                      </a:r>
                      <a:endParaRPr lang="en-US" sz="1600" b="1" dirty="0"/>
                    </a:p>
                  </a:txBody>
                  <a:tcPr/>
                </a:tc>
                <a:tc>
                  <a:txBody>
                    <a:bodyPr/>
                    <a:lstStyle/>
                    <a:p>
                      <a:pPr algn="ctr"/>
                      <a:r>
                        <a:rPr lang="en-US" sz="1600" b="1" dirty="0" smtClean="0"/>
                        <a:t>84%</a:t>
                      </a:r>
                      <a:endParaRPr lang="en-US" sz="1600" b="1" dirty="0"/>
                    </a:p>
                  </a:txBody>
                  <a:tcPr/>
                </a:tc>
                <a:extLst>
                  <a:ext uri="{0D108BD9-81ED-4DB2-BD59-A6C34878D82A}">
                    <a16:rowId xmlns:a16="http://schemas.microsoft.com/office/drawing/2014/main" xmlns="" val="10004"/>
                  </a:ext>
                </a:extLst>
              </a:tr>
            </a:tbl>
          </a:graphicData>
        </a:graphic>
      </p:graphicFrame>
      <p:sp>
        <p:nvSpPr>
          <p:cNvPr id="3125" name="TextBox 10"/>
          <p:cNvSpPr txBox="1">
            <a:spLocks noChangeArrowheads="1"/>
          </p:cNvSpPr>
          <p:nvPr/>
        </p:nvSpPr>
        <p:spPr bwMode="auto">
          <a:xfrm>
            <a:off x="2362200" y="152400"/>
            <a:ext cx="4972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smtClean="0">
                <a:solidFill>
                  <a:schemeClr val="bg1"/>
                </a:solidFill>
              </a:rPr>
              <a:t>Placement and Enrollment Rates</a:t>
            </a:r>
            <a:endParaRPr lang="en-US" altLang="en-US" b="1" dirty="0">
              <a:solidFill>
                <a:schemeClr val="bg1"/>
              </a:solidFill>
            </a:endParaRPr>
          </a:p>
        </p:txBody>
      </p:sp>
      <p:sp>
        <p:nvSpPr>
          <p:cNvPr id="2" name="TextBox 1"/>
          <p:cNvSpPr txBox="1"/>
          <p:nvPr/>
        </p:nvSpPr>
        <p:spPr>
          <a:xfrm>
            <a:off x="190500" y="4734530"/>
            <a:ext cx="8763000" cy="954107"/>
          </a:xfrm>
          <a:prstGeom prst="rect">
            <a:avLst/>
          </a:prstGeom>
          <a:noFill/>
        </p:spPr>
        <p:txBody>
          <a:bodyPr wrap="square" rtlCol="0">
            <a:spAutoFit/>
          </a:bodyPr>
          <a:lstStyle/>
          <a:p>
            <a:r>
              <a:rPr lang="en-US" sz="1400" dirty="0" smtClean="0"/>
              <a:t>Students </a:t>
            </a:r>
            <a:r>
              <a:rPr lang="en-US" sz="1400" dirty="0"/>
              <a:t>who took placement test on March 1-September 30 prior to each fall </a:t>
            </a:r>
            <a:r>
              <a:rPr lang="en-US" sz="1400" dirty="0" smtClean="0"/>
              <a:t>term </a:t>
            </a:r>
          </a:p>
          <a:p>
            <a:r>
              <a:rPr lang="en-US" sz="1400" dirty="0" smtClean="0"/>
              <a:t>Includes </a:t>
            </a:r>
            <a:r>
              <a:rPr lang="en-US" sz="1400" dirty="0"/>
              <a:t>the highest test score received in the subject </a:t>
            </a:r>
            <a:r>
              <a:rPr lang="en-US" sz="1400" dirty="0" smtClean="0"/>
              <a:t>area</a:t>
            </a:r>
            <a:endParaRPr lang="en-US" sz="1400" dirty="0"/>
          </a:p>
          <a:p>
            <a:r>
              <a:rPr lang="en-US" sz="1400" dirty="0" smtClean="0"/>
              <a:t>Math placement includes </a:t>
            </a:r>
            <a:r>
              <a:rPr lang="en-US" sz="1400" dirty="0"/>
              <a:t>Math 210, </a:t>
            </a:r>
            <a:r>
              <a:rPr lang="en-US" sz="1400" dirty="0" smtClean="0"/>
              <a:t>212, 217 </a:t>
            </a:r>
            <a:r>
              <a:rPr lang="en-US" sz="1400" dirty="0"/>
              <a:t>for basic </a:t>
            </a:r>
            <a:r>
              <a:rPr lang="en-US" sz="1400" dirty="0" smtClean="0"/>
              <a:t>skills; Math 10, 11, 41, 44, 45, 57 for college level</a:t>
            </a:r>
          </a:p>
          <a:p>
            <a:r>
              <a:rPr lang="en-US" sz="1400" dirty="0" smtClean="0"/>
              <a:t>Source: IRP</a:t>
            </a:r>
          </a:p>
        </p:txBody>
      </p:sp>
    </p:spTree>
    <p:extLst>
      <p:ext uri="{BB962C8B-B14F-4D97-AF65-F5344CB8AC3E}">
        <p14:creationId xmlns:p14="http://schemas.microsoft.com/office/powerpoint/2010/main" val="433204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25" name="TextBox 10"/>
          <p:cNvSpPr txBox="1">
            <a:spLocks noChangeArrowheads="1"/>
          </p:cNvSpPr>
          <p:nvPr/>
        </p:nvSpPr>
        <p:spPr bwMode="auto">
          <a:xfrm>
            <a:off x="2667000" y="152400"/>
            <a:ext cx="3587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smtClean="0">
                <a:solidFill>
                  <a:schemeClr val="bg1"/>
                </a:solidFill>
              </a:rPr>
              <a:t>Placement </a:t>
            </a:r>
            <a:r>
              <a:rPr lang="en-US" altLang="en-US" b="1" dirty="0" smtClean="0">
                <a:solidFill>
                  <a:schemeClr val="bg1"/>
                </a:solidFill>
              </a:rPr>
              <a:t>By </a:t>
            </a:r>
            <a:r>
              <a:rPr lang="en-US" altLang="en-US" b="1" dirty="0" smtClean="0">
                <a:solidFill>
                  <a:schemeClr val="bg1"/>
                </a:solidFill>
              </a:rPr>
              <a:t>Ethnicity</a:t>
            </a:r>
            <a:endParaRPr lang="en-US" altLang="en-US" b="1" dirty="0">
              <a:solidFill>
                <a:schemeClr val="bg1"/>
              </a:solidFill>
            </a:endParaRPr>
          </a:p>
        </p:txBody>
      </p:sp>
      <p:sp>
        <p:nvSpPr>
          <p:cNvPr id="2" name="TextBox 1"/>
          <p:cNvSpPr txBox="1"/>
          <p:nvPr/>
        </p:nvSpPr>
        <p:spPr>
          <a:xfrm>
            <a:off x="79421" y="5917049"/>
            <a:ext cx="8763000" cy="1169551"/>
          </a:xfrm>
          <a:prstGeom prst="rect">
            <a:avLst/>
          </a:prstGeom>
          <a:noFill/>
        </p:spPr>
        <p:txBody>
          <a:bodyPr wrap="square" rtlCol="0">
            <a:spAutoFit/>
          </a:bodyPr>
          <a:lstStyle/>
          <a:p>
            <a:r>
              <a:rPr lang="en-US" sz="1400" dirty="0" smtClean="0"/>
              <a:t>Students </a:t>
            </a:r>
            <a:r>
              <a:rPr lang="en-US" sz="1400" dirty="0"/>
              <a:t>who took placement test on March 1-September 30 prior to each fall </a:t>
            </a:r>
            <a:r>
              <a:rPr lang="en-US" sz="1400" dirty="0" smtClean="0"/>
              <a:t>term </a:t>
            </a:r>
          </a:p>
          <a:p>
            <a:r>
              <a:rPr lang="en-US" sz="1400" dirty="0" smtClean="0"/>
              <a:t>Includes </a:t>
            </a:r>
            <a:r>
              <a:rPr lang="en-US" sz="1400" dirty="0"/>
              <a:t>the highest test score received in the subject </a:t>
            </a:r>
            <a:r>
              <a:rPr lang="en-US" sz="1400" dirty="0" smtClean="0"/>
              <a:t>area</a:t>
            </a:r>
            <a:endParaRPr lang="en-US" sz="1400" dirty="0"/>
          </a:p>
          <a:p>
            <a:r>
              <a:rPr lang="en-US" sz="1400" dirty="0" smtClean="0"/>
              <a:t>Math placement includes </a:t>
            </a:r>
            <a:r>
              <a:rPr lang="en-US" sz="1400" dirty="0"/>
              <a:t>Math 210, </a:t>
            </a:r>
            <a:r>
              <a:rPr lang="en-US" sz="1400" dirty="0" smtClean="0"/>
              <a:t>212, 217 </a:t>
            </a:r>
            <a:r>
              <a:rPr lang="en-US" sz="1400" dirty="0"/>
              <a:t>for basic </a:t>
            </a:r>
            <a:r>
              <a:rPr lang="en-US" sz="1400" dirty="0" smtClean="0"/>
              <a:t>skills; Math 10, 11, 41, 44, 45, 57 for college level</a:t>
            </a:r>
          </a:p>
          <a:p>
            <a:r>
              <a:rPr lang="en-US" sz="1400" dirty="0"/>
              <a:t>Source: IRP</a:t>
            </a:r>
          </a:p>
          <a:p>
            <a:endParaRPr lang="en-US" sz="1400" dirty="0" smtClean="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1" y="770761"/>
            <a:ext cx="9047926" cy="5146288"/>
          </a:xfrm>
          <a:prstGeom prst="rect">
            <a:avLst/>
          </a:prstGeom>
          <a:noFill/>
          <a:ln>
            <a:noFill/>
          </a:ln>
        </p:spPr>
      </p:pic>
    </p:spTree>
    <p:extLst>
      <p:ext uri="{BB962C8B-B14F-4D97-AF65-F5344CB8AC3E}">
        <p14:creationId xmlns:p14="http://schemas.microsoft.com/office/powerpoint/2010/main" val="167666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804274139"/>
              </p:ext>
            </p:extLst>
          </p:nvPr>
        </p:nvGraphicFramePr>
        <p:xfrm>
          <a:off x="914400" y="2057400"/>
          <a:ext cx="7619999" cy="2658552"/>
        </p:xfrm>
        <a:graphic>
          <a:graphicData uri="http://schemas.openxmlformats.org/drawingml/2006/table">
            <a:tbl>
              <a:tblPr firstRow="1" bandRow="1">
                <a:tableStyleId>{5C22544A-7EE6-4342-B048-85BDC9FD1C3A}</a:tableStyleId>
              </a:tblPr>
              <a:tblGrid>
                <a:gridCol w="2381250">
                  <a:extLst>
                    <a:ext uri="{9D8B030D-6E8A-4147-A177-3AD203B41FA5}">
                      <a16:colId xmlns:a16="http://schemas.microsoft.com/office/drawing/2014/main" xmlns="" val="20000"/>
                    </a:ext>
                  </a:extLst>
                </a:gridCol>
                <a:gridCol w="2698750">
                  <a:extLst>
                    <a:ext uri="{9D8B030D-6E8A-4147-A177-3AD203B41FA5}">
                      <a16:colId xmlns:a16="http://schemas.microsoft.com/office/drawing/2014/main" xmlns="" val="20001"/>
                    </a:ext>
                  </a:extLst>
                </a:gridCol>
                <a:gridCol w="2539999">
                  <a:extLst>
                    <a:ext uri="{9D8B030D-6E8A-4147-A177-3AD203B41FA5}">
                      <a16:colId xmlns:a16="http://schemas.microsoft.com/office/drawing/2014/main" xmlns="" val="20002"/>
                    </a:ext>
                  </a:extLst>
                </a:gridCol>
              </a:tblGrid>
              <a:tr h="443092">
                <a:tc gridSpan="3">
                  <a:txBody>
                    <a:bodyPr/>
                    <a:lstStyle/>
                    <a:p>
                      <a:pPr algn="ctr"/>
                      <a:r>
                        <a:rPr lang="en-US" sz="1800" dirty="0">
                          <a:solidFill>
                            <a:schemeClr val="tx1"/>
                          </a:solidFill>
                        </a:rPr>
                        <a:t>Fall 2009 to Spring 2012 </a:t>
                      </a:r>
                      <a:r>
                        <a:rPr lang="en-US" sz="1800" dirty="0" smtClean="0">
                          <a:solidFill>
                            <a:schemeClr val="tx1"/>
                          </a:solidFill>
                        </a:rPr>
                        <a:t>-</a:t>
                      </a:r>
                      <a:r>
                        <a:rPr lang="en-US" sz="1800" baseline="0" dirty="0" smtClean="0">
                          <a:solidFill>
                            <a:schemeClr val="tx1"/>
                          </a:solidFill>
                        </a:rPr>
                        <a:t> </a:t>
                      </a:r>
                      <a:r>
                        <a:rPr lang="en-US" sz="1800" dirty="0" smtClean="0">
                          <a:solidFill>
                            <a:schemeClr val="tx1"/>
                          </a:solidFill>
                        </a:rPr>
                        <a:t>6 </a:t>
                      </a:r>
                      <a:r>
                        <a:rPr lang="en-US" sz="1800" dirty="0">
                          <a:solidFill>
                            <a:schemeClr val="tx1"/>
                          </a:solidFill>
                        </a:rPr>
                        <a:t>Years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43092">
                <a:tc>
                  <a:txBody>
                    <a:bodyPr/>
                    <a:lstStyle/>
                    <a:p>
                      <a:endParaRPr lang="en-US" sz="1800" b="1" dirty="0"/>
                    </a:p>
                  </a:txBody>
                  <a:tcPr/>
                </a:tc>
                <a:tc gridSpan="2">
                  <a:txBody>
                    <a:bodyPr/>
                    <a:lstStyle/>
                    <a:p>
                      <a:pPr algn="ctr"/>
                      <a:r>
                        <a:rPr lang="en-US" sz="1800" b="1" dirty="0"/>
                        <a:t>MATH10</a:t>
                      </a:r>
                    </a:p>
                  </a:txBody>
                  <a:tcPr/>
                </a:tc>
                <a:tc hMerge="1">
                  <a:txBody>
                    <a:bodyPr/>
                    <a:lstStyle/>
                    <a:p>
                      <a:endParaRPr lang="en-US" dirty="0"/>
                    </a:p>
                  </a:txBody>
                  <a:tcPr/>
                </a:tc>
                <a:extLst>
                  <a:ext uri="{0D108BD9-81ED-4DB2-BD59-A6C34878D82A}">
                    <a16:rowId xmlns:a16="http://schemas.microsoft.com/office/drawing/2014/main" xmlns="" val="10001"/>
                  </a:ext>
                </a:extLst>
              </a:tr>
              <a:tr h="443092">
                <a:tc>
                  <a:txBody>
                    <a:bodyPr/>
                    <a:lstStyle/>
                    <a:p>
                      <a:endParaRPr lang="en-US" sz="1800" b="1" dirty="0"/>
                    </a:p>
                  </a:txBody>
                  <a:tcPr/>
                </a:tc>
                <a:tc>
                  <a:txBody>
                    <a:bodyPr/>
                    <a:lstStyle/>
                    <a:p>
                      <a:pPr algn="ctr"/>
                      <a:r>
                        <a:rPr lang="en-US" sz="1800" b="1" dirty="0"/>
                        <a:t>Starting Cohort</a:t>
                      </a:r>
                    </a:p>
                  </a:txBody>
                  <a:tcPr/>
                </a:tc>
                <a:tc>
                  <a:txBody>
                    <a:bodyPr/>
                    <a:lstStyle/>
                    <a:p>
                      <a:pPr algn="ctr"/>
                      <a:r>
                        <a:rPr lang="en-US" sz="1800" b="1" dirty="0"/>
                        <a:t>% Complete</a:t>
                      </a:r>
                    </a:p>
                  </a:txBody>
                  <a:tcPr/>
                </a:tc>
                <a:extLst>
                  <a:ext uri="{0D108BD9-81ED-4DB2-BD59-A6C34878D82A}">
                    <a16:rowId xmlns:a16="http://schemas.microsoft.com/office/drawing/2014/main" xmlns="" val="10002"/>
                  </a:ext>
                </a:extLst>
              </a:tr>
              <a:tr h="443092">
                <a:tc>
                  <a:txBody>
                    <a:bodyPr/>
                    <a:lstStyle/>
                    <a:p>
                      <a:r>
                        <a:rPr lang="en-US" sz="1800" b="1" dirty="0"/>
                        <a:t>MATH114</a:t>
                      </a:r>
                    </a:p>
                  </a:txBody>
                  <a:tcPr/>
                </a:tc>
                <a:tc>
                  <a:txBody>
                    <a:bodyPr/>
                    <a:lstStyle/>
                    <a:p>
                      <a:pPr algn="ctr"/>
                      <a:r>
                        <a:rPr lang="en-US" sz="1800" b="1" dirty="0"/>
                        <a:t>447</a:t>
                      </a:r>
                    </a:p>
                  </a:txBody>
                  <a:tcPr/>
                </a:tc>
                <a:tc>
                  <a:txBody>
                    <a:bodyPr/>
                    <a:lstStyle/>
                    <a:p>
                      <a:pPr algn="ctr"/>
                      <a:r>
                        <a:rPr lang="en-US" sz="1800" b="1" dirty="0" smtClean="0"/>
                        <a:t>51%</a:t>
                      </a:r>
                      <a:endParaRPr lang="en-US" sz="1800" b="1" dirty="0"/>
                    </a:p>
                  </a:txBody>
                  <a:tcPr/>
                </a:tc>
                <a:extLst>
                  <a:ext uri="{0D108BD9-81ED-4DB2-BD59-A6C34878D82A}">
                    <a16:rowId xmlns:a16="http://schemas.microsoft.com/office/drawing/2014/main" xmlns="" val="10003"/>
                  </a:ext>
                </a:extLst>
              </a:tr>
              <a:tr h="443092">
                <a:tc>
                  <a:txBody>
                    <a:bodyPr/>
                    <a:lstStyle/>
                    <a:p>
                      <a:r>
                        <a:rPr lang="en-US" sz="1800" b="1" dirty="0"/>
                        <a:t>MATH212</a:t>
                      </a:r>
                    </a:p>
                  </a:txBody>
                  <a:tcPr/>
                </a:tc>
                <a:tc>
                  <a:txBody>
                    <a:bodyPr/>
                    <a:lstStyle/>
                    <a:p>
                      <a:pPr algn="ctr"/>
                      <a:r>
                        <a:rPr lang="en-US" sz="1800" b="1" dirty="0"/>
                        <a:t>551</a:t>
                      </a:r>
                    </a:p>
                  </a:txBody>
                  <a:tcPr/>
                </a:tc>
                <a:tc>
                  <a:txBody>
                    <a:bodyPr/>
                    <a:lstStyle/>
                    <a:p>
                      <a:pPr algn="ctr"/>
                      <a:r>
                        <a:rPr lang="en-US" sz="1800" b="1" dirty="0" smtClean="0"/>
                        <a:t>38%</a:t>
                      </a:r>
                      <a:endParaRPr lang="en-US" sz="1800" b="1" dirty="0"/>
                    </a:p>
                  </a:txBody>
                  <a:tcPr/>
                </a:tc>
                <a:extLst>
                  <a:ext uri="{0D108BD9-81ED-4DB2-BD59-A6C34878D82A}">
                    <a16:rowId xmlns:a16="http://schemas.microsoft.com/office/drawing/2014/main" xmlns="" val="10004"/>
                  </a:ext>
                </a:extLst>
              </a:tr>
              <a:tr h="443092">
                <a:tc>
                  <a:txBody>
                    <a:bodyPr/>
                    <a:lstStyle/>
                    <a:p>
                      <a:r>
                        <a:rPr lang="en-US" sz="1800" b="1" dirty="0"/>
                        <a:t>MATH210</a:t>
                      </a:r>
                    </a:p>
                  </a:txBody>
                  <a:tcPr/>
                </a:tc>
                <a:tc>
                  <a:txBody>
                    <a:bodyPr/>
                    <a:lstStyle/>
                    <a:p>
                      <a:pPr algn="ctr"/>
                      <a:r>
                        <a:rPr lang="en-US" sz="1800" b="1" dirty="0"/>
                        <a:t>490</a:t>
                      </a:r>
                    </a:p>
                  </a:txBody>
                  <a:tcPr/>
                </a:tc>
                <a:tc>
                  <a:txBody>
                    <a:bodyPr/>
                    <a:lstStyle/>
                    <a:p>
                      <a:pPr algn="ctr"/>
                      <a:r>
                        <a:rPr lang="en-US" sz="1800" b="1" dirty="0" smtClean="0"/>
                        <a:t>16%</a:t>
                      </a:r>
                      <a:endParaRPr lang="en-US" sz="1800" b="1" dirty="0"/>
                    </a:p>
                  </a:txBody>
                  <a:tcPr/>
                </a:tc>
                <a:extLst>
                  <a:ext uri="{0D108BD9-81ED-4DB2-BD59-A6C34878D82A}">
                    <a16:rowId xmlns:a16="http://schemas.microsoft.com/office/drawing/2014/main" xmlns="" val="10005"/>
                  </a:ext>
                </a:extLst>
              </a:tr>
            </a:tbl>
          </a:graphicData>
        </a:graphic>
      </p:graphicFrame>
      <p:sp>
        <p:nvSpPr>
          <p:cNvPr id="3125" name="TextBox 10"/>
          <p:cNvSpPr txBox="1">
            <a:spLocks noChangeArrowheads="1"/>
          </p:cNvSpPr>
          <p:nvPr/>
        </p:nvSpPr>
        <p:spPr bwMode="auto">
          <a:xfrm>
            <a:off x="1905000" y="150813"/>
            <a:ext cx="6354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chemeClr val="bg1"/>
                </a:solidFill>
              </a:rPr>
              <a:t>Tracking Students Through Transfer Level</a:t>
            </a:r>
          </a:p>
        </p:txBody>
      </p:sp>
      <p:sp>
        <p:nvSpPr>
          <p:cNvPr id="2" name="TextBox 1"/>
          <p:cNvSpPr txBox="1"/>
          <p:nvPr/>
        </p:nvSpPr>
        <p:spPr>
          <a:xfrm>
            <a:off x="838200" y="4715952"/>
            <a:ext cx="6439583" cy="461665"/>
          </a:xfrm>
          <a:prstGeom prst="rect">
            <a:avLst/>
          </a:prstGeom>
          <a:noFill/>
        </p:spPr>
        <p:txBody>
          <a:bodyPr wrap="none" rtlCol="0">
            <a:spAutoFit/>
          </a:bodyPr>
          <a:lstStyle/>
          <a:p>
            <a:r>
              <a:rPr lang="en-US" sz="1200" dirty="0" smtClean="0"/>
              <a:t>Students who started in the basic skills course listed and completed Math 10 within 6 years. </a:t>
            </a:r>
          </a:p>
          <a:p>
            <a:r>
              <a:rPr lang="en-US" sz="1200" dirty="0" smtClean="0"/>
              <a:t>Source: CCCCO Basic Skills Tracker</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9646" y="6224826"/>
            <a:ext cx="8382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latin typeface="Calibri" panose="020F0502020204030204" pitchFamily="34" charset="0"/>
              </a:rPr>
              <a:t>Students who placed into </a:t>
            </a:r>
            <a:r>
              <a:rPr lang="en-US" altLang="en-US" sz="1200" dirty="0">
                <a:latin typeface="Calibri" panose="020F0502020204030204" pitchFamily="34" charset="0"/>
              </a:rPr>
              <a:t>Math 10 or Math 114 and </a:t>
            </a:r>
            <a:r>
              <a:rPr lang="en-US" altLang="en-US" sz="1200" dirty="0">
                <a:latin typeface="Calibri" panose="020F0502020204030204" pitchFamily="34" charset="0"/>
              </a:rPr>
              <a:t>passed the course in 2013-14 and transferred by Spring </a:t>
            </a:r>
            <a:r>
              <a:rPr lang="en-US" altLang="en-US" sz="1200" dirty="0">
                <a:latin typeface="Calibri" panose="020F0502020204030204" pitchFamily="34" charset="0"/>
              </a:rPr>
              <a:t>2016 (~3 years).</a:t>
            </a:r>
          </a:p>
          <a:p>
            <a:r>
              <a:rPr lang="en-US" altLang="en-US" sz="1200" dirty="0">
                <a:latin typeface="Calibri" panose="020F0502020204030204" pitchFamily="34" charset="0"/>
              </a:rPr>
              <a:t>Rate of transfers by grade received in starting level course. </a:t>
            </a:r>
            <a:endParaRPr lang="en-US" altLang="en-US" sz="1200" dirty="0">
              <a:latin typeface="Calibri" panose="020F0502020204030204" pitchFamily="34" charset="0"/>
            </a:endParaRPr>
          </a:p>
          <a:p>
            <a:r>
              <a:rPr lang="en-US" sz="1200" dirty="0">
                <a:latin typeface="Calibri" panose="020F0502020204030204" pitchFamily="34" charset="0"/>
              </a:rPr>
              <a:t>Source: </a:t>
            </a:r>
            <a:r>
              <a:rPr lang="en-US" sz="1200" dirty="0">
                <a:latin typeface="Calibri" panose="020F0502020204030204" pitchFamily="34" charset="0"/>
              </a:rPr>
              <a:t>IRP and National Student Clearing House</a:t>
            </a:r>
            <a:endParaRPr lang="en-US" sz="1200" dirty="0">
              <a:latin typeface="Calibri" panose="020F0502020204030204" pitchFamily="34" charset="0"/>
            </a:endParaRPr>
          </a:p>
          <a:p>
            <a:endParaRPr lang="en-US" altLang="en-US" sz="1200" dirty="0">
              <a:latin typeface="Calibri" panose="020F0502020204030204" pitchFamily="34" charset="0"/>
            </a:endParaRPr>
          </a:p>
        </p:txBody>
      </p:sp>
      <p:sp>
        <p:nvSpPr>
          <p:cNvPr id="5" name="TextBox 10"/>
          <p:cNvSpPr txBox="1">
            <a:spLocks noChangeArrowheads="1"/>
          </p:cNvSpPr>
          <p:nvPr/>
        </p:nvSpPr>
        <p:spPr bwMode="auto">
          <a:xfrm>
            <a:off x="1905000" y="150813"/>
            <a:ext cx="5266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smtClean="0">
                <a:solidFill>
                  <a:schemeClr val="bg1"/>
                </a:solidFill>
              </a:rPr>
              <a:t>Transfer Rates by Placement Level</a:t>
            </a:r>
            <a:endParaRPr lang="en-US" altLang="en-US" b="1" dirty="0">
              <a:solidFill>
                <a:schemeClr val="bg1"/>
              </a:solidFill>
            </a:endParaRPr>
          </a:p>
        </p:txBody>
      </p:sp>
      <p:pic>
        <p:nvPicPr>
          <p:cNvPr id="2" name="Picture 1"/>
          <p:cNvPicPr>
            <a:picLocks noChangeAspect="1"/>
          </p:cNvPicPr>
          <p:nvPr/>
        </p:nvPicPr>
        <p:blipFill>
          <a:blip r:embed="rId4"/>
          <a:stretch>
            <a:fillRect/>
          </a:stretch>
        </p:blipFill>
        <p:spPr>
          <a:xfrm>
            <a:off x="499813" y="869327"/>
            <a:ext cx="8077200" cy="5379073"/>
          </a:xfrm>
          <a:prstGeom prst="rect">
            <a:avLst/>
          </a:prstGeom>
        </p:spPr>
      </p:pic>
    </p:spTree>
    <p:extLst>
      <p:ext uri="{BB962C8B-B14F-4D97-AF65-F5344CB8AC3E}">
        <p14:creationId xmlns:p14="http://schemas.microsoft.com/office/powerpoint/2010/main" val="1348692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24000" y="2762071"/>
            <a:ext cx="7308399" cy="1200329"/>
          </a:xfrm>
          <a:prstGeom prst="rect">
            <a:avLst/>
          </a:prstGeom>
          <a:noFill/>
        </p:spPr>
        <p:txBody>
          <a:bodyPr wrap="square" rtlCol="0">
            <a:spAutoFit/>
          </a:bodyPr>
          <a:lstStyle/>
          <a:p>
            <a:r>
              <a:rPr lang="en-US" b="1" dirty="0" smtClean="0">
                <a:solidFill>
                  <a:srgbClr val="000000"/>
                </a:solidFill>
              </a:rPr>
              <a:t>Background of our High School Students</a:t>
            </a:r>
            <a:endParaRPr lang="en-US" dirty="0" smtClean="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550953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2510341"/>
              </p:ext>
            </p:extLst>
          </p:nvPr>
        </p:nvGraphicFramePr>
        <p:xfrm>
          <a:off x="762000" y="1371600"/>
          <a:ext cx="7585083" cy="4800598"/>
        </p:xfrm>
        <a:graphic>
          <a:graphicData uri="http://schemas.openxmlformats.org/drawingml/2006/table">
            <a:tbl>
              <a:tblPr firstRow="1" bandRow="1">
                <a:tableStyleId>{5C22544A-7EE6-4342-B048-85BDC9FD1C3A}</a:tableStyleId>
              </a:tblPr>
              <a:tblGrid>
                <a:gridCol w="2377730">
                  <a:extLst>
                    <a:ext uri="{9D8B030D-6E8A-4147-A177-3AD203B41FA5}">
                      <a16:colId xmlns:a16="http://schemas.microsoft.com/office/drawing/2014/main" xmlns="" val="20000"/>
                    </a:ext>
                  </a:extLst>
                </a:gridCol>
                <a:gridCol w="3189988">
                  <a:extLst>
                    <a:ext uri="{9D8B030D-6E8A-4147-A177-3AD203B41FA5}">
                      <a16:colId xmlns:a16="http://schemas.microsoft.com/office/drawing/2014/main" xmlns="" val="20001"/>
                    </a:ext>
                  </a:extLst>
                </a:gridCol>
                <a:gridCol w="2017365">
                  <a:extLst>
                    <a:ext uri="{9D8B030D-6E8A-4147-A177-3AD203B41FA5}">
                      <a16:colId xmlns:a16="http://schemas.microsoft.com/office/drawing/2014/main" xmlns="" val="20002"/>
                    </a:ext>
                  </a:extLst>
                </a:gridCol>
              </a:tblGrid>
              <a:tr h="443132">
                <a:tc>
                  <a:txBody>
                    <a:bodyPr/>
                    <a:lstStyle/>
                    <a:p>
                      <a:pPr algn="l"/>
                      <a:r>
                        <a:rPr lang="en-US" sz="1800" b="1" dirty="0" smtClean="0">
                          <a:solidFill>
                            <a:schemeClr val="tx1"/>
                          </a:solidFill>
                        </a:rPr>
                        <a:t>Course</a:t>
                      </a:r>
                      <a:endParaRPr lang="en-US" sz="1800" b="1" dirty="0">
                        <a:solidFill>
                          <a:schemeClr val="tx1"/>
                        </a:solidFill>
                      </a:endParaRPr>
                    </a:p>
                  </a:txBody>
                  <a:tcPr marT="45716" marB="45716"/>
                </a:tc>
                <a:tc>
                  <a:txBody>
                    <a:bodyPr/>
                    <a:lstStyle/>
                    <a:p>
                      <a:pPr algn="ctr"/>
                      <a:r>
                        <a:rPr lang="en-US" sz="1800" b="1" dirty="0" smtClean="0">
                          <a:solidFill>
                            <a:schemeClr val="tx1"/>
                          </a:solidFill>
                        </a:rPr>
                        <a:t>Students</a:t>
                      </a:r>
                      <a:endParaRPr lang="en-US" sz="1800" b="1" dirty="0">
                        <a:solidFill>
                          <a:schemeClr val="tx1"/>
                        </a:solidFill>
                      </a:endParaRPr>
                    </a:p>
                  </a:txBody>
                  <a:tcPr marT="45716" marB="45716"/>
                </a:tc>
                <a:tc>
                  <a:txBody>
                    <a:bodyPr/>
                    <a:lstStyle/>
                    <a:p>
                      <a:pPr algn="ctr"/>
                      <a:r>
                        <a:rPr lang="en-US" sz="1800" b="1" dirty="0" smtClean="0">
                          <a:solidFill>
                            <a:schemeClr val="tx1"/>
                          </a:solidFill>
                        </a:rPr>
                        <a:t>Average</a:t>
                      </a:r>
                      <a:r>
                        <a:rPr lang="en-US" sz="1800" b="1" baseline="0" dirty="0" smtClean="0">
                          <a:solidFill>
                            <a:schemeClr val="tx1"/>
                          </a:solidFill>
                        </a:rPr>
                        <a:t> Grade</a:t>
                      </a:r>
                      <a:endParaRPr lang="en-US" sz="1800" b="1" dirty="0">
                        <a:solidFill>
                          <a:schemeClr val="tx1"/>
                        </a:solidFill>
                      </a:endParaRPr>
                    </a:p>
                  </a:txBody>
                  <a:tcPr marT="45716" marB="45716"/>
                </a:tc>
                <a:extLst>
                  <a:ext uri="{0D108BD9-81ED-4DB2-BD59-A6C34878D82A}">
                    <a16:rowId xmlns:a16="http://schemas.microsoft.com/office/drawing/2014/main" xmlns="" val="10000"/>
                  </a:ext>
                </a:extLst>
              </a:tr>
              <a:tr h="443211">
                <a:tc>
                  <a:txBody>
                    <a:bodyPr/>
                    <a:lstStyle/>
                    <a:p>
                      <a:pPr algn="l"/>
                      <a:r>
                        <a:rPr lang="en-US" sz="1800" b="1" dirty="0" smtClean="0">
                          <a:solidFill>
                            <a:schemeClr val="tx1"/>
                          </a:solidFill>
                        </a:rPr>
                        <a:t>Algebra 2 (5)</a:t>
                      </a:r>
                      <a:endParaRPr lang="en-US" sz="1800" b="1" dirty="0">
                        <a:solidFill>
                          <a:schemeClr val="tx1"/>
                        </a:solidFill>
                      </a:endParaRPr>
                    </a:p>
                  </a:txBody>
                  <a:tcPr marT="45716" marB="45716"/>
                </a:tc>
                <a:tc>
                  <a:txBody>
                    <a:bodyPr/>
                    <a:lstStyle/>
                    <a:p>
                      <a:pPr algn="ctr"/>
                      <a:r>
                        <a:rPr lang="en-US" sz="1800" b="1" dirty="0" smtClean="0">
                          <a:solidFill>
                            <a:schemeClr val="tx1"/>
                          </a:solidFill>
                        </a:rPr>
                        <a:t>1,982</a:t>
                      </a:r>
                      <a:endParaRPr lang="en-US" sz="1800" b="1" dirty="0">
                        <a:solidFill>
                          <a:schemeClr val="tx1"/>
                        </a:solidFill>
                      </a:endParaRPr>
                    </a:p>
                  </a:txBody>
                  <a:tcPr marT="45716" marB="45716"/>
                </a:tc>
                <a:tc>
                  <a:txBody>
                    <a:bodyPr/>
                    <a:lstStyle/>
                    <a:p>
                      <a:pPr algn="ctr"/>
                      <a:r>
                        <a:rPr lang="en-US" sz="1800" b="1" dirty="0" smtClean="0">
                          <a:solidFill>
                            <a:schemeClr val="tx1"/>
                          </a:solidFill>
                        </a:rPr>
                        <a:t>C</a:t>
                      </a:r>
                      <a:endParaRPr lang="en-US" sz="1800" b="1" dirty="0">
                        <a:solidFill>
                          <a:schemeClr val="tx1"/>
                        </a:solidFill>
                      </a:endParaRPr>
                    </a:p>
                  </a:txBody>
                  <a:tcPr marT="45716" marB="45716"/>
                </a:tc>
                <a:extLst>
                  <a:ext uri="{0D108BD9-81ED-4DB2-BD59-A6C34878D82A}">
                    <a16:rowId xmlns:a16="http://schemas.microsoft.com/office/drawing/2014/main" xmlns="" val="10001"/>
                  </a:ext>
                </a:extLst>
              </a:tr>
              <a:tr h="443054">
                <a:tc>
                  <a:txBody>
                    <a:bodyPr/>
                    <a:lstStyle/>
                    <a:p>
                      <a:pPr algn="l"/>
                      <a:r>
                        <a:rPr lang="en-US" sz="1800" b="1" dirty="0" smtClean="0">
                          <a:solidFill>
                            <a:schemeClr val="tx1"/>
                          </a:solidFill>
                        </a:rPr>
                        <a:t>Geometry (4)</a:t>
                      </a:r>
                      <a:endParaRPr lang="en-US" sz="1800" b="1" dirty="0">
                        <a:solidFill>
                          <a:schemeClr val="tx1"/>
                        </a:solidFill>
                      </a:endParaRPr>
                    </a:p>
                  </a:txBody>
                  <a:tcPr marT="45716" marB="45716"/>
                </a:tc>
                <a:tc>
                  <a:txBody>
                    <a:bodyPr/>
                    <a:lstStyle/>
                    <a:p>
                      <a:pPr algn="ctr"/>
                      <a:r>
                        <a:rPr lang="en-US" sz="1800" b="1" dirty="0" smtClean="0">
                          <a:solidFill>
                            <a:schemeClr val="tx1"/>
                          </a:solidFill>
                        </a:rPr>
                        <a:t>1,638</a:t>
                      </a:r>
                      <a:endParaRPr lang="en-US" sz="1800" b="1" dirty="0">
                        <a:solidFill>
                          <a:schemeClr val="tx1"/>
                        </a:solidFill>
                      </a:endParaRPr>
                    </a:p>
                  </a:txBody>
                  <a:tcPr marT="45716" marB="45716"/>
                </a:tc>
                <a:tc>
                  <a:txBody>
                    <a:bodyPr/>
                    <a:lstStyle/>
                    <a:p>
                      <a:pPr algn="ctr"/>
                      <a:r>
                        <a:rPr lang="en-US" sz="1800" b="1" dirty="0" smtClean="0">
                          <a:solidFill>
                            <a:schemeClr val="tx1"/>
                          </a:solidFill>
                        </a:rPr>
                        <a:t>C</a:t>
                      </a:r>
                      <a:endParaRPr lang="en-US" sz="1800" b="1" dirty="0">
                        <a:solidFill>
                          <a:schemeClr val="tx1"/>
                        </a:solidFill>
                      </a:endParaRPr>
                    </a:p>
                  </a:txBody>
                  <a:tcPr marT="45716" marB="45716"/>
                </a:tc>
              </a:tr>
              <a:tr h="369277">
                <a:tc>
                  <a:txBody>
                    <a:bodyPr/>
                    <a:lstStyle/>
                    <a:p>
                      <a:pPr algn="l"/>
                      <a:r>
                        <a:rPr lang="en-US" sz="1800" b="1" dirty="0" smtClean="0">
                          <a:solidFill>
                            <a:schemeClr val="tx1"/>
                          </a:solidFill>
                        </a:rPr>
                        <a:t>Math Analysis (7)</a:t>
                      </a:r>
                      <a:endParaRPr lang="en-US" sz="1800" b="1" dirty="0">
                        <a:solidFill>
                          <a:schemeClr val="tx1"/>
                        </a:solidFill>
                      </a:endParaRPr>
                    </a:p>
                  </a:txBody>
                  <a:tcPr marT="45716" marB="45716"/>
                </a:tc>
                <a:tc>
                  <a:txBody>
                    <a:bodyPr/>
                    <a:lstStyle/>
                    <a:p>
                      <a:pPr algn="ctr"/>
                      <a:r>
                        <a:rPr lang="en-US" sz="1800" b="1" dirty="0" smtClean="0">
                          <a:solidFill>
                            <a:schemeClr val="tx1"/>
                          </a:solidFill>
                        </a:rPr>
                        <a:t>1,067</a:t>
                      </a:r>
                      <a:endParaRPr lang="en-US" sz="1800" b="1" dirty="0">
                        <a:solidFill>
                          <a:schemeClr val="tx1"/>
                        </a:solidFill>
                      </a:endParaRPr>
                    </a:p>
                  </a:txBody>
                  <a:tcPr marT="45716" marB="45716"/>
                </a:tc>
                <a:tc>
                  <a:txBody>
                    <a:bodyPr/>
                    <a:lstStyle/>
                    <a:p>
                      <a:pPr algn="ctr"/>
                      <a:r>
                        <a:rPr lang="en-US" sz="1800" b="1" dirty="0" smtClean="0">
                          <a:solidFill>
                            <a:schemeClr val="tx1"/>
                          </a:solidFill>
                        </a:rPr>
                        <a:t>C+</a:t>
                      </a:r>
                      <a:endParaRPr lang="en-US" sz="1800" b="1" dirty="0">
                        <a:solidFill>
                          <a:schemeClr val="tx1"/>
                        </a:solidFill>
                      </a:endParaRPr>
                    </a:p>
                  </a:txBody>
                  <a:tcPr marT="45716" marB="45716"/>
                </a:tc>
              </a:tr>
              <a:tr h="443132">
                <a:tc>
                  <a:txBody>
                    <a:bodyPr/>
                    <a:lstStyle/>
                    <a:p>
                      <a:pPr algn="l"/>
                      <a:r>
                        <a:rPr lang="en-US" sz="1800" b="1" dirty="0" smtClean="0">
                          <a:solidFill>
                            <a:schemeClr val="tx1"/>
                          </a:solidFill>
                        </a:rPr>
                        <a:t>P-Algebra 2 (5)</a:t>
                      </a:r>
                      <a:endParaRPr lang="en-US" sz="1800" b="1" dirty="0">
                        <a:solidFill>
                          <a:schemeClr val="tx1"/>
                        </a:solidFill>
                      </a:endParaRPr>
                    </a:p>
                  </a:txBody>
                  <a:tcPr marT="45716" marB="45716"/>
                </a:tc>
                <a:tc>
                  <a:txBody>
                    <a:bodyPr/>
                    <a:lstStyle/>
                    <a:p>
                      <a:pPr algn="ctr"/>
                      <a:r>
                        <a:rPr lang="en-US" sz="1800" b="1" dirty="0" smtClean="0">
                          <a:solidFill>
                            <a:schemeClr val="tx1"/>
                          </a:solidFill>
                        </a:rPr>
                        <a:t>856</a:t>
                      </a:r>
                      <a:endParaRPr lang="en-US" sz="1800" b="1" dirty="0">
                        <a:solidFill>
                          <a:schemeClr val="tx1"/>
                        </a:solidFill>
                      </a:endParaRPr>
                    </a:p>
                  </a:txBody>
                  <a:tcPr marT="45716" marB="45716"/>
                </a:tc>
                <a:tc>
                  <a:txBody>
                    <a:bodyPr/>
                    <a:lstStyle/>
                    <a:p>
                      <a:pPr algn="ctr"/>
                      <a:r>
                        <a:rPr lang="en-US" sz="1800" b="1" dirty="0" smtClean="0">
                          <a:solidFill>
                            <a:schemeClr val="tx1"/>
                          </a:solidFill>
                        </a:rPr>
                        <a:t>D+</a:t>
                      </a:r>
                      <a:endParaRPr lang="en-US" sz="1800" b="1" dirty="0">
                        <a:solidFill>
                          <a:schemeClr val="tx1"/>
                        </a:solidFill>
                      </a:endParaRPr>
                    </a:p>
                  </a:txBody>
                  <a:tcPr marT="45716" marB="45716"/>
                </a:tc>
              </a:tr>
              <a:tr h="443132">
                <a:tc>
                  <a:txBody>
                    <a:bodyPr/>
                    <a:lstStyle/>
                    <a:p>
                      <a:pPr algn="l"/>
                      <a:r>
                        <a:rPr lang="en-US" sz="1800" b="1" dirty="0" smtClean="0">
                          <a:solidFill>
                            <a:schemeClr val="tx1"/>
                          </a:solidFill>
                        </a:rPr>
                        <a:t>Algebra 1 (3)</a:t>
                      </a:r>
                      <a:endParaRPr lang="en-US" sz="1800" b="1" dirty="0">
                        <a:solidFill>
                          <a:schemeClr val="tx1"/>
                        </a:solidFill>
                      </a:endParaRPr>
                    </a:p>
                  </a:txBody>
                  <a:tcPr marT="45716" marB="45716"/>
                </a:tc>
                <a:tc>
                  <a:txBody>
                    <a:bodyPr/>
                    <a:lstStyle/>
                    <a:p>
                      <a:pPr algn="ctr"/>
                      <a:r>
                        <a:rPr lang="en-US" sz="1800" b="1" dirty="0" smtClean="0">
                          <a:solidFill>
                            <a:schemeClr val="tx1"/>
                          </a:solidFill>
                        </a:rPr>
                        <a:t>592</a:t>
                      </a:r>
                      <a:endParaRPr lang="en-US" sz="1800" b="1" dirty="0">
                        <a:solidFill>
                          <a:schemeClr val="tx1"/>
                        </a:solidFill>
                      </a:endParaRPr>
                    </a:p>
                  </a:txBody>
                  <a:tcPr marT="45716" marB="45716"/>
                </a:tc>
                <a:tc>
                  <a:txBody>
                    <a:bodyPr/>
                    <a:lstStyle/>
                    <a:p>
                      <a:pPr algn="ctr"/>
                      <a:r>
                        <a:rPr lang="en-US" sz="1800" b="1" dirty="0" smtClean="0">
                          <a:solidFill>
                            <a:schemeClr val="tx1"/>
                          </a:solidFill>
                        </a:rPr>
                        <a:t>C</a:t>
                      </a:r>
                      <a:endParaRPr lang="en-US" sz="1800" b="1" dirty="0">
                        <a:solidFill>
                          <a:schemeClr val="tx1"/>
                        </a:solidFill>
                      </a:endParaRPr>
                    </a:p>
                  </a:txBody>
                  <a:tcPr marT="45716" marB="45716"/>
                </a:tc>
              </a:tr>
              <a:tr h="443132">
                <a:tc>
                  <a:txBody>
                    <a:bodyPr/>
                    <a:lstStyle/>
                    <a:p>
                      <a:pPr algn="l"/>
                      <a:r>
                        <a:rPr lang="en-US" sz="1800" b="1" dirty="0" smtClean="0">
                          <a:solidFill>
                            <a:schemeClr val="tx1"/>
                          </a:solidFill>
                        </a:rPr>
                        <a:t>P-Math Analysis (7)</a:t>
                      </a:r>
                      <a:endParaRPr lang="en-US" sz="1800" b="1" dirty="0">
                        <a:solidFill>
                          <a:schemeClr val="tx1"/>
                        </a:solidFill>
                      </a:endParaRPr>
                    </a:p>
                  </a:txBody>
                  <a:tcPr marT="45716" marB="45716"/>
                </a:tc>
                <a:tc>
                  <a:txBody>
                    <a:bodyPr/>
                    <a:lstStyle/>
                    <a:p>
                      <a:pPr algn="ctr"/>
                      <a:r>
                        <a:rPr lang="en-US" sz="1800" b="1" dirty="0" smtClean="0">
                          <a:solidFill>
                            <a:schemeClr val="tx1"/>
                          </a:solidFill>
                        </a:rPr>
                        <a:t>657</a:t>
                      </a:r>
                      <a:endParaRPr lang="en-US" sz="1800" b="1" dirty="0">
                        <a:solidFill>
                          <a:schemeClr val="tx1"/>
                        </a:solidFill>
                      </a:endParaRPr>
                    </a:p>
                  </a:txBody>
                  <a:tcPr marT="45716" marB="45716"/>
                </a:tc>
                <a:tc>
                  <a:txBody>
                    <a:bodyPr/>
                    <a:lstStyle/>
                    <a:p>
                      <a:pPr algn="ctr"/>
                      <a:r>
                        <a:rPr lang="en-US" sz="1800" b="1" dirty="0" smtClean="0">
                          <a:solidFill>
                            <a:schemeClr val="tx1"/>
                          </a:solidFill>
                        </a:rPr>
                        <a:t>D+</a:t>
                      </a:r>
                      <a:endParaRPr lang="en-US" sz="1800" b="1" dirty="0">
                        <a:solidFill>
                          <a:schemeClr val="tx1"/>
                        </a:solidFill>
                      </a:endParaRPr>
                    </a:p>
                  </a:txBody>
                  <a:tcPr marT="45716" marB="45716"/>
                </a:tc>
              </a:tr>
              <a:tr h="443132">
                <a:tc>
                  <a:txBody>
                    <a:bodyPr/>
                    <a:lstStyle/>
                    <a:p>
                      <a:pPr algn="l"/>
                      <a:r>
                        <a:rPr lang="en-US" sz="1800" b="1" dirty="0" smtClean="0">
                          <a:solidFill>
                            <a:schemeClr val="tx1"/>
                          </a:solidFill>
                        </a:rPr>
                        <a:t>AP Statistics (6)</a:t>
                      </a:r>
                      <a:endParaRPr lang="en-US" sz="1800" b="1" dirty="0">
                        <a:solidFill>
                          <a:schemeClr val="tx1"/>
                        </a:solidFill>
                      </a:endParaRPr>
                    </a:p>
                  </a:txBody>
                  <a:tcPr marT="45716" marB="45716"/>
                </a:tc>
                <a:tc>
                  <a:txBody>
                    <a:bodyPr/>
                    <a:lstStyle/>
                    <a:p>
                      <a:pPr algn="ctr"/>
                      <a:r>
                        <a:rPr lang="en-US" sz="1800" b="1" dirty="0" smtClean="0">
                          <a:solidFill>
                            <a:schemeClr val="tx1"/>
                          </a:solidFill>
                        </a:rPr>
                        <a:t>479</a:t>
                      </a:r>
                      <a:endParaRPr lang="en-US" sz="1800" b="1" dirty="0">
                        <a:solidFill>
                          <a:schemeClr val="tx1"/>
                        </a:solidFill>
                      </a:endParaRPr>
                    </a:p>
                  </a:txBody>
                  <a:tcPr marT="45716" marB="45716"/>
                </a:tc>
                <a:tc>
                  <a:txBody>
                    <a:bodyPr/>
                    <a:lstStyle/>
                    <a:p>
                      <a:pPr algn="ctr"/>
                      <a:r>
                        <a:rPr lang="en-US" sz="1800" b="1" dirty="0" smtClean="0">
                          <a:solidFill>
                            <a:schemeClr val="tx1"/>
                          </a:solidFill>
                        </a:rPr>
                        <a:t>C+</a:t>
                      </a:r>
                      <a:endParaRPr lang="en-US" sz="1800" b="1" dirty="0">
                        <a:solidFill>
                          <a:schemeClr val="tx1"/>
                        </a:solidFill>
                      </a:endParaRPr>
                    </a:p>
                  </a:txBody>
                  <a:tcPr marT="45716" marB="45716"/>
                </a:tc>
              </a:tr>
              <a:tr h="443132">
                <a:tc>
                  <a:txBody>
                    <a:bodyPr/>
                    <a:lstStyle/>
                    <a:p>
                      <a:pPr algn="l"/>
                      <a:r>
                        <a:rPr lang="en-US" sz="1800" b="1" dirty="0" smtClean="0">
                          <a:solidFill>
                            <a:schemeClr val="tx1"/>
                          </a:solidFill>
                        </a:rPr>
                        <a:t>P-Geometry (4)</a:t>
                      </a:r>
                      <a:endParaRPr lang="en-US" sz="1800" b="1" dirty="0">
                        <a:solidFill>
                          <a:schemeClr val="tx1"/>
                        </a:solidFill>
                      </a:endParaRPr>
                    </a:p>
                  </a:txBody>
                  <a:tcPr marT="45716" marB="45716"/>
                </a:tc>
                <a:tc>
                  <a:txBody>
                    <a:bodyPr/>
                    <a:lstStyle/>
                    <a:p>
                      <a:pPr algn="ctr"/>
                      <a:r>
                        <a:rPr lang="en-US" sz="1800" b="1" dirty="0" smtClean="0">
                          <a:solidFill>
                            <a:schemeClr val="tx1"/>
                          </a:solidFill>
                        </a:rPr>
                        <a:t>356</a:t>
                      </a:r>
                      <a:endParaRPr lang="en-US" sz="1800" b="1" dirty="0">
                        <a:solidFill>
                          <a:schemeClr val="tx1"/>
                        </a:solidFill>
                      </a:endParaRPr>
                    </a:p>
                  </a:txBody>
                  <a:tcPr marT="45716" marB="45716"/>
                </a:tc>
                <a:tc>
                  <a:txBody>
                    <a:bodyPr/>
                    <a:lstStyle/>
                    <a:p>
                      <a:pPr algn="ctr"/>
                      <a:r>
                        <a:rPr lang="en-US" sz="1800" b="1" dirty="0" smtClean="0">
                          <a:solidFill>
                            <a:schemeClr val="tx1"/>
                          </a:solidFill>
                        </a:rPr>
                        <a:t>D+</a:t>
                      </a:r>
                      <a:endParaRPr lang="en-US" sz="1800" b="1" dirty="0">
                        <a:solidFill>
                          <a:schemeClr val="tx1"/>
                        </a:solidFill>
                      </a:endParaRPr>
                    </a:p>
                  </a:txBody>
                  <a:tcPr marT="45716" marB="45716"/>
                </a:tc>
              </a:tr>
              <a:tr h="443132">
                <a:tc>
                  <a:txBody>
                    <a:bodyPr/>
                    <a:lstStyle/>
                    <a:p>
                      <a:pPr algn="l"/>
                      <a:r>
                        <a:rPr lang="en-US" sz="1800" b="1" dirty="0" smtClean="0">
                          <a:solidFill>
                            <a:schemeClr val="tx1"/>
                          </a:solidFill>
                        </a:rPr>
                        <a:t>AP Calculus</a:t>
                      </a:r>
                      <a:r>
                        <a:rPr lang="en-US" sz="1800" b="1" baseline="0" dirty="0" smtClean="0">
                          <a:solidFill>
                            <a:schemeClr val="tx1"/>
                          </a:solidFill>
                        </a:rPr>
                        <a:t> AB (8)</a:t>
                      </a:r>
                      <a:endParaRPr lang="en-US" sz="1800" b="1" dirty="0">
                        <a:solidFill>
                          <a:schemeClr val="tx1"/>
                        </a:solidFill>
                      </a:endParaRPr>
                    </a:p>
                  </a:txBody>
                  <a:tcPr marT="45716" marB="45716"/>
                </a:tc>
                <a:tc>
                  <a:txBody>
                    <a:bodyPr/>
                    <a:lstStyle/>
                    <a:p>
                      <a:pPr algn="ctr"/>
                      <a:r>
                        <a:rPr lang="en-US" sz="1800" b="1" dirty="0" smtClean="0">
                          <a:solidFill>
                            <a:schemeClr val="tx1"/>
                          </a:solidFill>
                        </a:rPr>
                        <a:t>346</a:t>
                      </a:r>
                      <a:endParaRPr lang="en-US" sz="1800" b="1" dirty="0">
                        <a:solidFill>
                          <a:schemeClr val="tx1"/>
                        </a:solidFill>
                      </a:endParaRPr>
                    </a:p>
                  </a:txBody>
                  <a:tcPr marT="45716" marB="45716"/>
                </a:tc>
                <a:tc>
                  <a:txBody>
                    <a:bodyPr/>
                    <a:lstStyle/>
                    <a:p>
                      <a:pPr algn="ctr"/>
                      <a:r>
                        <a:rPr lang="en-US" sz="1800" b="1" dirty="0" smtClean="0">
                          <a:solidFill>
                            <a:schemeClr val="tx1"/>
                          </a:solidFill>
                        </a:rPr>
                        <a:t>C+</a:t>
                      </a:r>
                      <a:endParaRPr lang="en-US" sz="1800" b="1" dirty="0">
                        <a:solidFill>
                          <a:schemeClr val="tx1"/>
                        </a:solidFill>
                      </a:endParaRPr>
                    </a:p>
                  </a:txBody>
                  <a:tcPr marT="45716" marB="45716"/>
                </a:tc>
              </a:tr>
              <a:tr h="443132">
                <a:tc>
                  <a:txBody>
                    <a:bodyPr/>
                    <a:lstStyle/>
                    <a:p>
                      <a:pPr algn="l"/>
                      <a:r>
                        <a:rPr lang="en-US" sz="1800" b="1" dirty="0" smtClean="0">
                          <a:solidFill>
                            <a:schemeClr val="tx1"/>
                          </a:solidFill>
                        </a:rPr>
                        <a:t>Pre Calculus</a:t>
                      </a:r>
                      <a:r>
                        <a:rPr lang="en-US" sz="1800" b="1" baseline="0" dirty="0" smtClean="0">
                          <a:solidFill>
                            <a:schemeClr val="tx1"/>
                          </a:solidFill>
                        </a:rPr>
                        <a:t> H (8)</a:t>
                      </a:r>
                      <a:endParaRPr lang="en-US" sz="1800" b="1" dirty="0">
                        <a:solidFill>
                          <a:schemeClr val="tx1"/>
                        </a:solidFill>
                      </a:endParaRPr>
                    </a:p>
                  </a:txBody>
                  <a:tcPr marT="45716" marB="45716"/>
                </a:tc>
                <a:tc>
                  <a:txBody>
                    <a:bodyPr/>
                    <a:lstStyle/>
                    <a:p>
                      <a:pPr algn="ctr"/>
                      <a:r>
                        <a:rPr lang="en-US" sz="1800" b="1" dirty="0" smtClean="0">
                          <a:solidFill>
                            <a:schemeClr val="tx1"/>
                          </a:solidFill>
                        </a:rPr>
                        <a:t>336</a:t>
                      </a:r>
                      <a:endParaRPr lang="en-US" sz="1800" b="1" dirty="0">
                        <a:solidFill>
                          <a:schemeClr val="tx1"/>
                        </a:solidFill>
                      </a:endParaRPr>
                    </a:p>
                  </a:txBody>
                  <a:tcPr marT="45716" marB="45716"/>
                </a:tc>
                <a:tc>
                  <a:txBody>
                    <a:bodyPr/>
                    <a:lstStyle/>
                    <a:p>
                      <a:pPr algn="ctr"/>
                      <a:r>
                        <a:rPr lang="en-US" sz="1800" b="1" dirty="0" smtClean="0">
                          <a:solidFill>
                            <a:schemeClr val="tx1"/>
                          </a:solidFill>
                        </a:rPr>
                        <a:t>C+</a:t>
                      </a:r>
                      <a:endParaRPr lang="en-US" sz="1800" b="1" dirty="0">
                        <a:solidFill>
                          <a:schemeClr val="tx1"/>
                        </a:solidFill>
                      </a:endParaRPr>
                    </a:p>
                  </a:txBody>
                  <a:tcPr marT="45716" marB="45716"/>
                </a:tc>
              </a:tr>
            </a:tbl>
          </a:graphicData>
        </a:graphic>
      </p:graphicFrame>
      <p:sp>
        <p:nvSpPr>
          <p:cNvPr id="4125" name="TextBox 4"/>
          <p:cNvSpPr txBox="1">
            <a:spLocks noChangeArrowheads="1"/>
          </p:cNvSpPr>
          <p:nvPr/>
        </p:nvSpPr>
        <p:spPr bwMode="auto">
          <a:xfrm>
            <a:off x="2442337" y="150813"/>
            <a:ext cx="4405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smtClean="0">
                <a:solidFill>
                  <a:schemeClr val="bg1"/>
                </a:solidFill>
              </a:rPr>
              <a:t>Last High School Math Class</a:t>
            </a:r>
            <a:endParaRPr lang="en-US" altLang="en-US" b="1" dirty="0">
              <a:solidFill>
                <a:schemeClr val="bg1"/>
              </a:solidFill>
            </a:endParaRPr>
          </a:p>
        </p:txBody>
      </p:sp>
      <p:sp>
        <p:nvSpPr>
          <p:cNvPr id="4" name="TextBox 2"/>
          <p:cNvSpPr txBox="1">
            <a:spLocks noChangeArrowheads="1"/>
          </p:cNvSpPr>
          <p:nvPr/>
        </p:nvSpPr>
        <p:spPr bwMode="auto">
          <a:xfrm>
            <a:off x="152400" y="6243935"/>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N= 15,770; Last </a:t>
            </a:r>
            <a:r>
              <a:rPr lang="en-US" altLang="en-US" sz="1200" dirty="0"/>
              <a:t>math high school course completed and average grade for students who enrolled at De Anza</a:t>
            </a:r>
            <a:r>
              <a:rPr lang="en-US" altLang="en-US" sz="1200" dirty="0" smtClean="0"/>
              <a:t>. </a:t>
            </a:r>
            <a:r>
              <a:rPr lang="en-US" sz="1200" dirty="0"/>
              <a:t>(0-9; 0 = least rigorous; 9 = most </a:t>
            </a:r>
            <a:r>
              <a:rPr lang="en-US" sz="1200" dirty="0" smtClean="0"/>
              <a:t>rigorous) </a:t>
            </a:r>
            <a:r>
              <a:rPr lang="en-US" sz="1200" dirty="0" smtClean="0"/>
              <a:t>Includes </a:t>
            </a:r>
            <a:r>
              <a:rPr lang="en-US" sz="1200" dirty="0" smtClean="0"/>
              <a:t>only the </a:t>
            </a:r>
            <a:r>
              <a:rPr lang="en-US" sz="1200" dirty="0" smtClean="0"/>
              <a:t>top </a:t>
            </a:r>
            <a:r>
              <a:rPr lang="en-US" sz="1200" dirty="0" smtClean="0"/>
              <a:t>10 courses by enrollment. Students </a:t>
            </a:r>
            <a:r>
              <a:rPr lang="en-US" sz="1200" dirty="0" smtClean="0"/>
              <a:t>enrolled </a:t>
            </a:r>
            <a:r>
              <a:rPr lang="en-US" sz="1200" dirty="0" smtClean="0"/>
              <a:t>in HS between 1997 and 2014.</a:t>
            </a:r>
          </a:p>
          <a:p>
            <a:r>
              <a:rPr lang="en-US" altLang="en-US" sz="1200" dirty="0" smtClean="0"/>
              <a:t>Source: </a:t>
            </a:r>
            <a:r>
              <a:rPr lang="en-US" altLang="en-US" sz="1200" dirty="0" err="1" smtClean="0"/>
              <a:t>CalPASS</a:t>
            </a:r>
            <a:r>
              <a:rPr lang="en-US" altLang="en-US" sz="1200" dirty="0" smtClean="0"/>
              <a:t> Plus</a:t>
            </a:r>
            <a:endParaRPr lang="en-US" altLang="en-US" sz="1200" dirty="0"/>
          </a:p>
        </p:txBody>
      </p:sp>
    </p:spTree>
    <p:extLst>
      <p:ext uri="{BB962C8B-B14F-4D97-AF65-F5344CB8AC3E}">
        <p14:creationId xmlns:p14="http://schemas.microsoft.com/office/powerpoint/2010/main" val="27841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1919</Words>
  <Application>Microsoft Office PowerPoint</Application>
  <PresentationFormat>On-screen Show (4:3)</PresentationFormat>
  <Paragraphs>322</Paragraphs>
  <Slides>20</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ＭＳ Ｐゴシック</vt:lpstr>
      <vt:lpstr>Arial</vt:lpstr>
      <vt:lpstr>Calibri</vt:lpstr>
      <vt:lpstr>Gill Sans MT</vt:lpstr>
      <vt:lpstr>Blank Presentation</vt:lpstr>
      <vt:lpstr>1_Blank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Faculty Staff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Faculty Staff</dc:creator>
  <cp:lastModifiedBy>Mallory Newell</cp:lastModifiedBy>
  <cp:revision>73</cp:revision>
  <dcterms:created xsi:type="dcterms:W3CDTF">2012-08-27T18:47:56Z</dcterms:created>
  <dcterms:modified xsi:type="dcterms:W3CDTF">2016-05-10T15:33:57Z</dcterms:modified>
</cp:coreProperties>
</file>