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0"/>
  </p:notesMasterIdLst>
  <p:sldIdLst>
    <p:sldId id="273" r:id="rId6"/>
    <p:sldId id="277" r:id="rId7"/>
    <p:sldId id="274" r:id="rId8"/>
    <p:sldId id="258" r:id="rId9"/>
    <p:sldId id="261" r:id="rId10"/>
    <p:sldId id="262" r:id="rId11"/>
    <p:sldId id="276" r:id="rId12"/>
    <p:sldId id="263" r:id="rId13"/>
    <p:sldId id="265" r:id="rId14"/>
    <p:sldId id="266" r:id="rId15"/>
    <p:sldId id="270" r:id="rId16"/>
    <p:sldId id="272" r:id="rId17"/>
    <p:sldId id="268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B35555"/>
    <a:srgbClr val="926E08"/>
    <a:srgbClr val="28524B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5" autoAdjust="0"/>
    <p:restoredTop sz="98802" autoAdjust="0"/>
  </p:normalViewPr>
  <p:slideViewPr>
    <p:cSldViewPr snapToGrid="0">
      <p:cViewPr varScale="1">
        <p:scale>
          <a:sx n="69" d="100"/>
          <a:sy n="69" d="100"/>
        </p:scale>
        <p:origin x="-822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ln w="92075"/>
          </c:spPr>
          <c:marker>
            <c:symbol val="none"/>
          </c:marker>
          <c:dPt>
            <c:idx val="1"/>
            <c:bubble3D val="0"/>
            <c:spPr>
              <a:ln w="92075">
                <a:solidFill>
                  <a:srgbClr val="760000"/>
                </a:solidFill>
              </a:ln>
            </c:spPr>
          </c:dPt>
          <c:dLbls>
            <c:dLbl>
              <c:idx val="0"/>
              <c:layout>
                <c:manualLayout>
                  <c:x val="-5.78713043101017E-2"/>
                  <c:y val="-2.31499708369791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872237044751299E-3"/>
                  <c:y val="-2.5025517643627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2005-06 to 2010-11</c:v>
                </c:pt>
                <c:pt idx="1">
                  <c:v>2006-07 to 2011-12</c:v>
                </c:pt>
                <c:pt idx="2">
                  <c:v>2007-08 to 2012-13</c:v>
                </c:pt>
                <c:pt idx="3">
                  <c:v>2008-09 to 2013-14</c:v>
                </c:pt>
                <c:pt idx="4">
                  <c:v>2009-10 to 2014-15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0.64</c:v>
                </c:pt>
                <c:pt idx="1">
                  <c:v>0.66</c:v>
                </c:pt>
                <c:pt idx="2">
                  <c:v>0.67</c:v>
                </c:pt>
                <c:pt idx="3">
                  <c:v>0.67</c:v>
                </c:pt>
                <c:pt idx="4">
                  <c:v>0.66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Statewide - Overall</c:v>
                </c:pt>
              </c:strCache>
            </c:strRef>
          </c:tx>
          <c:spPr>
            <a:ln w="92075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0346666377446602E-2"/>
                  <c:y val="1.0885826771653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2005-06 to 2010-11</c:v>
                </c:pt>
                <c:pt idx="1">
                  <c:v>2006-07 to 2011-12</c:v>
                </c:pt>
                <c:pt idx="2">
                  <c:v>2007-08 to 2012-13</c:v>
                </c:pt>
                <c:pt idx="3">
                  <c:v>2008-09 to 2013-14</c:v>
                </c:pt>
                <c:pt idx="4">
                  <c:v>2009-10 to 2014-15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0.49</c:v>
                </c:pt>
                <c:pt idx="1">
                  <c:v>0.49</c:v>
                </c:pt>
                <c:pt idx="2">
                  <c:v>0.48</c:v>
                </c:pt>
                <c:pt idx="3">
                  <c:v>0.47</c:v>
                </c:pt>
                <c:pt idx="4">
                  <c:v>0.47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Prepared</c:v>
                </c:pt>
              </c:strCache>
            </c:strRef>
          </c:tx>
          <c:spPr>
            <a:ln w="92075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0166988423967699E-2"/>
                  <c:y val="-1.3826370662000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6968178564456299E-3"/>
                  <c:y val="-2.058307815689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2005-06 to 2010-11</c:v>
                </c:pt>
                <c:pt idx="1">
                  <c:v>2006-07 to 2011-12</c:v>
                </c:pt>
                <c:pt idx="2">
                  <c:v>2007-08 to 2012-13</c:v>
                </c:pt>
                <c:pt idx="3">
                  <c:v>2008-09 to 2013-14</c:v>
                </c:pt>
                <c:pt idx="4">
                  <c:v>2009-10 to 2014-15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0.83</c:v>
                </c:pt>
                <c:pt idx="1">
                  <c:v>0.82</c:v>
                </c:pt>
                <c:pt idx="2">
                  <c:v>0.84</c:v>
                </c:pt>
                <c:pt idx="3">
                  <c:v>0.84</c:v>
                </c:pt>
                <c:pt idx="4">
                  <c:v>0.8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Unprepared</c:v>
                </c:pt>
              </c:strCache>
            </c:strRef>
          </c:tx>
          <c:spPr>
            <a:ln w="92075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9019146367034703E-2"/>
                  <c:y val="4.24377813600666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2005-06 to 2010-11</c:v>
                </c:pt>
                <c:pt idx="1">
                  <c:v>2006-07 to 2011-12</c:v>
                </c:pt>
                <c:pt idx="2">
                  <c:v>2007-08 to 2012-13</c:v>
                </c:pt>
                <c:pt idx="3">
                  <c:v>2008-09 to 2013-14</c:v>
                </c:pt>
                <c:pt idx="4">
                  <c:v>2009-10 to 2014-15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0.6</c:v>
                </c:pt>
                <c:pt idx="2">
                  <c:v>0.59</c:v>
                </c:pt>
                <c:pt idx="3">
                  <c:v>0.6</c:v>
                </c:pt>
                <c:pt idx="4">
                  <c:v>0.6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Targeted</c:v>
                </c:pt>
              </c:strCache>
            </c:strRef>
          </c:tx>
          <c:spPr>
            <a:ln w="92075"/>
          </c:spPr>
          <c:marker>
            <c:symbol val="none"/>
          </c:marker>
          <c:dLbls>
            <c:dLbl>
              <c:idx val="0"/>
              <c:layout>
                <c:manualLayout>
                  <c:x val="-5.8729835939928997E-2"/>
                  <c:y val="1.6391258384368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2.57132181393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2005-06 to 2010-11</c:v>
                </c:pt>
                <c:pt idx="1">
                  <c:v>2006-07 to 2011-12</c:v>
                </c:pt>
                <c:pt idx="2">
                  <c:v>2007-08 to 2012-13</c:v>
                </c:pt>
                <c:pt idx="3">
                  <c:v>2008-09 to 2013-14</c:v>
                </c:pt>
                <c:pt idx="4">
                  <c:v>2009-10 to 2014-15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0.44</c:v>
                </c:pt>
                <c:pt idx="1">
                  <c:v>0.47</c:v>
                </c:pt>
                <c:pt idx="2">
                  <c:v>0.46</c:v>
                </c:pt>
                <c:pt idx="3">
                  <c:v>0.51</c:v>
                </c:pt>
                <c:pt idx="4">
                  <c:v>0.5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Not Targeted</c:v>
                </c:pt>
              </c:strCache>
            </c:strRef>
          </c:tx>
          <c:spPr>
            <a:ln w="92075"/>
          </c:spPr>
          <c:marker>
            <c:symbol val="none"/>
          </c:marker>
          <c:dLbls>
            <c:dLbl>
              <c:idx val="0"/>
              <c:layout>
                <c:manualLayout>
                  <c:x val="-5.6723462253168801E-2"/>
                  <c:y val="-2.3148148148148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1478420569329701E-3"/>
                  <c:y val="-2.2710156022163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2005-06 to 2010-11</c:v>
                </c:pt>
                <c:pt idx="1">
                  <c:v>2006-07 to 2011-12</c:v>
                </c:pt>
                <c:pt idx="2">
                  <c:v>2007-08 to 2012-13</c:v>
                </c:pt>
                <c:pt idx="3">
                  <c:v>2008-09 to 2013-14</c:v>
                </c:pt>
                <c:pt idx="4">
                  <c:v>2009-10 to 2014-15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0.7</c:v>
                </c:pt>
                <c:pt idx="1">
                  <c:v>0.73</c:v>
                </c:pt>
                <c:pt idx="2">
                  <c:v>0.74</c:v>
                </c:pt>
                <c:pt idx="3">
                  <c:v>0.74</c:v>
                </c:pt>
                <c:pt idx="4">
                  <c:v>0.72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450816"/>
        <c:axId val="83857920"/>
      </c:lineChart>
      <c:catAx>
        <c:axId val="3645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3857920"/>
        <c:crosses val="autoZero"/>
        <c:auto val="1"/>
        <c:lblAlgn val="ctr"/>
        <c:lblOffset val="100"/>
        <c:noMultiLvlLbl val="0"/>
      </c:catAx>
      <c:valAx>
        <c:axId val="8385792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6450816"/>
        <c:crosses val="autoZero"/>
        <c:crossBetween val="between"/>
        <c:majorUnit val="0.1"/>
      </c:valAx>
    </c:plotArea>
    <c:legend>
      <c:legendPos val="b"/>
      <c:layout>
        <c:manualLayout>
          <c:xMode val="edge"/>
          <c:yMode val="edge"/>
          <c:x val="0"/>
          <c:y val="0.92453885047364004"/>
          <c:w val="0.98952843040162797"/>
          <c:h val="6.1572205124105703E-2"/>
        </c:manualLayout>
      </c:layout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Representation of the Cohort</c:v>
                </c:pt>
              </c:strCache>
            </c:strRef>
          </c:tx>
          <c:spPr>
            <a:solidFill>
              <a:srgbClr val="760000"/>
            </a:solidFill>
            <a:ln>
              <a:solidFill>
                <a:srgbClr val="76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Asian</c:v>
                </c:pt>
                <c:pt idx="1">
                  <c:v>White</c:v>
                </c:pt>
                <c:pt idx="2">
                  <c:v>Filipino</c:v>
                </c:pt>
                <c:pt idx="3">
                  <c:v>Latino/a</c:v>
                </c:pt>
                <c:pt idx="4">
                  <c:v>African American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0.36</c:v>
                </c:pt>
                <c:pt idx="1">
                  <c:v>0.17</c:v>
                </c:pt>
                <c:pt idx="2">
                  <c:v>0.06</c:v>
                </c:pt>
                <c:pt idx="3">
                  <c:v>0.18</c:v>
                </c:pt>
                <c:pt idx="4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Placed into College Level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Asian</c:v>
                </c:pt>
                <c:pt idx="1">
                  <c:v>White</c:v>
                </c:pt>
                <c:pt idx="2">
                  <c:v>Filipino</c:v>
                </c:pt>
                <c:pt idx="3">
                  <c:v>Latino/a</c:v>
                </c:pt>
                <c:pt idx="4">
                  <c:v>African American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</c:v>
                </c:pt>
                <c:pt idx="1">
                  <c:v>0.18</c:v>
                </c:pt>
                <c:pt idx="2">
                  <c:v>0.03</c:v>
                </c:pt>
                <c:pt idx="3">
                  <c:v>0.08</c:v>
                </c:pt>
                <c:pt idx="4">
                  <c:v>0.02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Placed into Basic Skills</c:v>
                </c:pt>
              </c:strCache>
            </c:strRef>
          </c:tx>
          <c:spPr>
            <a:solidFill>
              <a:srgbClr val="28524B"/>
            </a:solidFill>
            <a:ln>
              <a:solidFill>
                <a:srgbClr val="28524B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Asian</c:v>
                </c:pt>
                <c:pt idx="1">
                  <c:v>White</c:v>
                </c:pt>
                <c:pt idx="2">
                  <c:v>Filipino</c:v>
                </c:pt>
                <c:pt idx="3">
                  <c:v>Latino/a</c:v>
                </c:pt>
                <c:pt idx="4">
                  <c:v>African American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0.31</c:v>
                </c:pt>
                <c:pt idx="1">
                  <c:v>0.16</c:v>
                </c:pt>
                <c:pt idx="2">
                  <c:v>7.0000000000000007E-2</c:v>
                </c:pt>
                <c:pt idx="3">
                  <c:v>0.23</c:v>
                </c:pt>
                <c:pt idx="4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05760"/>
        <c:axId val="83884224"/>
      </c:barChart>
      <c:catAx>
        <c:axId val="3640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3884224"/>
        <c:crosses val="autoZero"/>
        <c:auto val="1"/>
        <c:lblAlgn val="ctr"/>
        <c:lblOffset val="100"/>
        <c:noMultiLvlLbl val="0"/>
      </c:catAx>
      <c:valAx>
        <c:axId val="8388422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64057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 Completion</c:v>
                </c:pt>
              </c:strCache>
            </c:strRef>
          </c:tx>
          <c:spPr>
            <a:solidFill>
              <a:srgbClr val="76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60000"/>
              </a:solidFill>
              <a:ln>
                <a:solidFill>
                  <a:srgbClr val="76000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Asian</c:v>
                </c:pt>
                <c:pt idx="1">
                  <c:v>White</c:v>
                </c:pt>
                <c:pt idx="2">
                  <c:v>Filipino</c:v>
                </c:pt>
                <c:pt idx="3">
                  <c:v>Latino/a</c:v>
                </c:pt>
                <c:pt idx="4">
                  <c:v>African American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0.79</c:v>
                </c:pt>
                <c:pt idx="1">
                  <c:v>0.6</c:v>
                </c:pt>
                <c:pt idx="2">
                  <c:v>0.6</c:v>
                </c:pt>
                <c:pt idx="3">
                  <c:v>0.46</c:v>
                </c:pt>
                <c:pt idx="4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Completion of Students Starting College Level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Asian</c:v>
                </c:pt>
                <c:pt idx="1">
                  <c:v>White</c:v>
                </c:pt>
                <c:pt idx="2">
                  <c:v>Filipino</c:v>
                </c:pt>
                <c:pt idx="3">
                  <c:v>Latino/a</c:v>
                </c:pt>
                <c:pt idx="4">
                  <c:v>African American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0.86</c:v>
                </c:pt>
                <c:pt idx="1">
                  <c:v>0.72</c:v>
                </c:pt>
                <c:pt idx="2">
                  <c:v>0.6</c:v>
                </c:pt>
                <c:pt idx="3">
                  <c:v>0.61</c:v>
                </c:pt>
                <c:pt idx="4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Completion of Students Starting Basic Skills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rgbClr val="28524B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8524B"/>
              </a:solidFill>
              <a:ln>
                <a:solidFill>
                  <a:srgbClr val="28524B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28524B"/>
              </a:solidFill>
              <a:ln>
                <a:solidFill>
                  <a:srgbClr val="28524B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28524B"/>
              </a:solidFill>
              <a:ln>
                <a:solidFill>
                  <a:srgbClr val="28524B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28524B"/>
              </a:solidFill>
              <a:ln>
                <a:solidFill>
                  <a:srgbClr val="28524B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28524B"/>
              </a:solidFill>
              <a:ln>
                <a:solidFill>
                  <a:srgbClr val="28524B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Asian</c:v>
                </c:pt>
                <c:pt idx="1">
                  <c:v>White</c:v>
                </c:pt>
                <c:pt idx="2">
                  <c:v>Filipino</c:v>
                </c:pt>
                <c:pt idx="3">
                  <c:v>Latino/a</c:v>
                </c:pt>
                <c:pt idx="4">
                  <c:v>African American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0.75</c:v>
                </c:pt>
                <c:pt idx="1">
                  <c:v>0.55000000000000004</c:v>
                </c:pt>
                <c:pt idx="2">
                  <c:v>0.6</c:v>
                </c:pt>
                <c:pt idx="3">
                  <c:v>0.44</c:v>
                </c:pt>
                <c:pt idx="4">
                  <c:v>0.49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92192"/>
        <c:axId val="83884800"/>
      </c:barChart>
      <c:catAx>
        <c:axId val="3719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3884800"/>
        <c:crosses val="autoZero"/>
        <c:auto val="1"/>
        <c:lblAlgn val="ctr"/>
        <c:lblOffset val="100"/>
        <c:noMultiLvlLbl val="0"/>
      </c:catAx>
      <c:valAx>
        <c:axId val="8388480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192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53887557533569E-2"/>
          <c:y val="0.85174383827081601"/>
          <c:w val="0.98461124424664304"/>
          <c:h val="9.4081182560513205E-2"/>
        </c:manualLayout>
      </c:layout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Success of Students Starting Basic Skills</c:v>
                </c:pt>
              </c:strCache>
            </c:strRef>
          </c:tx>
          <c:spPr>
            <a:solidFill>
              <a:srgbClr val="76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60000"/>
              </a:solidFill>
              <a:ln>
                <a:solidFill>
                  <a:srgbClr val="760000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28524B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6E08"/>
              </a:solidFill>
            </c:spPr>
          </c:dPt>
          <c:dPt>
            <c:idx val="8"/>
            <c:invertIfNegative val="0"/>
            <c:bubble3D val="0"/>
            <c:spPr>
              <a:solidFill>
                <a:srgbClr val="B35555"/>
              </a:solidFill>
            </c:spPr>
          </c:dPt>
          <c:dPt>
            <c:idx val="9"/>
            <c:invertIfNegative val="0"/>
            <c:bubble3D val="0"/>
            <c:spPr>
              <a:solidFill>
                <a:srgbClr val="7030A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Asian</c:v>
                </c:pt>
                <c:pt idx="1">
                  <c:v>White</c:v>
                </c:pt>
                <c:pt idx="2">
                  <c:v>Filipino</c:v>
                </c:pt>
                <c:pt idx="3">
                  <c:v>Latino/a</c:v>
                </c:pt>
                <c:pt idx="4">
                  <c:v>African American</c:v>
                </c:pt>
                <c:pt idx="5">
                  <c:v>LinC</c:v>
                </c:pt>
                <c:pt idx="6">
                  <c:v>MPS</c:v>
                </c:pt>
                <c:pt idx="7">
                  <c:v>LEAD</c:v>
                </c:pt>
                <c:pt idx="8">
                  <c:v>FYE</c:v>
                </c:pt>
                <c:pt idx="9">
                  <c:v>Sankofa/
Umoja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0.79</c:v>
                </c:pt>
                <c:pt idx="1">
                  <c:v>0.6</c:v>
                </c:pt>
                <c:pt idx="2">
                  <c:v>0.6</c:v>
                </c:pt>
                <c:pt idx="3">
                  <c:v>0.46</c:v>
                </c:pt>
                <c:pt idx="4">
                  <c:v>0.5</c:v>
                </c:pt>
                <c:pt idx="5">
                  <c:v>0.69</c:v>
                </c:pt>
                <c:pt idx="6">
                  <c:v>0.68</c:v>
                </c:pt>
                <c:pt idx="7">
                  <c:v>0.64</c:v>
                </c:pt>
                <c:pt idx="8">
                  <c:v>0.6</c:v>
                </c:pt>
                <c:pt idx="9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80960"/>
        <c:axId val="37283520"/>
      </c:barChart>
      <c:catAx>
        <c:axId val="3588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7283520"/>
        <c:crosses val="autoZero"/>
        <c:auto val="1"/>
        <c:lblAlgn val="ctr"/>
        <c:lblOffset val="100"/>
        <c:noMultiLvlLbl val="0"/>
      </c:catAx>
      <c:valAx>
        <c:axId val="3728352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8809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013625343650403E-2"/>
          <c:y val="3.4693241469816297E-2"/>
          <c:w val="0.90618713738516898"/>
          <c:h val="0.792489975211432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ln w="92075"/>
          </c:spPr>
          <c:marker>
            <c:symbol val="none"/>
          </c:marker>
          <c:dLbls>
            <c:dLbl>
              <c:idx val="0"/>
              <c:layout>
                <c:manualLayout>
                  <c:x val="-5.66179720955933E-2"/>
                  <c:y val="3.0385937673283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929824561403499E-3"/>
                  <c:y val="-2.582159624413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2005-06 to 2010-11</c:v>
                </c:pt>
                <c:pt idx="1">
                  <c:v>2006-07 to 2011-12</c:v>
                </c:pt>
                <c:pt idx="2">
                  <c:v>2007-08 to 2012-13</c:v>
                </c:pt>
                <c:pt idx="3">
                  <c:v>2008-09 to 2013-14</c:v>
                </c:pt>
                <c:pt idx="4">
                  <c:v>2009-10 to 2014-15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0.69</c:v>
                </c:pt>
                <c:pt idx="1">
                  <c:v>0.7</c:v>
                </c:pt>
                <c:pt idx="2">
                  <c:v>0.72</c:v>
                </c:pt>
                <c:pt idx="3">
                  <c:v>0.73</c:v>
                </c:pt>
                <c:pt idx="4">
                  <c:v>0.74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Statewide - Overall</c:v>
                </c:pt>
              </c:strCache>
            </c:strRef>
          </c:tx>
          <c:spPr>
            <a:ln w="92075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66179720955933E-2"/>
                  <c:y val="2.4126649661749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2005-06 to 2010-11</c:v>
                </c:pt>
                <c:pt idx="1">
                  <c:v>2006-07 to 2011-12</c:v>
                </c:pt>
                <c:pt idx="2">
                  <c:v>2007-08 to 2012-13</c:v>
                </c:pt>
                <c:pt idx="3">
                  <c:v>2008-09 to 2013-14</c:v>
                </c:pt>
                <c:pt idx="4">
                  <c:v>2009-10 to 2014-15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0.42</c:v>
                </c:pt>
                <c:pt idx="1">
                  <c:v>0.43</c:v>
                </c:pt>
                <c:pt idx="2">
                  <c:v>0.44</c:v>
                </c:pt>
                <c:pt idx="3">
                  <c:v>0.43</c:v>
                </c:pt>
                <c:pt idx="4">
                  <c:v>0.45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Targeted</c:v>
                </c:pt>
              </c:strCache>
            </c:strRef>
          </c:tx>
          <c:spPr>
            <a:ln w="92075">
              <a:solidFill>
                <a:schemeClr val="accent5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66179720955933E-2"/>
                  <c:y val="-4.6623045358766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2005-06 to 2010-11</c:v>
                </c:pt>
                <c:pt idx="1">
                  <c:v>2006-07 to 2011-12</c:v>
                </c:pt>
                <c:pt idx="2">
                  <c:v>2007-08 to 2012-13</c:v>
                </c:pt>
                <c:pt idx="3">
                  <c:v>2008-09 to 2013-14</c:v>
                </c:pt>
                <c:pt idx="4">
                  <c:v>2009-10 to 2014-15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0.57999999999999996</c:v>
                </c:pt>
                <c:pt idx="2">
                  <c:v>0.6</c:v>
                </c:pt>
                <c:pt idx="3">
                  <c:v>0.65</c:v>
                </c:pt>
                <c:pt idx="4">
                  <c:v>0.67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Targeted</c:v>
                </c:pt>
              </c:strCache>
            </c:strRef>
          </c:tx>
          <c:spPr>
            <a:ln w="92075"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66179720955933E-2"/>
                  <c:y val="-1.8714095597205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8947368421053E-3"/>
                  <c:y val="-4.46009389671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2005-06 to 2010-11</c:v>
                </c:pt>
                <c:pt idx="1">
                  <c:v>2006-07 to 2011-12</c:v>
                </c:pt>
                <c:pt idx="2">
                  <c:v>2007-08 to 2012-13</c:v>
                </c:pt>
                <c:pt idx="3">
                  <c:v>2008-09 to 2013-14</c:v>
                </c:pt>
                <c:pt idx="4">
                  <c:v>2009-10 to 2014-15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0.74</c:v>
                </c:pt>
                <c:pt idx="1">
                  <c:v>0.76</c:v>
                </c:pt>
                <c:pt idx="2">
                  <c:v>0.79</c:v>
                </c:pt>
                <c:pt idx="3">
                  <c:v>0.78</c:v>
                </c:pt>
                <c:pt idx="4">
                  <c:v>0.78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881472"/>
        <c:axId val="37285824"/>
      </c:lineChart>
      <c:catAx>
        <c:axId val="3588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7285824"/>
        <c:crosses val="autoZero"/>
        <c:auto val="1"/>
        <c:lblAlgn val="ctr"/>
        <c:lblOffset val="100"/>
        <c:noMultiLvlLbl val="0"/>
      </c:catAx>
      <c:valAx>
        <c:axId val="3728582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5881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922252728277399"/>
          <c:y val="0.91372019518686898"/>
          <c:w val="0.78184468789227402"/>
          <c:h val="5.1068537207497003E-2"/>
        </c:manualLayout>
      </c:layout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8013625343650403E-2"/>
          <c:y val="3.4693241469816297E-2"/>
          <c:w val="0.90618713738516898"/>
          <c:h val="0.792489975211432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ln w="92075"/>
          </c:spPr>
          <c:marker>
            <c:symbol val="none"/>
          </c:marker>
          <c:dLbls>
            <c:dLbl>
              <c:idx val="0"/>
              <c:layout>
                <c:manualLayout>
                  <c:x val="-5.6675196850393697E-2"/>
                  <c:y val="6.94444444444443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2005-06 to 2010-11</c:v>
                </c:pt>
                <c:pt idx="1">
                  <c:v>2006-07 to 2011-12</c:v>
                </c:pt>
                <c:pt idx="2">
                  <c:v>2007-08 to 2012-13</c:v>
                </c:pt>
                <c:pt idx="3">
                  <c:v>2008-09 to 2013-14</c:v>
                </c:pt>
                <c:pt idx="4">
                  <c:v>2009-10 to 2014-15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</c:v>
                </c:pt>
                <c:pt idx="1">
                  <c:v>0.55000000000000004</c:v>
                </c:pt>
                <c:pt idx="2">
                  <c:v>0.54</c:v>
                </c:pt>
                <c:pt idx="3">
                  <c:v>0.54</c:v>
                </c:pt>
                <c:pt idx="4">
                  <c:v>0.54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Statewide - Overall</c:v>
                </c:pt>
              </c:strCache>
            </c:strRef>
          </c:tx>
          <c:spPr>
            <a:ln w="92075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4501283806915497E-2"/>
                  <c:y val="-2.3148148148148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2005-06 to 2010-11</c:v>
                </c:pt>
                <c:pt idx="1">
                  <c:v>2006-07 to 2011-12</c:v>
                </c:pt>
                <c:pt idx="2">
                  <c:v>2007-08 to 2012-13</c:v>
                </c:pt>
                <c:pt idx="3">
                  <c:v>2008-09 to 2013-14</c:v>
                </c:pt>
                <c:pt idx="4">
                  <c:v>2009-10 to 2014-15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0.3</c:v>
                </c:pt>
                <c:pt idx="2">
                  <c:v>0.31</c:v>
                </c:pt>
                <c:pt idx="3">
                  <c:v>0.31</c:v>
                </c:pt>
                <c:pt idx="4">
                  <c:v>0.33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Targeted</c:v>
                </c:pt>
              </c:strCache>
            </c:strRef>
          </c:tx>
          <c:spPr>
            <a:ln w="92075">
              <a:solidFill>
                <a:srgbClr val="CC666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8849109893871897E-2"/>
                  <c:y val="-4.629629629629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2005-06 to 2010-11</c:v>
                </c:pt>
                <c:pt idx="1">
                  <c:v>2006-07 to 2011-12</c:v>
                </c:pt>
                <c:pt idx="2">
                  <c:v>2007-08 to 2012-13</c:v>
                </c:pt>
                <c:pt idx="3">
                  <c:v>2008-09 to 2013-14</c:v>
                </c:pt>
                <c:pt idx="4">
                  <c:v>2009-10 to 2014-15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0.42</c:v>
                </c:pt>
                <c:pt idx="1">
                  <c:v>0.45</c:v>
                </c:pt>
                <c:pt idx="2">
                  <c:v>0.44</c:v>
                </c:pt>
                <c:pt idx="3">
                  <c:v>0.47</c:v>
                </c:pt>
                <c:pt idx="4">
                  <c:v>0.44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Targeted</c:v>
                </c:pt>
              </c:strCache>
            </c:strRef>
          </c:tx>
          <c:spPr>
            <a:ln w="92075"/>
          </c:spPr>
          <c:marker>
            <c:symbol val="none"/>
          </c:marker>
          <c:dLbls>
            <c:dLbl>
              <c:idx val="0"/>
              <c:layout>
                <c:manualLayout>
                  <c:x val="-5.6675196850393697E-2"/>
                  <c:y val="-4.6298118985127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8695652173897E-3"/>
                  <c:y val="-1.620370370370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2005-06 to 2010-11</c:v>
                </c:pt>
                <c:pt idx="1">
                  <c:v>2006-07 to 2011-12</c:v>
                </c:pt>
                <c:pt idx="2">
                  <c:v>2007-08 to 2012-13</c:v>
                </c:pt>
                <c:pt idx="3">
                  <c:v>2008-09 to 2013-14</c:v>
                </c:pt>
                <c:pt idx="4">
                  <c:v>2009-10 to 2014-15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0.56000000000000005</c:v>
                </c:pt>
                <c:pt idx="1">
                  <c:v>0.6</c:v>
                </c:pt>
                <c:pt idx="2">
                  <c:v>0.6</c:v>
                </c:pt>
                <c:pt idx="3">
                  <c:v>0.59</c:v>
                </c:pt>
                <c:pt idx="4">
                  <c:v>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30432"/>
        <c:axId val="37286976"/>
      </c:lineChart>
      <c:catAx>
        <c:axId val="37330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7286976"/>
        <c:crosses val="autoZero"/>
        <c:auto val="1"/>
        <c:lblAlgn val="ctr"/>
        <c:lblOffset val="100"/>
        <c:noMultiLvlLbl val="0"/>
      </c:catAx>
      <c:valAx>
        <c:axId val="3728697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7330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3063077713112"/>
          <c:y val="0.91260371099445903"/>
          <c:w val="0.78184468789227402"/>
          <c:h val="5.4988881598133602E-2"/>
        </c:manualLayout>
      </c:layout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8013625343650403E-2"/>
          <c:y val="3.4693241469816297E-2"/>
          <c:w val="0.90618713738516898"/>
          <c:h val="0.792489975211432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ln w="92075"/>
          </c:spPr>
          <c:marker>
            <c:symbol val="none"/>
          </c:marker>
          <c:dLbls>
            <c:dLbl>
              <c:idx val="0"/>
              <c:layout>
                <c:manualLayout>
                  <c:x val="-6.3196949084724299E-2"/>
                  <c:y val="9.2592592592592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8695652173913E-3"/>
                  <c:y val="1.8518518518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2005-06 to 2010-11</c:v>
                </c:pt>
                <c:pt idx="1">
                  <c:v>2006-07 to 2011-12</c:v>
                </c:pt>
                <c:pt idx="2">
                  <c:v>2007-08 to 2012-13</c:v>
                </c:pt>
                <c:pt idx="3">
                  <c:v>2008-09 to 2013-14</c:v>
                </c:pt>
                <c:pt idx="4">
                  <c:v>2009-10 to 2014-15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0.38</c:v>
                </c:pt>
                <c:pt idx="1">
                  <c:v>0.44</c:v>
                </c:pt>
                <c:pt idx="2">
                  <c:v>0.46</c:v>
                </c:pt>
                <c:pt idx="3">
                  <c:v>0.46</c:v>
                </c:pt>
                <c:pt idx="4">
                  <c:v>0.41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Statewide - Overall</c:v>
                </c:pt>
              </c:strCache>
            </c:strRef>
          </c:tx>
          <c:spPr>
            <a:ln w="92075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3196949084724299E-2"/>
                  <c:y val="-4.629629629629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9.2592592592591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2005-06 to 2010-11</c:v>
                </c:pt>
                <c:pt idx="1">
                  <c:v>2006-07 to 2011-12</c:v>
                </c:pt>
                <c:pt idx="2">
                  <c:v>2007-08 to 2012-13</c:v>
                </c:pt>
                <c:pt idx="3">
                  <c:v>2008-09 to 2013-14</c:v>
                </c:pt>
                <c:pt idx="4">
                  <c:v>2009-10 to 2014-15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0.26</c:v>
                </c:pt>
                <c:pt idx="1">
                  <c:v>0.26</c:v>
                </c:pt>
                <c:pt idx="2">
                  <c:v>0.27</c:v>
                </c:pt>
                <c:pt idx="3">
                  <c:v>0.28999999999999998</c:v>
                </c:pt>
                <c:pt idx="4">
                  <c:v>0.28999999999999998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Targeted</c:v>
                </c:pt>
              </c:strCache>
            </c:strRef>
          </c:tx>
          <c:spPr>
            <a:ln w="92075">
              <a:solidFill>
                <a:srgbClr val="CC666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3196949084724299E-2"/>
                  <c:y val="-2.3148148148148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2.546296296296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2005-06 to 2010-11</c:v>
                </c:pt>
                <c:pt idx="1">
                  <c:v>2006-07 to 2011-12</c:v>
                </c:pt>
                <c:pt idx="2">
                  <c:v>2007-08 to 2012-13</c:v>
                </c:pt>
                <c:pt idx="3">
                  <c:v>2008-09 to 2013-14</c:v>
                </c:pt>
                <c:pt idx="4">
                  <c:v>2009-10 to 2014-15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0.21</c:v>
                </c:pt>
                <c:pt idx="1">
                  <c:v>0.26</c:v>
                </c:pt>
                <c:pt idx="2">
                  <c:v>0.2</c:v>
                </c:pt>
                <c:pt idx="3">
                  <c:v>0.27</c:v>
                </c:pt>
                <c:pt idx="4">
                  <c:v>0.27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Targeted</c:v>
                </c:pt>
              </c:strCache>
            </c:strRef>
          </c:tx>
          <c:spPr>
            <a:ln w="92075"/>
          </c:spPr>
          <c:marker>
            <c:symbol val="none"/>
          </c:marker>
          <c:dLbls>
            <c:dLbl>
              <c:idx val="0"/>
              <c:layout>
                <c:manualLayout>
                  <c:x val="-6.3196949084724299E-2"/>
                  <c:y val="-4.629629629629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478260869565201E-3"/>
                  <c:y val="-2.3148148148148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2005-06 to 2010-11</c:v>
                </c:pt>
                <c:pt idx="1">
                  <c:v>2006-07 to 2011-12</c:v>
                </c:pt>
                <c:pt idx="2">
                  <c:v>2007-08 to 2012-13</c:v>
                </c:pt>
                <c:pt idx="3">
                  <c:v>2008-09 to 2013-14</c:v>
                </c:pt>
                <c:pt idx="4">
                  <c:v>2009-10 to 2014-15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0.41</c:v>
                </c:pt>
                <c:pt idx="1">
                  <c:v>0.46</c:v>
                </c:pt>
                <c:pt idx="2">
                  <c:v>0.49</c:v>
                </c:pt>
                <c:pt idx="3">
                  <c:v>0.49</c:v>
                </c:pt>
                <c:pt idx="4">
                  <c:v>0.43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20896"/>
        <c:axId val="37286400"/>
      </c:lineChart>
      <c:catAx>
        <c:axId val="37520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7286400"/>
        <c:crosses val="autoZero"/>
        <c:auto val="1"/>
        <c:lblAlgn val="ctr"/>
        <c:lblOffset val="100"/>
        <c:noMultiLvlLbl val="0"/>
      </c:catAx>
      <c:valAx>
        <c:axId val="3728640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7520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0889164669634"/>
          <c:y val="0.91028889617964404"/>
          <c:w val="0.78184468789227402"/>
          <c:h val="5.4988881598133602E-2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Student Population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6.8846815834768503E-3"/>
                  <c:y val="-4.62962962962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Asian</c:v>
                </c:pt>
                <c:pt idx="1">
                  <c:v>White</c:v>
                </c:pt>
                <c:pt idx="2">
                  <c:v>Filipino</c:v>
                </c:pt>
                <c:pt idx="3">
                  <c:v>Latino/a</c:v>
                </c:pt>
                <c:pt idx="4">
                  <c:v>African American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0.38031381266509801</c:v>
                </c:pt>
                <c:pt idx="1">
                  <c:v>0.21069041673282601</c:v>
                </c:pt>
                <c:pt idx="2">
                  <c:v>6.9315934581462901E-2</c:v>
                </c:pt>
                <c:pt idx="3">
                  <c:v>0.257184924289447</c:v>
                </c:pt>
                <c:pt idx="4">
                  <c:v>4.39395470358128E-2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College Level Placement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Asian</c:v>
                </c:pt>
                <c:pt idx="1">
                  <c:v>White</c:v>
                </c:pt>
                <c:pt idx="2">
                  <c:v>Filipino</c:v>
                </c:pt>
                <c:pt idx="3">
                  <c:v>Latino/a</c:v>
                </c:pt>
                <c:pt idx="4">
                  <c:v>African American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0.36396924203588399</c:v>
                </c:pt>
                <c:pt idx="1">
                  <c:v>0.21493958257048701</c:v>
                </c:pt>
                <c:pt idx="2">
                  <c:v>0.108019040644453</c:v>
                </c:pt>
                <c:pt idx="3">
                  <c:v>0.25997803002563202</c:v>
                </c:pt>
                <c:pt idx="4">
                  <c:v>3.4419626510435702E-2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Basic Skills Placement</c:v>
                </c:pt>
              </c:strCache>
            </c:strRef>
          </c:tx>
          <c:spPr>
            <a:solidFill>
              <a:srgbClr val="28524B"/>
            </a:solidFill>
            <a:ln>
              <a:solidFill>
                <a:srgbClr val="28524B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Asian</c:v>
                </c:pt>
                <c:pt idx="1">
                  <c:v>White</c:v>
                </c:pt>
                <c:pt idx="2">
                  <c:v>Filipino</c:v>
                </c:pt>
                <c:pt idx="3">
                  <c:v>Latino/a</c:v>
                </c:pt>
                <c:pt idx="4">
                  <c:v>African American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0.30087987758224999</c:v>
                </c:pt>
                <c:pt idx="1">
                  <c:v>0.105776587605203</c:v>
                </c:pt>
                <c:pt idx="2">
                  <c:v>9.0091813312930397E-2</c:v>
                </c:pt>
                <c:pt idx="3">
                  <c:v>0.42769701606733002</c:v>
                </c:pt>
                <c:pt idx="4">
                  <c:v>4.7628156082632003E-2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36832"/>
        <c:axId val="37704192"/>
      </c:barChart>
      <c:catAx>
        <c:axId val="3813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7704192"/>
        <c:crosses val="autoZero"/>
        <c:auto val="1"/>
        <c:lblAlgn val="ctr"/>
        <c:lblOffset val="100"/>
        <c:noMultiLvlLbl val="0"/>
      </c:catAx>
      <c:valAx>
        <c:axId val="3770419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81368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Student Population</c:v>
                </c:pt>
              </c:strCache>
            </c:strRef>
          </c:tx>
          <c:spPr>
            <a:solidFill>
              <a:srgbClr val="76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Asian</c:v>
                </c:pt>
                <c:pt idx="1">
                  <c:v>White</c:v>
                </c:pt>
                <c:pt idx="2">
                  <c:v>Filipino</c:v>
                </c:pt>
                <c:pt idx="3">
                  <c:v>Latino/a</c:v>
                </c:pt>
                <c:pt idx="4">
                  <c:v>African American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0.38031381266509801</c:v>
                </c:pt>
                <c:pt idx="1">
                  <c:v>0.21069041673282601</c:v>
                </c:pt>
                <c:pt idx="2">
                  <c:v>6.9315934581462901E-2</c:v>
                </c:pt>
                <c:pt idx="3">
                  <c:v>0.257184924289447</c:v>
                </c:pt>
                <c:pt idx="4">
                  <c:v>4.39395470358128E-2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College Level Placement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Asian</c:v>
                </c:pt>
                <c:pt idx="1">
                  <c:v>White</c:v>
                </c:pt>
                <c:pt idx="2">
                  <c:v>Filipino</c:v>
                </c:pt>
                <c:pt idx="3">
                  <c:v>Latino/a</c:v>
                </c:pt>
                <c:pt idx="4">
                  <c:v>African American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0.64104660670482405</c:v>
                </c:pt>
                <c:pt idx="1">
                  <c:v>0.116107931316435</c:v>
                </c:pt>
                <c:pt idx="2">
                  <c:v>9.2395748160261706E-2</c:v>
                </c:pt>
                <c:pt idx="3">
                  <c:v>9.8937040065412901E-2</c:v>
                </c:pt>
                <c:pt idx="4">
                  <c:v>1.4717906786590299E-2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Basic Skills Placement</c:v>
                </c:pt>
              </c:strCache>
            </c:strRef>
          </c:tx>
          <c:spPr>
            <a:solidFill>
              <a:srgbClr val="28524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Asian</c:v>
                </c:pt>
                <c:pt idx="1">
                  <c:v>White</c:v>
                </c:pt>
                <c:pt idx="2">
                  <c:v>Filipino</c:v>
                </c:pt>
                <c:pt idx="3">
                  <c:v>Latino/a</c:v>
                </c:pt>
                <c:pt idx="4">
                  <c:v>African American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0.26931766832354298</c:v>
                </c:pt>
                <c:pt idx="1">
                  <c:v>0.141738213586384</c:v>
                </c:pt>
                <c:pt idx="2">
                  <c:v>9.3839433649646004E-2</c:v>
                </c:pt>
                <c:pt idx="3">
                  <c:v>0.42144901340563301</c:v>
                </c:pt>
                <c:pt idx="4">
                  <c:v>4.7296279560174702E-2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297600"/>
        <c:axId val="37706496"/>
      </c:barChart>
      <c:catAx>
        <c:axId val="38297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7706496"/>
        <c:crosses val="autoZero"/>
        <c:auto val="1"/>
        <c:lblAlgn val="ctr"/>
        <c:lblOffset val="100"/>
        <c:noMultiLvlLbl val="0"/>
      </c:catAx>
      <c:valAx>
        <c:axId val="3770649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8297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9336649183912"/>
          <c:y val="0.93125874890638705"/>
          <c:w val="0.76821129286550005"/>
          <c:h val="5.4852362204724399E-2"/>
        </c:manualLayout>
      </c:layout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0.25588</cdr:x>
      <cdr:y>0</cdr:y>
    </cdr:from>
    <cdr:to>
      <cdr:x>0.25588</cdr:x>
      <cdr:y>0</cdr:y>
    </cdr:to>
    <cdr:grpSp>
      <cdr:nvGrpSpPr>
        <cdr:cNvPr id="2" name="Group 1"/>
        <cdr:cNvGrpSpPr/>
      </cdr:nvGrpSpPr>
      <cdr:grpSpPr>
        <a:xfrm xmlns:a="http://schemas.openxmlformats.org/drawingml/2006/main">
          <a:off x="2832093" y="0"/>
          <a:ext cx="0" cy="0"/>
          <a:chOff x="2832093" y="0"/>
          <a:chExt cx="0" cy="0"/>
        </a:xfrm>
      </cdr:grpSpPr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2B04C-99A2-49D8-967A-18CCB4ED1DF1}" type="datetimeFigureOut">
              <a:rPr lang="en-US" smtClean="0"/>
              <a:pPr/>
              <a:t>6/14/2016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1698C-E097-4B17-A85D-3214699F4C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8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Prepared/Unprepared based on lowest attempted Math or English course.</a:t>
            </a:r>
          </a:p>
          <a:p>
            <a:r>
              <a:rPr lang="en-US" dirty="0" smtClean="0"/>
              <a:t>If</a:t>
            </a:r>
            <a:r>
              <a:rPr lang="en-US" baseline="0" dirty="0" smtClean="0"/>
              <a:t> lowest attempted Math course was one below or college level, then student is “prepared for college.”</a:t>
            </a:r>
          </a:p>
          <a:p>
            <a:r>
              <a:rPr lang="en-US" baseline="0" dirty="0" smtClean="0"/>
              <a:t>If lowest attempted English course was college level, then student is “prepared for college.”</a:t>
            </a:r>
          </a:p>
          <a:p>
            <a:r>
              <a:rPr lang="en-US" baseline="0" dirty="0" smtClean="0"/>
              <a:t>If lowest attempted Math or English was below college level (two levels below or more in Math), then student is “unprepared for college.”</a:t>
            </a:r>
          </a:p>
          <a:p>
            <a:r>
              <a:rPr lang="en-US" baseline="0" dirty="0" smtClean="0"/>
              <a:t>If student attempts both Math and English, if lowest of either is below college level, then student is “unprepared for college.”</a:t>
            </a:r>
          </a:p>
          <a:p>
            <a:pPr marL="0" lvl="1" defTabSz="928190">
              <a:defRPr/>
            </a:pPr>
            <a:r>
              <a:rPr lang="en-US" dirty="0" smtClean="0">
                <a:cs typeface="+mn-cs"/>
              </a:rPr>
              <a:t>Transfer-Prepared” (60 UC/CSU transferrable units with GPA=&gt;2.0)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International Students</a:t>
            </a:r>
            <a:r>
              <a:rPr lang="en-US" baseline="0" dirty="0" smtClean="0"/>
              <a:t> DA = 251</a:t>
            </a:r>
          </a:p>
          <a:p>
            <a:r>
              <a:rPr lang="en-US" baseline="0" dirty="0" smtClean="0"/>
              <a:t>JCS = 72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District metric is 75% or peer high </a:t>
            </a:r>
          </a:p>
          <a:p>
            <a:r>
              <a:rPr lang="en-US" baseline="0" dirty="0" smtClean="0"/>
              <a:t>Set Peer Group – Peer group the same for each metric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8357-9BD9-4233-BE92-3083F10FCB4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9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District Metric: 85% of the peer high.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8357-9BD9-4233-BE92-3083F10FCB4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22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8357-9BD9-4233-BE92-3083F10FCB4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4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8357-9BD9-4233-BE92-3083F10FCB4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4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72EE-13E3-42A4-87B0-85C9A4C238AE}" type="datetimeFigureOut">
              <a:rPr lang="en-US" smtClean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3A7F-9EB2-408F-B20A-C7A7FD7D2B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9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72EE-13E3-42A4-87B0-85C9A4C238AE}" type="datetimeFigureOut">
              <a:rPr lang="en-US" smtClean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3A7F-9EB2-408F-B20A-C7A7FD7D2B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6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72EE-13E3-42A4-87B0-85C9A4C238AE}" type="datetimeFigureOut">
              <a:rPr lang="en-US" smtClean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3A7F-9EB2-408F-B20A-C7A7FD7D2B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69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86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4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04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12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07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66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37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1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72EE-13E3-42A4-87B0-85C9A4C238AE}" type="datetimeFigureOut">
              <a:rPr lang="en-US" smtClean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3A7F-9EB2-408F-B20A-C7A7FD7D2B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11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51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52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16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92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65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66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98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10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73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7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72EE-13E3-42A4-87B0-85C9A4C238AE}" type="datetimeFigureOut">
              <a:rPr lang="en-US" smtClean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3A7F-9EB2-408F-B20A-C7A7FD7D2B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03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989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00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51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63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635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8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76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38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19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8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72EE-13E3-42A4-87B0-85C9A4C238AE}" type="datetimeFigureOut">
              <a:rPr lang="en-US" smtClean="0"/>
              <a:pPr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3A7F-9EB2-408F-B20A-C7A7FD7D2B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327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574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99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44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699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25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61238-8B33-46D6-87F1-818AB3482B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79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82104-0848-4979-81F4-55501A4C59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98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115F7-0848-4A0F-AEAE-BAD4824C80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966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1D42C-823B-469A-B1AA-47E0E94A7A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847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2F831-1F89-4893-B7AF-D81A236F00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2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72EE-13E3-42A4-87B0-85C9A4C238AE}" type="datetimeFigureOut">
              <a:rPr lang="en-US" smtClean="0"/>
              <a:pPr/>
              <a:t>6/14/2016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3A7F-9EB2-408F-B20A-C7A7FD7D2B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577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59E47-5DE4-4509-AB18-CACF38DCD5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25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ABA62-89F3-4383-A45C-BFCAF48DA3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678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F507C-561D-4BE9-BF98-B2DFF4D334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108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CF7A8-5782-4589-A2AB-477B21BE0F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766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0BE38-B748-44CF-92C7-696891350B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65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2BF71-1D39-4211-A4C5-9A5E3E531C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8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72EE-13E3-42A4-87B0-85C9A4C238AE}" type="datetimeFigureOut">
              <a:rPr lang="en-US" smtClean="0"/>
              <a:pPr/>
              <a:t>6/14/2016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3A7F-9EB2-408F-B20A-C7A7FD7D2B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72EE-13E3-42A4-87B0-85C9A4C238AE}" type="datetimeFigureOut">
              <a:rPr lang="en-US" smtClean="0"/>
              <a:pPr/>
              <a:t>6/14/2016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3A7F-9EB2-408F-B20A-C7A7FD7D2B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2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72EE-13E3-42A4-87B0-85C9A4C238AE}" type="datetimeFigureOut">
              <a:rPr lang="en-US" smtClean="0"/>
              <a:pPr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3A7F-9EB2-408F-B20A-C7A7FD7D2B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1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72EE-13E3-42A4-87B0-85C9A4C238AE}" type="datetimeFigureOut">
              <a:rPr lang="en-US" smtClean="0"/>
              <a:pPr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3A7F-9EB2-408F-B20A-C7A7FD7D2B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0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A72EE-13E3-42A4-87B0-85C9A4C238AE}" type="datetimeFigureOut">
              <a:rPr lang="en-US" smtClean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A3A7F-9EB2-408F-B20A-C7A7FD7D2B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4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6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4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71ABD445-12ED-453D-BB15-56508BE4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6/14/2016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B7AEE446-6177-4B9B-92BB-9AB6B40B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2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3ECC595-147A-4D69-A87F-FEEE0FBA7E8A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083" y="4992468"/>
            <a:ext cx="67441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Student Success Scorecard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Spring 2016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Office of Institutional Research and Planning</a:t>
            </a:r>
          </a:p>
        </p:txBody>
      </p:sp>
    </p:spTree>
    <p:extLst>
      <p:ext uri="{BB962C8B-B14F-4D97-AF65-F5344CB8AC3E}">
        <p14:creationId xmlns:p14="http://schemas.microsoft.com/office/powerpoint/2010/main" val="11886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93299687"/>
              </p:ext>
            </p:extLst>
          </p:nvPr>
        </p:nvGraphicFramePr>
        <p:xfrm>
          <a:off x="295872" y="642389"/>
          <a:ext cx="1168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52400"/>
            <a:ext cx="10363200" cy="76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Scorecard - Basic Skills ESL Sequence Completion Rate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4403" y="4033914"/>
            <a:ext cx="1888636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Statewide</a:t>
            </a:r>
            <a:r>
              <a:rPr lang="en-US" sz="1600" dirty="0">
                <a:solidFill>
                  <a:prstClr val="black"/>
                </a:solidFill>
              </a:rPr>
              <a:t> -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5853" y="3377116"/>
            <a:ext cx="833860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0583" y="4315306"/>
            <a:ext cx="1814577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Ethnicity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49257" y="2670308"/>
            <a:ext cx="2243669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Non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Ethnicity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22604" y="1960821"/>
            <a:ext cx="7416799" cy="25237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Definition: Percentage of students who started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levels 1-6 below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level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 tracked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six years, who complete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level ESL or EWRT.</a:t>
            </a:r>
          </a:p>
          <a:p>
            <a:pPr defTabSz="914293"/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Metric: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basic skills ESL completion rate will achieve 50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293"/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293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4456" y="4837208"/>
            <a:ext cx="385236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Rate by Ethnicity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38% African American (6/16)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 Filipino (5/8)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22% Latino (17/78)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7872" y="5205459"/>
            <a:ext cx="295454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44% Asian (216/486)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28% White (25/90)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145" y="6128789"/>
            <a:ext cx="9993709" cy="46165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1200" dirty="0">
                <a:latin typeface="Arial" pitchFamily="34" charset="0"/>
                <a:cs typeface="Arial" pitchFamily="34" charset="0"/>
              </a:rPr>
              <a:t>Total N: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799;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African American: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16;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Asian: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486;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Filipino: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8; Latino/a: 78;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White: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90;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Native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American: 14; Unreported: 106; Pacific Islander: 1. </a:t>
            </a:r>
          </a:p>
          <a:p>
            <a:pPr defTabSz="914293"/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thnicity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African American, Latino/a,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Filipino, Pacific Islander. Non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= Native American, Asian,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Multi Ethnic, White, Unreported.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5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7" grpId="0"/>
      <p:bldP spid="8" grpId="0"/>
      <p:bldP spid="12" grpId="0"/>
      <p:bldP spid="14" grpId="0"/>
      <p:bldP spid="17" grpId="0" animBg="1"/>
      <p:bldP spid="10" grpId="0" animBg="1"/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336958"/>
              </p:ext>
            </p:extLst>
          </p:nvPr>
        </p:nvGraphicFramePr>
        <p:xfrm>
          <a:off x="514350" y="838199"/>
          <a:ext cx="1106805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4021" y="174479"/>
            <a:ext cx="10773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Anza College - First 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Time College Student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English 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Placement 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Ethnicity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28" y="6387236"/>
            <a:ext cx="2665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First-time college students who took a placement test on March 1 through September 30, prior to the fall term in which they first enrolled. Average of Fall 2015, 2014, 2013. </a:t>
            </a:r>
          </a:p>
          <a:p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English placement: EWRT 200 and 211 (basic skills) and EWRT 1A (college level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). Source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FHDAIRP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960433" y="2573240"/>
            <a:ext cx="2500003" cy="1631970"/>
            <a:chOff x="4519698" y="2524366"/>
            <a:chExt cx="2500003" cy="1631970"/>
          </a:xfrm>
        </p:grpSpPr>
        <p:sp>
          <p:nvSpPr>
            <p:cNvPr id="9" name="Arc 8"/>
            <p:cNvSpPr/>
            <p:nvPr/>
          </p:nvSpPr>
          <p:spPr>
            <a:xfrm rot="16583950">
              <a:off x="4590202" y="3038112"/>
              <a:ext cx="1047720" cy="1188727"/>
            </a:xfrm>
            <a:prstGeom prst="arc">
              <a:avLst>
                <a:gd name="adj1" fmla="val 15496232"/>
                <a:gd name="adj2" fmla="val 0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19071" y="2524366"/>
              <a:ext cx="2300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17 percentage </a:t>
              </a:r>
            </a:p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point difference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72227" y="2489439"/>
            <a:ext cx="2300630" cy="1406725"/>
            <a:chOff x="3359649" y="2459176"/>
            <a:chExt cx="2300630" cy="1406725"/>
          </a:xfrm>
        </p:grpSpPr>
        <p:sp>
          <p:nvSpPr>
            <p:cNvPr id="11" name="Arc 10"/>
            <p:cNvSpPr/>
            <p:nvPr/>
          </p:nvSpPr>
          <p:spPr>
            <a:xfrm rot="235820">
              <a:off x="3559925" y="3262803"/>
              <a:ext cx="1381734" cy="603098"/>
            </a:xfrm>
            <a:prstGeom prst="arc">
              <a:avLst>
                <a:gd name="adj1" fmla="val 14430305"/>
                <a:gd name="adj2" fmla="val 0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9649" y="2459176"/>
              <a:ext cx="2300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-8 percentage </a:t>
              </a:r>
            </a:p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point difference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1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337370"/>
              </p:ext>
            </p:extLst>
          </p:nvPr>
        </p:nvGraphicFramePr>
        <p:xfrm>
          <a:off x="514350" y="838199"/>
          <a:ext cx="1106805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0739" y="160056"/>
            <a:ext cx="10379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Anza College - First 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Time College Student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Math 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Placement 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Ethnicity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18" y="62730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First-time college students who took a placement test on March 1 through September 30, prior to the fall term in which they first enrolled.</a:t>
            </a:r>
          </a:p>
          <a:p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Math placement: MATH 210, 212, and 114 (basic skills) and MATH 10, 11, 41, 44, and 46 (college level). Average of fall 2015, 2014, and 2013. Source: FHDAIRP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23213" y="1620999"/>
            <a:ext cx="2565601" cy="1497059"/>
            <a:chOff x="4212867" y="2771357"/>
            <a:chExt cx="2565601" cy="1497059"/>
          </a:xfrm>
        </p:grpSpPr>
        <p:sp>
          <p:nvSpPr>
            <p:cNvPr id="11" name="Arc 10"/>
            <p:cNvSpPr/>
            <p:nvPr/>
          </p:nvSpPr>
          <p:spPr>
            <a:xfrm rot="19887660">
              <a:off x="4212867" y="3322079"/>
              <a:ext cx="1113895" cy="946337"/>
            </a:xfrm>
            <a:prstGeom prst="arc">
              <a:avLst>
                <a:gd name="adj1" fmla="val 13399381"/>
                <a:gd name="adj2" fmla="val 1154633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65014" y="2771357"/>
              <a:ext cx="231345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-11 percentage </a:t>
              </a:r>
            </a:p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point </a:t>
              </a:r>
            </a:p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difference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885613" y="2606789"/>
            <a:ext cx="2443722" cy="1752288"/>
            <a:chOff x="4506196" y="2599907"/>
            <a:chExt cx="2443722" cy="1752288"/>
          </a:xfrm>
        </p:grpSpPr>
        <p:sp>
          <p:nvSpPr>
            <p:cNvPr id="14" name="Arc 13"/>
            <p:cNvSpPr/>
            <p:nvPr/>
          </p:nvSpPr>
          <p:spPr>
            <a:xfrm rot="16802347">
              <a:off x="4422417" y="3322079"/>
              <a:ext cx="1113895" cy="946337"/>
            </a:xfrm>
            <a:prstGeom prst="arc">
              <a:avLst>
                <a:gd name="adj1" fmla="val 16200000"/>
                <a:gd name="adj2" fmla="val 1154633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36464" y="2599907"/>
              <a:ext cx="231345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16 percentage </a:t>
              </a:r>
            </a:p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point </a:t>
              </a:r>
            </a:p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difference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314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05061"/>
              </p:ext>
            </p:extLst>
          </p:nvPr>
        </p:nvGraphicFramePr>
        <p:xfrm>
          <a:off x="1917700" y="1335616"/>
          <a:ext cx="8331200" cy="4103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0"/>
                <a:gridCol w="2082800"/>
                <a:gridCol w="2082800"/>
                <a:gridCol w="2082800"/>
              </a:tblGrid>
              <a:tr h="545063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Successful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Completion of Course Sequence in Three Years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7830"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 Three Levels Below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 Two Levels Below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 One Level Below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506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506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EWRT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506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Reading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N/A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506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ESL - Writing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  <a:p>
                      <a:pPr algn="ctr"/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506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ESL - Reading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8545" y="582360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Math progression to 10, 11, 41, 44, 46; EWRT and READ progression to EWRT1A; ESL progression to ESL 5 or EWRT1A. Students tracked from Fall 2012 through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pring 2015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CCCCO Basic Skills Progress Tracker and FHDAIRP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4734" y="403009"/>
            <a:ext cx="90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Anza College - Course Sequence Completion by Level Placed</a:t>
            </a:r>
            <a:endParaRPr lang="en-US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0945" y="5487386"/>
            <a:ext cx="1180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Students placed into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2-3 levels below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transfer level complete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sequence at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lower rate than those placed into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1-level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below.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0945" y="4410578"/>
            <a:ext cx="1180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Unprepared students in Pathway Programs have higher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degree/transfer completion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rates than non-Pathway Program students.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0945" y="3246797"/>
            <a:ext cx="11804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Targeted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 groups are more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likely to place into basic skills than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non-targeted student groups.</a:t>
            </a:r>
          </a:p>
          <a:p>
            <a:pPr>
              <a:tabLst>
                <a:tab pos="747713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Their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English, Math, and ESL basic skills completion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rates trail non-targeted student groups.</a:t>
            </a:r>
          </a:p>
          <a:p>
            <a:pPr>
              <a:tabLst>
                <a:tab pos="74771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gap is greater than 5%.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&amp;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8" y="1346054"/>
            <a:ext cx="11762510" cy="15468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degree/transfer completion rate is higher than the State and is the highest among our peer group.</a:t>
            </a:r>
          </a:p>
          <a:p>
            <a:pPr marL="0" indent="0">
              <a:buNone/>
              <a:tabLst>
                <a:tab pos="692150" algn="l"/>
              </a:tabLs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Rate is largely driven by prepared students, but this is not representative of our student demographics.</a:t>
            </a:r>
          </a:p>
          <a:p>
            <a:pPr marL="342900" indent="-342900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Prepared students are more likely to achieve a degree, certificate, or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transfer.</a:t>
            </a:r>
          </a:p>
          <a:p>
            <a:pPr marL="398463" lvl="1" indent="-52388">
              <a:buNone/>
              <a:tabLst>
                <a:tab pos="692150" algn="l"/>
              </a:tabLs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But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these students are not representative of our student demographics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9259" y="1346054"/>
            <a:ext cx="321945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strategies should we implement to close the achievement gap?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8786" y="2846688"/>
            <a:ext cx="3548491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 disproportionate rate of targeted groups placing into basic skills courses?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5774" y="4366178"/>
            <a:ext cx="4056777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 continue to grow Pathway Programs while maintaining completion rates?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902" y="5575779"/>
            <a:ext cx="4637807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increase throughput rates? What supplemental supports are needed?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29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9" grpId="0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1219200"/>
            <a:ext cx="10363200" cy="4114800"/>
          </a:xfrm>
        </p:spPr>
        <p:txBody>
          <a:bodyPr/>
          <a:lstStyle/>
          <a:p>
            <a:r>
              <a:rPr lang="en-US" sz="1800" dirty="0" smtClean="0"/>
              <a:t>Statewide Student Success Scorecard</a:t>
            </a:r>
          </a:p>
          <a:p>
            <a:pPr lvl="3"/>
            <a:r>
              <a:rPr lang="en-US" sz="1800" dirty="0" smtClean="0"/>
              <a:t>Degree/Transfer Rate</a:t>
            </a:r>
          </a:p>
          <a:p>
            <a:pPr lvl="5"/>
            <a:r>
              <a:rPr lang="en-US" sz="1800" dirty="0" smtClean="0"/>
              <a:t>Ethnicity</a:t>
            </a:r>
          </a:p>
          <a:p>
            <a:pPr lvl="5"/>
            <a:r>
              <a:rPr lang="en-US" sz="1800" dirty="0" smtClean="0"/>
              <a:t>Placement Level</a:t>
            </a:r>
          </a:p>
          <a:p>
            <a:pPr lvl="5"/>
            <a:r>
              <a:rPr lang="en-US" sz="1800" dirty="0" smtClean="0"/>
              <a:t>Pathway Programs</a:t>
            </a:r>
          </a:p>
          <a:p>
            <a:pPr lvl="5"/>
            <a:endParaRPr lang="en-US" sz="1800" dirty="0" smtClean="0"/>
          </a:p>
          <a:p>
            <a:r>
              <a:rPr lang="en-US" sz="1800" dirty="0" smtClean="0"/>
              <a:t>De Anza College Placement Rates</a:t>
            </a:r>
          </a:p>
          <a:p>
            <a:pPr lvl="5"/>
            <a:r>
              <a:rPr lang="en-US" sz="1800" dirty="0" smtClean="0"/>
              <a:t>Ethnicity</a:t>
            </a:r>
          </a:p>
          <a:p>
            <a:pPr lvl="5"/>
            <a:r>
              <a:rPr lang="en-US" sz="1800" dirty="0" smtClean="0"/>
              <a:t>Placement Level</a:t>
            </a:r>
          </a:p>
          <a:p>
            <a:pPr lvl="5"/>
            <a:r>
              <a:rPr lang="en-US" sz="1800" dirty="0" smtClean="0"/>
              <a:t>Sequence Completion Rates by Placement Level</a:t>
            </a:r>
          </a:p>
          <a:p>
            <a:pPr lvl="4"/>
            <a:endParaRPr lang="en-US" sz="1800" dirty="0" smtClean="0"/>
          </a:p>
          <a:p>
            <a:r>
              <a:rPr lang="en-US" sz="1800" dirty="0" smtClean="0"/>
              <a:t>Summary and Implications </a:t>
            </a:r>
          </a:p>
          <a:p>
            <a:pPr lvl="5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0" y="277975"/>
            <a:ext cx="7369179" cy="355884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49" y="1847850"/>
            <a:ext cx="13696950" cy="7391185"/>
          </a:xfr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5105400" y="1238249"/>
            <a:ext cx="609600" cy="5524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0833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93044279"/>
              </p:ext>
            </p:extLst>
          </p:nvPr>
        </p:nvGraphicFramePr>
        <p:xfrm>
          <a:off x="350520" y="734354"/>
          <a:ext cx="1106424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2987"/>
            <a:ext cx="7772400" cy="76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Success Scorecard – Degree/Transfer Rate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5115" y="2819817"/>
            <a:ext cx="1888636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Statewide</a:t>
            </a:r>
            <a:r>
              <a:rPr lang="en-US" sz="1600" dirty="0">
                <a:solidFill>
                  <a:prstClr val="black"/>
                </a:solidFill>
              </a:rPr>
              <a:t> -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8547" y="2453509"/>
            <a:ext cx="833860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Overall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20057" y="1233892"/>
            <a:ext cx="1027823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Prepared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64890" y="2718468"/>
            <a:ext cx="1814577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Ethnicity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8467" y="1659737"/>
            <a:ext cx="2243669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Non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Ethnicity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38879" y="2418681"/>
            <a:ext cx="1266671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Unprepared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95934" y="1077671"/>
            <a:ext cx="5562599" cy="4247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Definition: Percentage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first-time students with minimum of 6 units earned who attempted any Math 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English course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first three years and achieved any of the following outcomes within six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years: degree, certificate, transfer, or “transfer prepared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(90 UC/CSU transferable units with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GPA &gt;= 2.0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914293"/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293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Metric: </a:t>
            </a:r>
            <a:endParaRPr lang="en-US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6688" indent="-166688" defTabSz="914293">
              <a:buFontTx/>
              <a:buChar char="-"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will achieve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71%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the highest score within the peer group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66688" indent="-166688" defTabSz="914293">
              <a:buFontTx/>
              <a:buChar char="-"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be no more than a 5% gap between targeted groups and all other groups.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6143341"/>
            <a:ext cx="12449027" cy="461653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Prepared based on first course enrolled. 2014-15 cohort = 3,238; African American: 108; Asian: 1,175 ; Filipino: 191; Latino/a: 595; Native American: 143; Pacific Islander: 19; </a:t>
            </a:r>
          </a:p>
          <a:p>
            <a:pPr defTabSz="914293"/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Multi Ethnic: 145; White: 539; Unreported: 323. Targeted ethnicity = African American, Latino/a,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Filipino, Pacific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Islander. Non Targeted = Native American, Asian, White, Unreported.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5501" y="3865860"/>
            <a:ext cx="3579227" cy="1477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Completion Rate by Ethnicity</a:t>
            </a:r>
          </a:p>
          <a:p>
            <a:pPr defTabSz="914293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African American (54/108)</a:t>
            </a:r>
          </a:p>
          <a:p>
            <a:pPr defTabSz="914293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Filipino (115/191)</a:t>
            </a:r>
          </a:p>
          <a:p>
            <a:pPr defTabSz="914293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46% Latino (274/595)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1794" y="4142858"/>
            <a:ext cx="2520071" cy="923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79%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Asian (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932/1,175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(326/539)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926702" y="1227346"/>
            <a:ext cx="914400" cy="3059754"/>
            <a:chOff x="10078011" y="1442424"/>
            <a:chExt cx="914400" cy="3059754"/>
          </a:xfrm>
        </p:grpSpPr>
        <p:grpSp>
          <p:nvGrpSpPr>
            <p:cNvPr id="18" name="Group 17"/>
            <p:cNvGrpSpPr/>
            <p:nvPr/>
          </p:nvGrpSpPr>
          <p:grpSpPr>
            <a:xfrm>
              <a:off x="10218183" y="2520978"/>
              <a:ext cx="657016" cy="1981200"/>
              <a:chOff x="8122566" y="2971800"/>
              <a:chExt cx="657016" cy="19812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8122566" y="3092540"/>
                <a:ext cx="657016" cy="1860460"/>
                <a:chOff x="8182184" y="1949540"/>
                <a:chExt cx="657016" cy="1860460"/>
              </a:xfrm>
            </p:grpSpPr>
            <p:sp>
              <p:nvSpPr>
                <p:cNvPr id="24" name="Up Arrow 23"/>
                <p:cNvSpPr/>
                <p:nvPr/>
              </p:nvSpPr>
              <p:spPr>
                <a:xfrm>
                  <a:off x="8258384" y="1949540"/>
                  <a:ext cx="484632" cy="978408"/>
                </a:xfrm>
                <a:prstGeom prst="upArrow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5" name="TextBox 3"/>
                <p:cNvSpPr txBox="1"/>
                <p:nvPr/>
              </p:nvSpPr>
              <p:spPr>
                <a:xfrm>
                  <a:off x="8182184" y="2895600"/>
                  <a:ext cx="657016" cy="914400"/>
                </a:xfrm>
                <a:prstGeom prst="rect">
                  <a:avLst/>
                </a:prstGeom>
              </p:spPr>
              <p:txBody>
                <a:bodyPr wrap="none" rtlCol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dirty="0">
                      <a:latin typeface="Arial" pitchFamily="34" charset="0"/>
                      <a:cs typeface="Arial" pitchFamily="34" charset="0"/>
                    </a:rPr>
                    <a:t>Peer </a:t>
                  </a:r>
                </a:p>
                <a:p>
                  <a:pPr algn="ctr"/>
                  <a:r>
                    <a:rPr lang="en-US" sz="1400" dirty="0">
                      <a:latin typeface="Arial" pitchFamily="34" charset="0"/>
                      <a:cs typeface="Arial" pitchFamily="34" charset="0"/>
                    </a:rPr>
                    <a:t>Group</a:t>
                  </a:r>
                </a:p>
                <a:p>
                  <a:pPr algn="ctr"/>
                  <a:r>
                    <a:rPr lang="en-US" sz="1400" dirty="0">
                      <a:latin typeface="Arial" pitchFamily="34" charset="0"/>
                      <a:cs typeface="Arial" pitchFamily="34" charset="0"/>
                    </a:rPr>
                    <a:t>High</a:t>
                  </a:r>
                </a:p>
                <a:p>
                  <a:pPr algn="ctr"/>
                  <a:r>
                    <a:rPr lang="en-US" sz="1400" dirty="0" smtClean="0">
                      <a:latin typeface="Arial" pitchFamily="34" charset="0"/>
                      <a:cs typeface="Arial" pitchFamily="34" charset="0"/>
                    </a:rPr>
                    <a:t>65.6%</a:t>
                  </a:r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22" name="Straight Connector 21"/>
              <p:cNvCxnSpPr/>
              <p:nvPr/>
            </p:nvCxnSpPr>
            <p:spPr>
              <a:xfrm>
                <a:off x="8235379" y="2971800"/>
                <a:ext cx="408432" cy="0"/>
              </a:xfrm>
              <a:prstGeom prst="line">
                <a:avLst/>
              </a:prstGeom>
              <a:ln w="603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5-Point Star 25"/>
            <p:cNvSpPr/>
            <p:nvPr/>
          </p:nvSpPr>
          <p:spPr>
            <a:xfrm>
              <a:off x="10078011" y="1442424"/>
              <a:ext cx="914400" cy="914400"/>
            </a:xfrm>
            <a:prstGeom prst="star5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326582" y="614350"/>
            <a:ext cx="2408643" cy="56322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4" rIns="91429" bIns="45714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De Anza Peer Group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/>
              <a:t>Santa Barbara	62%</a:t>
            </a:r>
          </a:p>
          <a:p>
            <a:r>
              <a:rPr lang="en-US" dirty="0"/>
              <a:t>Orange Coast	61%</a:t>
            </a:r>
          </a:p>
          <a:p>
            <a:r>
              <a:rPr lang="en-US" dirty="0"/>
              <a:t>Diablo Valley	59%</a:t>
            </a:r>
          </a:p>
          <a:p>
            <a:r>
              <a:rPr lang="en-US" dirty="0"/>
              <a:t>Ohlone	</a:t>
            </a:r>
            <a:r>
              <a:rPr lang="en-US" dirty="0" smtClean="0"/>
              <a:t>	59</a:t>
            </a:r>
            <a:r>
              <a:rPr lang="en-US" dirty="0"/>
              <a:t>%</a:t>
            </a:r>
          </a:p>
          <a:p>
            <a:r>
              <a:rPr lang="en-US" dirty="0"/>
              <a:t>Moorpark	58%</a:t>
            </a:r>
          </a:p>
          <a:p>
            <a:r>
              <a:rPr lang="en-US" dirty="0"/>
              <a:t>Pasadena	</a:t>
            </a:r>
            <a:r>
              <a:rPr lang="en-US" dirty="0" smtClean="0"/>
              <a:t>	56</a:t>
            </a:r>
            <a:r>
              <a:rPr lang="en-US" dirty="0"/>
              <a:t>%</a:t>
            </a:r>
          </a:p>
          <a:p>
            <a:r>
              <a:rPr lang="en-US" dirty="0"/>
              <a:t>Las Positas	55%</a:t>
            </a:r>
          </a:p>
          <a:p>
            <a:r>
              <a:rPr lang="en-US" dirty="0"/>
              <a:t>Glendale	</a:t>
            </a:r>
            <a:r>
              <a:rPr lang="en-US" dirty="0" smtClean="0"/>
              <a:t>	54</a:t>
            </a:r>
            <a:r>
              <a:rPr lang="en-US" dirty="0"/>
              <a:t>%</a:t>
            </a:r>
          </a:p>
          <a:p>
            <a:r>
              <a:rPr lang="en-US" dirty="0"/>
              <a:t>Palomar	</a:t>
            </a:r>
            <a:r>
              <a:rPr lang="en-US" dirty="0" smtClean="0"/>
              <a:t>	53</a:t>
            </a:r>
            <a:r>
              <a:rPr lang="en-US" dirty="0"/>
              <a:t>%</a:t>
            </a:r>
          </a:p>
          <a:p>
            <a:r>
              <a:rPr lang="en-US" dirty="0" smtClean="0"/>
              <a:t>Mira Costa</a:t>
            </a:r>
            <a:r>
              <a:rPr lang="en-US" dirty="0"/>
              <a:t>	53%</a:t>
            </a:r>
          </a:p>
          <a:p>
            <a:r>
              <a:rPr lang="en-US" dirty="0"/>
              <a:t>San Diego Mesa	53%</a:t>
            </a:r>
          </a:p>
          <a:p>
            <a:r>
              <a:rPr lang="en-US" dirty="0"/>
              <a:t>Golden West	52%</a:t>
            </a:r>
          </a:p>
          <a:p>
            <a:r>
              <a:rPr lang="en-US" dirty="0"/>
              <a:t>Cuesta	</a:t>
            </a:r>
            <a:r>
              <a:rPr lang="en-US" dirty="0" smtClean="0"/>
              <a:t>	52</a:t>
            </a:r>
            <a:r>
              <a:rPr lang="en-US" dirty="0"/>
              <a:t>%</a:t>
            </a:r>
          </a:p>
          <a:p>
            <a:r>
              <a:rPr lang="en-US" dirty="0"/>
              <a:t>Fullerton	</a:t>
            </a:r>
            <a:r>
              <a:rPr lang="en-US" dirty="0" smtClean="0"/>
              <a:t>	51</a:t>
            </a:r>
            <a:r>
              <a:rPr lang="en-US" dirty="0"/>
              <a:t>%</a:t>
            </a:r>
          </a:p>
          <a:p>
            <a:r>
              <a:rPr lang="en-US" dirty="0"/>
              <a:t>Cypress	</a:t>
            </a:r>
            <a:r>
              <a:rPr lang="en-US" dirty="0" smtClean="0"/>
              <a:t>	51</a:t>
            </a:r>
            <a:r>
              <a:rPr lang="en-US" dirty="0"/>
              <a:t>%</a:t>
            </a:r>
          </a:p>
          <a:p>
            <a:r>
              <a:rPr lang="en-US" dirty="0"/>
              <a:t>LA Pierce	</a:t>
            </a:r>
            <a:r>
              <a:rPr lang="en-US" dirty="0" smtClean="0"/>
              <a:t>	51</a:t>
            </a:r>
            <a:r>
              <a:rPr lang="en-US" dirty="0"/>
              <a:t>%</a:t>
            </a:r>
          </a:p>
          <a:p>
            <a:r>
              <a:rPr lang="en-US" dirty="0"/>
              <a:t>Sierra	</a:t>
            </a:r>
            <a:r>
              <a:rPr lang="en-US" dirty="0" smtClean="0"/>
              <a:t>	49</a:t>
            </a:r>
            <a:r>
              <a:rPr lang="en-US" dirty="0"/>
              <a:t>%</a:t>
            </a:r>
          </a:p>
          <a:p>
            <a:r>
              <a:rPr lang="en-US" dirty="0"/>
              <a:t>Skyline	</a:t>
            </a:r>
            <a:r>
              <a:rPr lang="en-US" dirty="0" smtClean="0"/>
              <a:t>	49</a:t>
            </a:r>
            <a:r>
              <a:rPr lang="en-US" dirty="0"/>
              <a:t>%</a:t>
            </a:r>
          </a:p>
          <a:p>
            <a:r>
              <a:rPr lang="en-US" dirty="0"/>
              <a:t>Folsom Lake	47</a:t>
            </a:r>
            <a:r>
              <a:rPr lang="en-US" dirty="0" smtClean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88742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  <p:bldP spid="7" grpId="0"/>
      <p:bldP spid="8" grpId="0"/>
      <p:bldP spid="11" grpId="0"/>
      <p:bldP spid="12" grpId="0"/>
      <p:bldP spid="14" grpId="0"/>
      <p:bldP spid="16" grpId="0"/>
      <p:bldP spid="17" grpId="0" animBg="1"/>
      <p:bldP spid="21" grpId="0"/>
      <p:bldP spid="20" grpId="0" animBg="1"/>
      <p:bldP spid="2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540221"/>
              </p:ext>
            </p:extLst>
          </p:nvPr>
        </p:nvGraphicFramePr>
        <p:xfrm>
          <a:off x="382123" y="935331"/>
          <a:ext cx="1106424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2354" y="312456"/>
            <a:ext cx="10403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Scorecard – Degree/Transfer Rate – Ethnic Distribution by Placement Level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 rot="13767337">
            <a:off x="7939700" y="2903880"/>
            <a:ext cx="1748979" cy="2240593"/>
            <a:chOff x="3473300" y="1966926"/>
            <a:chExt cx="1748979" cy="2240593"/>
          </a:xfrm>
        </p:grpSpPr>
        <p:sp>
          <p:nvSpPr>
            <p:cNvPr id="15" name="Arc 14"/>
            <p:cNvSpPr/>
            <p:nvPr/>
          </p:nvSpPr>
          <p:spPr>
            <a:xfrm rot="14661504">
              <a:off x="3608830" y="1831396"/>
              <a:ext cx="1047584" cy="1318644"/>
            </a:xfrm>
            <a:prstGeom prst="arc">
              <a:avLst>
                <a:gd name="adj1" fmla="val 5485363"/>
                <a:gd name="adj2" fmla="val 1063716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 rot="7832663">
              <a:off x="3812919" y="2798158"/>
              <a:ext cx="21723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5 percentage </a:t>
              </a:r>
            </a:p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point difference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6077" y="6321338"/>
            <a:ext cx="10864106" cy="276987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Basic skills/college level based on first course enrolled. 2014-15 cohort = 3,238; African American: 108; Asian: 1,175; Filipino: 191; Latino/a: 595; White: 539. 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38453" y="1887695"/>
            <a:ext cx="1928366" cy="1991794"/>
            <a:chOff x="1438453" y="1887695"/>
            <a:chExt cx="1928366" cy="1991794"/>
          </a:xfrm>
        </p:grpSpPr>
        <p:sp>
          <p:nvSpPr>
            <p:cNvPr id="12" name="TextBox 11"/>
            <p:cNvSpPr txBox="1"/>
            <p:nvPr/>
          </p:nvSpPr>
          <p:spPr>
            <a:xfrm>
              <a:off x="1438453" y="1887695"/>
              <a:ext cx="19159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-5 percentage </a:t>
              </a:r>
            </a:p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point difference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Arc 17"/>
            <p:cNvSpPr/>
            <p:nvPr/>
          </p:nvSpPr>
          <p:spPr>
            <a:xfrm rot="6828841">
              <a:off x="1954853" y="2467522"/>
              <a:ext cx="1026216" cy="1797717"/>
            </a:xfrm>
            <a:prstGeom prst="arc">
              <a:avLst>
                <a:gd name="adj1" fmla="val 5485363"/>
                <a:gd name="adj2" fmla="val 1063716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8428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646914"/>
              </p:ext>
            </p:extLst>
          </p:nvPr>
        </p:nvGraphicFramePr>
        <p:xfrm>
          <a:off x="398754" y="936027"/>
          <a:ext cx="1106424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6748" y="331506"/>
            <a:ext cx="9667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Scorecard – Degree/Transfer Rate – Ethnicity and Placement Level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69869" y="1167494"/>
            <a:ext cx="2757830" cy="1237566"/>
            <a:chOff x="4343400" y="2629584"/>
            <a:chExt cx="2757830" cy="1237566"/>
          </a:xfrm>
        </p:grpSpPr>
        <p:sp>
          <p:nvSpPr>
            <p:cNvPr id="11" name="Arc 10"/>
            <p:cNvSpPr/>
            <p:nvPr/>
          </p:nvSpPr>
          <p:spPr>
            <a:xfrm>
              <a:off x="4343400" y="2952750"/>
              <a:ext cx="914400" cy="914400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0600" y="2629584"/>
              <a:ext cx="2300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 percentage </a:t>
              </a:r>
            </a:p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point difference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826997" y="1716367"/>
            <a:ext cx="2685351" cy="1662419"/>
            <a:chOff x="4061673" y="2204731"/>
            <a:chExt cx="2685351" cy="1662419"/>
          </a:xfrm>
        </p:grpSpPr>
        <p:sp>
          <p:nvSpPr>
            <p:cNvPr id="14" name="Arc 13"/>
            <p:cNvSpPr/>
            <p:nvPr/>
          </p:nvSpPr>
          <p:spPr>
            <a:xfrm>
              <a:off x="4343400" y="2952750"/>
              <a:ext cx="914400" cy="914400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61673" y="2204731"/>
              <a:ext cx="26853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17 percentage </a:t>
              </a:r>
            </a:p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point difference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9931" y="6283934"/>
            <a:ext cx="10854488" cy="276987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Basic skills/college level based on first course enrolled. 2014-15 cohort = 3,238; African American: 108; Asian: 1,175; Filipino: 191; Latino/a: 595; White: 539. 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5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708009"/>
              </p:ext>
            </p:extLst>
          </p:nvPr>
        </p:nvGraphicFramePr>
        <p:xfrm>
          <a:off x="550869" y="887768"/>
          <a:ext cx="1106424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8145" y="331506"/>
            <a:ext cx="10744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Degree/Transfer Rate – Basic Skills Students Compared to Pathway Program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6021" y="6374168"/>
            <a:ext cx="12218021" cy="64631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Basic skills based on first course enrolled. 2014-15 cohort = 3,238; African American: 108; Asian: 1,175 ; Filipino: 191; Latino/a: 595; Pacific Islander: 19;  White: 539. </a:t>
            </a:r>
          </a:p>
          <a:p>
            <a:pPr defTabSz="914293"/>
            <a:r>
              <a:rPr lang="en-US" sz="1200" dirty="0" smtClean="0">
                <a:latin typeface="Arial" panose="020B0604020202020204" pitchFamily="34" charset="0"/>
                <a:cs typeface="Arial" pitchFamily="34" charset="0"/>
              </a:rPr>
              <a:t>Pathways </a:t>
            </a:r>
            <a:r>
              <a:rPr lang="en-US" sz="1200" dirty="0">
                <a:latin typeface="Arial" panose="020B0604020202020204" pitchFamily="34" charset="0"/>
                <a:cs typeface="Arial" pitchFamily="34" charset="0"/>
              </a:rPr>
              <a:t>defined as a student who took at least one course in any pathway program. </a:t>
            </a:r>
            <a:r>
              <a:rPr lang="en-US" sz="1200" dirty="0" err="1">
                <a:latin typeface="Arial" panose="020B0604020202020204" pitchFamily="34" charset="0"/>
                <a:cs typeface="Arial" pitchFamily="34" charset="0"/>
              </a:rPr>
              <a:t>LinC</a:t>
            </a:r>
            <a:r>
              <a:rPr lang="en-US" sz="1200" dirty="0">
                <a:latin typeface="Arial" panose="020B0604020202020204" pitchFamily="34" charset="0"/>
                <a:cs typeface="Arial" pitchFamily="34" charset="0"/>
              </a:rPr>
              <a:t> = 412, MPS = 69, LEAD = 14, FYE = 129, </a:t>
            </a:r>
            <a:r>
              <a:rPr lang="en-US" sz="1200" dirty="0" err="1">
                <a:latin typeface="Arial" panose="020B0604020202020204" pitchFamily="34" charset="0"/>
                <a:cs typeface="Arial" pitchFamily="34" charset="0"/>
              </a:rPr>
              <a:t>Umoja</a:t>
            </a:r>
            <a:r>
              <a:rPr lang="en-US" sz="1200" dirty="0">
                <a:latin typeface="Arial" panose="020B0604020202020204" pitchFamily="34" charset="0"/>
                <a:cs typeface="Arial" pitchFamily="34" charset="0"/>
              </a:rPr>
              <a:t> = 64.</a:t>
            </a:r>
          </a:p>
          <a:p>
            <a:pPr defTabSz="914293"/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9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09527265"/>
              </p:ext>
            </p:extLst>
          </p:nvPr>
        </p:nvGraphicFramePr>
        <p:xfrm>
          <a:off x="179157" y="737985"/>
          <a:ext cx="11582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52400"/>
            <a:ext cx="10363200" cy="76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Scorecard - Basic Skills English Sequence Completion Rate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7788" y="3435568"/>
            <a:ext cx="1917490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Statewide - Overall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57922" y="2074772"/>
            <a:ext cx="833860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Overall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7994" y="2354310"/>
            <a:ext cx="1814577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Targeted Ethnicity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2793" y="1571582"/>
            <a:ext cx="2243669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Non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Targeted Ethnicity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2247" y="1633238"/>
            <a:ext cx="7416799" cy="19389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Definition: Percentage of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started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 below transfer level English tracked for six years, who complete college level English.</a:t>
            </a:r>
          </a:p>
          <a:p>
            <a:pPr defTabSz="914293"/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293"/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Metric: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basic skills English course completion rate will achieve 77%.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63065" y="6148185"/>
            <a:ext cx="12316691" cy="46165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1200" dirty="0" smtClean="0">
                <a:latin typeface="Arial" panose="020B0604020202020204" pitchFamily="34" charset="0"/>
                <a:cs typeface="Arial" pitchFamily="34" charset="0"/>
              </a:rPr>
              <a:t>2014-15 cohort total </a:t>
            </a:r>
            <a:r>
              <a:rPr lang="en-US" sz="1200" dirty="0">
                <a:latin typeface="Arial" panose="020B0604020202020204" pitchFamily="34" charset="0"/>
                <a:cs typeface="Arial" pitchFamily="34" charset="0"/>
              </a:rPr>
              <a:t>N: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2,105;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African American: 9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8;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Asian: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695;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Filipino: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160;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Latino: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421;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White: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330;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Native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American: 78, Multi Ethnic: 63; Unreported: 244; Pacific Islander: 16 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defTabSz="914293"/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thnicity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African American, Latino/a,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Filipino, Pacific Islander. Non Targeted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Native American, Asian,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White, Multi Ethnic, Unreported.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7620" y="3938992"/>
            <a:ext cx="477230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Rate by Ethnicity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 African American (58/98)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78% Filipino (126/160)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 Latino (272/421)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0647" y="4077491"/>
            <a:ext cx="295454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82% Asian (572/695)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White (232/330)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34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7" grpId="0" uiExpand="1"/>
      <p:bldP spid="8" grpId="0" uiExpand="1"/>
      <p:bldP spid="12" grpId="0" uiExpand="1"/>
      <p:bldP spid="14" grpId="0" uiExpand="1"/>
      <p:bldP spid="17" grpId="0" animBg="1"/>
      <p:bldP spid="21" grpId="0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17897423"/>
              </p:ext>
            </p:extLst>
          </p:nvPr>
        </p:nvGraphicFramePr>
        <p:xfrm>
          <a:off x="203200" y="914400"/>
          <a:ext cx="1168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52400"/>
            <a:ext cx="10363200" cy="76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Scorecard - Basic Skills Math Sequence Completion Rate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4403" y="4205364"/>
            <a:ext cx="1917490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Statewide - Overall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3953" y="3072316"/>
            <a:ext cx="833860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Overall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21900" y="3463685"/>
            <a:ext cx="1814577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Targeted Ethnicity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84329" y="2422658"/>
            <a:ext cx="2243669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Non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Targeted Ethnicity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0802" y="1791710"/>
            <a:ext cx="7416799" cy="19389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Definition: Percentage of students who started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 below transfer level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 tracked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six years, who complete 1 level below college level math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914293"/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Metric: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basic skills Math completion rate will achieve 57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6889" y="3943741"/>
            <a:ext cx="386501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Rate by Ethnicity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36% African American (49/135)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57% Filipino (97/169)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43% Latino/a (296/689)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6867" y="4162685"/>
            <a:ext cx="295454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9" tIns="45714" rIns="91429" bIns="45714" rtlCol="0">
            <a:spAutoFit/>
          </a:bodyPr>
          <a:lstStyle/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64% Asian (256/402)</a:t>
            </a:r>
          </a:p>
          <a:p>
            <a:pPr defTabSz="91429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 White (304/526)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819" y="6230415"/>
            <a:ext cx="11353150" cy="461653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93"/>
            <a:r>
              <a:rPr lang="en-US" sz="1200" dirty="0">
                <a:latin typeface="Arial" panose="020B0604020202020204" pitchFamily="34" charset="0"/>
                <a:cs typeface="Arial" pitchFamily="34" charset="0"/>
              </a:rPr>
              <a:t>Total N: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2,375;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African American: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135;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Asian: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402;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Filipino: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169;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Latino: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689;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White: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526;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Native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American: 84; Multi Ethnic: 94; Unreported: 255;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Pacific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Islander: 21. </a:t>
            </a:r>
          </a:p>
          <a:p>
            <a:pPr defTabSz="914293"/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thnicity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African American, Latino/a,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Filipino, Pacific Islander. Non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Targeted = Native American, Asian,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Multi Ethnic, White, Unreported.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5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7" grpId="0"/>
      <p:bldP spid="8" grpId="0" uiExpand="1"/>
      <p:bldP spid="12" grpId="0"/>
      <p:bldP spid="14" grpId="0"/>
      <p:bldP spid="17" grpId="0" animBg="1"/>
      <p:bldP spid="10" grpId="0" animBg="1"/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I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20404"/>
      </a:accent1>
      <a:accent2>
        <a:srgbClr val="46867B"/>
      </a:accent2>
      <a:accent3>
        <a:srgbClr val="F5C53F"/>
      </a:accent3>
      <a:accent4>
        <a:srgbClr val="46867B"/>
      </a:accent4>
      <a:accent5>
        <a:srgbClr val="CC6666"/>
      </a:accent5>
      <a:accent6>
        <a:srgbClr val="315F57"/>
      </a:accent6>
      <a:hlink>
        <a:srgbClr val="1F497D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I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20404"/>
      </a:accent1>
      <a:accent2>
        <a:srgbClr val="46867B"/>
      </a:accent2>
      <a:accent3>
        <a:srgbClr val="F5C53F"/>
      </a:accent3>
      <a:accent4>
        <a:srgbClr val="46867B"/>
      </a:accent4>
      <a:accent5>
        <a:srgbClr val="CC6666"/>
      </a:accent5>
      <a:accent6>
        <a:srgbClr val="315F57"/>
      </a:accent6>
      <a:hlink>
        <a:srgbClr val="1F497D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I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20404"/>
      </a:accent1>
      <a:accent2>
        <a:srgbClr val="46867B"/>
      </a:accent2>
      <a:accent3>
        <a:srgbClr val="F5C53F"/>
      </a:accent3>
      <a:accent4>
        <a:srgbClr val="46867B"/>
      </a:accent4>
      <a:accent5>
        <a:srgbClr val="CC6666"/>
      </a:accent5>
      <a:accent6>
        <a:srgbClr val="315F57"/>
      </a:accent6>
      <a:hlink>
        <a:srgbClr val="1F497D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820404"/>
    </a:accent1>
    <a:accent2>
      <a:srgbClr val="46867B"/>
    </a:accent2>
    <a:accent3>
      <a:srgbClr val="F5C53F"/>
    </a:accent3>
    <a:accent4>
      <a:srgbClr val="46867B"/>
    </a:accent4>
    <a:accent5>
      <a:srgbClr val="CC6666"/>
    </a:accent5>
    <a:accent6>
      <a:srgbClr val="315F57"/>
    </a:accent6>
    <a:hlink>
      <a:srgbClr val="1F497D"/>
    </a:hlink>
    <a:folHlink>
      <a:srgbClr val="7030A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820404"/>
    </a:accent1>
    <a:accent2>
      <a:srgbClr val="46867B"/>
    </a:accent2>
    <a:accent3>
      <a:srgbClr val="F5C53F"/>
    </a:accent3>
    <a:accent4>
      <a:srgbClr val="46867B"/>
    </a:accent4>
    <a:accent5>
      <a:srgbClr val="CC6666"/>
    </a:accent5>
    <a:accent6>
      <a:srgbClr val="315F57"/>
    </a:accent6>
    <a:hlink>
      <a:srgbClr val="1F497D"/>
    </a:hlink>
    <a:folHlink>
      <a:srgbClr val="7030A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1595</Words>
  <Application>Microsoft Office PowerPoint</Application>
  <PresentationFormat>Custom</PresentationFormat>
  <Paragraphs>233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Office Theme</vt:lpstr>
      <vt:lpstr>1_Office Theme</vt:lpstr>
      <vt:lpstr>2_Office Theme</vt:lpstr>
      <vt:lpstr>3_Office Theme</vt:lpstr>
      <vt:lpstr>Blank Presentation</vt:lpstr>
      <vt:lpstr>PowerPoint Presentation</vt:lpstr>
      <vt:lpstr>Overview</vt:lpstr>
      <vt:lpstr>PowerPoint Presentation</vt:lpstr>
      <vt:lpstr>Student Success Scorecard – Degree/Transfer Rate</vt:lpstr>
      <vt:lpstr>PowerPoint Presentation</vt:lpstr>
      <vt:lpstr>PowerPoint Presentation</vt:lpstr>
      <vt:lpstr>PowerPoint Presentation</vt:lpstr>
      <vt:lpstr>Scorecard - Basic Skills English Sequence Completion Rate</vt:lpstr>
      <vt:lpstr>Scorecard - Basic Skills Math Sequence Completion Rate</vt:lpstr>
      <vt:lpstr>Scorecard - Basic Skills ESL Sequence Completion Rate</vt:lpstr>
      <vt:lpstr>PowerPoint Presentation</vt:lpstr>
      <vt:lpstr>PowerPoint Presentation</vt:lpstr>
      <vt:lpstr>PowerPoint Presentation</vt:lpstr>
      <vt:lpstr>Summary &amp; Implications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Mallory Newell</dc:creator>
  <cp:lastModifiedBy>FHDA</cp:lastModifiedBy>
  <cp:revision>129</cp:revision>
  <dcterms:created xsi:type="dcterms:W3CDTF">2016-06-09T15:34:08Z</dcterms:created>
  <dcterms:modified xsi:type="dcterms:W3CDTF">2016-06-14T19:35:58Z</dcterms:modified>
</cp:coreProperties>
</file>