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92" r:id="rId3"/>
    <p:sldId id="272" r:id="rId4"/>
    <p:sldId id="291" r:id="rId5"/>
    <p:sldId id="266" r:id="rId6"/>
    <p:sldId id="263" r:id="rId7"/>
    <p:sldId id="285" r:id="rId8"/>
    <p:sldId id="258" r:id="rId9"/>
    <p:sldId id="259" r:id="rId10"/>
    <p:sldId id="286" r:id="rId11"/>
    <p:sldId id="287" r:id="rId12"/>
    <p:sldId id="273" r:id="rId13"/>
    <p:sldId id="284" r:id="rId14"/>
    <p:sldId id="282" r:id="rId15"/>
    <p:sldId id="288" r:id="rId16"/>
    <p:sldId id="294" r:id="rId17"/>
    <p:sldId id="296" r:id="rId18"/>
    <p:sldId id="297" r:id="rId19"/>
    <p:sldId id="283" r:id="rId20"/>
    <p:sldId id="293" r:id="rId2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88785" autoAdjust="0"/>
  </p:normalViewPr>
  <p:slideViewPr>
    <p:cSldViewPr snapToGrid="0" snapToObjects="1">
      <p:cViewPr varScale="1">
        <p:scale>
          <a:sx n="84" d="100"/>
          <a:sy n="84" d="100"/>
        </p:scale>
        <p:origin x="86" y="48"/>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749D54-E5E5-674A-9E60-7057C5B965E9}" type="datetimeFigureOut">
              <a:rPr lang="en-US" smtClean="0"/>
              <a:t>5/20/2019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12900-0737-5C4E-A5CA-3CC60C93A935}" type="slidenum">
              <a:rPr lang="en-US" smtClean="0"/>
              <a:t>‹#›</a:t>
            </a:fld>
            <a:endParaRPr lang="en-US"/>
          </a:p>
        </p:txBody>
      </p:sp>
    </p:spTree>
    <p:extLst>
      <p:ext uri="{BB962C8B-B14F-4D97-AF65-F5344CB8AC3E}">
        <p14:creationId xmlns:p14="http://schemas.microsoft.com/office/powerpoint/2010/main" val="55478554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sidehighered.com/news/2019/05/15/report-notes-trends-related-race-class-and-educational-attainment?utm_source=Inside%20Higher%20Ed&amp;utm_campaign=a767da0dc3-DNU_2019_COPY_01&amp;utm_medium=email&amp;utm_term=0_1fcbc04421-a767da0dc3-199154925&amp;mc_cid=a767da0dc3&amp;mc_eid=1db4a98e32"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a:t>
            </a:fld>
            <a:endParaRPr lang="en-US"/>
          </a:p>
        </p:txBody>
      </p:sp>
    </p:spTree>
    <p:extLst>
      <p:ext uri="{BB962C8B-B14F-4D97-AF65-F5344CB8AC3E}">
        <p14:creationId xmlns:p14="http://schemas.microsoft.com/office/powerpoint/2010/main" val="123933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smtClean="0"/>
              <a:t>Success overall</a:t>
            </a:r>
            <a:r>
              <a:rPr lang="en-US" baseline="0" dirty="0" smtClean="0"/>
              <a:t> has not changed that much for MATH10, flat in fall and -5% in winter. Again, note that while some ethnic groups have seen a drop in success, all ethnic groups have seen the total number of successful completions increase which is displayed on the next slide. Again, there is a positive increase in success for African American students. </a:t>
            </a:r>
            <a:endParaRPr lang="en-US" dirty="0" smtClean="0"/>
          </a:p>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10</a:t>
            </a:fld>
            <a:endParaRPr lang="en-US"/>
          </a:p>
        </p:txBody>
      </p:sp>
    </p:spTree>
    <p:extLst>
      <p:ext uri="{BB962C8B-B14F-4D97-AF65-F5344CB8AC3E}">
        <p14:creationId xmlns:p14="http://schemas.microsoft.com/office/powerpoint/2010/main" val="1671299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Compares</a:t>
            </a:r>
            <a:r>
              <a:rPr lang="en-US" baseline="0" dirty="0" smtClean="0"/>
              <a:t> SUCCESSFUL (A, B, C, P grades) from last fall and winter to this fall and winter. 612 additional students successfully completed MATH10 this year than last year. 237 of them were Latinx. </a:t>
            </a: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21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compares the throughput rates of students whose first course was at the level displayed who successfully complete transfer</a:t>
            </a:r>
            <a:r>
              <a:rPr lang="en-US" baseline="0" dirty="0" smtClean="0"/>
              <a:t> level English in 3 quarters. The highest course they started in resulted in the level in which they started. The fall 2016 and fall 2017 cohorts of first time students were combined and averaged to create a larger cohort to track. Fall 2018 is the one-term success rate of first time students who started in EWRT1A and passed.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12</a:t>
            </a:fld>
            <a:endParaRPr lang="en-US"/>
          </a:p>
        </p:txBody>
      </p:sp>
    </p:spTree>
    <p:extLst>
      <p:ext uri="{BB962C8B-B14F-4D97-AF65-F5344CB8AC3E}">
        <p14:creationId xmlns:p14="http://schemas.microsoft.com/office/powerpoint/2010/main" val="3575979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smtClean="0"/>
              <a:t>This slide compares the throughput rates of students whose first course was at the level displayed who successfully complete any</a:t>
            </a:r>
            <a:r>
              <a:rPr lang="en-US" baseline="0" dirty="0" smtClean="0"/>
              <a:t> </a:t>
            </a:r>
            <a:r>
              <a:rPr lang="en-US" dirty="0" smtClean="0"/>
              <a:t>transfer</a:t>
            </a:r>
            <a:r>
              <a:rPr lang="en-US" baseline="0" dirty="0" smtClean="0"/>
              <a:t> level Math in 3 quarters. The fall 2016 and fall 2017 cohorts of first time students were combined and averaged to create a larger cohort to track. Fall 2018 is the one-term success rate of first time students who started in MATH10 and passed MATH10. Note that students who started in MATH10 in fall 2018 still had a higher throughput rate than students who started at any level below transfer, including MATH114, and this was only one term, not three terms. </a:t>
            </a:r>
            <a:endParaRPr lang="en-US" dirty="0" smtClean="0"/>
          </a:p>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13</a:t>
            </a:fld>
            <a:endParaRPr lang="en-US"/>
          </a:p>
        </p:txBody>
      </p:sp>
    </p:spTree>
    <p:extLst>
      <p:ext uri="{BB962C8B-B14F-4D97-AF65-F5344CB8AC3E}">
        <p14:creationId xmlns:p14="http://schemas.microsoft.com/office/powerpoint/2010/main" val="1880409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displays the variability in success rates (A, B, C, P grades) by section. There were 52 sections of EWRT1A in winter 2019 and the success rates ranged from 35% to 100%. We</a:t>
            </a:r>
            <a:r>
              <a:rPr lang="en-US" baseline="0" dirty="0" smtClean="0"/>
              <a:t> don’t know why this is, and there is a lot of variability across sections, but it is something that should be discussed when talking about student success rates and AB 705 changes.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14</a:t>
            </a:fld>
            <a:endParaRPr lang="en-US"/>
          </a:p>
        </p:txBody>
      </p:sp>
    </p:spTree>
    <p:extLst>
      <p:ext uri="{BB962C8B-B14F-4D97-AF65-F5344CB8AC3E}">
        <p14:creationId xmlns:p14="http://schemas.microsoft.com/office/powerpoint/2010/main" val="3944155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smtClean="0"/>
              <a:t>This slide displays the variability in success rates (A, B, C, P grades) by section. There were 43 sections of MATH10 in winter 2019 and the success rates ranged from 26% to 100%. We</a:t>
            </a:r>
            <a:r>
              <a:rPr lang="en-US" baseline="0" dirty="0" smtClean="0"/>
              <a:t> don’t know why this is, and there is a lot of variability across sections, but it is something that should be discussed when talking about student success rates and AB 705 changes. </a:t>
            </a:r>
            <a:endParaRPr lang="en-US" dirty="0" smtClean="0"/>
          </a:p>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15</a:t>
            </a:fld>
            <a:endParaRPr lang="en-US"/>
          </a:p>
        </p:txBody>
      </p:sp>
    </p:spTree>
    <p:extLst>
      <p:ext uri="{BB962C8B-B14F-4D97-AF65-F5344CB8AC3E}">
        <p14:creationId xmlns:p14="http://schemas.microsoft.com/office/powerpoint/2010/main" val="1987772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smtClean="0"/>
              <a:t>This slide is here to show that variability</a:t>
            </a:r>
            <a:r>
              <a:rPr lang="en-US" baseline="0" dirty="0" smtClean="0"/>
              <a:t> by section is not isolated to English and Math, this is a random department in the Social Science division. It combines fall 2018 and winter 2019 sections together to create enough sections to compare and provide unanimity to the sections. Though the same trends exists with success rates ranging from 23% to 97%. </a:t>
            </a:r>
            <a:endParaRPr lang="en-US" dirty="0" smtClean="0"/>
          </a:p>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16</a:t>
            </a:fld>
            <a:endParaRPr lang="en-US"/>
          </a:p>
        </p:txBody>
      </p:sp>
    </p:spTree>
    <p:extLst>
      <p:ext uri="{BB962C8B-B14F-4D97-AF65-F5344CB8AC3E}">
        <p14:creationId xmlns:p14="http://schemas.microsoft.com/office/powerpoint/2010/main" val="404019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factor around</a:t>
            </a:r>
            <a:r>
              <a:rPr lang="en-US" baseline="0" dirty="0" smtClean="0"/>
              <a:t> the changes is the distribution of letter grades. The IR office often gets questions around whether students are just going to get a C and “not be able to transfer” or if the curriculum will be watered down so more students pass and then they are not successful in the next course. This slide displays the letter grades over the past 5 winter terms, and shows that for EWRT1A the highest awarded grades are A, then B and there has not been a huge shift this winter.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17</a:t>
            </a:fld>
            <a:endParaRPr lang="en-US"/>
          </a:p>
        </p:txBody>
      </p:sp>
    </p:spTree>
    <p:extLst>
      <p:ext uri="{BB962C8B-B14F-4D97-AF65-F5344CB8AC3E}">
        <p14:creationId xmlns:p14="http://schemas.microsoft.com/office/powerpoint/2010/main" val="583895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smtClean="0"/>
              <a:t>Similar trends for MATH10,</a:t>
            </a:r>
            <a:r>
              <a:rPr lang="en-US" baseline="0" dirty="0" smtClean="0"/>
              <a:t> however, there is more of an even distribution between A, B, and C grades, in that order.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18</a:t>
            </a:fld>
            <a:endParaRPr lang="en-US"/>
          </a:p>
        </p:txBody>
      </p:sp>
    </p:spTree>
    <p:extLst>
      <p:ext uri="{BB962C8B-B14F-4D97-AF65-F5344CB8AC3E}">
        <p14:creationId xmlns:p14="http://schemas.microsoft.com/office/powerpoint/2010/main" val="1738576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19</a:t>
            </a:fld>
            <a:endParaRPr lang="en-US"/>
          </a:p>
        </p:txBody>
      </p:sp>
    </p:spTree>
    <p:extLst>
      <p:ext uri="{BB962C8B-B14F-4D97-AF65-F5344CB8AC3E}">
        <p14:creationId xmlns:p14="http://schemas.microsoft.com/office/powerpoint/2010/main" val="426203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graphs are pulled from this article: </a:t>
            </a:r>
            <a:r>
              <a:rPr lang="en-US" dirty="0" smtClean="0">
                <a:hlinkClick r:id="rId3"/>
              </a:rPr>
              <a:t>https://www.insidehighered.com/news/2019/05/15/report-notes-trends-related-race-class-and-educational-attainment?utm_source=Inside%20Higher%20Ed&amp;utm_campaign=a767da0dc3-DNU_2019_COPY_01&amp;utm_medium=email&amp;utm_term=0_1fcbc04421-a767da0dc3-199154925&amp;mc_cid=a767da0dc3&amp;mc_eid=1db4a98e32</a:t>
            </a:r>
            <a:r>
              <a:rPr lang="en-US" dirty="0" smtClean="0"/>
              <a:t> The main takeaway</a:t>
            </a:r>
            <a:r>
              <a:rPr lang="en-US" baseline="0" dirty="0" smtClean="0"/>
              <a:t> here is that minority/low income students with higher test scores have lower outcomes on multiple measures than White/Asian students with lower test scores. We can no longer argue that it is the student but rather the systemic barriers throughout the educational system. How does De Anza ensure we are removing these barriers?</a:t>
            </a:r>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4897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20</a:t>
            </a:fld>
            <a:endParaRPr lang="en-US"/>
          </a:p>
        </p:txBody>
      </p:sp>
    </p:spTree>
    <p:extLst>
      <p:ext uri="{BB962C8B-B14F-4D97-AF65-F5344CB8AC3E}">
        <p14:creationId xmlns:p14="http://schemas.microsoft.com/office/powerpoint/2010/main" val="76086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main points you see in the graph? Relatively</a:t>
            </a:r>
            <a:r>
              <a:rPr lang="en-US" baseline="0" dirty="0" smtClean="0"/>
              <a:t> no change in success rates over the past 6 years. African American and Latinx students have the lowest success rates, consistently.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3</a:t>
            </a:fld>
            <a:endParaRPr lang="en-US"/>
          </a:p>
        </p:txBody>
      </p:sp>
    </p:spTree>
    <p:extLst>
      <p:ext uri="{BB962C8B-B14F-4D97-AF65-F5344CB8AC3E}">
        <p14:creationId xmlns:p14="http://schemas.microsoft.com/office/powerpoint/2010/main" val="4162898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smtClean="0"/>
              <a:t>Same trends here with relatively</a:t>
            </a:r>
            <a:r>
              <a:rPr lang="en-US" baseline="0" dirty="0" smtClean="0"/>
              <a:t> no change in success rates over the past 6 years. African American and Latinx students have the lowest success rates, consistently. </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5E412900-0737-5C4E-A5CA-3CC60C93A93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6634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5</a:t>
            </a:fld>
            <a:endParaRPr lang="en-US"/>
          </a:p>
        </p:txBody>
      </p:sp>
    </p:spTree>
    <p:extLst>
      <p:ext uri="{BB962C8B-B14F-4D97-AF65-F5344CB8AC3E}">
        <p14:creationId xmlns:p14="http://schemas.microsoft.com/office/powerpoint/2010/main" val="831175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Represents the change in enrollment from last fall and winter to this fall and winter. Orange is last year and blue are the ADDITIONAL enrollments</a:t>
            </a:r>
            <a:r>
              <a:rPr lang="en-US" baseline="0" dirty="0" smtClean="0"/>
              <a:t> added this year on top of last year. With a decrease in enrollment overall and </a:t>
            </a:r>
            <a:r>
              <a:rPr lang="en-US" baseline="0" dirty="0" err="1" smtClean="0"/>
              <a:t>collegewide</a:t>
            </a:r>
            <a:r>
              <a:rPr lang="en-US" baseline="0" dirty="0" smtClean="0"/>
              <a:t>, but we are seeing an increase in enrollment into transfer level courses.</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6</a:t>
            </a:fld>
            <a:endParaRPr lang="en-US"/>
          </a:p>
        </p:txBody>
      </p:sp>
    </p:spTree>
    <p:extLst>
      <p:ext uri="{BB962C8B-B14F-4D97-AF65-F5344CB8AC3E}">
        <p14:creationId xmlns:p14="http://schemas.microsoft.com/office/powerpoint/2010/main" val="362294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lang="en-US" dirty="0" smtClean="0"/>
              <a:t>Represents the change in enrollment from last fall and winter to this fall and winter. Orange is last year and blue are the ADDITIONAL enrollments</a:t>
            </a:r>
            <a:r>
              <a:rPr lang="en-US" baseline="0" dirty="0" smtClean="0"/>
              <a:t> added this year on top of last year. With a decrease in enrollment overall and </a:t>
            </a:r>
            <a:r>
              <a:rPr lang="en-US" baseline="0" dirty="0" err="1" smtClean="0"/>
              <a:t>collegewide</a:t>
            </a:r>
            <a:r>
              <a:rPr lang="en-US" baseline="0" dirty="0" smtClean="0"/>
              <a:t>, but we are seeing an increase in enrollment into transfer level courses. What is particularly important here is that there are almost as many Latinx students in Statistics this year as Asian students, were historically there has been a huge gap in enrollment between these groups. </a:t>
            </a:r>
            <a:endParaRPr lang="en-US" dirty="0" smtClean="0"/>
          </a:p>
          <a:p>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7</a:t>
            </a:fld>
            <a:endParaRPr lang="en-US"/>
          </a:p>
        </p:txBody>
      </p:sp>
    </p:spTree>
    <p:extLst>
      <p:ext uri="{BB962C8B-B14F-4D97-AF65-F5344CB8AC3E}">
        <p14:creationId xmlns:p14="http://schemas.microsoft.com/office/powerpoint/2010/main" val="4113068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overall</a:t>
            </a:r>
            <a:r>
              <a:rPr lang="en-US" baseline="0" dirty="0" smtClean="0"/>
              <a:t> has not changed that much for EWRT1A, +1% in fall and -4% in winter. Note that while some ethnic groups have seen a drop in success, all ethnic groups have seen the total number of successful completions increase which is displayed on the next slide. In both English and math, there is a positive increase in success for African American students.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8</a:t>
            </a:fld>
            <a:endParaRPr lang="en-US"/>
          </a:p>
        </p:txBody>
      </p:sp>
    </p:spTree>
    <p:extLst>
      <p:ext uri="{BB962C8B-B14F-4D97-AF65-F5344CB8AC3E}">
        <p14:creationId xmlns:p14="http://schemas.microsoft.com/office/powerpoint/2010/main" val="1992806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 represents the additional SUCCESSFUL</a:t>
            </a:r>
            <a:r>
              <a:rPr lang="en-US" baseline="0" dirty="0" smtClean="0"/>
              <a:t> (A, B, C, P grades) completions for this fall and winter compared to last fall and winter. Almost 400 additional successful completions of EWRT1A this year than last year, coupled with an overall enrollment decline. 113 of those are Latinx students. </a:t>
            </a:r>
            <a:endParaRPr lang="en-US" dirty="0"/>
          </a:p>
        </p:txBody>
      </p:sp>
      <p:sp>
        <p:nvSpPr>
          <p:cNvPr id="4" name="Slide Number Placeholder 3"/>
          <p:cNvSpPr>
            <a:spLocks noGrp="1"/>
          </p:cNvSpPr>
          <p:nvPr>
            <p:ph type="sldNum" sz="quarter" idx="10"/>
          </p:nvPr>
        </p:nvSpPr>
        <p:spPr/>
        <p:txBody>
          <a:bodyPr/>
          <a:lstStyle/>
          <a:p>
            <a:fld id="{5E412900-0737-5C4E-A5CA-3CC60C93A935}" type="slidenum">
              <a:rPr lang="en-US" smtClean="0"/>
              <a:t>9</a:t>
            </a:fld>
            <a:endParaRPr lang="en-US"/>
          </a:p>
        </p:txBody>
      </p:sp>
    </p:spTree>
    <p:extLst>
      <p:ext uri="{BB962C8B-B14F-4D97-AF65-F5344CB8AC3E}">
        <p14:creationId xmlns:p14="http://schemas.microsoft.com/office/powerpoint/2010/main" val="52098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700" y="1"/>
            <a:ext cx="6718300" cy="830424"/>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1092201"/>
            <a:ext cx="8305800" cy="4622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4646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700" y="1"/>
            <a:ext cx="6718300" cy="833717"/>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1092201"/>
            <a:ext cx="8305800" cy="4622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212703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b="-30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425700" y="1"/>
            <a:ext cx="6718300" cy="830424"/>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838200" y="1092201"/>
            <a:ext cx="8305800" cy="46228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5"/>
          <a:stretch>
            <a:fillRect/>
          </a:stretch>
        </p:blipFill>
        <p:spPr>
          <a:xfrm>
            <a:off x="222249" y="158750"/>
            <a:ext cx="1422619" cy="565150"/>
          </a:xfrm>
          <a:prstGeom prst="rect">
            <a:avLst/>
          </a:prstGeom>
        </p:spPr>
      </p:pic>
    </p:spTree>
    <p:extLst>
      <p:ext uri="{BB962C8B-B14F-4D97-AF65-F5344CB8AC3E}">
        <p14:creationId xmlns:p14="http://schemas.microsoft.com/office/powerpoint/2010/main" val="120704331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p:titleStyle>
    <p:bodyStyle>
      <a:lvl1pPr marL="0" indent="0" algn="l" defTabSz="685800" rtl="0" eaLnBrk="1" latinLnBrk="0" hangingPunct="1">
        <a:lnSpc>
          <a:spcPct val="90000"/>
        </a:lnSpc>
        <a:spcBef>
          <a:spcPts val="750"/>
        </a:spcBef>
        <a:buFont typeface="Arial"/>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Ø"/>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insidehighered.com/news/2019/05/15/report-notes-trends-related-race-class-and-educational-attainment?utm_source=Inside%20Higher%20Ed&amp;utm_campaign=a767da0dc3-DNU_2019_COPY_01&amp;utm_medium=email&amp;utm_term=0_1fcbc04421-a767da0dc3-199154925&amp;mc_cid=a767da0dc3&amp;mc_eid=1db4a98e32"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hyperlink" Target="http://deanza.edu/ir/deanza-research-projects/assessment/AB705_Analysis_Winter2019.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deanza.edu/ir/deanza-research-projects/assessment/AB705SuccessWithdrawDropMemo.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524000" y="4302603"/>
            <a:ext cx="12192000" cy="1295855"/>
          </a:xfrm>
          <a:prstGeom prst="rect">
            <a:avLst/>
          </a:prstGeom>
          <a:effectLst>
            <a:glow rad="127000">
              <a:schemeClr val="tx1"/>
            </a:glow>
          </a:effectLst>
        </p:spPr>
        <p:txBody>
          <a:bodyPr vert="horz" lIns="91440" tIns="45720" rIns="91440" bIns="45720" rtlCol="0" anchor="ctr">
            <a:normAutofit/>
          </a:bodyPr>
          <a:lstStyle>
            <a:lvl1pPr algn="l" defTabSz="685800" rtl="0" eaLnBrk="1" latinLnBrk="0" hangingPunct="1">
              <a:lnSpc>
                <a:spcPct val="90000"/>
              </a:lnSpc>
              <a:spcBef>
                <a:spcPct val="0"/>
              </a:spcBef>
              <a:buNone/>
              <a:defRPr sz="3300" b="1" kern="1200">
                <a:solidFill>
                  <a:schemeClr val="bg1"/>
                </a:solidFill>
                <a:latin typeface="+mj-lt"/>
                <a:ea typeface="+mj-ea"/>
                <a:cs typeface="+mj-cs"/>
              </a:defRPr>
            </a:lvl1pPr>
          </a:lstStyle>
          <a:p>
            <a:pPr marL="285748" indent="-285748" algn="ctr">
              <a:spcAft>
                <a:spcPts val="600"/>
              </a:spcAft>
            </a:pPr>
            <a:r>
              <a:rPr lang="en-US" dirty="0" smtClean="0">
                <a:effectLst>
                  <a:glow rad="25400">
                    <a:schemeClr val="tx1">
                      <a:alpha val="40000"/>
                    </a:schemeClr>
                  </a:glow>
                </a:effectLst>
                <a:latin typeface="+mn-lt"/>
              </a:rPr>
              <a:t>Fall 2018 &amp; Winter 2019 </a:t>
            </a:r>
          </a:p>
          <a:p>
            <a:pPr marL="285748" indent="-285748" algn="ctr">
              <a:spcAft>
                <a:spcPts val="600"/>
              </a:spcAft>
            </a:pPr>
            <a:r>
              <a:rPr lang="en-US" dirty="0" smtClean="0">
                <a:effectLst>
                  <a:glow rad="25400">
                    <a:schemeClr val="tx1">
                      <a:alpha val="40000"/>
                    </a:schemeClr>
                  </a:glow>
                </a:effectLst>
                <a:latin typeface="+mn-lt"/>
              </a:rPr>
              <a:t>AB 705 Results</a:t>
            </a:r>
          </a:p>
        </p:txBody>
      </p:sp>
      <p:pic>
        <p:nvPicPr>
          <p:cNvPr id="6" name="Picture 5"/>
          <p:cNvPicPr>
            <a:picLocks noChangeAspect="1"/>
          </p:cNvPicPr>
          <p:nvPr/>
        </p:nvPicPr>
        <p:blipFill>
          <a:blip r:embed="rId4"/>
          <a:stretch>
            <a:fillRect/>
          </a:stretch>
        </p:blipFill>
        <p:spPr>
          <a:xfrm>
            <a:off x="2092884" y="2988235"/>
            <a:ext cx="4940300" cy="1112680"/>
          </a:xfrm>
          <a:prstGeom prst="rect">
            <a:avLst/>
          </a:prstGeom>
          <a:effectLst>
            <a:glow rad="38100">
              <a:schemeClr val="tx1">
                <a:alpha val="40000"/>
              </a:schemeClr>
            </a:glow>
          </a:effectLst>
        </p:spPr>
      </p:pic>
    </p:spTree>
    <p:extLst>
      <p:ext uri="{BB962C8B-B14F-4D97-AF65-F5344CB8AC3E}">
        <p14:creationId xmlns:p14="http://schemas.microsoft.com/office/powerpoint/2010/main" val="1301755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16220" y="229266"/>
            <a:ext cx="5428217" cy="415498"/>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prstClr val="white"/>
                </a:solidFill>
                <a:effectLst>
                  <a:glow rad="63500">
                    <a:prstClr val="black">
                      <a:alpha val="30000"/>
                    </a:prstClr>
                  </a:glow>
                </a:effectLst>
                <a:uLnTx/>
                <a:uFillTx/>
                <a:latin typeface="Calibri"/>
                <a:ea typeface="+mn-ea"/>
                <a:cs typeface="+mn-cs"/>
              </a:rPr>
              <a:t>MATH10: </a:t>
            </a:r>
            <a:r>
              <a:rPr kumimoji="0" lang="en-US" sz="2100" b="1" i="0" u="none" strike="noStrike" kern="1200" cap="none" spc="0" normalizeH="0" baseline="0" noProof="0" dirty="0">
                <a:ln>
                  <a:noFill/>
                </a:ln>
                <a:solidFill>
                  <a:prstClr val="white"/>
                </a:solidFill>
                <a:effectLst>
                  <a:glow rad="63500">
                    <a:prstClr val="black">
                      <a:alpha val="30000"/>
                    </a:prstClr>
                  </a:glow>
                </a:effectLst>
                <a:uLnTx/>
                <a:uFillTx/>
                <a:latin typeface="Calibri"/>
                <a:ea typeface="+mn-ea"/>
                <a:cs typeface="+mn-cs"/>
              </a:rPr>
              <a:t>Changes in Success </a:t>
            </a:r>
            <a:r>
              <a:rPr kumimoji="0" lang="en-US" sz="2100" b="1" i="0" u="none" strike="noStrike" kern="1200" cap="none" spc="0" normalizeH="0" baseline="0" noProof="0" dirty="0" smtClean="0">
                <a:ln>
                  <a:noFill/>
                </a:ln>
                <a:solidFill>
                  <a:prstClr val="white"/>
                </a:solidFill>
                <a:effectLst>
                  <a:glow rad="63500">
                    <a:prstClr val="black">
                      <a:alpha val="30000"/>
                    </a:prstClr>
                  </a:glow>
                </a:effectLst>
                <a:uLnTx/>
                <a:uFillTx/>
                <a:latin typeface="Calibri"/>
                <a:ea typeface="+mn-ea"/>
                <a:cs typeface="+mn-cs"/>
              </a:rPr>
              <a:t>Rates by Ethnicity</a:t>
            </a:r>
            <a:endParaRPr kumimoji="0" lang="en-US" sz="2100" b="1" i="0" u="none" strike="noStrike" kern="1200" cap="none" spc="0" normalizeH="0" baseline="0" noProof="0" dirty="0">
              <a:ln>
                <a:noFill/>
              </a:ln>
              <a:solidFill>
                <a:prstClr val="white"/>
              </a:solidFill>
              <a:effectLst>
                <a:glow rad="63500">
                  <a:prstClr val="black">
                    <a:alpha val="30000"/>
                  </a:prstClr>
                </a:glow>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1207853" y="890485"/>
            <a:ext cx="6781664" cy="4759194"/>
          </a:xfrm>
          <a:prstGeom prst="rect">
            <a:avLst/>
          </a:prstGeom>
        </p:spPr>
      </p:pic>
      <p:sp>
        <p:nvSpPr>
          <p:cNvPr id="6" name="TextBox 5"/>
          <p:cNvSpPr txBox="1"/>
          <p:nvPr/>
        </p:nvSpPr>
        <p:spPr>
          <a:xfrm>
            <a:off x="7989517" y="3725575"/>
            <a:ext cx="1154483" cy="2169825"/>
          </a:xfrm>
          <a:prstGeom prst="rect">
            <a:avLst/>
          </a:prstGeom>
          <a:noFill/>
        </p:spPr>
        <p:txBody>
          <a:bodyPr wrap="square" rtlCol="0">
            <a:spAutoFit/>
          </a:bodyPr>
          <a:lstStyle/>
          <a:p>
            <a:r>
              <a:rPr lang="en-US" sz="900" dirty="0">
                <a:solidFill>
                  <a:schemeClr val="tx1">
                    <a:lumMod val="65000"/>
                    <a:lumOff val="35000"/>
                  </a:schemeClr>
                </a:solidFill>
              </a:rPr>
              <a:t>Native </a:t>
            </a:r>
            <a:r>
              <a:rPr lang="en-US" sz="900" dirty="0" smtClean="0">
                <a:solidFill>
                  <a:schemeClr val="tx1">
                    <a:lumMod val="65000"/>
                    <a:lumOff val="35000"/>
                  </a:schemeClr>
                </a:solidFill>
              </a:rPr>
              <a:t>American, </a:t>
            </a:r>
          </a:p>
          <a:p>
            <a:r>
              <a:rPr lang="en-US" sz="900" dirty="0" smtClean="0">
                <a:solidFill>
                  <a:schemeClr val="tx1">
                    <a:lumMod val="65000"/>
                    <a:lumOff val="35000"/>
                  </a:schemeClr>
                </a:solidFill>
              </a:rPr>
              <a:t>Decline to State and </a:t>
            </a:r>
          </a:p>
          <a:p>
            <a:r>
              <a:rPr lang="en-US" sz="900" dirty="0" smtClean="0">
                <a:solidFill>
                  <a:schemeClr val="tx1">
                    <a:lumMod val="65000"/>
                    <a:lumOff val="35000"/>
                  </a:schemeClr>
                </a:solidFill>
              </a:rPr>
              <a:t>Pacific </a:t>
            </a:r>
            <a:r>
              <a:rPr lang="en-US" sz="900" dirty="0">
                <a:solidFill>
                  <a:schemeClr val="tx1">
                    <a:lumMod val="65000"/>
                    <a:lumOff val="35000"/>
                  </a:schemeClr>
                </a:solidFill>
              </a:rPr>
              <a:t>Islander </a:t>
            </a:r>
            <a:endParaRPr lang="en-US" sz="900" dirty="0" smtClean="0">
              <a:solidFill>
                <a:schemeClr val="tx1">
                  <a:lumMod val="65000"/>
                  <a:lumOff val="35000"/>
                </a:schemeClr>
              </a:solidFill>
            </a:endParaRPr>
          </a:p>
          <a:p>
            <a:r>
              <a:rPr lang="en-US" sz="900" dirty="0" smtClean="0">
                <a:solidFill>
                  <a:schemeClr val="tx1">
                    <a:lumMod val="65000"/>
                    <a:lumOff val="35000"/>
                  </a:schemeClr>
                </a:solidFill>
              </a:rPr>
              <a:t>not </a:t>
            </a:r>
            <a:r>
              <a:rPr lang="en-US" sz="900" dirty="0">
                <a:solidFill>
                  <a:schemeClr val="tx1">
                    <a:lumMod val="65000"/>
                    <a:lumOff val="35000"/>
                  </a:schemeClr>
                </a:solidFill>
              </a:rPr>
              <a:t>plotted. </a:t>
            </a:r>
            <a:r>
              <a:rPr lang="en-US" sz="900" dirty="0">
                <a:solidFill>
                  <a:schemeClr val="tx1">
                    <a:lumMod val="65000"/>
                    <a:lumOff val="35000"/>
                  </a:schemeClr>
                </a:solidFill>
              </a:rPr>
              <a:t>Success is A. B, </a:t>
            </a:r>
            <a:r>
              <a:rPr lang="en-US" sz="900" dirty="0" smtClean="0">
                <a:solidFill>
                  <a:schemeClr val="tx1">
                    <a:lumMod val="65000"/>
                    <a:lumOff val="35000"/>
                  </a:schemeClr>
                </a:solidFill>
              </a:rPr>
              <a:t>C, </a:t>
            </a:r>
            <a:r>
              <a:rPr lang="en-US" sz="900" dirty="0">
                <a:solidFill>
                  <a:schemeClr val="tx1">
                    <a:lumMod val="65000"/>
                    <a:lumOff val="35000"/>
                  </a:schemeClr>
                </a:solidFill>
              </a:rPr>
              <a:t>P</a:t>
            </a:r>
            <a:r>
              <a:rPr lang="en-US" sz="900" dirty="0" smtClean="0">
                <a:solidFill>
                  <a:schemeClr val="tx1">
                    <a:lumMod val="65000"/>
                    <a:lumOff val="35000"/>
                  </a:schemeClr>
                </a:solidFill>
              </a:rPr>
              <a:t>. </a:t>
            </a:r>
            <a:r>
              <a:rPr lang="en-US" sz="900" dirty="0">
                <a:solidFill>
                  <a:schemeClr val="tx1">
                    <a:lumMod val="65000"/>
                    <a:lumOff val="35000"/>
                  </a:schemeClr>
                </a:solidFill>
              </a:rPr>
              <a:t>1,038 enrollments in fall 2017, 1,780 enrollments in fall 2018. 955 enrollments in winter 2018, 1,360 enrollments in winter 2019. </a:t>
            </a:r>
          </a:p>
          <a:p>
            <a:endParaRPr lang="en-US" sz="900" dirty="0">
              <a:solidFill>
                <a:schemeClr val="tx1">
                  <a:lumMod val="65000"/>
                  <a:lumOff val="35000"/>
                </a:schemeClr>
              </a:solidFill>
            </a:endParaRPr>
          </a:p>
          <a:p>
            <a:endParaRPr lang="en-US" sz="900" dirty="0">
              <a:solidFill>
                <a:schemeClr val="tx1">
                  <a:lumMod val="65000"/>
                  <a:lumOff val="35000"/>
                </a:schemeClr>
              </a:solidFill>
            </a:endParaRPr>
          </a:p>
        </p:txBody>
      </p:sp>
    </p:spTree>
    <p:extLst>
      <p:ext uri="{BB962C8B-B14F-4D97-AF65-F5344CB8AC3E}">
        <p14:creationId xmlns:p14="http://schemas.microsoft.com/office/powerpoint/2010/main" val="9388850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9545" y="112046"/>
            <a:ext cx="5833135" cy="646331"/>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glow rad="63500">
                    <a:prstClr val="black">
                      <a:alpha val="30000"/>
                    </a:prstClr>
                  </a:glow>
                </a:effectLst>
                <a:uLnTx/>
                <a:uFillTx/>
                <a:latin typeface="Calibri"/>
                <a:ea typeface="+mn-ea"/>
                <a:cs typeface="+mn-cs"/>
              </a:rPr>
              <a:t>MATH10: Number </a:t>
            </a:r>
            <a:r>
              <a:rPr kumimoji="0" lang="en-US" sz="1800" b="1" i="0" u="none" strike="noStrike" kern="1200" cap="none" spc="0" normalizeH="0" baseline="0" noProof="0" dirty="0">
                <a:ln>
                  <a:noFill/>
                </a:ln>
                <a:solidFill>
                  <a:prstClr val="white"/>
                </a:solidFill>
                <a:effectLst>
                  <a:glow rad="63500">
                    <a:prstClr val="black">
                      <a:alpha val="30000"/>
                    </a:prstClr>
                  </a:glow>
                </a:effectLst>
                <a:uLnTx/>
                <a:uFillTx/>
                <a:latin typeface="Calibri"/>
                <a:ea typeface="+mn-ea"/>
                <a:cs typeface="+mn-cs"/>
              </a:rPr>
              <a:t>of Successful </a:t>
            </a:r>
            <a:r>
              <a:rPr kumimoji="0" lang="en-US" sz="1800" b="1" i="0" u="none" strike="noStrike" kern="1200" cap="none" spc="0" normalizeH="0" baseline="0" noProof="0" dirty="0" smtClean="0">
                <a:ln>
                  <a:noFill/>
                </a:ln>
                <a:solidFill>
                  <a:prstClr val="white"/>
                </a:solidFill>
                <a:effectLst>
                  <a:glow rad="63500">
                    <a:prstClr val="black">
                      <a:alpha val="30000"/>
                    </a:prstClr>
                  </a:glow>
                </a:effectLst>
                <a:uLnTx/>
                <a:uFillTx/>
                <a:latin typeface="Calibri"/>
                <a:ea typeface="+mn-ea"/>
                <a:cs typeface="+mn-cs"/>
              </a:rPr>
              <a:t>Completions</a:t>
            </a:r>
            <a:r>
              <a:rPr kumimoji="0" lang="en-US" sz="1800" b="1" i="0" u="none" strike="noStrike" kern="1200" cap="none" spc="0" normalizeH="0" baseline="0" noProof="0" dirty="0">
                <a:ln>
                  <a:noFill/>
                </a:ln>
                <a:solidFill>
                  <a:prstClr val="white"/>
                </a:solidFill>
                <a:effectLst>
                  <a:glow rad="63500">
                    <a:prstClr val="black">
                      <a:alpha val="30000"/>
                    </a:prstClr>
                  </a:glow>
                </a:effectLst>
                <a:uLnTx/>
                <a:uFillTx/>
                <a:latin typeface="Calibri"/>
                <a:ea typeface="+mn-ea"/>
                <a:cs typeface="+mn-cs"/>
              </a:rPr>
              <a:t> </a:t>
            </a:r>
            <a:r>
              <a:rPr kumimoji="0" lang="en-US" sz="1800" b="1" i="0" u="none" strike="noStrike" kern="1200" cap="none" spc="0" normalizeH="0" baseline="0" noProof="0" dirty="0" smtClean="0">
                <a:ln>
                  <a:noFill/>
                </a:ln>
                <a:solidFill>
                  <a:prstClr val="white"/>
                </a:solidFill>
                <a:effectLst>
                  <a:glow rad="63500">
                    <a:prstClr val="black">
                      <a:alpha val="30000"/>
                    </a:prstClr>
                  </a:glow>
                </a:effectLst>
                <a:uLnTx/>
                <a:uFillTx/>
                <a:latin typeface="Calibri"/>
                <a:ea typeface="+mn-ea"/>
                <a:cs typeface="+mn-cs"/>
              </a:rPr>
              <a:t>by Ethnicity  - </a:t>
            </a:r>
          </a:p>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glow rad="63500">
                    <a:prstClr val="black">
                      <a:alpha val="30000"/>
                    </a:prstClr>
                  </a:glow>
                </a:effectLst>
                <a:uLnTx/>
                <a:uFillTx/>
                <a:latin typeface="Calibri"/>
                <a:ea typeface="+mn-ea"/>
                <a:cs typeface="+mn-cs"/>
              </a:rPr>
              <a:t>Fall 2017 vs Fall 2018 + Winter 2018 vs Winter 2019</a:t>
            </a:r>
            <a:endParaRPr kumimoji="0" lang="en-US" sz="1800" b="1" i="0" u="none" strike="noStrike" kern="1200" cap="none" spc="0" normalizeH="0" baseline="0" noProof="0" dirty="0">
              <a:ln>
                <a:noFill/>
              </a:ln>
              <a:solidFill>
                <a:prstClr val="white"/>
              </a:solidFill>
              <a:effectLst>
                <a:glow rad="63500">
                  <a:prstClr val="black">
                    <a:alpha val="30000"/>
                  </a:prstClr>
                </a:glow>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1132724" y="1025492"/>
            <a:ext cx="6856793" cy="4573733"/>
          </a:xfrm>
          <a:prstGeom prst="rect">
            <a:avLst/>
          </a:prstGeom>
        </p:spPr>
      </p:pic>
      <p:sp>
        <p:nvSpPr>
          <p:cNvPr id="7" name="TextBox 6"/>
          <p:cNvSpPr txBox="1"/>
          <p:nvPr/>
        </p:nvSpPr>
        <p:spPr>
          <a:xfrm>
            <a:off x="7989517" y="3789039"/>
            <a:ext cx="1154483" cy="2169825"/>
          </a:xfrm>
          <a:prstGeom prst="rect">
            <a:avLst/>
          </a:prstGeom>
          <a:noFill/>
        </p:spPr>
        <p:txBody>
          <a:bodyPr wrap="square" rtlCol="0">
            <a:spAutoFit/>
          </a:bodyPr>
          <a:lstStyle/>
          <a:p>
            <a:r>
              <a:rPr lang="en-US" sz="900" dirty="0">
                <a:solidFill>
                  <a:schemeClr val="tx1">
                    <a:lumMod val="65000"/>
                    <a:lumOff val="35000"/>
                  </a:schemeClr>
                </a:solidFill>
              </a:rPr>
              <a:t>Native </a:t>
            </a:r>
            <a:r>
              <a:rPr lang="en-US" sz="900" dirty="0" smtClean="0">
                <a:solidFill>
                  <a:schemeClr val="tx1">
                    <a:lumMod val="65000"/>
                    <a:lumOff val="35000"/>
                  </a:schemeClr>
                </a:solidFill>
              </a:rPr>
              <a:t>American, </a:t>
            </a:r>
          </a:p>
          <a:p>
            <a:r>
              <a:rPr lang="en-US" sz="900" dirty="0" smtClean="0">
                <a:solidFill>
                  <a:schemeClr val="tx1">
                    <a:lumMod val="65000"/>
                    <a:lumOff val="35000"/>
                  </a:schemeClr>
                </a:solidFill>
              </a:rPr>
              <a:t>Decline to State and </a:t>
            </a:r>
          </a:p>
          <a:p>
            <a:r>
              <a:rPr lang="en-US" sz="900" dirty="0" smtClean="0">
                <a:solidFill>
                  <a:schemeClr val="tx1">
                    <a:lumMod val="65000"/>
                    <a:lumOff val="35000"/>
                  </a:schemeClr>
                </a:solidFill>
              </a:rPr>
              <a:t>Pacific </a:t>
            </a:r>
            <a:r>
              <a:rPr lang="en-US" sz="900" dirty="0">
                <a:solidFill>
                  <a:schemeClr val="tx1">
                    <a:lumMod val="65000"/>
                    <a:lumOff val="35000"/>
                  </a:schemeClr>
                </a:solidFill>
              </a:rPr>
              <a:t>Islander </a:t>
            </a:r>
            <a:endParaRPr lang="en-US" sz="900" dirty="0" smtClean="0">
              <a:solidFill>
                <a:schemeClr val="tx1">
                  <a:lumMod val="65000"/>
                  <a:lumOff val="35000"/>
                </a:schemeClr>
              </a:solidFill>
            </a:endParaRPr>
          </a:p>
          <a:p>
            <a:r>
              <a:rPr lang="en-US" sz="900" dirty="0" smtClean="0">
                <a:solidFill>
                  <a:schemeClr val="tx1">
                    <a:lumMod val="65000"/>
                    <a:lumOff val="35000"/>
                  </a:schemeClr>
                </a:solidFill>
              </a:rPr>
              <a:t>not </a:t>
            </a:r>
            <a:r>
              <a:rPr lang="en-US" sz="900" dirty="0">
                <a:solidFill>
                  <a:schemeClr val="tx1">
                    <a:lumMod val="65000"/>
                    <a:lumOff val="35000"/>
                  </a:schemeClr>
                </a:solidFill>
              </a:rPr>
              <a:t>plotted. </a:t>
            </a:r>
            <a:r>
              <a:rPr lang="en-US" sz="900" dirty="0">
                <a:solidFill>
                  <a:schemeClr val="tx1">
                    <a:lumMod val="65000"/>
                    <a:lumOff val="35000"/>
                  </a:schemeClr>
                </a:solidFill>
              </a:rPr>
              <a:t>Success is A. B, </a:t>
            </a:r>
            <a:r>
              <a:rPr lang="en-US" sz="900" dirty="0" smtClean="0">
                <a:solidFill>
                  <a:schemeClr val="tx1">
                    <a:lumMod val="65000"/>
                    <a:lumOff val="35000"/>
                  </a:schemeClr>
                </a:solidFill>
              </a:rPr>
              <a:t>C, </a:t>
            </a:r>
            <a:r>
              <a:rPr lang="en-US" sz="900" dirty="0">
                <a:solidFill>
                  <a:schemeClr val="tx1">
                    <a:lumMod val="65000"/>
                    <a:lumOff val="35000"/>
                  </a:schemeClr>
                </a:solidFill>
              </a:rPr>
              <a:t>P</a:t>
            </a:r>
            <a:r>
              <a:rPr lang="en-US" sz="900" dirty="0" smtClean="0">
                <a:solidFill>
                  <a:schemeClr val="tx1">
                    <a:lumMod val="65000"/>
                    <a:lumOff val="35000"/>
                  </a:schemeClr>
                </a:solidFill>
              </a:rPr>
              <a:t>. </a:t>
            </a:r>
            <a:r>
              <a:rPr lang="en-US" sz="900" dirty="0">
                <a:solidFill>
                  <a:schemeClr val="tx1">
                    <a:lumMod val="65000"/>
                    <a:lumOff val="35000"/>
                  </a:schemeClr>
                </a:solidFill>
              </a:rPr>
              <a:t>1,038 enrollments in fall 2017, 1,780 enrollments in fall 2018. 955 enrollments in winter 2018, 1,360 enrollments in winter 2019. </a:t>
            </a:r>
          </a:p>
          <a:p>
            <a:endParaRPr lang="en-US" sz="900" dirty="0">
              <a:solidFill>
                <a:schemeClr val="tx1">
                  <a:lumMod val="65000"/>
                  <a:lumOff val="35000"/>
                </a:schemeClr>
              </a:solidFill>
            </a:endParaRPr>
          </a:p>
          <a:p>
            <a:endParaRPr lang="en-US" sz="900" dirty="0">
              <a:solidFill>
                <a:schemeClr val="tx1">
                  <a:lumMod val="65000"/>
                  <a:lumOff val="35000"/>
                </a:schemeClr>
              </a:solidFill>
            </a:endParaRPr>
          </a:p>
        </p:txBody>
      </p:sp>
    </p:spTree>
    <p:extLst>
      <p:ext uri="{BB962C8B-B14F-4D97-AF65-F5344CB8AC3E}">
        <p14:creationId xmlns:p14="http://schemas.microsoft.com/office/powerpoint/2010/main" val="1648307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2226" y="64305"/>
            <a:ext cx="5442965" cy="738664"/>
          </a:xfrm>
          <a:prstGeom prst="rect">
            <a:avLst/>
          </a:prstGeom>
          <a:noFill/>
        </p:spPr>
        <p:txBody>
          <a:bodyPr wrap="none" rtlCol="0">
            <a:spAutoFit/>
          </a:bodyPr>
          <a:lstStyle/>
          <a:p>
            <a:r>
              <a:rPr lang="en-US" sz="2100" b="1" dirty="0">
                <a:solidFill>
                  <a:schemeClr val="bg1"/>
                </a:solidFill>
                <a:effectLst>
                  <a:glow rad="63500">
                    <a:schemeClr val="tx1">
                      <a:alpha val="30000"/>
                    </a:schemeClr>
                  </a:glow>
                </a:effectLst>
              </a:rPr>
              <a:t>First-Time </a:t>
            </a:r>
            <a:r>
              <a:rPr lang="en-US" sz="2100" b="1" dirty="0" smtClean="0">
                <a:solidFill>
                  <a:schemeClr val="bg1"/>
                </a:solidFill>
                <a:effectLst>
                  <a:glow rad="63500">
                    <a:schemeClr val="tx1">
                      <a:alpha val="30000"/>
                    </a:schemeClr>
                  </a:glow>
                </a:effectLst>
              </a:rPr>
              <a:t>Students: </a:t>
            </a:r>
          </a:p>
          <a:p>
            <a:r>
              <a:rPr lang="en-US" sz="2100" b="1" dirty="0" smtClean="0">
                <a:solidFill>
                  <a:schemeClr val="bg1"/>
                </a:solidFill>
                <a:effectLst>
                  <a:glow rad="63500">
                    <a:schemeClr val="tx1">
                      <a:alpha val="30000"/>
                    </a:schemeClr>
                  </a:glow>
                </a:effectLst>
              </a:rPr>
              <a:t>Completion </a:t>
            </a:r>
            <a:r>
              <a:rPr lang="en-US" sz="2100" b="1" dirty="0">
                <a:solidFill>
                  <a:schemeClr val="bg1"/>
                </a:solidFill>
                <a:effectLst>
                  <a:glow rad="63500">
                    <a:schemeClr val="tx1">
                      <a:alpha val="30000"/>
                    </a:schemeClr>
                  </a:glow>
                </a:effectLst>
              </a:rPr>
              <a:t>of Transfer Level </a:t>
            </a:r>
            <a:r>
              <a:rPr lang="en-US" sz="1800" b="1" dirty="0" smtClean="0">
                <a:solidFill>
                  <a:schemeClr val="bg1"/>
                </a:solidFill>
                <a:effectLst>
                  <a:glow rad="63500">
                    <a:schemeClr val="tx1">
                      <a:alpha val="30000"/>
                    </a:schemeClr>
                  </a:glow>
                </a:effectLst>
              </a:rPr>
              <a:t>English (TLE) in 1 Year</a:t>
            </a:r>
            <a:endParaRPr lang="en-US" sz="1800" b="1" dirty="0">
              <a:solidFill>
                <a:schemeClr val="bg1"/>
              </a:solidFill>
              <a:effectLst>
                <a:glow rad="63500">
                  <a:schemeClr val="tx1">
                    <a:alpha val="30000"/>
                  </a:schemeClr>
                </a:glow>
              </a:effectLst>
            </a:endParaRPr>
          </a:p>
        </p:txBody>
      </p:sp>
      <p:pic>
        <p:nvPicPr>
          <p:cNvPr id="3" name="Picture 2"/>
          <p:cNvPicPr>
            <a:picLocks noChangeAspect="1"/>
          </p:cNvPicPr>
          <p:nvPr/>
        </p:nvPicPr>
        <p:blipFill>
          <a:blip r:embed="rId3"/>
          <a:stretch>
            <a:fillRect/>
          </a:stretch>
        </p:blipFill>
        <p:spPr>
          <a:xfrm>
            <a:off x="871267" y="908145"/>
            <a:ext cx="7135707" cy="4762412"/>
          </a:xfrm>
          <a:prstGeom prst="rect">
            <a:avLst/>
          </a:prstGeom>
        </p:spPr>
      </p:pic>
      <p:sp>
        <p:nvSpPr>
          <p:cNvPr id="7" name="TextBox 6"/>
          <p:cNvSpPr txBox="1"/>
          <p:nvPr/>
        </p:nvSpPr>
        <p:spPr>
          <a:xfrm>
            <a:off x="8000861" y="2799987"/>
            <a:ext cx="1143139" cy="2862322"/>
          </a:xfrm>
          <a:prstGeom prst="rect">
            <a:avLst/>
          </a:prstGeom>
          <a:noFill/>
        </p:spPr>
        <p:txBody>
          <a:bodyPr wrap="square" rtlCol="0">
            <a:spAutoFit/>
          </a:bodyPr>
          <a:lstStyle/>
          <a:p>
            <a:r>
              <a:rPr lang="en-US" sz="900" dirty="0" smtClean="0">
                <a:solidFill>
                  <a:schemeClr val="tx1">
                    <a:lumMod val="75000"/>
                    <a:lumOff val="25000"/>
                  </a:schemeClr>
                </a:solidFill>
              </a:rPr>
              <a:t>TLE is average of first time students starting in fall 2016 or fall 2017. Students starting in any 200 or 211 level course to completion of any transfer-level English course in three terms</a:t>
            </a:r>
            <a:r>
              <a:rPr lang="en-US" sz="900" dirty="0" smtClean="0">
                <a:solidFill>
                  <a:schemeClr val="tx1">
                    <a:lumMod val="75000"/>
                    <a:lumOff val="25000"/>
                  </a:schemeClr>
                </a:solidFill>
              </a:rPr>
              <a:t>. EWRT, READ or LART200 cohort includes 517 students, EWRT, READ, or LART211 cohort includes 1,677 students, EWRT1A cohort includes 860 students.</a:t>
            </a:r>
            <a:endParaRPr lang="en-US" sz="900" dirty="0">
              <a:solidFill>
                <a:schemeClr val="tx1">
                  <a:lumMod val="75000"/>
                  <a:lumOff val="25000"/>
                </a:schemeClr>
              </a:solidFill>
            </a:endParaRPr>
          </a:p>
        </p:txBody>
      </p:sp>
    </p:spTree>
    <p:extLst>
      <p:ext uri="{BB962C8B-B14F-4D97-AF65-F5344CB8AC3E}">
        <p14:creationId xmlns:p14="http://schemas.microsoft.com/office/powerpoint/2010/main" val="3676001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25784" y="64305"/>
            <a:ext cx="5431230" cy="738664"/>
          </a:xfrm>
          <a:prstGeom prst="rect">
            <a:avLst/>
          </a:prstGeom>
          <a:noFill/>
        </p:spPr>
        <p:txBody>
          <a:bodyPr wrap="none" rtlCol="0">
            <a:spAutoFit/>
          </a:bodyPr>
          <a:lstStyle/>
          <a:p>
            <a:r>
              <a:rPr lang="en-US" sz="2100" b="1" dirty="0">
                <a:solidFill>
                  <a:schemeClr val="bg1"/>
                </a:solidFill>
                <a:effectLst>
                  <a:glow rad="63500">
                    <a:schemeClr val="tx1">
                      <a:alpha val="30000"/>
                    </a:schemeClr>
                  </a:glow>
                </a:effectLst>
              </a:rPr>
              <a:t>First-Time </a:t>
            </a:r>
            <a:r>
              <a:rPr lang="en-US" sz="2100" b="1" dirty="0" smtClean="0">
                <a:solidFill>
                  <a:schemeClr val="bg1"/>
                </a:solidFill>
                <a:effectLst>
                  <a:glow rad="63500">
                    <a:schemeClr val="tx1">
                      <a:alpha val="30000"/>
                    </a:schemeClr>
                  </a:glow>
                </a:effectLst>
              </a:rPr>
              <a:t>Students:</a:t>
            </a:r>
          </a:p>
          <a:p>
            <a:r>
              <a:rPr lang="en-US" sz="2100" b="1" dirty="0" smtClean="0">
                <a:solidFill>
                  <a:schemeClr val="bg1"/>
                </a:solidFill>
                <a:effectLst>
                  <a:glow rad="63500">
                    <a:schemeClr val="tx1">
                      <a:alpha val="30000"/>
                    </a:schemeClr>
                  </a:glow>
                </a:effectLst>
              </a:rPr>
              <a:t>Completion </a:t>
            </a:r>
            <a:r>
              <a:rPr lang="en-US" sz="2100" b="1" dirty="0">
                <a:solidFill>
                  <a:schemeClr val="bg1"/>
                </a:solidFill>
                <a:effectLst>
                  <a:glow rad="63500">
                    <a:schemeClr val="tx1">
                      <a:alpha val="30000"/>
                    </a:schemeClr>
                  </a:glow>
                </a:effectLst>
              </a:rPr>
              <a:t>of Transfer Level </a:t>
            </a:r>
            <a:r>
              <a:rPr lang="en-US" sz="1800" b="1" dirty="0" smtClean="0">
                <a:solidFill>
                  <a:schemeClr val="bg1"/>
                </a:solidFill>
                <a:effectLst>
                  <a:glow rad="63500">
                    <a:schemeClr val="tx1">
                      <a:alpha val="30000"/>
                    </a:schemeClr>
                  </a:glow>
                </a:effectLst>
              </a:rPr>
              <a:t>Math (TLM) in 1 Year</a:t>
            </a:r>
            <a:endParaRPr lang="en-US" sz="1800" b="1" dirty="0">
              <a:solidFill>
                <a:schemeClr val="bg1"/>
              </a:solidFill>
              <a:effectLst>
                <a:glow rad="63500">
                  <a:schemeClr val="tx1">
                    <a:alpha val="30000"/>
                  </a:schemeClr>
                </a:glow>
              </a:effectLst>
            </a:endParaRPr>
          </a:p>
        </p:txBody>
      </p:sp>
      <p:pic>
        <p:nvPicPr>
          <p:cNvPr id="2" name="Picture 1"/>
          <p:cNvPicPr>
            <a:picLocks noChangeAspect="1"/>
          </p:cNvPicPr>
          <p:nvPr/>
        </p:nvPicPr>
        <p:blipFill>
          <a:blip r:embed="rId3"/>
          <a:stretch>
            <a:fillRect/>
          </a:stretch>
        </p:blipFill>
        <p:spPr>
          <a:xfrm>
            <a:off x="957532" y="937692"/>
            <a:ext cx="7052325" cy="4711987"/>
          </a:xfrm>
          <a:prstGeom prst="rect">
            <a:avLst/>
          </a:prstGeom>
        </p:spPr>
      </p:pic>
      <p:sp>
        <p:nvSpPr>
          <p:cNvPr id="7" name="TextBox 6"/>
          <p:cNvSpPr txBox="1"/>
          <p:nvPr/>
        </p:nvSpPr>
        <p:spPr>
          <a:xfrm>
            <a:off x="8000861" y="2648858"/>
            <a:ext cx="1143139" cy="3000821"/>
          </a:xfrm>
          <a:prstGeom prst="rect">
            <a:avLst/>
          </a:prstGeom>
          <a:noFill/>
        </p:spPr>
        <p:txBody>
          <a:bodyPr wrap="square" rtlCol="0">
            <a:spAutoFit/>
          </a:bodyPr>
          <a:lstStyle/>
          <a:p>
            <a:r>
              <a:rPr lang="en-US" sz="900" dirty="0" smtClean="0">
                <a:solidFill>
                  <a:schemeClr val="tx1">
                    <a:lumMod val="75000"/>
                    <a:lumOff val="25000"/>
                  </a:schemeClr>
                </a:solidFill>
              </a:rPr>
              <a:t>TLE is average of first time students starting in fall 2016 or fall 2017. Students starting in the level displayed course to completion of any transfer-level English course in three terms</a:t>
            </a:r>
            <a:r>
              <a:rPr lang="en-US" sz="900" dirty="0" smtClean="0">
                <a:solidFill>
                  <a:schemeClr val="tx1">
                    <a:lumMod val="75000"/>
                    <a:lumOff val="25000"/>
                  </a:schemeClr>
                </a:solidFill>
              </a:rPr>
              <a:t>. MATH210 cohort includes 614 students, MATH212 cohort includes 1,184 students, MATH114 cohort includes 693 students, MATH10 cohort includes 195 students. </a:t>
            </a:r>
            <a:endParaRPr lang="en-US" sz="900" dirty="0">
              <a:solidFill>
                <a:schemeClr val="tx1">
                  <a:lumMod val="75000"/>
                  <a:lumOff val="25000"/>
                </a:schemeClr>
              </a:solidFill>
            </a:endParaRPr>
          </a:p>
        </p:txBody>
      </p:sp>
    </p:spTree>
    <p:extLst>
      <p:ext uri="{BB962C8B-B14F-4D97-AF65-F5344CB8AC3E}">
        <p14:creationId xmlns:p14="http://schemas.microsoft.com/office/powerpoint/2010/main" val="1718478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0516" y="249014"/>
            <a:ext cx="5651291" cy="415498"/>
          </a:xfrm>
          <a:prstGeom prst="rect">
            <a:avLst/>
          </a:prstGeom>
          <a:noFill/>
        </p:spPr>
        <p:txBody>
          <a:bodyPr wrap="none" rtlCol="0">
            <a:spAutoFit/>
          </a:bodyPr>
          <a:lstStyle/>
          <a:p>
            <a:r>
              <a:rPr lang="en-US" sz="2100" b="1" dirty="0">
                <a:solidFill>
                  <a:prstClr val="white"/>
                </a:solidFill>
                <a:effectLst>
                  <a:glow rad="63500">
                    <a:prstClr val="black">
                      <a:alpha val="30000"/>
                    </a:prstClr>
                  </a:glow>
                </a:effectLst>
                <a:latin typeface="Calibri"/>
              </a:rPr>
              <a:t>EWRT1A: </a:t>
            </a:r>
            <a:r>
              <a:rPr lang="en-US" sz="2100" b="1" dirty="0" smtClean="0">
                <a:solidFill>
                  <a:prstClr val="white"/>
                </a:solidFill>
                <a:effectLst>
                  <a:glow rad="63500">
                    <a:prstClr val="black">
                      <a:alpha val="30000"/>
                    </a:prstClr>
                  </a:glow>
                </a:effectLst>
                <a:latin typeface="Calibri"/>
              </a:rPr>
              <a:t>Winter 2019 – Success Rates </a:t>
            </a:r>
            <a:r>
              <a:rPr lang="en-US" sz="2100" b="1" dirty="0">
                <a:solidFill>
                  <a:prstClr val="white"/>
                </a:solidFill>
                <a:effectLst>
                  <a:glow rad="63500">
                    <a:prstClr val="black">
                      <a:alpha val="30000"/>
                    </a:prstClr>
                  </a:glow>
                </a:effectLst>
                <a:latin typeface="Calibri"/>
              </a:rPr>
              <a:t>by Section</a:t>
            </a:r>
          </a:p>
        </p:txBody>
      </p:sp>
      <p:pic>
        <p:nvPicPr>
          <p:cNvPr id="5" name="Picture 4"/>
          <p:cNvPicPr>
            <a:picLocks noChangeAspect="1"/>
          </p:cNvPicPr>
          <p:nvPr/>
        </p:nvPicPr>
        <p:blipFill>
          <a:blip r:embed="rId3"/>
          <a:stretch>
            <a:fillRect/>
          </a:stretch>
        </p:blipFill>
        <p:spPr>
          <a:xfrm>
            <a:off x="316623" y="1082174"/>
            <a:ext cx="8510754" cy="4322439"/>
          </a:xfrm>
          <a:prstGeom prst="rect">
            <a:avLst/>
          </a:prstGeom>
        </p:spPr>
      </p:pic>
      <p:sp>
        <p:nvSpPr>
          <p:cNvPr id="6" name="TextBox 5"/>
          <p:cNvSpPr txBox="1"/>
          <p:nvPr/>
        </p:nvSpPr>
        <p:spPr>
          <a:xfrm>
            <a:off x="125083" y="5452943"/>
            <a:ext cx="8893834" cy="369332"/>
          </a:xfrm>
          <a:prstGeom prst="rect">
            <a:avLst/>
          </a:prstGeom>
          <a:noFill/>
        </p:spPr>
        <p:txBody>
          <a:bodyPr wrap="square" rtlCol="0">
            <a:spAutoFit/>
          </a:bodyPr>
          <a:lstStyle/>
          <a:p>
            <a:r>
              <a:rPr lang="en-US" sz="900" dirty="0" smtClean="0">
                <a:solidFill>
                  <a:schemeClr val="tx1">
                    <a:lumMod val="65000"/>
                    <a:lumOff val="35000"/>
                  </a:schemeClr>
                </a:solidFill>
              </a:rPr>
              <a:t>Success </a:t>
            </a:r>
            <a:r>
              <a:rPr lang="en-US" sz="900" dirty="0">
                <a:solidFill>
                  <a:schemeClr val="tx1">
                    <a:lumMod val="65000"/>
                    <a:lumOff val="35000"/>
                  </a:schemeClr>
                </a:solidFill>
              </a:rPr>
              <a:t>is A. B, </a:t>
            </a:r>
            <a:r>
              <a:rPr lang="en-US" sz="900" dirty="0" smtClean="0">
                <a:solidFill>
                  <a:schemeClr val="tx1">
                    <a:lumMod val="65000"/>
                    <a:lumOff val="35000"/>
                  </a:schemeClr>
                </a:solidFill>
              </a:rPr>
              <a:t>C, P grades. Includes  52 sections and 1,520 enrollments. </a:t>
            </a:r>
            <a:endParaRPr lang="en-US" sz="900" dirty="0">
              <a:solidFill>
                <a:schemeClr val="tx1">
                  <a:lumMod val="65000"/>
                  <a:lumOff val="35000"/>
                </a:schemeClr>
              </a:solidFill>
            </a:endParaRPr>
          </a:p>
          <a:p>
            <a:endParaRPr lang="en-US" sz="900" dirty="0">
              <a:solidFill>
                <a:schemeClr val="tx1">
                  <a:lumMod val="65000"/>
                  <a:lumOff val="35000"/>
                </a:schemeClr>
              </a:solidFill>
            </a:endParaRPr>
          </a:p>
        </p:txBody>
      </p:sp>
    </p:spTree>
    <p:extLst>
      <p:ext uri="{BB962C8B-B14F-4D97-AF65-F5344CB8AC3E}">
        <p14:creationId xmlns:p14="http://schemas.microsoft.com/office/powerpoint/2010/main" val="1333220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1184" y="234018"/>
            <a:ext cx="5647315" cy="415498"/>
          </a:xfrm>
          <a:prstGeom prst="rect">
            <a:avLst/>
          </a:prstGeom>
          <a:noFill/>
        </p:spPr>
        <p:txBody>
          <a:bodyPr wrap="none" rtlCol="0">
            <a:spAutoFit/>
          </a:bodyPr>
          <a:lstStyle/>
          <a:p>
            <a:r>
              <a:rPr lang="en-US" sz="2100" b="1" dirty="0" smtClean="0">
                <a:solidFill>
                  <a:prstClr val="white"/>
                </a:solidFill>
                <a:effectLst>
                  <a:glow rad="63500">
                    <a:prstClr val="black">
                      <a:alpha val="30000"/>
                    </a:prstClr>
                  </a:glow>
                </a:effectLst>
                <a:latin typeface="Calibri"/>
              </a:rPr>
              <a:t>MATH10: Winter 2019 – Success Rates </a:t>
            </a:r>
            <a:r>
              <a:rPr lang="en-US" sz="2100" b="1" dirty="0">
                <a:solidFill>
                  <a:prstClr val="white"/>
                </a:solidFill>
                <a:effectLst>
                  <a:glow rad="63500">
                    <a:prstClr val="black">
                      <a:alpha val="30000"/>
                    </a:prstClr>
                  </a:glow>
                </a:effectLst>
                <a:latin typeface="Calibri"/>
              </a:rPr>
              <a:t>by Section</a:t>
            </a:r>
          </a:p>
        </p:txBody>
      </p:sp>
      <p:pic>
        <p:nvPicPr>
          <p:cNvPr id="3" name="Picture 2"/>
          <p:cNvPicPr>
            <a:picLocks noChangeAspect="1"/>
          </p:cNvPicPr>
          <p:nvPr/>
        </p:nvPicPr>
        <p:blipFill>
          <a:blip r:embed="rId3"/>
          <a:stretch>
            <a:fillRect/>
          </a:stretch>
        </p:blipFill>
        <p:spPr>
          <a:xfrm>
            <a:off x="701907" y="852142"/>
            <a:ext cx="7740185" cy="4785259"/>
          </a:xfrm>
          <a:prstGeom prst="rect">
            <a:avLst/>
          </a:prstGeom>
        </p:spPr>
      </p:pic>
      <p:sp>
        <p:nvSpPr>
          <p:cNvPr id="5" name="TextBox 4"/>
          <p:cNvSpPr txBox="1"/>
          <p:nvPr/>
        </p:nvSpPr>
        <p:spPr>
          <a:xfrm>
            <a:off x="-1" y="4107864"/>
            <a:ext cx="701907" cy="1477328"/>
          </a:xfrm>
          <a:prstGeom prst="rect">
            <a:avLst/>
          </a:prstGeom>
          <a:noFill/>
        </p:spPr>
        <p:txBody>
          <a:bodyPr wrap="square" rtlCol="0">
            <a:spAutoFit/>
          </a:bodyPr>
          <a:lstStyle/>
          <a:p>
            <a:r>
              <a:rPr lang="en-US" sz="900" dirty="0" smtClean="0">
                <a:solidFill>
                  <a:schemeClr val="tx1">
                    <a:lumMod val="65000"/>
                    <a:lumOff val="35000"/>
                  </a:schemeClr>
                </a:solidFill>
              </a:rPr>
              <a:t>Success </a:t>
            </a:r>
            <a:r>
              <a:rPr lang="en-US" sz="900" dirty="0">
                <a:solidFill>
                  <a:schemeClr val="tx1">
                    <a:lumMod val="65000"/>
                    <a:lumOff val="35000"/>
                  </a:schemeClr>
                </a:solidFill>
              </a:rPr>
              <a:t>is A. B, </a:t>
            </a:r>
            <a:r>
              <a:rPr lang="en-US" sz="900" dirty="0" smtClean="0">
                <a:solidFill>
                  <a:schemeClr val="tx1">
                    <a:lumMod val="65000"/>
                    <a:lumOff val="35000"/>
                  </a:schemeClr>
                </a:solidFill>
              </a:rPr>
              <a:t>C, P grades. Includes 43 sections and 1,360 enrollments</a:t>
            </a:r>
            <a:endParaRPr lang="en-US" sz="900" dirty="0">
              <a:solidFill>
                <a:schemeClr val="tx1">
                  <a:lumMod val="65000"/>
                  <a:lumOff val="35000"/>
                </a:schemeClr>
              </a:solidFill>
            </a:endParaRPr>
          </a:p>
          <a:p>
            <a:endParaRPr lang="en-US" sz="900" dirty="0">
              <a:solidFill>
                <a:schemeClr val="tx1">
                  <a:lumMod val="65000"/>
                  <a:lumOff val="35000"/>
                </a:schemeClr>
              </a:solidFill>
            </a:endParaRPr>
          </a:p>
        </p:txBody>
      </p:sp>
    </p:spTree>
    <p:extLst>
      <p:ext uri="{BB962C8B-B14F-4D97-AF65-F5344CB8AC3E}">
        <p14:creationId xmlns:p14="http://schemas.microsoft.com/office/powerpoint/2010/main" val="3826734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6689" y="97285"/>
            <a:ext cx="6885859" cy="738664"/>
          </a:xfrm>
          <a:prstGeom prst="rect">
            <a:avLst/>
          </a:prstGeom>
          <a:noFill/>
        </p:spPr>
        <p:txBody>
          <a:bodyPr wrap="none" rtlCol="0">
            <a:spAutoFit/>
          </a:bodyPr>
          <a:lstStyle/>
          <a:p>
            <a:r>
              <a:rPr lang="en-US" sz="2100" b="1" dirty="0" smtClean="0">
                <a:solidFill>
                  <a:prstClr val="white"/>
                </a:solidFill>
                <a:effectLst>
                  <a:glow rad="63500">
                    <a:prstClr val="black">
                      <a:alpha val="30000"/>
                    </a:prstClr>
                  </a:glow>
                </a:effectLst>
                <a:latin typeface="Calibri"/>
              </a:rPr>
              <a:t>Fall 2018 + Winter 2019:</a:t>
            </a:r>
          </a:p>
          <a:p>
            <a:r>
              <a:rPr lang="en-US" sz="2100" b="1" dirty="0" smtClean="0">
                <a:solidFill>
                  <a:prstClr val="white"/>
                </a:solidFill>
                <a:effectLst>
                  <a:glow rad="63500">
                    <a:prstClr val="black">
                      <a:alpha val="30000"/>
                    </a:prstClr>
                  </a:glow>
                </a:effectLst>
                <a:latin typeface="Calibri"/>
              </a:rPr>
              <a:t>Success Rates </a:t>
            </a:r>
            <a:r>
              <a:rPr lang="en-US" sz="2100" b="1" dirty="0">
                <a:solidFill>
                  <a:prstClr val="white"/>
                </a:solidFill>
                <a:effectLst>
                  <a:glow rad="63500">
                    <a:prstClr val="black">
                      <a:alpha val="30000"/>
                    </a:prstClr>
                  </a:glow>
                </a:effectLst>
                <a:latin typeface="Calibri"/>
              </a:rPr>
              <a:t>by </a:t>
            </a:r>
            <a:r>
              <a:rPr lang="en-US" sz="2100" b="1" dirty="0" smtClean="0">
                <a:solidFill>
                  <a:prstClr val="white"/>
                </a:solidFill>
                <a:effectLst>
                  <a:glow rad="63500">
                    <a:prstClr val="black">
                      <a:alpha val="30000"/>
                    </a:prstClr>
                  </a:glow>
                </a:effectLst>
                <a:latin typeface="Calibri"/>
              </a:rPr>
              <a:t>Section – Anonymous Social Science Course</a:t>
            </a:r>
            <a:endParaRPr lang="en-US" sz="2100" b="1" dirty="0">
              <a:solidFill>
                <a:prstClr val="white"/>
              </a:solidFill>
              <a:effectLst>
                <a:glow rad="63500">
                  <a:prstClr val="black">
                    <a:alpha val="30000"/>
                  </a:prstClr>
                </a:glow>
              </a:effectLst>
              <a:latin typeface="Calibri"/>
            </a:endParaRPr>
          </a:p>
        </p:txBody>
      </p:sp>
      <p:pic>
        <p:nvPicPr>
          <p:cNvPr id="2" name="Picture 1"/>
          <p:cNvPicPr>
            <a:picLocks noChangeAspect="1"/>
          </p:cNvPicPr>
          <p:nvPr/>
        </p:nvPicPr>
        <p:blipFill>
          <a:blip r:embed="rId3"/>
          <a:stretch>
            <a:fillRect/>
          </a:stretch>
        </p:blipFill>
        <p:spPr>
          <a:xfrm>
            <a:off x="316623" y="1090563"/>
            <a:ext cx="8510754" cy="4322439"/>
          </a:xfrm>
          <a:prstGeom prst="rect">
            <a:avLst/>
          </a:prstGeom>
        </p:spPr>
      </p:pic>
      <p:sp>
        <p:nvSpPr>
          <p:cNvPr id="5" name="TextBox 4"/>
          <p:cNvSpPr txBox="1"/>
          <p:nvPr/>
        </p:nvSpPr>
        <p:spPr>
          <a:xfrm>
            <a:off x="125083" y="5452943"/>
            <a:ext cx="8893834" cy="369332"/>
          </a:xfrm>
          <a:prstGeom prst="rect">
            <a:avLst/>
          </a:prstGeom>
          <a:noFill/>
        </p:spPr>
        <p:txBody>
          <a:bodyPr wrap="square" rtlCol="0">
            <a:spAutoFit/>
          </a:bodyPr>
          <a:lstStyle/>
          <a:p>
            <a:r>
              <a:rPr lang="en-US" sz="900" dirty="0" smtClean="0">
                <a:solidFill>
                  <a:schemeClr val="tx1">
                    <a:lumMod val="65000"/>
                    <a:lumOff val="35000"/>
                  </a:schemeClr>
                </a:solidFill>
              </a:rPr>
              <a:t>Success </a:t>
            </a:r>
            <a:r>
              <a:rPr lang="en-US" sz="900" dirty="0">
                <a:solidFill>
                  <a:schemeClr val="tx1">
                    <a:lumMod val="65000"/>
                    <a:lumOff val="35000"/>
                  </a:schemeClr>
                </a:solidFill>
              </a:rPr>
              <a:t>is A. B, </a:t>
            </a:r>
            <a:r>
              <a:rPr lang="en-US" sz="900" dirty="0" smtClean="0">
                <a:solidFill>
                  <a:schemeClr val="tx1">
                    <a:lumMod val="65000"/>
                    <a:lumOff val="35000"/>
                  </a:schemeClr>
                </a:solidFill>
              </a:rPr>
              <a:t>C, P grades.</a:t>
            </a:r>
            <a:endParaRPr lang="en-US" sz="900" dirty="0">
              <a:solidFill>
                <a:schemeClr val="tx1">
                  <a:lumMod val="65000"/>
                  <a:lumOff val="35000"/>
                </a:schemeClr>
              </a:solidFill>
            </a:endParaRPr>
          </a:p>
          <a:p>
            <a:endParaRPr lang="en-US" sz="900" dirty="0">
              <a:solidFill>
                <a:schemeClr val="tx1">
                  <a:lumMod val="65000"/>
                  <a:lumOff val="35000"/>
                </a:schemeClr>
              </a:solidFill>
            </a:endParaRPr>
          </a:p>
        </p:txBody>
      </p:sp>
    </p:spTree>
    <p:extLst>
      <p:ext uri="{BB962C8B-B14F-4D97-AF65-F5344CB8AC3E}">
        <p14:creationId xmlns:p14="http://schemas.microsoft.com/office/powerpoint/2010/main" val="20652197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59489" y="1093789"/>
            <a:ext cx="7225022" cy="4342699"/>
          </a:xfrm>
          <a:prstGeom prst="rect">
            <a:avLst/>
          </a:prstGeom>
        </p:spPr>
      </p:pic>
      <p:sp>
        <p:nvSpPr>
          <p:cNvPr id="6" name="TextBox 5"/>
          <p:cNvSpPr txBox="1"/>
          <p:nvPr/>
        </p:nvSpPr>
        <p:spPr>
          <a:xfrm>
            <a:off x="2100516" y="249014"/>
            <a:ext cx="5504327" cy="415498"/>
          </a:xfrm>
          <a:prstGeom prst="rect">
            <a:avLst/>
          </a:prstGeom>
          <a:noFill/>
        </p:spPr>
        <p:txBody>
          <a:bodyPr wrap="none" rtlCol="0">
            <a:spAutoFit/>
          </a:bodyPr>
          <a:lstStyle/>
          <a:p>
            <a:r>
              <a:rPr lang="en-US" sz="2100" b="1" dirty="0">
                <a:solidFill>
                  <a:prstClr val="white"/>
                </a:solidFill>
                <a:effectLst>
                  <a:glow rad="63500">
                    <a:prstClr val="black">
                      <a:alpha val="30000"/>
                    </a:prstClr>
                  </a:glow>
                </a:effectLst>
                <a:latin typeface="Calibri"/>
              </a:rPr>
              <a:t>EWRT1A: </a:t>
            </a:r>
            <a:r>
              <a:rPr lang="en-US" sz="2100" b="1" dirty="0" smtClean="0">
                <a:solidFill>
                  <a:prstClr val="white"/>
                </a:solidFill>
                <a:effectLst>
                  <a:glow rad="63500">
                    <a:prstClr val="black">
                      <a:alpha val="30000"/>
                    </a:prstClr>
                  </a:glow>
                </a:effectLst>
                <a:latin typeface="Calibri"/>
              </a:rPr>
              <a:t>Winter 2019 – Success Rates </a:t>
            </a:r>
            <a:r>
              <a:rPr lang="en-US" sz="2100" b="1" dirty="0">
                <a:solidFill>
                  <a:prstClr val="white"/>
                </a:solidFill>
                <a:effectLst>
                  <a:glow rad="63500">
                    <a:prstClr val="black">
                      <a:alpha val="30000"/>
                    </a:prstClr>
                  </a:glow>
                </a:effectLst>
                <a:latin typeface="Calibri"/>
              </a:rPr>
              <a:t>by </a:t>
            </a:r>
            <a:r>
              <a:rPr lang="en-US" sz="2100" b="1" dirty="0" smtClean="0">
                <a:solidFill>
                  <a:prstClr val="white"/>
                </a:solidFill>
                <a:effectLst>
                  <a:glow rad="63500">
                    <a:prstClr val="black">
                      <a:alpha val="30000"/>
                    </a:prstClr>
                  </a:glow>
                </a:effectLst>
                <a:latin typeface="Calibri"/>
              </a:rPr>
              <a:t>Grade</a:t>
            </a:r>
            <a:endParaRPr lang="en-US" sz="2100" b="1" dirty="0">
              <a:solidFill>
                <a:prstClr val="white"/>
              </a:solidFill>
              <a:effectLst>
                <a:glow rad="63500">
                  <a:prstClr val="black">
                    <a:alpha val="30000"/>
                  </a:prstClr>
                </a:glow>
              </a:effectLst>
              <a:latin typeface="Calibri"/>
            </a:endParaRPr>
          </a:p>
        </p:txBody>
      </p:sp>
    </p:spTree>
    <p:extLst>
      <p:ext uri="{BB962C8B-B14F-4D97-AF65-F5344CB8AC3E}">
        <p14:creationId xmlns:p14="http://schemas.microsoft.com/office/powerpoint/2010/main" val="3142348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00516" y="249014"/>
            <a:ext cx="5500352" cy="415498"/>
          </a:xfrm>
          <a:prstGeom prst="rect">
            <a:avLst/>
          </a:prstGeom>
          <a:noFill/>
        </p:spPr>
        <p:txBody>
          <a:bodyPr wrap="none" rtlCol="0">
            <a:spAutoFit/>
          </a:bodyPr>
          <a:lstStyle/>
          <a:p>
            <a:r>
              <a:rPr lang="en-US" sz="2100" b="1" dirty="0" smtClean="0">
                <a:solidFill>
                  <a:prstClr val="white"/>
                </a:solidFill>
                <a:effectLst>
                  <a:glow rad="63500">
                    <a:prstClr val="black">
                      <a:alpha val="30000"/>
                    </a:prstClr>
                  </a:glow>
                </a:effectLst>
                <a:latin typeface="Calibri"/>
              </a:rPr>
              <a:t>MATH10: Winter 2019 – Success Rates </a:t>
            </a:r>
            <a:r>
              <a:rPr lang="en-US" sz="2100" b="1" dirty="0">
                <a:solidFill>
                  <a:prstClr val="white"/>
                </a:solidFill>
                <a:effectLst>
                  <a:glow rad="63500">
                    <a:prstClr val="black">
                      <a:alpha val="30000"/>
                    </a:prstClr>
                  </a:glow>
                </a:effectLst>
                <a:latin typeface="Calibri"/>
              </a:rPr>
              <a:t>by </a:t>
            </a:r>
            <a:r>
              <a:rPr lang="en-US" sz="2100" b="1" dirty="0" smtClean="0">
                <a:solidFill>
                  <a:prstClr val="white"/>
                </a:solidFill>
                <a:effectLst>
                  <a:glow rad="63500">
                    <a:prstClr val="black">
                      <a:alpha val="30000"/>
                    </a:prstClr>
                  </a:glow>
                </a:effectLst>
                <a:latin typeface="Calibri"/>
              </a:rPr>
              <a:t>Grade</a:t>
            </a:r>
            <a:endParaRPr lang="en-US" sz="2100" b="1" dirty="0">
              <a:solidFill>
                <a:prstClr val="white"/>
              </a:solidFill>
              <a:effectLst>
                <a:glow rad="63500">
                  <a:prstClr val="black">
                    <a:alpha val="30000"/>
                  </a:prstClr>
                </a:glow>
              </a:effectLst>
              <a:latin typeface="Calibri"/>
            </a:endParaRPr>
          </a:p>
        </p:txBody>
      </p:sp>
      <p:pic>
        <p:nvPicPr>
          <p:cNvPr id="3" name="Picture 2"/>
          <p:cNvPicPr>
            <a:picLocks noChangeAspect="1"/>
          </p:cNvPicPr>
          <p:nvPr/>
        </p:nvPicPr>
        <p:blipFill>
          <a:blip r:embed="rId3"/>
          <a:stretch>
            <a:fillRect/>
          </a:stretch>
        </p:blipFill>
        <p:spPr>
          <a:xfrm>
            <a:off x="947956" y="1077012"/>
            <a:ext cx="7106525" cy="4271476"/>
          </a:xfrm>
          <a:prstGeom prst="rect">
            <a:avLst/>
          </a:prstGeom>
        </p:spPr>
      </p:pic>
    </p:spTree>
    <p:extLst>
      <p:ext uri="{BB962C8B-B14F-4D97-AF65-F5344CB8AC3E}">
        <p14:creationId xmlns:p14="http://schemas.microsoft.com/office/powerpoint/2010/main" val="6017133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586" y="922792"/>
            <a:ext cx="9042414" cy="4832092"/>
          </a:xfrm>
          <a:prstGeom prst="rect">
            <a:avLst/>
          </a:prstGeom>
          <a:noFill/>
        </p:spPr>
        <p:txBody>
          <a:bodyPr wrap="square" rtlCol="0">
            <a:spAutoFit/>
          </a:bodyPr>
          <a:lstStyle/>
          <a:p>
            <a:pPr marL="285750" indent="-285750">
              <a:buFontTx/>
              <a:buChar char="-"/>
            </a:pPr>
            <a:r>
              <a:rPr lang="en-US" sz="1600" b="1" dirty="0" smtClean="0">
                <a:solidFill>
                  <a:schemeClr val="bg1"/>
                </a:solidFill>
                <a:effectLst>
                  <a:glow rad="63500">
                    <a:schemeClr val="tx1">
                      <a:alpha val="30000"/>
                    </a:schemeClr>
                  </a:glow>
                </a:effectLst>
              </a:rPr>
              <a:t>Fall 2019: EWRT1A open to all GPA bands</a:t>
            </a:r>
          </a:p>
          <a:p>
            <a:pPr marL="642366" lvl="1" indent="-285750">
              <a:buFontTx/>
              <a:buChar char="-"/>
            </a:pPr>
            <a:r>
              <a:rPr lang="en-US" sz="1600" b="1" dirty="0" smtClean="0">
                <a:solidFill>
                  <a:schemeClr val="bg1"/>
                </a:solidFill>
                <a:effectLst>
                  <a:glow rad="63500">
                    <a:schemeClr val="tx1">
                      <a:alpha val="30000"/>
                    </a:schemeClr>
                  </a:glow>
                </a:effectLst>
              </a:rPr>
              <a:t>High School GPA:</a:t>
            </a:r>
          </a:p>
          <a:p>
            <a:pPr marL="998982" lvl="2" indent="-285750">
              <a:buFontTx/>
              <a:buChar char="-"/>
            </a:pPr>
            <a:r>
              <a:rPr lang="en-US" sz="1600" b="1" dirty="0" smtClean="0">
                <a:solidFill>
                  <a:schemeClr val="bg1"/>
                </a:solidFill>
                <a:effectLst>
                  <a:glow rad="63500">
                    <a:schemeClr val="tx1">
                      <a:alpha val="30000"/>
                    </a:schemeClr>
                  </a:glow>
                </a:effectLst>
              </a:rPr>
              <a:t>2.6 and Above – EWRT1A without Support (5 units)</a:t>
            </a:r>
          </a:p>
          <a:p>
            <a:pPr marL="998982" lvl="2" indent="-285750">
              <a:buFontTx/>
              <a:buChar char="-"/>
            </a:pPr>
            <a:r>
              <a:rPr lang="en-US" sz="1600" b="1" dirty="0" smtClean="0">
                <a:solidFill>
                  <a:schemeClr val="bg1"/>
                </a:solidFill>
                <a:effectLst>
                  <a:glow rad="63500">
                    <a:schemeClr val="tx1">
                      <a:alpha val="30000"/>
                    </a:schemeClr>
                  </a:glow>
                </a:effectLst>
              </a:rPr>
              <a:t>1.9 – 2.59 – EWRT1A (5 units) + LART250 (3 units) support course </a:t>
            </a:r>
          </a:p>
          <a:p>
            <a:pPr marL="998982" lvl="2" indent="-285750">
              <a:buFontTx/>
              <a:buChar char="-"/>
            </a:pPr>
            <a:r>
              <a:rPr lang="en-US" sz="1600" b="1" dirty="0" smtClean="0">
                <a:solidFill>
                  <a:schemeClr val="bg1"/>
                </a:solidFill>
                <a:effectLst>
                  <a:glow rad="63500">
                    <a:schemeClr val="tx1">
                      <a:alpha val="30000"/>
                    </a:schemeClr>
                  </a:glow>
                </a:effectLst>
              </a:rPr>
              <a:t>Below 1.89 – EWRT1AS + EWRT1AT (two quarters – 10 units)</a:t>
            </a:r>
          </a:p>
          <a:p>
            <a:pPr marL="642366" lvl="1" indent="-285750">
              <a:buFontTx/>
              <a:buChar char="-"/>
            </a:pPr>
            <a:endParaRPr lang="en-US" sz="1600" b="1" dirty="0">
              <a:solidFill>
                <a:schemeClr val="bg1"/>
              </a:solidFill>
              <a:effectLst>
                <a:glow rad="63500">
                  <a:schemeClr val="tx1">
                    <a:alpha val="30000"/>
                  </a:schemeClr>
                </a:glow>
              </a:effectLst>
            </a:endParaRPr>
          </a:p>
          <a:p>
            <a:pPr marL="285750" indent="-285750">
              <a:buFontTx/>
              <a:buChar char="-"/>
            </a:pPr>
            <a:r>
              <a:rPr lang="en-US" sz="1600" b="1" dirty="0" smtClean="0">
                <a:solidFill>
                  <a:schemeClr val="bg1"/>
                </a:solidFill>
                <a:effectLst>
                  <a:glow rad="63500">
                    <a:schemeClr val="tx1">
                      <a:alpha val="30000"/>
                    </a:schemeClr>
                  </a:glow>
                </a:effectLst>
              </a:rPr>
              <a:t>MATH10 (Statistics)</a:t>
            </a:r>
          </a:p>
          <a:p>
            <a:pPr marL="642366" lvl="1" indent="-285750">
              <a:buFontTx/>
              <a:buChar char="-"/>
            </a:pPr>
            <a:r>
              <a:rPr lang="en-US" sz="1600" b="1" dirty="0">
                <a:solidFill>
                  <a:schemeClr val="bg1"/>
                </a:solidFill>
                <a:effectLst>
                  <a:glow rad="63500">
                    <a:schemeClr val="tx1">
                      <a:alpha val="30000"/>
                    </a:schemeClr>
                  </a:glow>
                </a:effectLst>
              </a:rPr>
              <a:t>High School GPA:</a:t>
            </a:r>
          </a:p>
          <a:p>
            <a:pPr marL="998982" lvl="2" indent="-285750">
              <a:buFontTx/>
              <a:buChar char="-"/>
            </a:pPr>
            <a:r>
              <a:rPr lang="en-US" sz="1600" b="1" dirty="0" smtClean="0">
                <a:solidFill>
                  <a:schemeClr val="bg1"/>
                </a:solidFill>
                <a:effectLst>
                  <a:glow rad="63500">
                    <a:schemeClr val="tx1">
                      <a:alpha val="30000"/>
                    </a:schemeClr>
                  </a:glow>
                </a:effectLst>
              </a:rPr>
              <a:t>3.0 and </a:t>
            </a:r>
            <a:r>
              <a:rPr lang="en-US" sz="1600" b="1" dirty="0">
                <a:solidFill>
                  <a:schemeClr val="bg1"/>
                </a:solidFill>
                <a:effectLst>
                  <a:glow rad="63500">
                    <a:schemeClr val="tx1">
                      <a:alpha val="30000"/>
                    </a:schemeClr>
                  </a:glow>
                </a:effectLst>
              </a:rPr>
              <a:t>Above – </a:t>
            </a:r>
            <a:r>
              <a:rPr lang="en-US" sz="1600" b="1" dirty="0" smtClean="0">
                <a:solidFill>
                  <a:schemeClr val="bg1"/>
                </a:solidFill>
                <a:effectLst>
                  <a:glow rad="63500">
                    <a:schemeClr val="tx1">
                      <a:alpha val="30000"/>
                    </a:schemeClr>
                  </a:glow>
                </a:effectLst>
              </a:rPr>
              <a:t>MATH10 </a:t>
            </a:r>
            <a:r>
              <a:rPr lang="en-US" sz="1600" b="1" dirty="0">
                <a:solidFill>
                  <a:schemeClr val="bg1"/>
                </a:solidFill>
                <a:effectLst>
                  <a:glow rad="63500">
                    <a:schemeClr val="tx1">
                      <a:alpha val="30000"/>
                    </a:schemeClr>
                  </a:glow>
                </a:effectLst>
              </a:rPr>
              <a:t>without Support (5 units)</a:t>
            </a:r>
          </a:p>
          <a:p>
            <a:pPr marL="998982" lvl="2" indent="-285750">
              <a:buFontTx/>
              <a:buChar char="-"/>
            </a:pPr>
            <a:r>
              <a:rPr lang="en-US" sz="1600" b="1" dirty="0" smtClean="0">
                <a:solidFill>
                  <a:schemeClr val="bg1"/>
                </a:solidFill>
                <a:effectLst>
                  <a:glow rad="63500">
                    <a:schemeClr val="tx1">
                      <a:alpha val="30000"/>
                    </a:schemeClr>
                  </a:glow>
                </a:effectLst>
              </a:rPr>
              <a:t>2.3 </a:t>
            </a:r>
            <a:r>
              <a:rPr lang="en-US" sz="1600" b="1" dirty="0">
                <a:solidFill>
                  <a:schemeClr val="bg1"/>
                </a:solidFill>
                <a:effectLst>
                  <a:glow rad="63500">
                    <a:schemeClr val="tx1">
                      <a:alpha val="30000"/>
                    </a:schemeClr>
                  </a:glow>
                </a:effectLst>
              </a:rPr>
              <a:t>– </a:t>
            </a:r>
            <a:r>
              <a:rPr lang="en-US" sz="1600" b="1" dirty="0" smtClean="0">
                <a:solidFill>
                  <a:schemeClr val="bg1"/>
                </a:solidFill>
                <a:effectLst>
                  <a:glow rad="63500">
                    <a:schemeClr val="tx1">
                      <a:alpha val="30000"/>
                    </a:schemeClr>
                  </a:glow>
                </a:effectLst>
              </a:rPr>
              <a:t>2.99 </a:t>
            </a:r>
            <a:r>
              <a:rPr lang="en-US" sz="1600" b="1" dirty="0">
                <a:solidFill>
                  <a:schemeClr val="bg1"/>
                </a:solidFill>
                <a:effectLst>
                  <a:glow rad="63500">
                    <a:schemeClr val="tx1">
                      <a:alpha val="30000"/>
                    </a:schemeClr>
                  </a:glow>
                </a:effectLst>
              </a:rPr>
              <a:t>– </a:t>
            </a:r>
            <a:r>
              <a:rPr lang="en-US" sz="1600" b="1" dirty="0" smtClean="0">
                <a:solidFill>
                  <a:schemeClr val="bg1"/>
                </a:solidFill>
                <a:effectLst>
                  <a:glow rad="63500">
                    <a:schemeClr val="tx1">
                      <a:alpha val="30000"/>
                    </a:schemeClr>
                  </a:glow>
                </a:effectLst>
              </a:rPr>
              <a:t>MATH10 (</a:t>
            </a:r>
            <a:r>
              <a:rPr lang="en-US" sz="1600" b="1" dirty="0">
                <a:solidFill>
                  <a:schemeClr val="bg1"/>
                </a:solidFill>
                <a:effectLst>
                  <a:glow rad="63500">
                    <a:schemeClr val="tx1">
                      <a:alpha val="30000"/>
                    </a:schemeClr>
                  </a:glow>
                </a:effectLst>
              </a:rPr>
              <a:t>5 units) + </a:t>
            </a:r>
            <a:r>
              <a:rPr lang="en-US" sz="1600" b="1" dirty="0" smtClean="0">
                <a:solidFill>
                  <a:schemeClr val="bg1"/>
                </a:solidFill>
                <a:effectLst>
                  <a:glow rad="63500">
                    <a:schemeClr val="tx1">
                      <a:alpha val="30000"/>
                    </a:schemeClr>
                  </a:glow>
                </a:effectLst>
              </a:rPr>
              <a:t>MPS or MATH210x (5 </a:t>
            </a:r>
            <a:r>
              <a:rPr lang="en-US" sz="1600" b="1" dirty="0">
                <a:solidFill>
                  <a:schemeClr val="bg1"/>
                </a:solidFill>
                <a:effectLst>
                  <a:glow rad="63500">
                    <a:schemeClr val="tx1">
                      <a:alpha val="30000"/>
                    </a:schemeClr>
                  </a:glow>
                </a:effectLst>
              </a:rPr>
              <a:t>units) support </a:t>
            </a:r>
            <a:r>
              <a:rPr lang="en-US" sz="1600" b="1" dirty="0" smtClean="0">
                <a:solidFill>
                  <a:schemeClr val="bg1"/>
                </a:solidFill>
                <a:effectLst>
                  <a:glow rad="63500">
                    <a:schemeClr val="tx1">
                      <a:alpha val="30000"/>
                    </a:schemeClr>
                  </a:glow>
                </a:effectLst>
              </a:rPr>
              <a:t>course recommended </a:t>
            </a:r>
            <a:endParaRPr lang="en-US" sz="1600" b="1" dirty="0">
              <a:solidFill>
                <a:schemeClr val="bg1"/>
              </a:solidFill>
              <a:effectLst>
                <a:glow rad="63500">
                  <a:schemeClr val="tx1">
                    <a:alpha val="30000"/>
                  </a:schemeClr>
                </a:glow>
              </a:effectLst>
            </a:endParaRPr>
          </a:p>
          <a:p>
            <a:pPr marL="998982" lvl="2" indent="-285750">
              <a:buFontTx/>
              <a:buChar char="-"/>
            </a:pPr>
            <a:r>
              <a:rPr lang="en-US" sz="1600" b="1" dirty="0" smtClean="0">
                <a:solidFill>
                  <a:schemeClr val="bg1"/>
                </a:solidFill>
                <a:effectLst>
                  <a:glow rad="63500">
                    <a:schemeClr val="tx1">
                      <a:alpha val="30000"/>
                    </a:schemeClr>
                  </a:glow>
                </a:effectLst>
              </a:rPr>
              <a:t>Below 2.89 – </a:t>
            </a:r>
            <a:r>
              <a:rPr lang="en-US" sz="1600" b="1" dirty="0">
                <a:solidFill>
                  <a:schemeClr val="bg1"/>
                </a:solidFill>
                <a:effectLst>
                  <a:glow rad="63500">
                    <a:schemeClr val="tx1">
                      <a:alpha val="30000"/>
                    </a:schemeClr>
                  </a:glow>
                </a:effectLst>
              </a:rPr>
              <a:t>MATH10 (5 units) + MPS or MATH210x (5 units) support course </a:t>
            </a:r>
            <a:r>
              <a:rPr lang="en-US" sz="1600" b="1" dirty="0" smtClean="0">
                <a:solidFill>
                  <a:schemeClr val="bg1"/>
                </a:solidFill>
                <a:effectLst>
                  <a:glow rad="63500">
                    <a:schemeClr val="tx1">
                      <a:alpha val="30000"/>
                    </a:schemeClr>
                  </a:glow>
                </a:effectLst>
              </a:rPr>
              <a:t>required</a:t>
            </a:r>
          </a:p>
          <a:p>
            <a:pPr marL="998982" lvl="2" indent="-285750">
              <a:buFontTx/>
              <a:buChar char="-"/>
            </a:pPr>
            <a:endParaRPr lang="en-US" sz="1600" b="1" dirty="0" smtClean="0">
              <a:solidFill>
                <a:schemeClr val="bg1"/>
              </a:solidFill>
              <a:effectLst>
                <a:glow rad="63500">
                  <a:schemeClr val="tx1">
                    <a:alpha val="30000"/>
                  </a:schemeClr>
                </a:glow>
              </a:effectLst>
            </a:endParaRPr>
          </a:p>
          <a:p>
            <a:pPr marL="285750" indent="-285750">
              <a:buFontTx/>
              <a:buChar char="-"/>
            </a:pPr>
            <a:r>
              <a:rPr lang="en-US" sz="1600" b="1" dirty="0" smtClean="0">
                <a:solidFill>
                  <a:schemeClr val="bg1"/>
                </a:solidFill>
                <a:effectLst>
                  <a:glow rad="63500">
                    <a:schemeClr val="tx1">
                      <a:alpha val="30000"/>
                    </a:schemeClr>
                  </a:glow>
                </a:effectLst>
              </a:rPr>
              <a:t>MATH41 (</a:t>
            </a:r>
            <a:r>
              <a:rPr lang="en-US" sz="1600" b="1" dirty="0" err="1" smtClean="0">
                <a:solidFill>
                  <a:schemeClr val="bg1"/>
                </a:solidFill>
                <a:effectLst>
                  <a:glow rad="63500">
                    <a:schemeClr val="tx1">
                      <a:alpha val="30000"/>
                    </a:schemeClr>
                  </a:glow>
                </a:effectLst>
              </a:rPr>
              <a:t>PreCalculus</a:t>
            </a:r>
            <a:r>
              <a:rPr lang="en-US" sz="1600" b="1" dirty="0" smtClean="0">
                <a:solidFill>
                  <a:schemeClr val="bg1"/>
                </a:solidFill>
                <a:effectLst>
                  <a:glow rad="63500">
                    <a:schemeClr val="tx1">
                      <a:alpha val="30000"/>
                    </a:schemeClr>
                  </a:glow>
                </a:effectLst>
              </a:rPr>
              <a:t>)</a:t>
            </a:r>
          </a:p>
          <a:p>
            <a:pPr marL="642366" lvl="1" indent="-285750">
              <a:buFontTx/>
              <a:buChar char="-"/>
            </a:pPr>
            <a:r>
              <a:rPr lang="en-US" sz="1600" b="1" dirty="0">
                <a:solidFill>
                  <a:schemeClr val="bg1"/>
                </a:solidFill>
                <a:effectLst>
                  <a:glow rad="63500">
                    <a:schemeClr val="tx1">
                      <a:alpha val="30000"/>
                    </a:schemeClr>
                  </a:glow>
                </a:effectLst>
              </a:rPr>
              <a:t>High School GPA:</a:t>
            </a:r>
          </a:p>
          <a:p>
            <a:pPr marL="998982" lvl="2" indent="-285750">
              <a:buFontTx/>
              <a:buChar char="-"/>
            </a:pPr>
            <a:r>
              <a:rPr lang="en-US" sz="1600" b="1" dirty="0" smtClean="0">
                <a:solidFill>
                  <a:schemeClr val="bg1"/>
                </a:solidFill>
                <a:effectLst>
                  <a:glow rad="63500">
                    <a:schemeClr val="tx1">
                      <a:alpha val="30000"/>
                    </a:schemeClr>
                  </a:glow>
                </a:effectLst>
              </a:rPr>
              <a:t>0.00 – 2.59 &amp; Calculus OR 2.6 – 3.9 </a:t>
            </a:r>
            <a:r>
              <a:rPr lang="en-US" sz="1600" b="1" dirty="0">
                <a:solidFill>
                  <a:schemeClr val="bg1"/>
                </a:solidFill>
                <a:effectLst>
                  <a:glow rad="63500">
                    <a:schemeClr val="tx1">
                      <a:alpha val="30000"/>
                    </a:schemeClr>
                  </a:glow>
                </a:effectLst>
              </a:rPr>
              <a:t>– </a:t>
            </a:r>
            <a:r>
              <a:rPr lang="en-US" sz="1600" b="1" dirty="0" smtClean="0">
                <a:solidFill>
                  <a:schemeClr val="bg1"/>
                </a:solidFill>
                <a:effectLst>
                  <a:glow rad="63500">
                    <a:schemeClr val="tx1">
                      <a:alpha val="30000"/>
                    </a:schemeClr>
                  </a:glow>
                </a:effectLst>
              </a:rPr>
              <a:t>MATH41 with Support Recommended </a:t>
            </a:r>
            <a:r>
              <a:rPr lang="en-US" sz="1600" b="1" dirty="0">
                <a:solidFill>
                  <a:schemeClr val="bg1"/>
                </a:solidFill>
                <a:effectLst>
                  <a:glow rad="63500">
                    <a:schemeClr val="tx1">
                      <a:alpha val="30000"/>
                    </a:schemeClr>
                  </a:glow>
                </a:effectLst>
              </a:rPr>
              <a:t>(5 units</a:t>
            </a:r>
            <a:r>
              <a:rPr lang="en-US" sz="1600" b="1" dirty="0" smtClean="0">
                <a:solidFill>
                  <a:schemeClr val="bg1"/>
                </a:solidFill>
                <a:effectLst>
                  <a:glow rad="63500">
                    <a:schemeClr val="tx1">
                      <a:alpha val="30000"/>
                    </a:schemeClr>
                  </a:glow>
                </a:effectLst>
              </a:rPr>
              <a:t>)</a:t>
            </a:r>
          </a:p>
          <a:p>
            <a:pPr marL="998982" lvl="2" indent="-285750">
              <a:buFontTx/>
              <a:buChar char="-"/>
            </a:pPr>
            <a:r>
              <a:rPr lang="en-US" sz="1600" b="1" dirty="0">
                <a:solidFill>
                  <a:schemeClr val="bg1"/>
                </a:solidFill>
                <a:effectLst>
                  <a:glow rad="63500">
                    <a:schemeClr val="tx1">
                      <a:alpha val="30000"/>
                    </a:schemeClr>
                  </a:glow>
                </a:effectLst>
              </a:rPr>
              <a:t>Below 2.59 – MATH41 (5 units) + MPS or MATH231 (5 units) </a:t>
            </a:r>
          </a:p>
          <a:p>
            <a:pPr marL="642366" lvl="1" indent="-285750">
              <a:buFontTx/>
              <a:buChar char="-"/>
            </a:pPr>
            <a:endParaRPr lang="en-US" sz="1600" b="1" dirty="0" smtClean="0">
              <a:solidFill>
                <a:schemeClr val="bg1"/>
              </a:solidFill>
              <a:effectLst>
                <a:glow rad="63500">
                  <a:schemeClr val="tx1">
                    <a:alpha val="30000"/>
                  </a:schemeClr>
                </a:glow>
              </a:effectLst>
            </a:endParaRPr>
          </a:p>
          <a:p>
            <a:pPr marL="642366" lvl="1" indent="-285750">
              <a:buFontTx/>
              <a:buChar char="-"/>
            </a:pPr>
            <a:endParaRPr lang="en-US" sz="1800" b="1" dirty="0">
              <a:solidFill>
                <a:schemeClr val="bg1"/>
              </a:solidFill>
              <a:effectLst>
                <a:glow rad="63500">
                  <a:schemeClr val="tx1">
                    <a:alpha val="30000"/>
                  </a:schemeClr>
                </a:glow>
              </a:effectLst>
            </a:endParaRPr>
          </a:p>
          <a:p>
            <a:pPr marL="642366" lvl="1" indent="-285750">
              <a:buFontTx/>
              <a:buChar char="-"/>
            </a:pPr>
            <a:endParaRPr lang="en-US" sz="1800" b="1" dirty="0">
              <a:solidFill>
                <a:schemeClr val="bg1"/>
              </a:solidFill>
              <a:effectLst>
                <a:glow rad="63500">
                  <a:schemeClr val="tx1">
                    <a:alpha val="30000"/>
                  </a:schemeClr>
                </a:glow>
              </a:effectLst>
            </a:endParaRPr>
          </a:p>
        </p:txBody>
      </p:sp>
    </p:spTree>
    <p:extLst>
      <p:ext uri="{BB962C8B-B14F-4D97-AF65-F5344CB8AC3E}">
        <p14:creationId xmlns:p14="http://schemas.microsoft.com/office/powerpoint/2010/main" val="3472424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 y="0"/>
            <a:ext cx="6110083" cy="30726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543" y="2857500"/>
            <a:ext cx="6660457" cy="3002540"/>
          </a:xfrm>
          <a:prstGeom prst="rect">
            <a:avLst/>
          </a:prstGeom>
        </p:spPr>
      </p:pic>
      <p:sp>
        <p:nvSpPr>
          <p:cNvPr id="5" name="TextBox 4"/>
          <p:cNvSpPr txBox="1"/>
          <p:nvPr/>
        </p:nvSpPr>
        <p:spPr>
          <a:xfrm>
            <a:off x="6158235" y="145788"/>
            <a:ext cx="2919967" cy="2037096"/>
          </a:xfrm>
          <a:prstGeom prst="rect">
            <a:avLst/>
          </a:prstGeom>
          <a:solidFill>
            <a:schemeClr val="bg1"/>
          </a:solidFill>
        </p:spPr>
        <p:txBody>
          <a:bodyPr wrap="none" rtlCol="0">
            <a:spAutoFit/>
          </a:bodyPr>
          <a:lstStyle/>
          <a:p>
            <a:r>
              <a:rPr lang="en-US" b="1" dirty="0" smtClean="0"/>
              <a:t>‘Born to Win, Schooled to Lose’</a:t>
            </a:r>
          </a:p>
          <a:p>
            <a:endParaRPr lang="en-US" b="1" dirty="0" smtClean="0"/>
          </a:p>
          <a:p>
            <a:r>
              <a:rPr lang="en-US" dirty="0" smtClean="0"/>
              <a:t>A recent </a:t>
            </a:r>
            <a:r>
              <a:rPr lang="en-US" dirty="0" smtClean="0">
                <a:hlinkClick r:id="rId5"/>
              </a:rPr>
              <a:t>study</a:t>
            </a:r>
            <a:r>
              <a:rPr lang="en-US" dirty="0"/>
              <a:t> </a:t>
            </a:r>
            <a:r>
              <a:rPr lang="en-US" dirty="0" smtClean="0"/>
              <a:t>shows that low </a:t>
            </a:r>
            <a:r>
              <a:rPr lang="en-US" dirty="0"/>
              <a:t>SES </a:t>
            </a:r>
            <a:endParaRPr lang="en-US" dirty="0" smtClean="0"/>
          </a:p>
          <a:p>
            <a:r>
              <a:rPr lang="en-US" dirty="0" smtClean="0"/>
              <a:t>students </a:t>
            </a:r>
            <a:r>
              <a:rPr lang="en-US" dirty="0"/>
              <a:t>from </a:t>
            </a:r>
            <a:endParaRPr lang="en-US" dirty="0" smtClean="0"/>
          </a:p>
          <a:p>
            <a:r>
              <a:rPr lang="en-US" dirty="0" smtClean="0"/>
              <a:t>minority </a:t>
            </a:r>
            <a:r>
              <a:rPr lang="en-US" dirty="0"/>
              <a:t>backgrounds who have </a:t>
            </a:r>
            <a:endParaRPr lang="en-US" dirty="0" smtClean="0"/>
          </a:p>
          <a:p>
            <a:r>
              <a:rPr lang="en-US" u="sng" dirty="0" smtClean="0"/>
              <a:t>high </a:t>
            </a:r>
            <a:r>
              <a:rPr lang="en-US" u="sng" dirty="0"/>
              <a:t>test scores</a:t>
            </a:r>
            <a:r>
              <a:rPr lang="en-US" dirty="0"/>
              <a:t>, complete college at </a:t>
            </a:r>
            <a:endParaRPr lang="en-US" dirty="0" smtClean="0"/>
          </a:p>
          <a:p>
            <a:r>
              <a:rPr lang="en-US" dirty="0" smtClean="0"/>
              <a:t>a </a:t>
            </a:r>
            <a:r>
              <a:rPr lang="en-US" dirty="0"/>
              <a:t>LOWER rate then high SES students </a:t>
            </a:r>
            <a:endParaRPr lang="en-US" dirty="0" smtClean="0"/>
          </a:p>
          <a:p>
            <a:r>
              <a:rPr lang="en-US" dirty="0" smtClean="0"/>
              <a:t>from </a:t>
            </a:r>
            <a:r>
              <a:rPr lang="en-US" dirty="0"/>
              <a:t>white/Asian backgrounds with </a:t>
            </a:r>
            <a:endParaRPr lang="en-US" dirty="0" smtClean="0"/>
          </a:p>
          <a:p>
            <a:r>
              <a:rPr lang="en-US" u="sng" dirty="0" smtClean="0"/>
              <a:t>low </a:t>
            </a:r>
            <a:r>
              <a:rPr lang="en-US" u="sng" dirty="0"/>
              <a:t>test scores.</a:t>
            </a:r>
            <a:endParaRPr lang="en-US" dirty="0"/>
          </a:p>
        </p:txBody>
      </p:sp>
    </p:spTree>
    <p:extLst>
      <p:ext uri="{BB962C8B-B14F-4D97-AF65-F5344CB8AC3E}">
        <p14:creationId xmlns:p14="http://schemas.microsoft.com/office/powerpoint/2010/main" val="2831863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5225" y="1140682"/>
            <a:ext cx="8868775" cy="4708981"/>
          </a:xfrm>
          <a:prstGeom prst="rect">
            <a:avLst/>
          </a:prstGeom>
          <a:noFill/>
        </p:spPr>
        <p:txBody>
          <a:bodyPr wrap="none" rtlCol="0">
            <a:spAutoFit/>
          </a:bodyPr>
          <a:lstStyle/>
          <a:p>
            <a:r>
              <a:rPr lang="en-US" sz="2400" b="1" dirty="0" smtClean="0">
                <a:solidFill>
                  <a:schemeClr val="bg1"/>
                </a:solidFill>
                <a:effectLst>
                  <a:glow rad="63500">
                    <a:schemeClr val="tx1">
                      <a:alpha val="30000"/>
                    </a:schemeClr>
                  </a:glow>
                </a:effectLst>
              </a:rPr>
              <a:t>Questions?</a:t>
            </a:r>
          </a:p>
          <a:p>
            <a:r>
              <a:rPr lang="en-US" sz="2400" b="1" dirty="0" smtClean="0">
                <a:solidFill>
                  <a:schemeClr val="bg1"/>
                </a:solidFill>
                <a:effectLst>
                  <a:glow rad="63500">
                    <a:schemeClr val="tx1">
                      <a:alpha val="30000"/>
                    </a:schemeClr>
                  </a:glow>
                </a:effectLst>
              </a:rPr>
              <a:t>-    What other questions does this raise for you?</a:t>
            </a:r>
          </a:p>
          <a:p>
            <a:pPr marL="285750" indent="-285750">
              <a:buFontTx/>
              <a:buChar char="-"/>
            </a:pPr>
            <a:r>
              <a:rPr lang="en-US" sz="2400" b="1" dirty="0" smtClean="0">
                <a:solidFill>
                  <a:schemeClr val="bg1"/>
                </a:solidFill>
                <a:effectLst>
                  <a:glow rad="63500">
                    <a:schemeClr val="tx1">
                      <a:alpha val="30000"/>
                    </a:schemeClr>
                  </a:glow>
                </a:effectLst>
              </a:rPr>
              <a:t>Are you surprised by the results? Skeptical? </a:t>
            </a:r>
          </a:p>
          <a:p>
            <a:pPr marL="285750" indent="-285750">
              <a:buFontTx/>
              <a:buChar char="-"/>
            </a:pPr>
            <a:r>
              <a:rPr lang="en-US" sz="2400" b="1" dirty="0" smtClean="0">
                <a:solidFill>
                  <a:schemeClr val="bg1"/>
                </a:solidFill>
                <a:effectLst>
                  <a:glow rad="63500">
                    <a:schemeClr val="tx1">
                      <a:alpha val="30000"/>
                    </a:schemeClr>
                  </a:glow>
                </a:effectLst>
              </a:rPr>
              <a:t>How do we continue to support students in transfer-level courses </a:t>
            </a:r>
          </a:p>
          <a:p>
            <a:r>
              <a:rPr lang="en-US" sz="2400" b="1" dirty="0" smtClean="0">
                <a:solidFill>
                  <a:schemeClr val="bg1"/>
                </a:solidFill>
                <a:effectLst>
                  <a:glow rad="63500">
                    <a:schemeClr val="tx1">
                      <a:alpha val="30000"/>
                    </a:schemeClr>
                  </a:glow>
                </a:effectLst>
              </a:rPr>
              <a:t>to help them be successful?</a:t>
            </a:r>
          </a:p>
          <a:p>
            <a:pPr marL="285750" indent="-285750">
              <a:buFontTx/>
              <a:buChar char="-"/>
            </a:pPr>
            <a:r>
              <a:rPr lang="en-US" sz="2400" b="1" dirty="0" smtClean="0">
                <a:solidFill>
                  <a:schemeClr val="bg1"/>
                </a:solidFill>
                <a:effectLst>
                  <a:glow rad="63500">
                    <a:schemeClr val="tx1">
                      <a:alpha val="30000"/>
                    </a:schemeClr>
                  </a:glow>
                </a:effectLst>
              </a:rPr>
              <a:t>How do we ensure we are not institutionalizing disadvantage for </a:t>
            </a:r>
          </a:p>
          <a:p>
            <a:r>
              <a:rPr lang="en-US" sz="2400" b="1" dirty="0" smtClean="0">
                <a:solidFill>
                  <a:schemeClr val="bg1"/>
                </a:solidFill>
                <a:effectLst>
                  <a:glow rad="63500">
                    <a:schemeClr val="tx1">
                      <a:alpha val="30000"/>
                    </a:schemeClr>
                  </a:glow>
                </a:effectLst>
              </a:rPr>
              <a:t>minority/low-SES students at De Anza</a:t>
            </a:r>
            <a:r>
              <a:rPr lang="en-US" sz="2400" b="1" dirty="0" smtClean="0">
                <a:solidFill>
                  <a:schemeClr val="bg1"/>
                </a:solidFill>
                <a:effectLst>
                  <a:glow rad="63500">
                    <a:schemeClr val="tx1">
                      <a:alpha val="30000"/>
                    </a:schemeClr>
                  </a:glow>
                </a:effectLst>
              </a:rPr>
              <a:t>?</a:t>
            </a:r>
          </a:p>
          <a:p>
            <a:endParaRPr lang="en-US" sz="2400" b="1" dirty="0">
              <a:solidFill>
                <a:schemeClr val="bg1"/>
              </a:solidFill>
              <a:effectLst>
                <a:glow rad="63500">
                  <a:schemeClr val="tx1">
                    <a:alpha val="30000"/>
                  </a:schemeClr>
                </a:glow>
              </a:effectLst>
            </a:endParaRPr>
          </a:p>
          <a:p>
            <a:r>
              <a:rPr lang="en-US" sz="2400" b="1" dirty="0" smtClean="0">
                <a:solidFill>
                  <a:schemeClr val="bg1"/>
                </a:solidFill>
                <a:effectLst>
                  <a:glow rad="63500">
                    <a:schemeClr val="tx1">
                      <a:alpha val="30000"/>
                    </a:schemeClr>
                  </a:glow>
                </a:effectLst>
              </a:rPr>
              <a:t>Full reports available: </a:t>
            </a:r>
          </a:p>
          <a:p>
            <a:r>
              <a:rPr lang="en-US" sz="2400" dirty="0">
                <a:hlinkClick r:id="rId3"/>
              </a:rPr>
              <a:t>AB 705 Success Rates for Winter </a:t>
            </a:r>
            <a:r>
              <a:rPr lang="en-US" sz="2400" dirty="0" smtClean="0">
                <a:hlinkClick r:id="rId3"/>
              </a:rPr>
              <a:t>2019</a:t>
            </a:r>
            <a:endParaRPr lang="en-US" sz="2400" dirty="0" smtClean="0"/>
          </a:p>
          <a:p>
            <a:r>
              <a:rPr lang="en-US" sz="2400" dirty="0">
                <a:hlinkClick r:id="rId4"/>
              </a:rPr>
              <a:t>AB 705 Success Rates for Fall 2018</a:t>
            </a:r>
            <a:endParaRPr lang="en-US" sz="2400" b="1" dirty="0" smtClean="0">
              <a:solidFill>
                <a:schemeClr val="bg1"/>
              </a:solidFill>
              <a:effectLst>
                <a:glow rad="63500">
                  <a:schemeClr val="tx1">
                    <a:alpha val="30000"/>
                  </a:schemeClr>
                </a:glow>
              </a:effectLst>
            </a:endParaRPr>
          </a:p>
          <a:p>
            <a:pPr marL="642366" lvl="1" indent="-285750">
              <a:buFontTx/>
              <a:buChar char="-"/>
            </a:pPr>
            <a:endParaRPr lang="en-US" sz="1800" b="1" dirty="0">
              <a:solidFill>
                <a:schemeClr val="bg1"/>
              </a:solidFill>
              <a:effectLst>
                <a:glow rad="63500">
                  <a:schemeClr val="tx1">
                    <a:alpha val="30000"/>
                  </a:schemeClr>
                </a:glow>
              </a:effectLst>
            </a:endParaRPr>
          </a:p>
          <a:p>
            <a:pPr marL="642366" lvl="1" indent="-285750">
              <a:buFontTx/>
              <a:buChar char="-"/>
            </a:pPr>
            <a:endParaRPr lang="en-US" sz="1800" b="1" dirty="0">
              <a:solidFill>
                <a:schemeClr val="bg1"/>
              </a:solidFill>
              <a:effectLst>
                <a:glow rad="63500">
                  <a:schemeClr val="tx1">
                    <a:alpha val="30000"/>
                  </a:schemeClr>
                </a:glow>
              </a:effectLst>
            </a:endParaRPr>
          </a:p>
        </p:txBody>
      </p:sp>
    </p:spTree>
    <p:extLst>
      <p:ext uri="{BB962C8B-B14F-4D97-AF65-F5344CB8AC3E}">
        <p14:creationId xmlns:p14="http://schemas.microsoft.com/office/powerpoint/2010/main" val="2506152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3883" y="237916"/>
            <a:ext cx="5193922" cy="415498"/>
          </a:xfrm>
          <a:prstGeom prst="rect">
            <a:avLst/>
          </a:prstGeom>
          <a:noFill/>
        </p:spPr>
        <p:txBody>
          <a:bodyPr wrap="none" rtlCol="0">
            <a:spAutoFit/>
          </a:bodyPr>
          <a:lstStyle/>
          <a:p>
            <a:r>
              <a:rPr lang="en-US" sz="2100" b="1" dirty="0">
                <a:solidFill>
                  <a:schemeClr val="bg1"/>
                </a:solidFill>
                <a:effectLst>
                  <a:glow rad="63500">
                    <a:schemeClr val="tx1">
                      <a:alpha val="30000"/>
                    </a:schemeClr>
                  </a:glow>
                </a:effectLst>
              </a:rPr>
              <a:t>EWRT1A: </a:t>
            </a:r>
            <a:r>
              <a:rPr lang="en-US" sz="2100" b="1" dirty="0" smtClean="0">
                <a:solidFill>
                  <a:schemeClr val="bg1"/>
                </a:solidFill>
                <a:effectLst>
                  <a:glow rad="63500">
                    <a:schemeClr val="tx1">
                      <a:alpha val="30000"/>
                    </a:schemeClr>
                  </a:glow>
                </a:effectLst>
              </a:rPr>
              <a:t>Success </a:t>
            </a:r>
            <a:r>
              <a:rPr lang="en-US" sz="2100" b="1" dirty="0">
                <a:solidFill>
                  <a:schemeClr val="bg1"/>
                </a:solidFill>
                <a:effectLst>
                  <a:glow rad="63500">
                    <a:schemeClr val="tx1">
                      <a:alpha val="30000"/>
                    </a:schemeClr>
                  </a:glow>
                </a:effectLst>
              </a:rPr>
              <a:t>Rates by </a:t>
            </a:r>
            <a:r>
              <a:rPr lang="en-US" sz="2100" b="1" dirty="0" smtClean="0">
                <a:solidFill>
                  <a:schemeClr val="bg1"/>
                </a:solidFill>
                <a:effectLst>
                  <a:glow rad="63500">
                    <a:schemeClr val="tx1">
                      <a:alpha val="30000"/>
                    </a:schemeClr>
                  </a:glow>
                </a:effectLst>
              </a:rPr>
              <a:t>Year and Ethnicity</a:t>
            </a:r>
            <a:endParaRPr lang="en-US" sz="2100" b="1" dirty="0">
              <a:solidFill>
                <a:schemeClr val="bg1"/>
              </a:solidFill>
              <a:effectLst>
                <a:glow rad="63500">
                  <a:schemeClr val="tx1">
                    <a:alpha val="30000"/>
                  </a:schemeClr>
                </a:glow>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22" y="882229"/>
            <a:ext cx="7525992" cy="4753258"/>
          </a:xfrm>
          <a:prstGeom prst="rect">
            <a:avLst/>
          </a:prstGeom>
        </p:spPr>
      </p:pic>
    </p:spTree>
    <p:extLst>
      <p:ext uri="{BB962C8B-B14F-4D97-AF65-F5344CB8AC3E}">
        <p14:creationId xmlns:p14="http://schemas.microsoft.com/office/powerpoint/2010/main" val="2131758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1875" y="237916"/>
            <a:ext cx="5189947" cy="415498"/>
          </a:xfrm>
          <a:prstGeom prst="rect">
            <a:avLst/>
          </a:prstGeom>
          <a:noFill/>
        </p:spPr>
        <p:txBody>
          <a:bodyPr wrap="none" rtlCol="0">
            <a:spAutoFit/>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smtClean="0">
                <a:ln>
                  <a:noFill/>
                </a:ln>
                <a:solidFill>
                  <a:prstClr val="white"/>
                </a:solidFill>
                <a:effectLst>
                  <a:glow rad="63500">
                    <a:prstClr val="black">
                      <a:alpha val="30000"/>
                    </a:prstClr>
                  </a:glow>
                </a:effectLst>
                <a:uLnTx/>
                <a:uFillTx/>
                <a:latin typeface="Calibri"/>
                <a:ea typeface="+mn-ea"/>
                <a:cs typeface="+mn-cs"/>
              </a:rPr>
              <a:t>MATH10: Success </a:t>
            </a:r>
            <a:r>
              <a:rPr kumimoji="0" lang="en-US" sz="2100" b="1" i="0" u="none" strike="noStrike" kern="1200" cap="none" spc="0" normalizeH="0" baseline="0" noProof="0" dirty="0">
                <a:ln>
                  <a:noFill/>
                </a:ln>
                <a:solidFill>
                  <a:prstClr val="white"/>
                </a:solidFill>
                <a:effectLst>
                  <a:glow rad="63500">
                    <a:prstClr val="black">
                      <a:alpha val="30000"/>
                    </a:prstClr>
                  </a:glow>
                </a:effectLst>
                <a:uLnTx/>
                <a:uFillTx/>
                <a:latin typeface="Calibri"/>
                <a:ea typeface="+mn-ea"/>
                <a:cs typeface="+mn-cs"/>
              </a:rPr>
              <a:t>Rates by </a:t>
            </a:r>
            <a:r>
              <a:rPr kumimoji="0" lang="en-US" sz="2100" b="1" i="0" u="none" strike="noStrike" kern="1200" cap="none" spc="0" normalizeH="0" baseline="0" noProof="0" dirty="0" smtClean="0">
                <a:ln>
                  <a:noFill/>
                </a:ln>
                <a:solidFill>
                  <a:prstClr val="white"/>
                </a:solidFill>
                <a:effectLst>
                  <a:glow rad="63500">
                    <a:prstClr val="black">
                      <a:alpha val="30000"/>
                    </a:prstClr>
                  </a:glow>
                </a:effectLst>
                <a:uLnTx/>
                <a:uFillTx/>
                <a:latin typeface="Calibri"/>
                <a:ea typeface="+mn-ea"/>
                <a:cs typeface="+mn-cs"/>
              </a:rPr>
              <a:t>Year and Ethnicity</a:t>
            </a:r>
            <a:endParaRPr kumimoji="0" lang="en-US" sz="2100" b="1" i="0" u="none" strike="noStrike" kern="1200" cap="none" spc="0" normalizeH="0" baseline="0" noProof="0" dirty="0">
              <a:ln>
                <a:noFill/>
              </a:ln>
              <a:solidFill>
                <a:prstClr val="white"/>
              </a:solidFill>
              <a:effectLst>
                <a:glow rad="63500">
                  <a:prstClr val="black">
                    <a:alpha val="30000"/>
                  </a:prstClr>
                </a:glow>
              </a:effectLst>
              <a:uLnTx/>
              <a:uFillTx/>
              <a:latin typeface="Calibri"/>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312" y="883779"/>
            <a:ext cx="7481376" cy="4796846"/>
          </a:xfrm>
          <a:prstGeom prst="rect">
            <a:avLst/>
          </a:prstGeom>
        </p:spPr>
      </p:pic>
    </p:spTree>
    <p:extLst>
      <p:ext uri="{BB962C8B-B14F-4D97-AF65-F5344CB8AC3E}">
        <p14:creationId xmlns:p14="http://schemas.microsoft.com/office/powerpoint/2010/main" val="1764857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28650" y="1147482"/>
            <a:ext cx="7886700" cy="3999987"/>
          </a:xfrm>
        </p:spPr>
        <p:txBody>
          <a:bodyPr>
            <a:normAutofit fontScale="92500" lnSpcReduction="20000"/>
          </a:bodyPr>
          <a:lstStyle/>
          <a:p>
            <a:r>
              <a:rPr lang="en-US" b="1" dirty="0" smtClean="0"/>
              <a:t>EWRT</a:t>
            </a:r>
            <a:endParaRPr lang="en-US" b="1" dirty="0"/>
          </a:p>
          <a:p>
            <a:pPr marL="342900" indent="-342900">
              <a:buFont typeface="Arial" charset="0"/>
              <a:buChar char="•"/>
            </a:pPr>
            <a:r>
              <a:rPr lang="en-US" dirty="0"/>
              <a:t>EWRT 1A: Eligible if high school GPA is at least 2.6 </a:t>
            </a:r>
          </a:p>
          <a:p>
            <a:pPr marL="857250" lvl="1" indent="-342900">
              <a:buFont typeface="Arial" charset="0"/>
              <a:buChar char="•"/>
            </a:pPr>
            <a:r>
              <a:rPr lang="en-US" dirty="0"/>
              <a:t>A few sections of EWRT 1A + LART 250 offered to students with high school GPA between 1.9 and 2.59</a:t>
            </a:r>
          </a:p>
          <a:p>
            <a:r>
              <a:rPr lang="en-US" dirty="0"/>
              <a:t>One section in winter 2019 of EWRT1A split over 2 quarters offered to students with high school GPA below </a:t>
            </a:r>
            <a:r>
              <a:rPr lang="en-US" dirty="0" smtClean="0"/>
              <a:t>1.9</a:t>
            </a:r>
          </a:p>
          <a:p>
            <a:r>
              <a:rPr lang="en-US" sz="2400" b="1" dirty="0" smtClean="0"/>
              <a:t>Math</a:t>
            </a:r>
            <a:endParaRPr lang="en-US" sz="2400" b="1" dirty="0"/>
          </a:p>
          <a:p>
            <a:pPr marL="342900" indent="-342900">
              <a:buFont typeface="Arial"/>
              <a:buChar char="•"/>
            </a:pPr>
            <a:r>
              <a:rPr lang="en-US" dirty="0"/>
              <a:t>Statistics (MATH 10): Open to all students</a:t>
            </a:r>
          </a:p>
          <a:p>
            <a:pPr marL="342900" indent="-342900">
              <a:buFont typeface="Arial"/>
              <a:buChar char="•"/>
            </a:pPr>
            <a:r>
              <a:rPr lang="en-US" dirty="0" err="1"/>
              <a:t>Precalculus</a:t>
            </a:r>
            <a:r>
              <a:rPr lang="en-US" dirty="0"/>
              <a:t>: Eligible if high school GPA is at least 3.4, or at least 2.6 if enrolled in calculus in high school</a:t>
            </a:r>
          </a:p>
          <a:p>
            <a:pPr marL="342900" indent="-342900">
              <a:buFont typeface="Arial"/>
              <a:buChar char="•"/>
            </a:pPr>
            <a:r>
              <a:rPr lang="en-US" dirty="0"/>
              <a:t>Calculus and above: Eligible by placement </a:t>
            </a:r>
            <a:r>
              <a:rPr lang="en-US" dirty="0" smtClean="0"/>
              <a:t>test</a:t>
            </a:r>
            <a:endParaRPr lang="en-US" dirty="0"/>
          </a:p>
          <a:p>
            <a:endParaRPr lang="en-US" dirty="0"/>
          </a:p>
          <a:p>
            <a:r>
              <a:rPr lang="en-US" dirty="0"/>
              <a:t>All students automatically given a placement if they have a high school transcript available and meet these criteria. </a:t>
            </a:r>
          </a:p>
          <a:p>
            <a:pPr marL="342900" indent="-342900">
              <a:buFont typeface="Arial" charset="0"/>
              <a:buChar char="•"/>
            </a:pPr>
            <a:endParaRPr lang="en-US" b="1" dirty="0"/>
          </a:p>
          <a:p>
            <a:pPr marL="342900" indent="-342900">
              <a:buFont typeface="Arial" charset="0"/>
              <a:buChar char="•"/>
            </a:pPr>
            <a:endParaRPr lang="en-US" dirty="0"/>
          </a:p>
        </p:txBody>
      </p:sp>
      <p:sp>
        <p:nvSpPr>
          <p:cNvPr id="4" name="TextBox 3"/>
          <p:cNvSpPr txBox="1"/>
          <p:nvPr/>
        </p:nvSpPr>
        <p:spPr>
          <a:xfrm>
            <a:off x="2623054" y="232842"/>
            <a:ext cx="4794389" cy="415498"/>
          </a:xfrm>
          <a:prstGeom prst="rect">
            <a:avLst/>
          </a:prstGeom>
          <a:noFill/>
        </p:spPr>
        <p:txBody>
          <a:bodyPr wrap="none" rtlCol="0">
            <a:spAutoFit/>
          </a:bodyPr>
          <a:lstStyle/>
          <a:p>
            <a:r>
              <a:rPr lang="en-US" sz="2100" b="1" dirty="0">
                <a:solidFill>
                  <a:schemeClr val="bg1"/>
                </a:solidFill>
                <a:effectLst>
                  <a:glow rad="63500">
                    <a:schemeClr val="tx1">
                      <a:alpha val="30000"/>
                    </a:schemeClr>
                  </a:glow>
                </a:effectLst>
              </a:rPr>
              <a:t>Summary of Changes Starting in Fall 2018</a:t>
            </a:r>
          </a:p>
        </p:txBody>
      </p:sp>
    </p:spTree>
    <p:extLst>
      <p:ext uri="{BB962C8B-B14F-4D97-AF65-F5344CB8AC3E}">
        <p14:creationId xmlns:p14="http://schemas.microsoft.com/office/powerpoint/2010/main" val="4159878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5428" y="262031"/>
            <a:ext cx="6219138" cy="415498"/>
          </a:xfrm>
          <a:prstGeom prst="rect">
            <a:avLst/>
          </a:prstGeom>
          <a:noFill/>
        </p:spPr>
        <p:txBody>
          <a:bodyPr wrap="none" rtlCol="0">
            <a:spAutoFit/>
          </a:bodyPr>
          <a:lstStyle/>
          <a:p>
            <a:r>
              <a:rPr lang="en-US" sz="2100" b="1" dirty="0">
                <a:solidFill>
                  <a:schemeClr val="bg1"/>
                </a:solidFill>
                <a:effectLst>
                  <a:glow rad="63500">
                    <a:schemeClr val="tx1">
                      <a:alpha val="30000"/>
                    </a:schemeClr>
                  </a:glow>
                </a:effectLst>
              </a:rPr>
              <a:t>EWRT 1A: Increase in Enrollment Post AB 705 Changes</a:t>
            </a:r>
          </a:p>
        </p:txBody>
      </p:sp>
      <p:sp>
        <p:nvSpPr>
          <p:cNvPr id="6" name="TextBox 5"/>
          <p:cNvSpPr txBox="1"/>
          <p:nvPr/>
        </p:nvSpPr>
        <p:spPr>
          <a:xfrm>
            <a:off x="7926927" y="3914409"/>
            <a:ext cx="1217073" cy="1754326"/>
          </a:xfrm>
          <a:prstGeom prst="rect">
            <a:avLst/>
          </a:prstGeom>
          <a:noFill/>
        </p:spPr>
        <p:txBody>
          <a:bodyPr wrap="square" rtlCol="0">
            <a:spAutoFit/>
          </a:bodyPr>
          <a:lstStyle/>
          <a:p>
            <a:r>
              <a:rPr lang="en-US" sz="900" dirty="0">
                <a:solidFill>
                  <a:schemeClr val="tx1">
                    <a:lumMod val="65000"/>
                    <a:lumOff val="35000"/>
                  </a:schemeClr>
                </a:solidFill>
              </a:rPr>
              <a:t>Native </a:t>
            </a:r>
            <a:r>
              <a:rPr lang="en-US" sz="900" dirty="0" smtClean="0">
                <a:solidFill>
                  <a:schemeClr val="tx1">
                    <a:lumMod val="65000"/>
                    <a:lumOff val="35000"/>
                  </a:schemeClr>
                </a:solidFill>
              </a:rPr>
              <a:t>American, </a:t>
            </a:r>
          </a:p>
          <a:p>
            <a:r>
              <a:rPr lang="en-US" sz="900" dirty="0" smtClean="0">
                <a:solidFill>
                  <a:schemeClr val="tx1">
                    <a:lumMod val="65000"/>
                    <a:lumOff val="35000"/>
                  </a:schemeClr>
                </a:solidFill>
              </a:rPr>
              <a:t>Decline to State and </a:t>
            </a:r>
          </a:p>
          <a:p>
            <a:r>
              <a:rPr lang="en-US" sz="900" dirty="0" smtClean="0">
                <a:solidFill>
                  <a:schemeClr val="tx1">
                    <a:lumMod val="65000"/>
                    <a:lumOff val="35000"/>
                  </a:schemeClr>
                </a:solidFill>
              </a:rPr>
              <a:t>Pacific </a:t>
            </a:r>
            <a:r>
              <a:rPr lang="en-US" sz="900" dirty="0">
                <a:solidFill>
                  <a:schemeClr val="tx1">
                    <a:lumMod val="65000"/>
                    <a:lumOff val="35000"/>
                  </a:schemeClr>
                </a:solidFill>
              </a:rPr>
              <a:t>Islander </a:t>
            </a:r>
            <a:endParaRPr lang="en-US" sz="900" dirty="0" smtClean="0">
              <a:solidFill>
                <a:schemeClr val="tx1">
                  <a:lumMod val="65000"/>
                  <a:lumOff val="35000"/>
                </a:schemeClr>
              </a:solidFill>
            </a:endParaRPr>
          </a:p>
          <a:p>
            <a:r>
              <a:rPr lang="en-US" sz="900" dirty="0" smtClean="0">
                <a:solidFill>
                  <a:schemeClr val="tx1">
                    <a:lumMod val="65000"/>
                    <a:lumOff val="35000"/>
                  </a:schemeClr>
                </a:solidFill>
              </a:rPr>
              <a:t>not </a:t>
            </a:r>
            <a:r>
              <a:rPr lang="en-US" sz="900" dirty="0">
                <a:solidFill>
                  <a:schemeClr val="tx1">
                    <a:lumMod val="65000"/>
                    <a:lumOff val="35000"/>
                  </a:schemeClr>
                </a:solidFill>
              </a:rPr>
              <a:t>plotted. </a:t>
            </a:r>
            <a:r>
              <a:rPr lang="en-US" sz="900" dirty="0" smtClean="0">
                <a:solidFill>
                  <a:schemeClr val="tx1">
                    <a:lumMod val="65000"/>
                    <a:lumOff val="35000"/>
                  </a:schemeClr>
                </a:solidFill>
              </a:rPr>
              <a:t>1,514 enrollments in fall 2017 and 1,930 enrollments in fall 2018. 1,230 enrollments in winter 2018 and 1,520 enrollments in winter 2019.</a:t>
            </a:r>
            <a:endParaRPr lang="en-US" sz="900" dirty="0">
              <a:solidFill>
                <a:schemeClr val="tx1">
                  <a:lumMod val="65000"/>
                  <a:lumOff val="35000"/>
                </a:schemeClr>
              </a:solidFill>
            </a:endParaRPr>
          </a:p>
        </p:txBody>
      </p:sp>
      <p:pic>
        <p:nvPicPr>
          <p:cNvPr id="7" name="Picture 6"/>
          <p:cNvPicPr>
            <a:picLocks noChangeAspect="1"/>
          </p:cNvPicPr>
          <p:nvPr/>
        </p:nvPicPr>
        <p:blipFill>
          <a:blip r:embed="rId3"/>
          <a:stretch>
            <a:fillRect/>
          </a:stretch>
        </p:blipFill>
        <p:spPr>
          <a:xfrm>
            <a:off x="836762" y="936719"/>
            <a:ext cx="7090165" cy="4732016"/>
          </a:xfrm>
          <a:prstGeom prst="rect">
            <a:avLst/>
          </a:prstGeom>
        </p:spPr>
      </p:pic>
    </p:spTree>
    <p:extLst>
      <p:ext uri="{BB962C8B-B14F-4D97-AF65-F5344CB8AC3E}">
        <p14:creationId xmlns:p14="http://schemas.microsoft.com/office/powerpoint/2010/main" val="1623304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21669" y="221230"/>
            <a:ext cx="6154249" cy="415498"/>
          </a:xfrm>
          <a:prstGeom prst="rect">
            <a:avLst/>
          </a:prstGeom>
          <a:noFill/>
        </p:spPr>
        <p:txBody>
          <a:bodyPr wrap="none" rtlCol="0">
            <a:spAutoFit/>
          </a:bodyPr>
          <a:lstStyle/>
          <a:p>
            <a:r>
              <a:rPr lang="en-US" sz="2100" b="1" dirty="0">
                <a:solidFill>
                  <a:schemeClr val="bg1"/>
                </a:solidFill>
                <a:effectLst>
                  <a:glow rad="63500">
                    <a:schemeClr val="tx1">
                      <a:alpha val="30000"/>
                    </a:schemeClr>
                  </a:glow>
                </a:effectLst>
              </a:rPr>
              <a:t>MATH10: Increase in Enrollment Post AB 705 Changes</a:t>
            </a:r>
          </a:p>
        </p:txBody>
      </p:sp>
      <p:pic>
        <p:nvPicPr>
          <p:cNvPr id="2" name="Picture 1"/>
          <p:cNvPicPr>
            <a:picLocks noChangeAspect="1"/>
          </p:cNvPicPr>
          <p:nvPr/>
        </p:nvPicPr>
        <p:blipFill>
          <a:blip r:embed="rId3"/>
          <a:stretch>
            <a:fillRect/>
          </a:stretch>
        </p:blipFill>
        <p:spPr>
          <a:xfrm>
            <a:off x="967142" y="924827"/>
            <a:ext cx="7010271" cy="4683888"/>
          </a:xfrm>
          <a:prstGeom prst="rect">
            <a:avLst/>
          </a:prstGeom>
        </p:spPr>
      </p:pic>
      <p:sp>
        <p:nvSpPr>
          <p:cNvPr id="7" name="TextBox 6"/>
          <p:cNvSpPr txBox="1"/>
          <p:nvPr/>
        </p:nvSpPr>
        <p:spPr>
          <a:xfrm>
            <a:off x="7975919" y="3715889"/>
            <a:ext cx="1092668" cy="1892826"/>
          </a:xfrm>
          <a:prstGeom prst="rect">
            <a:avLst/>
          </a:prstGeom>
          <a:noFill/>
        </p:spPr>
        <p:txBody>
          <a:bodyPr wrap="square" rtlCol="0">
            <a:spAutoFit/>
          </a:bodyPr>
          <a:lstStyle/>
          <a:p>
            <a:r>
              <a:rPr lang="en-US" sz="900" dirty="0">
                <a:solidFill>
                  <a:schemeClr val="tx1">
                    <a:lumMod val="65000"/>
                    <a:lumOff val="35000"/>
                  </a:schemeClr>
                </a:solidFill>
              </a:rPr>
              <a:t>Native </a:t>
            </a:r>
            <a:r>
              <a:rPr lang="en-US" sz="900" dirty="0" smtClean="0">
                <a:solidFill>
                  <a:schemeClr val="tx1">
                    <a:lumMod val="65000"/>
                    <a:lumOff val="35000"/>
                  </a:schemeClr>
                </a:solidFill>
              </a:rPr>
              <a:t>American, </a:t>
            </a:r>
          </a:p>
          <a:p>
            <a:r>
              <a:rPr lang="en-US" sz="900" dirty="0" smtClean="0">
                <a:solidFill>
                  <a:schemeClr val="tx1">
                    <a:lumMod val="65000"/>
                    <a:lumOff val="35000"/>
                  </a:schemeClr>
                </a:solidFill>
              </a:rPr>
              <a:t>Decline to State and </a:t>
            </a:r>
          </a:p>
          <a:p>
            <a:r>
              <a:rPr lang="en-US" sz="900" dirty="0" smtClean="0">
                <a:solidFill>
                  <a:schemeClr val="tx1">
                    <a:lumMod val="65000"/>
                    <a:lumOff val="35000"/>
                  </a:schemeClr>
                </a:solidFill>
              </a:rPr>
              <a:t>Pacific </a:t>
            </a:r>
            <a:r>
              <a:rPr lang="en-US" sz="900" dirty="0">
                <a:solidFill>
                  <a:schemeClr val="tx1">
                    <a:lumMod val="65000"/>
                    <a:lumOff val="35000"/>
                  </a:schemeClr>
                </a:solidFill>
              </a:rPr>
              <a:t>Islander </a:t>
            </a:r>
            <a:endParaRPr lang="en-US" sz="900" dirty="0" smtClean="0">
              <a:solidFill>
                <a:schemeClr val="tx1">
                  <a:lumMod val="65000"/>
                  <a:lumOff val="35000"/>
                </a:schemeClr>
              </a:solidFill>
            </a:endParaRPr>
          </a:p>
          <a:p>
            <a:r>
              <a:rPr lang="en-US" sz="900" dirty="0" smtClean="0">
                <a:solidFill>
                  <a:schemeClr val="tx1">
                    <a:lumMod val="65000"/>
                    <a:lumOff val="35000"/>
                  </a:schemeClr>
                </a:solidFill>
              </a:rPr>
              <a:t>not </a:t>
            </a:r>
            <a:r>
              <a:rPr lang="en-US" sz="900" dirty="0">
                <a:solidFill>
                  <a:schemeClr val="tx1">
                    <a:lumMod val="65000"/>
                    <a:lumOff val="35000"/>
                  </a:schemeClr>
                </a:solidFill>
              </a:rPr>
              <a:t>plotted. </a:t>
            </a:r>
            <a:r>
              <a:rPr lang="en-US" sz="900" dirty="0" smtClean="0">
                <a:solidFill>
                  <a:schemeClr val="tx1">
                    <a:lumMod val="65000"/>
                    <a:lumOff val="35000"/>
                  </a:schemeClr>
                </a:solidFill>
              </a:rPr>
              <a:t>1,038 enrollments in fall 2017, 1,780 enrollments in fall 2018. 955 enrollments in winter 2018, 1,360 enrollments in winter 2019. </a:t>
            </a:r>
            <a:endParaRPr lang="en-US" sz="900" dirty="0">
              <a:solidFill>
                <a:schemeClr val="tx1">
                  <a:lumMod val="65000"/>
                  <a:lumOff val="35000"/>
                </a:schemeClr>
              </a:solidFill>
            </a:endParaRPr>
          </a:p>
        </p:txBody>
      </p:sp>
    </p:spTree>
    <p:extLst>
      <p:ext uri="{BB962C8B-B14F-4D97-AF65-F5344CB8AC3E}">
        <p14:creationId xmlns:p14="http://schemas.microsoft.com/office/powerpoint/2010/main" val="2473984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74063" y="229266"/>
            <a:ext cx="5493107" cy="415498"/>
          </a:xfrm>
          <a:prstGeom prst="rect">
            <a:avLst/>
          </a:prstGeom>
          <a:noFill/>
        </p:spPr>
        <p:txBody>
          <a:bodyPr wrap="none" rtlCol="0">
            <a:spAutoFit/>
          </a:bodyPr>
          <a:lstStyle/>
          <a:p>
            <a:r>
              <a:rPr lang="en-US" sz="2100" b="1" dirty="0">
                <a:solidFill>
                  <a:schemeClr val="bg1"/>
                </a:solidFill>
                <a:effectLst>
                  <a:glow rad="63500">
                    <a:schemeClr val="tx1">
                      <a:alpha val="30000"/>
                    </a:schemeClr>
                  </a:glow>
                </a:effectLst>
              </a:rPr>
              <a:t>EWRT 1A: Changes in Success </a:t>
            </a:r>
            <a:r>
              <a:rPr lang="en-US" sz="2100" b="1" dirty="0" smtClean="0">
                <a:solidFill>
                  <a:schemeClr val="bg1"/>
                </a:solidFill>
                <a:effectLst>
                  <a:glow rad="63500">
                    <a:schemeClr val="tx1">
                      <a:alpha val="30000"/>
                    </a:schemeClr>
                  </a:glow>
                </a:effectLst>
              </a:rPr>
              <a:t>Rates by Ethnicity</a:t>
            </a:r>
            <a:endParaRPr lang="en-US" sz="2100" b="1" dirty="0">
              <a:solidFill>
                <a:schemeClr val="bg1"/>
              </a:solidFill>
              <a:effectLst>
                <a:glow rad="63500">
                  <a:schemeClr val="tx1">
                    <a:alpha val="30000"/>
                  </a:schemeClr>
                </a:glow>
              </a:effectLst>
            </a:endParaRPr>
          </a:p>
        </p:txBody>
      </p:sp>
      <p:pic>
        <p:nvPicPr>
          <p:cNvPr id="3" name="Picture 2"/>
          <p:cNvPicPr>
            <a:picLocks noChangeAspect="1"/>
          </p:cNvPicPr>
          <p:nvPr/>
        </p:nvPicPr>
        <p:blipFill>
          <a:blip r:embed="rId3"/>
          <a:stretch>
            <a:fillRect/>
          </a:stretch>
        </p:blipFill>
        <p:spPr>
          <a:xfrm>
            <a:off x="838305" y="907028"/>
            <a:ext cx="7088622" cy="4730987"/>
          </a:xfrm>
          <a:prstGeom prst="rect">
            <a:avLst/>
          </a:prstGeom>
        </p:spPr>
      </p:pic>
      <p:sp>
        <p:nvSpPr>
          <p:cNvPr id="6" name="TextBox 5"/>
          <p:cNvSpPr txBox="1"/>
          <p:nvPr/>
        </p:nvSpPr>
        <p:spPr>
          <a:xfrm>
            <a:off x="7926927" y="3730454"/>
            <a:ext cx="1156688" cy="2169825"/>
          </a:xfrm>
          <a:prstGeom prst="rect">
            <a:avLst/>
          </a:prstGeom>
          <a:noFill/>
        </p:spPr>
        <p:txBody>
          <a:bodyPr wrap="square" rtlCol="0">
            <a:spAutoFit/>
          </a:bodyPr>
          <a:lstStyle/>
          <a:p>
            <a:r>
              <a:rPr lang="en-US" sz="900" dirty="0">
                <a:solidFill>
                  <a:schemeClr val="tx1">
                    <a:lumMod val="65000"/>
                    <a:lumOff val="35000"/>
                  </a:schemeClr>
                </a:solidFill>
              </a:rPr>
              <a:t>Native </a:t>
            </a:r>
            <a:r>
              <a:rPr lang="en-US" sz="900" dirty="0" smtClean="0">
                <a:solidFill>
                  <a:schemeClr val="tx1">
                    <a:lumMod val="65000"/>
                    <a:lumOff val="35000"/>
                  </a:schemeClr>
                </a:solidFill>
              </a:rPr>
              <a:t>American, </a:t>
            </a:r>
          </a:p>
          <a:p>
            <a:r>
              <a:rPr lang="en-US" sz="900" dirty="0" smtClean="0">
                <a:solidFill>
                  <a:schemeClr val="tx1">
                    <a:lumMod val="65000"/>
                    <a:lumOff val="35000"/>
                  </a:schemeClr>
                </a:solidFill>
              </a:rPr>
              <a:t>Decline to State and </a:t>
            </a:r>
          </a:p>
          <a:p>
            <a:r>
              <a:rPr lang="en-US" sz="900" dirty="0" smtClean="0">
                <a:solidFill>
                  <a:schemeClr val="tx1">
                    <a:lumMod val="65000"/>
                    <a:lumOff val="35000"/>
                  </a:schemeClr>
                </a:solidFill>
              </a:rPr>
              <a:t>Pacific </a:t>
            </a:r>
            <a:r>
              <a:rPr lang="en-US" sz="900" dirty="0">
                <a:solidFill>
                  <a:schemeClr val="tx1">
                    <a:lumMod val="65000"/>
                    <a:lumOff val="35000"/>
                  </a:schemeClr>
                </a:solidFill>
              </a:rPr>
              <a:t>Islander </a:t>
            </a:r>
            <a:endParaRPr lang="en-US" sz="900" dirty="0" smtClean="0">
              <a:solidFill>
                <a:schemeClr val="tx1">
                  <a:lumMod val="65000"/>
                  <a:lumOff val="35000"/>
                </a:schemeClr>
              </a:solidFill>
            </a:endParaRPr>
          </a:p>
          <a:p>
            <a:r>
              <a:rPr lang="en-US" sz="900" dirty="0" smtClean="0">
                <a:solidFill>
                  <a:schemeClr val="tx1">
                    <a:lumMod val="65000"/>
                    <a:lumOff val="35000"/>
                  </a:schemeClr>
                </a:solidFill>
              </a:rPr>
              <a:t>not </a:t>
            </a:r>
            <a:r>
              <a:rPr lang="en-US" sz="900" dirty="0">
                <a:solidFill>
                  <a:schemeClr val="tx1">
                    <a:lumMod val="65000"/>
                    <a:lumOff val="35000"/>
                  </a:schemeClr>
                </a:solidFill>
              </a:rPr>
              <a:t>plotted. </a:t>
            </a:r>
            <a:r>
              <a:rPr lang="en-US" sz="900" dirty="0">
                <a:solidFill>
                  <a:schemeClr val="tx1">
                    <a:lumMod val="65000"/>
                    <a:lumOff val="35000"/>
                  </a:schemeClr>
                </a:solidFill>
              </a:rPr>
              <a:t>Success is A. B, C P</a:t>
            </a:r>
            <a:r>
              <a:rPr lang="en-US" sz="900" dirty="0" smtClean="0">
                <a:solidFill>
                  <a:schemeClr val="tx1">
                    <a:lumMod val="65000"/>
                    <a:lumOff val="35000"/>
                  </a:schemeClr>
                </a:solidFill>
              </a:rPr>
              <a:t>. </a:t>
            </a:r>
            <a:r>
              <a:rPr lang="en-US" sz="900" dirty="0">
                <a:solidFill>
                  <a:schemeClr val="tx1">
                    <a:lumMod val="65000"/>
                    <a:lumOff val="35000"/>
                  </a:schemeClr>
                </a:solidFill>
              </a:rPr>
              <a:t>1,514 enrollments in fall 2017 and 1,930 enrollments in fall 2018. 1,230 enrollments in winter 2018 and 1,520 enrollments in winter 2019.</a:t>
            </a:r>
          </a:p>
          <a:p>
            <a:endParaRPr lang="en-US" sz="900" dirty="0">
              <a:solidFill>
                <a:schemeClr val="tx1">
                  <a:lumMod val="65000"/>
                  <a:lumOff val="35000"/>
                </a:schemeClr>
              </a:solidFill>
            </a:endParaRPr>
          </a:p>
          <a:p>
            <a:endParaRPr lang="en-US" sz="900" dirty="0">
              <a:solidFill>
                <a:schemeClr val="tx1">
                  <a:lumMod val="65000"/>
                  <a:lumOff val="35000"/>
                </a:schemeClr>
              </a:solidFill>
            </a:endParaRPr>
          </a:p>
        </p:txBody>
      </p:sp>
    </p:spTree>
    <p:extLst>
      <p:ext uri="{BB962C8B-B14F-4D97-AF65-F5344CB8AC3E}">
        <p14:creationId xmlns:p14="http://schemas.microsoft.com/office/powerpoint/2010/main" val="254532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49545" y="112046"/>
            <a:ext cx="5888984" cy="646331"/>
          </a:xfrm>
          <a:prstGeom prst="rect">
            <a:avLst/>
          </a:prstGeom>
          <a:noFill/>
        </p:spPr>
        <p:txBody>
          <a:bodyPr wrap="none" rtlCol="0">
            <a:spAutoFit/>
          </a:bodyPr>
          <a:lstStyle/>
          <a:p>
            <a:r>
              <a:rPr lang="en-US" sz="1800" b="1" dirty="0">
                <a:solidFill>
                  <a:schemeClr val="bg1"/>
                </a:solidFill>
                <a:effectLst>
                  <a:glow rad="63500">
                    <a:schemeClr val="tx1">
                      <a:alpha val="30000"/>
                    </a:schemeClr>
                  </a:glow>
                </a:effectLst>
              </a:rPr>
              <a:t>EWRT 1A: </a:t>
            </a:r>
            <a:r>
              <a:rPr lang="en-US" sz="1800" b="1" dirty="0" smtClean="0">
                <a:solidFill>
                  <a:schemeClr val="bg1"/>
                </a:solidFill>
                <a:effectLst>
                  <a:glow rad="63500">
                    <a:schemeClr val="tx1">
                      <a:alpha val="30000"/>
                    </a:schemeClr>
                  </a:glow>
                </a:effectLst>
              </a:rPr>
              <a:t>Number </a:t>
            </a:r>
            <a:r>
              <a:rPr lang="en-US" sz="1800" b="1" dirty="0">
                <a:solidFill>
                  <a:schemeClr val="bg1"/>
                </a:solidFill>
                <a:effectLst>
                  <a:glow rad="63500">
                    <a:schemeClr val="tx1">
                      <a:alpha val="30000"/>
                    </a:schemeClr>
                  </a:glow>
                </a:effectLst>
              </a:rPr>
              <a:t>of Successful </a:t>
            </a:r>
            <a:r>
              <a:rPr lang="en-US" sz="1800" b="1" dirty="0" smtClean="0">
                <a:solidFill>
                  <a:schemeClr val="bg1"/>
                </a:solidFill>
                <a:effectLst>
                  <a:glow rad="63500">
                    <a:schemeClr val="tx1">
                      <a:alpha val="30000"/>
                    </a:schemeClr>
                  </a:glow>
                </a:effectLst>
              </a:rPr>
              <a:t>Completions</a:t>
            </a:r>
            <a:r>
              <a:rPr lang="en-US" sz="1800" b="1" dirty="0">
                <a:solidFill>
                  <a:schemeClr val="bg1"/>
                </a:solidFill>
                <a:effectLst>
                  <a:glow rad="63500">
                    <a:schemeClr val="tx1">
                      <a:alpha val="30000"/>
                    </a:schemeClr>
                  </a:glow>
                </a:effectLst>
              </a:rPr>
              <a:t> </a:t>
            </a:r>
            <a:r>
              <a:rPr lang="en-US" sz="1800" b="1" dirty="0" smtClean="0">
                <a:solidFill>
                  <a:schemeClr val="bg1"/>
                </a:solidFill>
                <a:effectLst>
                  <a:glow rad="63500">
                    <a:schemeClr val="tx1">
                      <a:alpha val="30000"/>
                    </a:schemeClr>
                  </a:glow>
                </a:effectLst>
              </a:rPr>
              <a:t>by Ethnicity  - </a:t>
            </a:r>
          </a:p>
          <a:p>
            <a:r>
              <a:rPr lang="en-US" sz="1800" b="1" dirty="0" smtClean="0">
                <a:solidFill>
                  <a:schemeClr val="bg1"/>
                </a:solidFill>
                <a:effectLst>
                  <a:glow rad="63500">
                    <a:schemeClr val="tx1">
                      <a:alpha val="30000"/>
                    </a:schemeClr>
                  </a:glow>
                </a:effectLst>
              </a:rPr>
              <a:t>Fall 2017 vs Fall 2018 + Winter 2018 vs Winter 2019</a:t>
            </a:r>
            <a:endParaRPr lang="en-US" sz="1800" b="1" dirty="0">
              <a:solidFill>
                <a:schemeClr val="bg1"/>
              </a:solidFill>
              <a:effectLst>
                <a:glow rad="63500">
                  <a:schemeClr val="tx1">
                    <a:alpha val="30000"/>
                  </a:schemeClr>
                </a:glow>
              </a:effectLst>
            </a:endParaRPr>
          </a:p>
        </p:txBody>
      </p:sp>
      <p:pic>
        <p:nvPicPr>
          <p:cNvPr id="3" name="Picture 2"/>
          <p:cNvPicPr>
            <a:picLocks noChangeAspect="1"/>
          </p:cNvPicPr>
          <p:nvPr/>
        </p:nvPicPr>
        <p:blipFill>
          <a:blip r:embed="rId3"/>
          <a:stretch>
            <a:fillRect/>
          </a:stretch>
        </p:blipFill>
        <p:spPr>
          <a:xfrm>
            <a:off x="899948" y="946244"/>
            <a:ext cx="7026979" cy="4689846"/>
          </a:xfrm>
          <a:prstGeom prst="rect">
            <a:avLst/>
          </a:prstGeom>
        </p:spPr>
      </p:pic>
      <p:sp>
        <p:nvSpPr>
          <p:cNvPr id="7" name="TextBox 6"/>
          <p:cNvSpPr txBox="1"/>
          <p:nvPr/>
        </p:nvSpPr>
        <p:spPr>
          <a:xfrm>
            <a:off x="7926927" y="3676821"/>
            <a:ext cx="1148062" cy="2031325"/>
          </a:xfrm>
          <a:prstGeom prst="rect">
            <a:avLst/>
          </a:prstGeom>
          <a:noFill/>
        </p:spPr>
        <p:txBody>
          <a:bodyPr wrap="square" rtlCol="0">
            <a:spAutoFit/>
          </a:bodyPr>
          <a:lstStyle/>
          <a:p>
            <a:r>
              <a:rPr lang="en-US" sz="900" dirty="0">
                <a:solidFill>
                  <a:schemeClr val="tx1">
                    <a:lumMod val="65000"/>
                    <a:lumOff val="35000"/>
                  </a:schemeClr>
                </a:solidFill>
              </a:rPr>
              <a:t>Native </a:t>
            </a:r>
            <a:r>
              <a:rPr lang="en-US" sz="900" dirty="0" smtClean="0">
                <a:solidFill>
                  <a:schemeClr val="tx1">
                    <a:lumMod val="65000"/>
                    <a:lumOff val="35000"/>
                  </a:schemeClr>
                </a:solidFill>
              </a:rPr>
              <a:t>American, </a:t>
            </a:r>
          </a:p>
          <a:p>
            <a:r>
              <a:rPr lang="en-US" sz="900" dirty="0" smtClean="0">
                <a:solidFill>
                  <a:schemeClr val="tx1">
                    <a:lumMod val="65000"/>
                    <a:lumOff val="35000"/>
                  </a:schemeClr>
                </a:solidFill>
              </a:rPr>
              <a:t>Decline to State and </a:t>
            </a:r>
          </a:p>
          <a:p>
            <a:r>
              <a:rPr lang="en-US" sz="900" dirty="0" smtClean="0">
                <a:solidFill>
                  <a:schemeClr val="tx1">
                    <a:lumMod val="65000"/>
                    <a:lumOff val="35000"/>
                  </a:schemeClr>
                </a:solidFill>
              </a:rPr>
              <a:t>Pacific </a:t>
            </a:r>
            <a:r>
              <a:rPr lang="en-US" sz="900" dirty="0">
                <a:solidFill>
                  <a:schemeClr val="tx1">
                    <a:lumMod val="65000"/>
                    <a:lumOff val="35000"/>
                  </a:schemeClr>
                </a:solidFill>
              </a:rPr>
              <a:t>Islander </a:t>
            </a:r>
            <a:endParaRPr lang="en-US" sz="900" dirty="0" smtClean="0">
              <a:solidFill>
                <a:schemeClr val="tx1">
                  <a:lumMod val="65000"/>
                  <a:lumOff val="35000"/>
                </a:schemeClr>
              </a:solidFill>
            </a:endParaRPr>
          </a:p>
          <a:p>
            <a:r>
              <a:rPr lang="en-US" sz="900" dirty="0" smtClean="0">
                <a:solidFill>
                  <a:schemeClr val="tx1">
                    <a:lumMod val="65000"/>
                    <a:lumOff val="35000"/>
                  </a:schemeClr>
                </a:solidFill>
              </a:rPr>
              <a:t>not </a:t>
            </a:r>
            <a:r>
              <a:rPr lang="en-US" sz="900" dirty="0">
                <a:solidFill>
                  <a:schemeClr val="tx1">
                    <a:lumMod val="65000"/>
                    <a:lumOff val="35000"/>
                  </a:schemeClr>
                </a:solidFill>
              </a:rPr>
              <a:t>plotted. </a:t>
            </a:r>
            <a:r>
              <a:rPr lang="en-US" sz="900" dirty="0" smtClean="0">
                <a:solidFill>
                  <a:schemeClr val="tx1">
                    <a:lumMod val="65000"/>
                    <a:lumOff val="35000"/>
                  </a:schemeClr>
                </a:solidFill>
              </a:rPr>
              <a:t>Success is A. B, C </a:t>
            </a:r>
            <a:r>
              <a:rPr lang="en-US" sz="900" dirty="0">
                <a:solidFill>
                  <a:schemeClr val="tx1">
                    <a:lumMod val="65000"/>
                    <a:lumOff val="35000"/>
                  </a:schemeClr>
                </a:solidFill>
              </a:rPr>
              <a:t>P. 1,514 enrollments in fall 2017 and 1,930 enrollments in fall 2018. 1,230 enrollments in winter 2018 and 1,520 enrollments in winter 2019.</a:t>
            </a:r>
          </a:p>
          <a:p>
            <a:endParaRPr lang="en-US" sz="900" dirty="0">
              <a:solidFill>
                <a:schemeClr val="tx1">
                  <a:lumMod val="65000"/>
                  <a:lumOff val="35000"/>
                </a:schemeClr>
              </a:solidFill>
            </a:endParaRPr>
          </a:p>
        </p:txBody>
      </p:sp>
    </p:spTree>
    <p:extLst>
      <p:ext uri="{BB962C8B-B14F-4D97-AF65-F5344CB8AC3E}">
        <p14:creationId xmlns:p14="http://schemas.microsoft.com/office/powerpoint/2010/main" val="1756236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10429</TotalTime>
  <Words>2066</Words>
  <Application>Microsoft Office PowerPoint</Application>
  <PresentationFormat>On-screen Show (16:10)</PresentationFormat>
  <Paragraphs>135</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Marisa Spatafore</dc:creator>
  <cp:lastModifiedBy>Mallory Newell</cp:lastModifiedBy>
  <cp:revision>159</cp:revision>
  <dcterms:created xsi:type="dcterms:W3CDTF">2018-08-06T21:50:51Z</dcterms:created>
  <dcterms:modified xsi:type="dcterms:W3CDTF">2019-05-20T16:39:07Z</dcterms:modified>
</cp:coreProperties>
</file>