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5"/>
  </p:notesMasterIdLst>
  <p:sldIdLst>
    <p:sldId id="273" r:id="rId5"/>
    <p:sldId id="274" r:id="rId6"/>
    <p:sldId id="258" r:id="rId7"/>
    <p:sldId id="297" r:id="rId8"/>
    <p:sldId id="263" r:id="rId9"/>
    <p:sldId id="290" r:id="rId10"/>
    <p:sldId id="265" r:id="rId11"/>
    <p:sldId id="296" r:id="rId12"/>
    <p:sldId id="266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35555"/>
    <a:srgbClr val="926E08"/>
    <a:srgbClr val="28524B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5" autoAdjust="0"/>
    <p:restoredTop sz="83017" autoAdjust="0"/>
  </p:normalViewPr>
  <p:slideViewPr>
    <p:cSldViewPr snapToGrid="0">
      <p:cViewPr varScale="1">
        <p:scale>
          <a:sx n="59" d="100"/>
          <a:sy n="59" d="100"/>
        </p:scale>
        <p:origin x="82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Pt>
            <c:idx val="1"/>
            <c:bubble3D val="0"/>
            <c:spPr>
              <a:ln w="92075">
                <a:solidFill>
                  <a:srgbClr val="760000"/>
                </a:solidFill>
              </a:ln>
            </c:spPr>
          </c:dPt>
          <c:dLbls>
            <c:dLbl>
              <c:idx val="0"/>
              <c:layout>
                <c:manualLayout>
                  <c:x val="-5.78713043101017E-2"/>
                  <c:y val="-2.3149970836979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872237044751299E-3"/>
                  <c:y val="-2.5025517643627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0.66500000000000004</c:v>
                </c:pt>
                <c:pt idx="1">
                  <c:v>0.67</c:v>
                </c:pt>
                <c:pt idx="2">
                  <c:v>0.67</c:v>
                </c:pt>
                <c:pt idx="3">
                  <c:v>0.65</c:v>
                </c:pt>
                <c:pt idx="4">
                  <c:v>0.64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346666377446623E-2"/>
                  <c:y val="-7.6326917468649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</c:v>
                </c:pt>
                <c:pt idx="1">
                  <c:v>0.49</c:v>
                </c:pt>
                <c:pt idx="2">
                  <c:v>0.48</c:v>
                </c:pt>
                <c:pt idx="3">
                  <c:v>0.47</c:v>
                </c:pt>
                <c:pt idx="4">
                  <c:v>0.48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Prepared</c:v>
                </c:pt>
              </c:strCache>
            </c:strRef>
          </c:tx>
          <c:spPr>
            <a:ln w="9207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166988423967699E-2"/>
                  <c:y val="-1.38263706620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403440272446968E-3"/>
                  <c:y val="2.502551764362575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0.82</c:v>
                </c:pt>
                <c:pt idx="1">
                  <c:v>0.83</c:v>
                </c:pt>
                <c:pt idx="2">
                  <c:v>0.84</c:v>
                </c:pt>
                <c:pt idx="3">
                  <c:v>0.78</c:v>
                </c:pt>
                <c:pt idx="4">
                  <c:v>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Unprepared</c:v>
                </c:pt>
              </c:strCache>
            </c:strRef>
          </c:tx>
          <c:spPr>
            <a:ln w="92075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019146367034703E-2"/>
                  <c:y val="4.24377813600666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</c:v>
                </c:pt>
                <c:pt idx="1">
                  <c:v>0.59</c:v>
                </c:pt>
                <c:pt idx="2">
                  <c:v>0.6</c:v>
                </c:pt>
                <c:pt idx="3">
                  <c:v>0.6</c:v>
                </c:pt>
                <c:pt idx="4">
                  <c:v>0.57999999999999996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8729835939928997E-2"/>
                  <c:y val="1.6391258384368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876877369495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0.47</c:v>
                </c:pt>
                <c:pt idx="1">
                  <c:v>0.44</c:v>
                </c:pt>
                <c:pt idx="2">
                  <c:v>0.5</c:v>
                </c:pt>
                <c:pt idx="3">
                  <c:v>0.5</c:v>
                </c:pt>
                <c:pt idx="4">
                  <c:v>0.51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723462253168801E-2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95684113865932E-3"/>
                  <c:y val="2.7528069407990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0.73</c:v>
                </c:pt>
                <c:pt idx="1">
                  <c:v>0.74</c:v>
                </c:pt>
                <c:pt idx="2">
                  <c:v>0.74</c:v>
                </c:pt>
                <c:pt idx="3">
                  <c:v>0.71</c:v>
                </c:pt>
                <c:pt idx="4">
                  <c:v>0.71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318944"/>
        <c:axId val="188319504"/>
      </c:lineChart>
      <c:catAx>
        <c:axId val="18831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8319504"/>
        <c:crosses val="autoZero"/>
        <c:auto val="1"/>
        <c:lblAlgn val="ctr"/>
        <c:lblOffset val="100"/>
        <c:noMultiLvlLbl val="0"/>
      </c:catAx>
      <c:valAx>
        <c:axId val="1883195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8318944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"/>
          <c:y val="0.92453885047364004"/>
          <c:w val="0.98450575909416282"/>
          <c:h val="7.5461140274132393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926651831564538E-2"/>
          <c:y val="3.4693241469816276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 Anza Completion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675196850393704E-2"/>
                  <c:y val="2.314814814814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739130434784205E-3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0.67</c:v>
                </c:pt>
                <c:pt idx="1">
                  <c:v>0.67</c:v>
                </c:pt>
                <c:pt idx="2">
                  <c:v>0.67</c:v>
                </c:pt>
                <c:pt idx="3">
                  <c:v>0.65</c:v>
                </c:pt>
                <c:pt idx="4">
                  <c:v>0.64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Completion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501283806915497E-2"/>
                  <c:y val="-2.314814814814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6086956521739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</c:v>
                </c:pt>
                <c:pt idx="1">
                  <c:v>0.49</c:v>
                </c:pt>
                <c:pt idx="2">
                  <c:v>0.48</c:v>
                </c:pt>
                <c:pt idx="3">
                  <c:v>0.47</c:v>
                </c:pt>
                <c:pt idx="4">
                  <c:v>0.48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Targeted Enrollment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84910989387198E-2"/>
                  <c:y val="6.944444444444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608695652173911E-3"/>
                  <c:y val="-2.314814814814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0.24</c:v>
                </c:pt>
                <c:pt idx="1">
                  <c:v>0.24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Targeted Completion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4501283806915463E-2"/>
                  <c:y val="1.85183362496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0.47</c:v>
                </c:pt>
                <c:pt idx="1">
                  <c:v>0.44</c:v>
                </c:pt>
                <c:pt idx="2">
                  <c:v>0.5</c:v>
                </c:pt>
                <c:pt idx="3">
                  <c:v>0.5</c:v>
                </c:pt>
                <c:pt idx="4">
                  <c:v>0.51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323424"/>
        <c:axId val="188323984"/>
      </c:lineChart>
      <c:catAx>
        <c:axId val="18832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323984"/>
        <c:crosses val="autoZero"/>
        <c:auto val="1"/>
        <c:lblAlgn val="ctr"/>
        <c:lblOffset val="100"/>
        <c:noMultiLvlLbl val="0"/>
      </c:catAx>
      <c:valAx>
        <c:axId val="1883239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323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5236990756590209E-2"/>
          <c:y val="0.91260371099445903"/>
          <c:w val="0.98476300924340976"/>
          <c:h val="5.4852362204724413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20641663213145E-2"/>
          <c:y val="3.4693172156297365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4424989639452963E-2"/>
                  <c:y val="6.9117592695279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964912280703363E-3"/>
                  <c:y val="4.6948356807511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0.72</c:v>
                </c:pt>
                <c:pt idx="2">
                  <c:v>0.73</c:v>
                </c:pt>
                <c:pt idx="3">
                  <c:v>0.74</c:v>
                </c:pt>
                <c:pt idx="4">
                  <c:v>0.71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6179720955933E-2"/>
                  <c:y val="2.412664966174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</c:v>
                </c:pt>
                <c:pt idx="1">
                  <c:v>0.44</c:v>
                </c:pt>
                <c:pt idx="2">
                  <c:v>0.44</c:v>
                </c:pt>
                <c:pt idx="3">
                  <c:v>0.46</c:v>
                </c:pt>
                <c:pt idx="4">
                  <c:v>0.47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6179720955933E-2"/>
                  <c:y val="-4.662304535876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0.59</c:v>
                </c:pt>
                <c:pt idx="1">
                  <c:v>0.6</c:v>
                </c:pt>
                <c:pt idx="2">
                  <c:v>0.65</c:v>
                </c:pt>
                <c:pt idx="3">
                  <c:v>0.67</c:v>
                </c:pt>
                <c:pt idx="4">
                  <c:v>0.64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Targeted</c:v>
                </c:pt>
              </c:strCache>
            </c:strRef>
          </c:tx>
          <c:spPr>
            <a:ln w="92075"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424989639452963E-2"/>
                  <c:y val="-2.2821707145761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929824561403508E-3"/>
                  <c:y val="-7.0422535211267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0.75</c:v>
                </c:pt>
                <c:pt idx="1">
                  <c:v>0.79</c:v>
                </c:pt>
                <c:pt idx="2">
                  <c:v>0.78</c:v>
                </c:pt>
                <c:pt idx="3">
                  <c:v>0.78</c:v>
                </c:pt>
                <c:pt idx="4">
                  <c:v>0.76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 Anza English Targeted Enrollment</c:v>
                </c:pt>
              </c:strCache>
            </c:strRef>
          </c:tx>
          <c:spPr>
            <a:ln w="9207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631578947368439E-2"/>
                  <c:y val="2.3474178403755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0.32</c:v>
                </c:pt>
                <c:pt idx="1">
                  <c:v>0.34</c:v>
                </c:pt>
                <c:pt idx="2">
                  <c:v>0.36</c:v>
                </c:pt>
                <c:pt idx="3">
                  <c:v>0.33</c:v>
                </c:pt>
                <c:pt idx="4">
                  <c:v>0.42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97136"/>
        <c:axId val="193297696"/>
      </c:lineChart>
      <c:catAx>
        <c:axId val="19329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297696"/>
        <c:crosses val="autoZero"/>
        <c:auto val="1"/>
        <c:lblAlgn val="ctr"/>
        <c:lblOffset val="100"/>
        <c:noMultiLvlLbl val="0"/>
      </c:catAx>
      <c:valAx>
        <c:axId val="1932976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29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22252728277399"/>
          <c:y val="0.91372019518686898"/>
          <c:w val="0.88077747271722617"/>
          <c:h val="5.562493068648109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13608353303662E-2"/>
          <c:y val="3.2378426655001458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1023022937350221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18E-3"/>
                  <c:y val="2.314814814814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0.5</c:v>
                </c:pt>
                <c:pt idx="2">
                  <c:v>0.52</c:v>
                </c:pt>
                <c:pt idx="3">
                  <c:v>0.51</c:v>
                </c:pt>
                <c:pt idx="4">
                  <c:v>0.56000000000000005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84910989387198E-2"/>
                  <c:y val="4.86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739130434782609E-3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0.38</c:v>
                </c:pt>
                <c:pt idx="1">
                  <c:v>0.39</c:v>
                </c:pt>
                <c:pt idx="2">
                  <c:v>0.42</c:v>
                </c:pt>
                <c:pt idx="3">
                  <c:v>0.45</c:v>
                </c:pt>
                <c:pt idx="4">
                  <c:v>0.48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84910989387198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18E-3"/>
                  <c:y val="2.546296296296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0.43</c:v>
                </c:pt>
                <c:pt idx="1">
                  <c:v>0.48</c:v>
                </c:pt>
                <c:pt idx="2">
                  <c:v>0.49</c:v>
                </c:pt>
                <c:pt idx="3">
                  <c:v>0.49</c:v>
                </c:pt>
                <c:pt idx="4">
                  <c:v>0.55000000000000004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1023022937350221E-2"/>
                  <c:y val="-2.546296296296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01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0.45</c:v>
                </c:pt>
                <c:pt idx="1">
                  <c:v>0.51</c:v>
                </c:pt>
                <c:pt idx="2">
                  <c:v>0.54</c:v>
                </c:pt>
                <c:pt idx="3">
                  <c:v>0.53</c:v>
                </c:pt>
                <c:pt idx="4">
                  <c:v>0.56999999999999995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01616"/>
        <c:axId val="193302176"/>
      </c:lineChart>
      <c:catAx>
        <c:axId val="19330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302176"/>
        <c:crosses val="autoZero"/>
        <c:auto val="1"/>
        <c:lblAlgn val="ctr"/>
        <c:lblOffset val="100"/>
        <c:noMultiLvlLbl val="0"/>
      </c:catAx>
      <c:valAx>
        <c:axId val="1933021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301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758729887024975E-2"/>
          <c:y val="0.91028889617964404"/>
          <c:w val="0.91151343717904831"/>
          <c:h val="5.9974300087489066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13625343650403E-2"/>
          <c:y val="3.4693241469816297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675196850393704E-2"/>
                  <c:y val="2.314814814814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0.54</c:v>
                </c:pt>
                <c:pt idx="2">
                  <c:v>0.54</c:v>
                </c:pt>
                <c:pt idx="3">
                  <c:v>0.54</c:v>
                </c:pt>
                <c:pt idx="4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501283806915497E-2"/>
                  <c:y val="-2.314814814814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608695652173911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0.31</c:v>
                </c:pt>
                <c:pt idx="2">
                  <c:v>0.31</c:v>
                </c:pt>
                <c:pt idx="3">
                  <c:v>0.33</c:v>
                </c:pt>
                <c:pt idx="4">
                  <c:v>0.34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84910989387198E-2"/>
                  <c:y val="6.944444444444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869565217391304E-3"/>
                  <c:y val="1.157407407407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0.45</c:v>
                </c:pt>
                <c:pt idx="1">
                  <c:v>0.44</c:v>
                </c:pt>
                <c:pt idx="2">
                  <c:v>0.47</c:v>
                </c:pt>
                <c:pt idx="3">
                  <c:v>0.45</c:v>
                </c:pt>
                <c:pt idx="4">
                  <c:v>0.42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675196850393697E-2"/>
                  <c:y val="-4.62981189851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0.59</c:v>
                </c:pt>
                <c:pt idx="3">
                  <c:v>0.6</c:v>
                </c:pt>
                <c:pt idx="4">
                  <c:v>0.56999999999999995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Targeted Enrollment</c:v>
                </c:pt>
              </c:strCache>
            </c:strRef>
          </c:tx>
          <c:spPr>
            <a:ln w="92075">
              <a:solidFill>
                <a:srgbClr val="F5C53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34782608695652E-2"/>
                  <c:y val="6.9444444444443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869565217391304E-3"/>
                  <c:y val="2.314814814814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0.39</c:v>
                </c:pt>
                <c:pt idx="1">
                  <c:v>0.41</c:v>
                </c:pt>
                <c:pt idx="2">
                  <c:v>0.43</c:v>
                </c:pt>
                <c:pt idx="3">
                  <c:v>0.43</c:v>
                </c:pt>
                <c:pt idx="4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06656"/>
        <c:axId val="193307216"/>
      </c:lineChart>
      <c:catAx>
        <c:axId val="19330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307216"/>
        <c:crosses val="autoZero"/>
        <c:auto val="1"/>
        <c:lblAlgn val="ctr"/>
        <c:lblOffset val="100"/>
        <c:noMultiLvlLbl val="0"/>
      </c:catAx>
      <c:valAx>
        <c:axId val="1933072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306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454382060938037E-2"/>
          <c:y val="0.91260371099445903"/>
          <c:w val="0.79341646696336876"/>
          <c:h val="5.4852362204724413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187521396781924E-2"/>
          <c:y val="3.7008056284631087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1023022937350221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18E-3"/>
                  <c:y val="2.314814814814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0.38</c:v>
                </c:pt>
                <c:pt idx="2">
                  <c:v>0.44</c:v>
                </c:pt>
                <c:pt idx="3">
                  <c:v>0.46</c:v>
                </c:pt>
                <c:pt idx="4">
                  <c:v>0.44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066501198219786E-2"/>
                  <c:y val="-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6086956521739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0.2</c:v>
                </c:pt>
                <c:pt idx="2">
                  <c:v>0.22</c:v>
                </c:pt>
                <c:pt idx="3">
                  <c:v>0.23</c:v>
                </c:pt>
                <c:pt idx="4">
                  <c:v>0.24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240414241698069E-2"/>
                  <c:y val="3.47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18E-3"/>
                  <c:y val="-6.9444444444445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0.23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0.28000000000000003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1023022937350221E-2"/>
                  <c:y val="-2.546296296296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01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</c:v>
                </c:pt>
                <c:pt idx="1">
                  <c:v>0.49</c:v>
                </c:pt>
                <c:pt idx="2">
                  <c:v>0.56999999999999995</c:v>
                </c:pt>
                <c:pt idx="3">
                  <c:v>0.57999999999999996</c:v>
                </c:pt>
                <c:pt idx="4">
                  <c:v>0.56999999999999995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11136"/>
        <c:axId val="193769248"/>
      </c:lineChart>
      <c:catAx>
        <c:axId val="19331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769248"/>
        <c:crosses val="autoZero"/>
        <c:auto val="1"/>
        <c:lblAlgn val="ctr"/>
        <c:lblOffset val="100"/>
        <c:noMultiLvlLbl val="0"/>
      </c:catAx>
      <c:valAx>
        <c:axId val="1937692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31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758729887024975E-2"/>
          <c:y val="0.91028889617964404"/>
          <c:w val="0.91151343717904831"/>
          <c:h val="5.9974300087489066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13625343650403E-2"/>
          <c:y val="3.4693241469816297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9.2592592592592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8695652173913E-3"/>
                  <c:y val="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0.46</c:v>
                </c:pt>
                <c:pt idx="2">
                  <c:v>0.47</c:v>
                </c:pt>
                <c:pt idx="3">
                  <c:v>0.41</c:v>
                </c:pt>
                <c:pt idx="4">
                  <c:v>0.46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1023022937350221E-2"/>
                  <c:y val="-2.546296296296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2592592592591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-2.314814814814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54629629629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0.19</c:v>
                </c:pt>
                <c:pt idx="2">
                  <c:v>0.27</c:v>
                </c:pt>
                <c:pt idx="3">
                  <c:v>0.27</c:v>
                </c:pt>
                <c:pt idx="4">
                  <c:v>0.25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01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2006-07 to 2011-12</c:v>
                </c:pt>
                <c:pt idx="1">
                  <c:v>2007-08 to 2012-13</c:v>
                </c:pt>
                <c:pt idx="2">
                  <c:v>2008-09 to 2013-14</c:v>
                </c:pt>
                <c:pt idx="3">
                  <c:v>2009-10 to 2014-15</c:v>
                </c:pt>
                <c:pt idx="4">
                  <c:v>2010-11 to 2015-16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0.46</c:v>
                </c:pt>
                <c:pt idx="1">
                  <c:v>0.49</c:v>
                </c:pt>
                <c:pt idx="2">
                  <c:v>0.49</c:v>
                </c:pt>
                <c:pt idx="3">
                  <c:v>0.43</c:v>
                </c:pt>
                <c:pt idx="4">
                  <c:v>0.49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73168"/>
        <c:axId val="193773728"/>
      </c:lineChart>
      <c:catAx>
        <c:axId val="19377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773728"/>
        <c:crosses val="autoZero"/>
        <c:auto val="1"/>
        <c:lblAlgn val="ctr"/>
        <c:lblOffset val="100"/>
        <c:noMultiLvlLbl val="0"/>
      </c:catAx>
      <c:valAx>
        <c:axId val="1937737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773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193512495720637E-2"/>
          <c:y val="0.91028889617964404"/>
          <c:w val="0.90607865457035264"/>
          <c:h val="5.9974300087489066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B04C-99A2-49D8-967A-18CCB4ED1DF1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698C-E097-4B17-A85D-3214699F4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8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Prepared/Unprepared based on lowest attempted Math or English course.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lowest attempted Math course was one below or college level, then student is “prepared for college.”</a:t>
            </a:r>
          </a:p>
          <a:p>
            <a:r>
              <a:rPr lang="en-US" baseline="0" dirty="0" smtClean="0"/>
              <a:t>If lowest attempted English course was college level, then student is “prepared for college.”</a:t>
            </a:r>
          </a:p>
          <a:p>
            <a:r>
              <a:rPr lang="en-US" baseline="0" dirty="0" smtClean="0"/>
              <a:t>If lowest attempted Math or English was below college level (two levels below or more in Math), then student is “unprepared for college.”</a:t>
            </a:r>
          </a:p>
          <a:p>
            <a:r>
              <a:rPr lang="en-US" baseline="0" dirty="0" smtClean="0"/>
              <a:t>If student attempts both Math and English, if lowest of either is below college level, then student is “unprepared for college.”</a:t>
            </a:r>
          </a:p>
          <a:p>
            <a:pPr marL="0" lvl="1" defTabSz="928190">
              <a:defRPr/>
            </a:pPr>
            <a:r>
              <a:rPr lang="en-US" dirty="0" smtClean="0">
                <a:cs typeface="+mn-cs"/>
              </a:rPr>
              <a:t>Transfer-Prepared” (60 UC/CSU transferrable units with GPA=&gt;2.0)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9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4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8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6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9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1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7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7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9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4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0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5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3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8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6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38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9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8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5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04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44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5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61238-8B33-46D6-87F1-818AB3482B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79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82104-0848-4979-81F4-55501A4C59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8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115F7-0848-4A0F-AEAE-BAD4824C80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96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1D42C-823B-469A-B1AA-47E0E94A7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4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F831-1F89-4893-B7AF-D81A236F00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26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59E47-5DE4-4509-AB18-CACF38DCD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2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ABA62-89F3-4383-A45C-BFCAF48DA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67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507C-561D-4BE9-BF98-B2DFF4D334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10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CF7A8-5782-4589-A2AB-477B21BE0F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76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BE38-B748-44CF-92C7-696891350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6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BF71-1D39-4211-A4C5-9A5E3E531C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8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6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3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5/11/2017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ECC595-147A-4D69-A87F-FEEE0FBA7E8A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083" y="4992468"/>
            <a:ext cx="6744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Success Scorecard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Spring 2017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Office of Institutional Research and Planning</a:t>
            </a:r>
          </a:p>
        </p:txBody>
      </p:sp>
    </p:spTree>
    <p:extLst>
      <p:ext uri="{BB962C8B-B14F-4D97-AF65-F5344CB8AC3E}">
        <p14:creationId xmlns:p14="http://schemas.microsoft.com/office/powerpoint/2010/main" val="1188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0945" y="2297706"/>
            <a:ext cx="11804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completion rate and the State rate are declining but the achievement gap is lessening for targeted populations</a:t>
            </a:r>
          </a:p>
          <a:p>
            <a:pPr marL="398463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While the enrollment of targeted students increased 33% over the past 5 cohorts, their completion rate       increased by 9%.</a:t>
            </a:r>
          </a:p>
          <a:p>
            <a:pPr marL="742903" lvl="1" indent="-3429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lvl="1" indent="-52388">
              <a:buNone/>
              <a:tabLst>
                <a:tab pos="6921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945" y="5228372"/>
            <a:ext cx="1180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little over half of all students who started in basic skills English completed transfer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English in one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44% of students who started in basic skills math completed transfer level math in one year.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381" y="3755017"/>
            <a:ext cx="1180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Statewide English and math completion rates are increasing at a higher rate than our college rate.</a:t>
            </a:r>
          </a:p>
          <a:p>
            <a:pPr marL="6921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Enrollment of targeted students in the English cohort increased 31% over the past 5 cohorts while their completion rate increased by only 1%.</a:t>
            </a:r>
          </a:p>
          <a:p>
            <a:pPr marL="125412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 cohort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their completion rate decreased by 5%.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365"/>
            <a:ext cx="10972800" cy="42334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&amp;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659872"/>
            <a:ext cx="11762510" cy="276912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degree/transfer completion rate is higher than the State and is the highest among our peer group.</a:t>
            </a:r>
          </a:p>
          <a:p>
            <a:pPr marL="0" indent="0">
              <a:buNone/>
              <a:tabLst>
                <a:tab pos="69215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Our rate is largely driven by Asian and Prepared students, but this is not completely representative of our   	student demographics.</a:t>
            </a:r>
          </a:p>
          <a:p>
            <a:pPr marL="342900" indent="-34290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Prepared students are more likely to achieve a degree, certificate, or transfer.</a:t>
            </a:r>
          </a:p>
          <a:p>
            <a:pPr marL="398463" lvl="1" indent="-52388">
              <a:buNone/>
              <a:tabLst>
                <a:tab pos="69215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But these students are not representative of our student demographics.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865" y="5385345"/>
            <a:ext cx="511989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enable students to complete basic skills work in a timely manner to progress to transfer level?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865" y="1236455"/>
            <a:ext cx="541915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disproportionate rate of targeted groups placing into basic skills courses?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865" y="4133249"/>
            <a:ext cx="53568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ensure we retain our standing at the top of the state in these rates?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7429" y="2473826"/>
            <a:ext cx="541915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enrollment of targeted groups increase, how do we ensure their success?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9" grpId="0"/>
      <p:bldP spid="4" grpId="0" animBg="1"/>
      <p:bldP spid="5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0" y="277975"/>
            <a:ext cx="7369179" cy="35588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105400" y="1238249"/>
            <a:ext cx="609600" cy="5524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13" y="1790700"/>
            <a:ext cx="6847888" cy="4838699"/>
          </a:xfrm>
        </p:spPr>
      </p:pic>
    </p:spTree>
    <p:extLst>
      <p:ext uri="{BB962C8B-B14F-4D97-AF65-F5344CB8AC3E}">
        <p14:creationId xmlns:p14="http://schemas.microsoft.com/office/powerpoint/2010/main" val="21083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54452018"/>
              </p:ext>
            </p:extLst>
          </p:nvPr>
        </p:nvGraphicFramePr>
        <p:xfrm>
          <a:off x="350520" y="734354"/>
          <a:ext cx="11064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2987"/>
            <a:ext cx="77724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Success Scorecard – Degree/Transfer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38" y="2843746"/>
            <a:ext cx="188863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Statewide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7357" y="2376843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0715" y="1375693"/>
            <a:ext cx="1027823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7153" y="2792051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9433" y="1714235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7573" y="2370376"/>
            <a:ext cx="1266671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Unprepared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2817" y="1011058"/>
            <a:ext cx="5562599" cy="424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first-time students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minimum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6 units earned who attempted any Math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 course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first three years and achieved any of the following outcomes within six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years: degree, certificate, transfer, or “transfer prepared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(90 UC/CSU transferable units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GPA &gt;= 2.0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293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Metric: 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688" indent="-166688" defTabSz="914293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will achieve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the highest score within the peer group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6688" indent="-166688" defTabSz="914293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no more than a 5% gap between targeted groups and all other groups.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42881" y="6361810"/>
            <a:ext cx="12253165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Prepared based on first course enrolled. 2015-16 cohort = 2,779; African American: 96; Asian: 1,130 ; Filipino: 182; Latino/a: 620; Native American: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Pacific Islander: 10;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Ethnic/Unreported: 161; White: 575. Targeted ethnicity = African American, Latino/a,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Islander. Non Targeted = Native American, Asian, White, Unreported.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571" y="3923928"/>
            <a:ext cx="3917629" cy="12003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Completion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American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(46/96)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Filipino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107/182)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Latino/a (305/620)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7357" y="4691795"/>
            <a:ext cx="2520071" cy="923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(875/1,130)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356/575)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0346" y="1982994"/>
            <a:ext cx="914400" cy="3059754"/>
            <a:chOff x="10078011" y="1442424"/>
            <a:chExt cx="914400" cy="3059754"/>
          </a:xfrm>
        </p:grpSpPr>
        <p:grpSp>
          <p:nvGrpSpPr>
            <p:cNvPr id="18" name="Group 17"/>
            <p:cNvGrpSpPr/>
            <p:nvPr/>
          </p:nvGrpSpPr>
          <p:grpSpPr>
            <a:xfrm>
              <a:off x="10218183" y="2520978"/>
              <a:ext cx="657016" cy="1981200"/>
              <a:chOff x="8122566" y="2971800"/>
              <a:chExt cx="657016" cy="1981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122566" y="3092540"/>
                <a:ext cx="657016" cy="1860460"/>
                <a:chOff x="8182184" y="1949540"/>
                <a:chExt cx="657016" cy="1860460"/>
              </a:xfrm>
            </p:grpSpPr>
            <p:sp>
              <p:nvSpPr>
                <p:cNvPr id="24" name="Up Arrow 23"/>
                <p:cNvSpPr/>
                <p:nvPr/>
              </p:nvSpPr>
              <p:spPr>
                <a:xfrm>
                  <a:off x="8258384" y="1949540"/>
                  <a:ext cx="484632" cy="978408"/>
                </a:xfrm>
                <a:prstGeom prst="up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" name="TextBox 3"/>
                <p:cNvSpPr txBox="1"/>
                <p:nvPr/>
              </p:nvSpPr>
              <p:spPr>
                <a:xfrm>
                  <a:off x="8182184" y="2895600"/>
                  <a:ext cx="657016" cy="914400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Peer </a:t>
                  </a:r>
                </a:p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Group</a:t>
                  </a:r>
                </a:p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High</a:t>
                  </a:r>
                </a:p>
                <a:p>
                  <a:pPr algn="ctr"/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64%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8235379" y="2971800"/>
                <a:ext cx="408432" cy="0"/>
              </a:xfrm>
              <a:prstGeom prst="line">
                <a:avLst/>
              </a:prstGeom>
              <a:ln w="603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5-Point Star 25"/>
            <p:cNvSpPr/>
            <p:nvPr/>
          </p:nvSpPr>
          <p:spPr>
            <a:xfrm>
              <a:off x="10078011" y="1442424"/>
              <a:ext cx="914400" cy="914400"/>
            </a:xfrm>
            <a:prstGeom prst="star5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70403" y="245398"/>
            <a:ext cx="2408643" cy="56322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De Anza Peer Group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/>
              <a:t>Moorpark	</a:t>
            </a:r>
            <a:r>
              <a:rPr lang="en-US" dirty="0" smtClean="0"/>
              <a:t>63%</a:t>
            </a:r>
            <a:endParaRPr lang="en-US" dirty="0"/>
          </a:p>
          <a:p>
            <a:r>
              <a:rPr lang="en-US" dirty="0" smtClean="0"/>
              <a:t>Santa </a:t>
            </a:r>
            <a:r>
              <a:rPr lang="en-US" dirty="0"/>
              <a:t>Barbara	62%</a:t>
            </a:r>
          </a:p>
          <a:p>
            <a:r>
              <a:rPr lang="en-US" dirty="0"/>
              <a:t>Diablo Valley            </a:t>
            </a:r>
            <a:r>
              <a:rPr lang="en-US" dirty="0" smtClean="0"/>
              <a:t>62%</a:t>
            </a:r>
            <a:endParaRPr lang="en-US" dirty="0"/>
          </a:p>
          <a:p>
            <a:r>
              <a:rPr lang="en-US" dirty="0" smtClean="0"/>
              <a:t>Orange </a:t>
            </a:r>
            <a:r>
              <a:rPr lang="en-US" dirty="0"/>
              <a:t>Coast	61%</a:t>
            </a:r>
          </a:p>
          <a:p>
            <a:r>
              <a:rPr lang="en-US" dirty="0" err="1" smtClean="0"/>
              <a:t>Ohlone</a:t>
            </a:r>
            <a:r>
              <a:rPr lang="en-US" dirty="0"/>
              <a:t>	</a:t>
            </a:r>
            <a:r>
              <a:rPr lang="en-US" dirty="0" smtClean="0"/>
              <a:t>	61%</a:t>
            </a:r>
            <a:endParaRPr lang="en-US" dirty="0"/>
          </a:p>
          <a:p>
            <a:r>
              <a:rPr lang="en-US" dirty="0"/>
              <a:t>Las </a:t>
            </a:r>
            <a:r>
              <a:rPr lang="en-US" dirty="0" err="1"/>
              <a:t>Positas</a:t>
            </a:r>
            <a:r>
              <a:rPr lang="en-US" dirty="0"/>
              <a:t>	</a:t>
            </a:r>
            <a:r>
              <a:rPr lang="en-US" dirty="0" smtClean="0"/>
              <a:t>61% San </a:t>
            </a:r>
            <a:r>
              <a:rPr lang="en-US" dirty="0"/>
              <a:t>Diego Mesa	</a:t>
            </a:r>
            <a:r>
              <a:rPr lang="en-US" dirty="0" smtClean="0"/>
              <a:t>56%</a:t>
            </a:r>
            <a:endParaRPr lang="en-US" dirty="0"/>
          </a:p>
          <a:p>
            <a:r>
              <a:rPr lang="en-US" dirty="0"/>
              <a:t>Golden West	</a:t>
            </a:r>
            <a:r>
              <a:rPr lang="en-US" dirty="0" smtClean="0"/>
              <a:t>56%</a:t>
            </a:r>
            <a:endParaRPr lang="en-US" dirty="0"/>
          </a:p>
          <a:p>
            <a:r>
              <a:rPr lang="en-US" dirty="0"/>
              <a:t>Mira Costa	</a:t>
            </a:r>
            <a:r>
              <a:rPr lang="en-US" dirty="0" smtClean="0"/>
              <a:t>55%</a:t>
            </a:r>
            <a:endParaRPr lang="en-US" dirty="0"/>
          </a:p>
          <a:p>
            <a:r>
              <a:rPr lang="en-US" dirty="0" smtClean="0"/>
              <a:t>Pasadena</a:t>
            </a:r>
            <a:r>
              <a:rPr lang="en-US" dirty="0"/>
              <a:t>	</a:t>
            </a:r>
            <a:r>
              <a:rPr lang="en-US" dirty="0" smtClean="0"/>
              <a:t>	54%</a:t>
            </a:r>
            <a:endParaRPr lang="en-US" dirty="0"/>
          </a:p>
          <a:p>
            <a:r>
              <a:rPr lang="en-US" dirty="0"/>
              <a:t>LA Pierce		</a:t>
            </a:r>
            <a:r>
              <a:rPr lang="en-US" dirty="0" smtClean="0"/>
              <a:t>54%</a:t>
            </a:r>
            <a:endParaRPr lang="en-US" dirty="0"/>
          </a:p>
          <a:p>
            <a:r>
              <a:rPr lang="en-US" dirty="0"/>
              <a:t>Cypress		</a:t>
            </a:r>
            <a:r>
              <a:rPr lang="en-US" dirty="0" smtClean="0"/>
              <a:t>53%</a:t>
            </a:r>
            <a:endParaRPr lang="en-US" dirty="0"/>
          </a:p>
          <a:p>
            <a:r>
              <a:rPr lang="en-US" dirty="0"/>
              <a:t>Cuesta		52%</a:t>
            </a:r>
          </a:p>
          <a:p>
            <a:r>
              <a:rPr lang="en-US" dirty="0"/>
              <a:t>Sierra		</a:t>
            </a:r>
            <a:r>
              <a:rPr lang="en-US" dirty="0" smtClean="0"/>
              <a:t>52%</a:t>
            </a:r>
            <a:endParaRPr lang="en-US" dirty="0"/>
          </a:p>
          <a:p>
            <a:r>
              <a:rPr lang="en-US" dirty="0"/>
              <a:t>Fullerton		51%</a:t>
            </a:r>
          </a:p>
          <a:p>
            <a:r>
              <a:rPr lang="en-US" dirty="0" smtClean="0"/>
              <a:t>Santa </a:t>
            </a:r>
            <a:r>
              <a:rPr lang="en-US" dirty="0"/>
              <a:t>Monica	</a:t>
            </a:r>
            <a:r>
              <a:rPr lang="en-US" dirty="0" smtClean="0"/>
              <a:t>51%</a:t>
            </a:r>
            <a:endParaRPr lang="en-US" dirty="0"/>
          </a:p>
          <a:p>
            <a:r>
              <a:rPr lang="en-US" dirty="0" smtClean="0"/>
              <a:t>Skyline</a:t>
            </a:r>
            <a:r>
              <a:rPr lang="en-US" dirty="0"/>
              <a:t>	</a:t>
            </a:r>
            <a:r>
              <a:rPr lang="en-US" dirty="0" smtClean="0"/>
              <a:t>	49%</a:t>
            </a:r>
            <a:endParaRPr lang="en-US" dirty="0"/>
          </a:p>
          <a:p>
            <a:r>
              <a:rPr lang="en-US" dirty="0" smtClean="0"/>
              <a:t>Folsom </a:t>
            </a:r>
            <a:r>
              <a:rPr lang="en-US" dirty="0"/>
              <a:t>Lake	</a:t>
            </a:r>
            <a:r>
              <a:rPr lang="en-US" dirty="0" smtClean="0"/>
              <a:t>49%</a:t>
            </a:r>
          </a:p>
          <a:p>
            <a:r>
              <a:rPr lang="en-US" dirty="0" smtClean="0"/>
              <a:t>Alameda                   45%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4120" y="5399418"/>
            <a:ext cx="2736283" cy="923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the cohort are ‘Prepared’ vs 70% ‘Unprepared’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7" grpId="0"/>
      <p:bldP spid="8" grpId="0"/>
      <p:bldP spid="11" grpId="0"/>
      <p:bldP spid="12" grpId="0"/>
      <p:bldP spid="14" grpId="0"/>
      <p:bldP spid="16" grpId="0"/>
      <p:bldP spid="17" grpId="0" animBg="1"/>
      <p:bldP spid="21" grpId="0"/>
      <p:bldP spid="20" grpId="0" animBg="1"/>
      <p:bldP spid="23" grpId="0" animBg="1"/>
      <p:bldP spid="1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2236732"/>
              </p:ext>
            </p:extLst>
          </p:nvPr>
        </p:nvGraphicFramePr>
        <p:xfrm>
          <a:off x="203200" y="914400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93195" y="4290093"/>
            <a:ext cx="394432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 Anza Enrollment of Targeted Students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288" y="2945316"/>
            <a:ext cx="21771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Statewide Completion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3195" y="2917471"/>
            <a:ext cx="303061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Anza Completion - Targeted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9729" y="2522045"/>
            <a:ext cx="205201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 Anza Completion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25277" y="152400"/>
            <a:ext cx="9856442" cy="762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 lnSpcReduction="10000"/>
          </a:bodyPr>
          <a:lstStyle>
            <a:lvl1pPr algn="ctr" defTabSz="91429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Success Scorecard – Degree/Transfer Completion Rate - Comparisons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005223" y="2525008"/>
            <a:ext cx="1193754" cy="1095162"/>
            <a:chOff x="7151805" y="3022849"/>
            <a:chExt cx="547242" cy="306331"/>
          </a:xfrm>
        </p:grpSpPr>
        <p:grpSp>
          <p:nvGrpSpPr>
            <p:cNvPr id="17" name="Group 16"/>
            <p:cNvGrpSpPr/>
            <p:nvPr/>
          </p:nvGrpSpPr>
          <p:grpSpPr>
            <a:xfrm>
              <a:off x="7151805" y="3022849"/>
              <a:ext cx="547242" cy="306331"/>
              <a:chOff x="6864344" y="2571326"/>
              <a:chExt cx="719946" cy="51587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864344" y="2571326"/>
                <a:ext cx="719946" cy="515879"/>
                <a:chOff x="10512855" y="-13891"/>
                <a:chExt cx="719946" cy="515879"/>
              </a:xfrm>
            </p:grpSpPr>
            <p:sp>
              <p:nvSpPr>
                <p:cNvPr id="23" name="Up Arrow 22"/>
                <p:cNvSpPr/>
                <p:nvPr/>
              </p:nvSpPr>
              <p:spPr>
                <a:xfrm rot="10800000">
                  <a:off x="10774651" y="-13891"/>
                  <a:ext cx="183217" cy="205009"/>
                </a:xfrm>
                <a:prstGeom prst="up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4" name="TextBox 3"/>
                <p:cNvSpPr txBox="1"/>
                <p:nvPr/>
              </p:nvSpPr>
              <p:spPr>
                <a:xfrm>
                  <a:off x="10512855" y="200517"/>
                  <a:ext cx="719946" cy="301471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-2% </a:t>
                  </a:r>
                </a:p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change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11005223" y="1443547"/>
            <a:ext cx="1278461" cy="1149208"/>
            <a:chOff x="6219156" y="3173760"/>
            <a:chExt cx="719946" cy="512930"/>
          </a:xfrm>
        </p:grpSpPr>
        <p:grpSp>
          <p:nvGrpSpPr>
            <p:cNvPr id="26" name="Group 25"/>
            <p:cNvGrpSpPr/>
            <p:nvPr/>
          </p:nvGrpSpPr>
          <p:grpSpPr>
            <a:xfrm>
              <a:off x="6219156" y="3173760"/>
              <a:ext cx="719946" cy="512930"/>
              <a:chOff x="8374391" y="1579938"/>
              <a:chExt cx="719946" cy="512930"/>
            </a:xfrm>
          </p:grpSpPr>
          <p:sp>
            <p:nvSpPr>
              <p:cNvPr id="27" name="Up Arrow 26"/>
              <p:cNvSpPr/>
              <p:nvPr/>
            </p:nvSpPr>
            <p:spPr>
              <a:xfrm rot="10800000">
                <a:off x="8619416" y="1579938"/>
                <a:ext cx="183217" cy="205009"/>
              </a:xfrm>
              <a:prstGeom prst="up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TextBox 3"/>
              <p:cNvSpPr txBox="1"/>
              <p:nvPr/>
            </p:nvSpPr>
            <p:spPr>
              <a:xfrm>
                <a:off x="8374391" y="1791396"/>
                <a:ext cx="719946" cy="30147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-4% 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 rot="10800000">
            <a:off x="10956262" y="3545526"/>
            <a:ext cx="1227638" cy="860487"/>
            <a:chOff x="6869281" y="2305719"/>
            <a:chExt cx="719946" cy="470621"/>
          </a:xfrm>
        </p:grpSpPr>
        <p:grpSp>
          <p:nvGrpSpPr>
            <p:cNvPr id="30" name="Group 29"/>
            <p:cNvGrpSpPr/>
            <p:nvPr/>
          </p:nvGrpSpPr>
          <p:grpSpPr>
            <a:xfrm>
              <a:off x="6869281" y="2305719"/>
              <a:ext cx="719946" cy="470621"/>
              <a:chOff x="10517798" y="-279495"/>
              <a:chExt cx="719946" cy="470621"/>
            </a:xfrm>
          </p:grpSpPr>
          <p:sp>
            <p:nvSpPr>
              <p:cNvPr id="31" name="Up Arrow 30"/>
              <p:cNvSpPr/>
              <p:nvPr/>
            </p:nvSpPr>
            <p:spPr>
              <a:xfrm rot="10800000">
                <a:off x="10774651" y="-13883"/>
                <a:ext cx="183217" cy="205009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2" name="TextBox 3"/>
              <p:cNvSpPr txBox="1"/>
              <p:nvPr/>
            </p:nvSpPr>
            <p:spPr>
              <a:xfrm rot="10800000">
                <a:off x="10517798" y="-279495"/>
                <a:ext cx="719946" cy="248036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 9%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 rot="10800000">
            <a:off x="10997762" y="4485716"/>
            <a:ext cx="1144637" cy="790566"/>
            <a:chOff x="5174849" y="1957489"/>
            <a:chExt cx="719946" cy="453045"/>
          </a:xfrm>
        </p:grpSpPr>
        <p:grpSp>
          <p:nvGrpSpPr>
            <p:cNvPr id="34" name="Group 33"/>
            <p:cNvGrpSpPr/>
            <p:nvPr/>
          </p:nvGrpSpPr>
          <p:grpSpPr>
            <a:xfrm>
              <a:off x="5174849" y="1957489"/>
              <a:ext cx="719946" cy="453045"/>
              <a:chOff x="6857770" y="2323295"/>
              <a:chExt cx="719946" cy="45304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857770" y="2323295"/>
                <a:ext cx="719946" cy="453045"/>
                <a:chOff x="10506287" y="-261919"/>
                <a:chExt cx="719946" cy="453045"/>
              </a:xfrm>
            </p:grpSpPr>
            <p:sp>
              <p:nvSpPr>
                <p:cNvPr id="36" name="Up Arrow 35"/>
                <p:cNvSpPr/>
                <p:nvPr/>
              </p:nvSpPr>
              <p:spPr>
                <a:xfrm rot="10800000">
                  <a:off x="10774651" y="-13883"/>
                  <a:ext cx="183217" cy="205009"/>
                </a:xfrm>
                <a:prstGeom prst="upArrow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" name="TextBox 3"/>
                <p:cNvSpPr txBox="1"/>
                <p:nvPr/>
              </p:nvSpPr>
              <p:spPr>
                <a:xfrm rot="10800000">
                  <a:off x="10506287" y="-261919"/>
                  <a:ext cx="719946" cy="248036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33% </a:t>
                  </a:r>
                </a:p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change</a:t>
                  </a:r>
                  <a:endParaRPr 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386867" y="2643934"/>
            <a:ext cx="1278461" cy="675441"/>
            <a:chOff x="7689183" y="1526443"/>
            <a:chExt cx="1278461" cy="675441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8802255" y="1625124"/>
              <a:ext cx="1" cy="350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"/>
            <p:cNvSpPr txBox="1"/>
            <p:nvPr/>
          </p:nvSpPr>
          <p:spPr>
            <a:xfrm>
              <a:off x="7689183" y="1526443"/>
              <a:ext cx="1278461" cy="67544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3%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difference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8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8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29666561"/>
              </p:ext>
            </p:extLst>
          </p:nvPr>
        </p:nvGraphicFramePr>
        <p:xfrm>
          <a:off x="179157" y="737985"/>
          <a:ext cx="1158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- Basic Skills English Sequence Completion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600" y="2965519"/>
            <a:ext cx="191749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Statewide - 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9085" y="2192477"/>
            <a:ext cx="1792328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 Anza - Overall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6070" y="2580446"/>
            <a:ext cx="207586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Completion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611" y="1480407"/>
            <a:ext cx="250495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Completion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6823" y="2065564"/>
            <a:ext cx="7416799" cy="1938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started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below transfer level English tracked for six years, who complete college level English.</a:t>
            </a:r>
          </a:p>
          <a:p>
            <a:pPr defTabSz="914293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Metric: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skills English course completion rate will achieve 77%.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2346" y="6376612"/>
            <a:ext cx="12316691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latin typeface="Arial" panose="020B0604020202020204" pitchFamily="34" charset="0"/>
                <a:cs typeface="Arial" pitchFamily="34" charset="0"/>
              </a:rPr>
              <a:t>2015-16 cohort total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2,082;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100;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699;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Filipino: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145; Latino/a: 605;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376;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12, Multi Ethnic/Unreported: 131; Pacific Islander: 14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White, Multi Ethnic,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122326" y="622800"/>
            <a:ext cx="1278461" cy="1149208"/>
            <a:chOff x="6219156" y="3173760"/>
            <a:chExt cx="719946" cy="512930"/>
          </a:xfrm>
        </p:grpSpPr>
        <p:grpSp>
          <p:nvGrpSpPr>
            <p:cNvPr id="18" name="Group 17"/>
            <p:cNvGrpSpPr/>
            <p:nvPr/>
          </p:nvGrpSpPr>
          <p:grpSpPr>
            <a:xfrm>
              <a:off x="6219156" y="3173760"/>
              <a:ext cx="719946" cy="512930"/>
              <a:chOff x="8374391" y="1579938"/>
              <a:chExt cx="719946" cy="512930"/>
            </a:xfrm>
          </p:grpSpPr>
          <p:sp>
            <p:nvSpPr>
              <p:cNvPr id="19" name="Up Arrow 18"/>
              <p:cNvSpPr/>
              <p:nvPr/>
            </p:nvSpPr>
            <p:spPr>
              <a:xfrm>
                <a:off x="8619416" y="1579938"/>
                <a:ext cx="183217" cy="205009"/>
              </a:xfrm>
              <a:prstGeom prst="up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" name="TextBox 3"/>
              <p:cNvSpPr txBox="1"/>
              <p:nvPr/>
            </p:nvSpPr>
            <p:spPr>
              <a:xfrm>
                <a:off x="8374391" y="1791396"/>
                <a:ext cx="719946" cy="30147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% 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164679" y="1667703"/>
            <a:ext cx="1193754" cy="1095162"/>
            <a:chOff x="7151805" y="3022849"/>
            <a:chExt cx="547242" cy="306331"/>
          </a:xfrm>
        </p:grpSpPr>
        <p:grpSp>
          <p:nvGrpSpPr>
            <p:cNvPr id="23" name="Group 22"/>
            <p:cNvGrpSpPr/>
            <p:nvPr/>
          </p:nvGrpSpPr>
          <p:grpSpPr>
            <a:xfrm>
              <a:off x="7151805" y="3022849"/>
              <a:ext cx="547242" cy="306331"/>
              <a:chOff x="6864344" y="2571326"/>
              <a:chExt cx="719946" cy="51587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864344" y="2571326"/>
                <a:ext cx="719946" cy="515879"/>
                <a:chOff x="10512855" y="-13891"/>
                <a:chExt cx="719946" cy="515879"/>
              </a:xfrm>
            </p:grpSpPr>
            <p:sp>
              <p:nvSpPr>
                <p:cNvPr id="25" name="Up Arrow 24"/>
                <p:cNvSpPr/>
                <p:nvPr/>
              </p:nvSpPr>
              <p:spPr>
                <a:xfrm>
                  <a:off x="10774651" y="-13891"/>
                  <a:ext cx="183217" cy="205009"/>
                </a:xfrm>
                <a:prstGeom prst="up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" name="TextBox 3"/>
                <p:cNvSpPr txBox="1"/>
                <p:nvPr/>
              </p:nvSpPr>
              <p:spPr>
                <a:xfrm>
                  <a:off x="10512855" y="200517"/>
                  <a:ext cx="719946" cy="301471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9% </a:t>
                  </a:r>
                </a:p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change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11181266" y="2692458"/>
            <a:ext cx="1278461" cy="1149208"/>
            <a:chOff x="6219156" y="3173760"/>
            <a:chExt cx="719946" cy="512930"/>
          </a:xfrm>
        </p:grpSpPr>
        <p:grpSp>
          <p:nvGrpSpPr>
            <p:cNvPr id="28" name="Group 27"/>
            <p:cNvGrpSpPr/>
            <p:nvPr/>
          </p:nvGrpSpPr>
          <p:grpSpPr>
            <a:xfrm>
              <a:off x="6219156" y="3173760"/>
              <a:ext cx="719946" cy="512930"/>
              <a:chOff x="8374391" y="1579938"/>
              <a:chExt cx="719946" cy="512930"/>
            </a:xfrm>
          </p:grpSpPr>
          <p:sp>
            <p:nvSpPr>
              <p:cNvPr id="29" name="Up Arrow 28"/>
              <p:cNvSpPr/>
              <p:nvPr/>
            </p:nvSpPr>
            <p:spPr>
              <a:xfrm>
                <a:off x="8619416" y="1579938"/>
                <a:ext cx="183217" cy="205009"/>
              </a:xfrm>
              <a:prstGeom prst="up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0" name="TextBox 3"/>
              <p:cNvSpPr txBox="1"/>
              <p:nvPr/>
            </p:nvSpPr>
            <p:spPr>
              <a:xfrm>
                <a:off x="8374391" y="1791396"/>
                <a:ext cx="719946" cy="30147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8% 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0800000">
            <a:off x="11187049" y="3657544"/>
            <a:ext cx="1227638" cy="860487"/>
            <a:chOff x="6869281" y="2305719"/>
            <a:chExt cx="719946" cy="470621"/>
          </a:xfrm>
        </p:grpSpPr>
        <p:grpSp>
          <p:nvGrpSpPr>
            <p:cNvPr id="32" name="Group 31"/>
            <p:cNvGrpSpPr/>
            <p:nvPr/>
          </p:nvGrpSpPr>
          <p:grpSpPr>
            <a:xfrm>
              <a:off x="6869281" y="2305719"/>
              <a:ext cx="719946" cy="470621"/>
              <a:chOff x="10517798" y="-279495"/>
              <a:chExt cx="719946" cy="470621"/>
            </a:xfrm>
          </p:grpSpPr>
          <p:sp>
            <p:nvSpPr>
              <p:cNvPr id="33" name="Up Arrow 32"/>
              <p:cNvSpPr/>
              <p:nvPr/>
            </p:nvSpPr>
            <p:spPr>
              <a:xfrm rot="10800000">
                <a:off x="10774651" y="-13883"/>
                <a:ext cx="183217" cy="205009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4" name="TextBox 3"/>
              <p:cNvSpPr txBox="1"/>
              <p:nvPr/>
            </p:nvSpPr>
            <p:spPr>
              <a:xfrm rot="10800000">
                <a:off x="10517798" y="-279495"/>
                <a:ext cx="719946" cy="248036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 1%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 rot="10800000">
            <a:off x="11256150" y="4595549"/>
            <a:ext cx="1144637" cy="790566"/>
            <a:chOff x="5174849" y="1957489"/>
            <a:chExt cx="719946" cy="453045"/>
          </a:xfrm>
        </p:grpSpPr>
        <p:grpSp>
          <p:nvGrpSpPr>
            <p:cNvPr id="36" name="Group 35"/>
            <p:cNvGrpSpPr/>
            <p:nvPr/>
          </p:nvGrpSpPr>
          <p:grpSpPr>
            <a:xfrm>
              <a:off x="5174849" y="1957489"/>
              <a:ext cx="719946" cy="453045"/>
              <a:chOff x="6857770" y="2323295"/>
              <a:chExt cx="719946" cy="45304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857770" y="2323295"/>
                <a:ext cx="719946" cy="453045"/>
                <a:chOff x="10506287" y="-261919"/>
                <a:chExt cx="719946" cy="453045"/>
              </a:xfrm>
            </p:grpSpPr>
            <p:sp>
              <p:nvSpPr>
                <p:cNvPr id="38" name="Up Arrow 37"/>
                <p:cNvSpPr/>
                <p:nvPr/>
              </p:nvSpPr>
              <p:spPr>
                <a:xfrm rot="10800000">
                  <a:off x="10774651" y="-13883"/>
                  <a:ext cx="183217" cy="205009"/>
                </a:xfrm>
                <a:prstGeom prst="upArrow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" name="TextBox 3"/>
                <p:cNvSpPr txBox="1"/>
                <p:nvPr/>
              </p:nvSpPr>
              <p:spPr>
                <a:xfrm rot="10800000">
                  <a:off x="10506287" y="-261919"/>
                  <a:ext cx="719946" cy="248036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31% </a:t>
                  </a:r>
                </a:p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change</a:t>
                  </a:r>
                  <a:endParaRPr 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3" name="TextBox 11"/>
          <p:cNvSpPr txBox="1"/>
          <p:nvPr/>
        </p:nvSpPr>
        <p:spPr>
          <a:xfrm>
            <a:off x="7469102" y="3895249"/>
            <a:ext cx="2019761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Enrollment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135747" y="1908506"/>
            <a:ext cx="1278461" cy="675441"/>
            <a:chOff x="7689183" y="1526443"/>
            <a:chExt cx="1278461" cy="675441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8802255" y="1625124"/>
              <a:ext cx="1" cy="3507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3"/>
            <p:cNvSpPr txBox="1"/>
            <p:nvPr/>
          </p:nvSpPr>
          <p:spPr>
            <a:xfrm>
              <a:off x="7689183" y="1526443"/>
              <a:ext cx="1278461" cy="67544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%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difference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3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uiExpand="1"/>
      <p:bldP spid="8" grpId="0" uiExpand="1"/>
      <p:bldP spid="12" grpId="0" uiExpand="1"/>
      <p:bldP spid="14" grpId="0" uiExpand="1"/>
      <p:bldP spid="17" grpId="0" animBg="1"/>
      <p:bldP spid="2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1993111"/>
              </p:ext>
            </p:extLst>
          </p:nvPr>
        </p:nvGraphicFramePr>
        <p:xfrm>
          <a:off x="295872" y="642389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– Transfer Level English Completion Rate – 1 Year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002" y="3576190"/>
            <a:ext cx="188863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Statewide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0786" y="2839446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295" y="3090458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4203" y="2500904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421" y="2422034"/>
            <a:ext cx="7416799" cy="1323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first-time students who complete 6 units and attempt any EWRT course in their first year who go on to complete EWRT1A within one year.</a:t>
            </a:r>
          </a:p>
          <a:p>
            <a:pPr defTabSz="914293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4456" y="4837208"/>
            <a:ext cx="38523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African American (42/78)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Filipino (168/247)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Latino/a (451/870)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872" y="5205459"/>
            <a:ext cx="29545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Asian (546/999)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White (268/431)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62714"/>
            <a:ext cx="121920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2014-15 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2,812;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78;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999; Filipino: 247; Latino/a: 870;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431;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1; Multi-Ethnic/Unreported: 174; Pacific Islander: 12.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Ethnic, White,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7" grpId="0"/>
      <p:bldP spid="8" grpId="0"/>
      <p:bldP spid="12" grpId="0"/>
      <p:bldP spid="14" grpId="0"/>
      <p:bldP spid="17" grpId="0" animBg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7457334"/>
              </p:ext>
            </p:extLst>
          </p:nvPr>
        </p:nvGraphicFramePr>
        <p:xfrm>
          <a:off x="203200" y="914400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- Basic Skills Math Sequence Completion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9068" y="3768152"/>
            <a:ext cx="191749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Statewide - 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3953" y="3072316"/>
            <a:ext cx="1792328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 Anza - Overall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642" y="3099527"/>
            <a:ext cx="207586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Completion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4329" y="2422658"/>
            <a:ext cx="250495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Non Targeted Completion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2383" y="2439643"/>
            <a:ext cx="7416799" cy="1938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students who started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below transfer level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tracked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six years, who complete 1 level below college level math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293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Metric: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skills Math completion rate will achieve 57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07" y="6336399"/>
            <a:ext cx="11971986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Total 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2,154;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120;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457;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Filipino: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130; Latino/a: 733;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523;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10; Multi Ethnic/Unreported: 166;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Pacific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Islander: 15.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Ethnic, White, Unreported.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371" y="3598881"/>
            <a:ext cx="2019761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Enrollment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144696" y="774934"/>
            <a:ext cx="1278461" cy="1149208"/>
            <a:chOff x="6219156" y="3173760"/>
            <a:chExt cx="719946" cy="512930"/>
          </a:xfrm>
        </p:grpSpPr>
        <p:grpSp>
          <p:nvGrpSpPr>
            <p:cNvPr id="18" name="Group 17"/>
            <p:cNvGrpSpPr/>
            <p:nvPr/>
          </p:nvGrpSpPr>
          <p:grpSpPr>
            <a:xfrm>
              <a:off x="6219156" y="3173760"/>
              <a:ext cx="719946" cy="512930"/>
              <a:chOff x="8374391" y="1579938"/>
              <a:chExt cx="719946" cy="512930"/>
            </a:xfrm>
          </p:grpSpPr>
          <p:sp>
            <p:nvSpPr>
              <p:cNvPr id="19" name="Up Arrow 18"/>
              <p:cNvSpPr/>
              <p:nvPr/>
            </p:nvSpPr>
            <p:spPr>
              <a:xfrm rot="10800000">
                <a:off x="8619416" y="1579938"/>
                <a:ext cx="183217" cy="205009"/>
              </a:xfrm>
              <a:prstGeom prst="up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" name="TextBox 3"/>
              <p:cNvSpPr txBox="1"/>
              <p:nvPr/>
            </p:nvSpPr>
            <p:spPr>
              <a:xfrm>
                <a:off x="8374391" y="1791396"/>
                <a:ext cx="719946" cy="30147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-9% 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1187049" y="1749051"/>
            <a:ext cx="1193754" cy="1095162"/>
            <a:chOff x="7151805" y="3022849"/>
            <a:chExt cx="547242" cy="306331"/>
          </a:xfrm>
        </p:grpSpPr>
        <p:grpSp>
          <p:nvGrpSpPr>
            <p:cNvPr id="22" name="Group 21"/>
            <p:cNvGrpSpPr/>
            <p:nvPr/>
          </p:nvGrpSpPr>
          <p:grpSpPr>
            <a:xfrm>
              <a:off x="7151805" y="3022849"/>
              <a:ext cx="547242" cy="306331"/>
              <a:chOff x="6864344" y="2571326"/>
              <a:chExt cx="719946" cy="51587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64344" y="2571326"/>
                <a:ext cx="719946" cy="515879"/>
                <a:chOff x="10512855" y="-13891"/>
                <a:chExt cx="719946" cy="515879"/>
              </a:xfrm>
            </p:grpSpPr>
            <p:sp>
              <p:nvSpPr>
                <p:cNvPr id="24" name="Up Arrow 23"/>
                <p:cNvSpPr/>
                <p:nvPr/>
              </p:nvSpPr>
              <p:spPr>
                <a:xfrm>
                  <a:off x="10774651" y="-13891"/>
                  <a:ext cx="183217" cy="205009"/>
                </a:xfrm>
                <a:prstGeom prst="up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" name="TextBox 3"/>
                <p:cNvSpPr txBox="1"/>
                <p:nvPr/>
              </p:nvSpPr>
              <p:spPr>
                <a:xfrm>
                  <a:off x="10512855" y="200517"/>
                  <a:ext cx="719946" cy="301471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13% </a:t>
                  </a:r>
                </a:p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change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 rot="10800000">
            <a:off x="11187049" y="3657544"/>
            <a:ext cx="1227638" cy="860487"/>
            <a:chOff x="6869281" y="2305719"/>
            <a:chExt cx="719946" cy="470621"/>
          </a:xfrm>
        </p:grpSpPr>
        <p:grpSp>
          <p:nvGrpSpPr>
            <p:cNvPr id="27" name="Group 26"/>
            <p:cNvGrpSpPr/>
            <p:nvPr/>
          </p:nvGrpSpPr>
          <p:grpSpPr>
            <a:xfrm>
              <a:off x="6869281" y="2305719"/>
              <a:ext cx="719946" cy="470621"/>
              <a:chOff x="10517798" y="-279495"/>
              <a:chExt cx="719946" cy="470621"/>
            </a:xfrm>
          </p:grpSpPr>
          <p:sp>
            <p:nvSpPr>
              <p:cNvPr id="28" name="Up Arrow 27"/>
              <p:cNvSpPr/>
              <p:nvPr/>
            </p:nvSpPr>
            <p:spPr>
              <a:xfrm>
                <a:off x="10774651" y="-13883"/>
                <a:ext cx="183217" cy="205009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TextBox 3"/>
              <p:cNvSpPr txBox="1"/>
              <p:nvPr/>
            </p:nvSpPr>
            <p:spPr>
              <a:xfrm rot="10800000">
                <a:off x="10517798" y="-279495"/>
                <a:ext cx="719946" cy="248036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 -5%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 rot="10800000">
            <a:off x="11236166" y="4550167"/>
            <a:ext cx="1144637" cy="790566"/>
            <a:chOff x="5174849" y="1957489"/>
            <a:chExt cx="719946" cy="453045"/>
          </a:xfrm>
        </p:grpSpPr>
        <p:grpSp>
          <p:nvGrpSpPr>
            <p:cNvPr id="36" name="Group 35"/>
            <p:cNvGrpSpPr/>
            <p:nvPr/>
          </p:nvGrpSpPr>
          <p:grpSpPr>
            <a:xfrm>
              <a:off x="5174849" y="1957489"/>
              <a:ext cx="719946" cy="453045"/>
              <a:chOff x="6857770" y="2323295"/>
              <a:chExt cx="719946" cy="45304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857770" y="2323295"/>
                <a:ext cx="719946" cy="453045"/>
                <a:chOff x="10506287" y="-261919"/>
                <a:chExt cx="719946" cy="453045"/>
              </a:xfrm>
            </p:grpSpPr>
            <p:sp>
              <p:nvSpPr>
                <p:cNvPr id="38" name="Up Arrow 37"/>
                <p:cNvSpPr/>
                <p:nvPr/>
              </p:nvSpPr>
              <p:spPr>
                <a:xfrm rot="10800000">
                  <a:off x="10774651" y="-13883"/>
                  <a:ext cx="183217" cy="205009"/>
                </a:xfrm>
                <a:prstGeom prst="upArrow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" name="TextBox 3"/>
                <p:cNvSpPr txBox="1"/>
                <p:nvPr/>
              </p:nvSpPr>
              <p:spPr>
                <a:xfrm rot="10800000">
                  <a:off x="10506287" y="-261919"/>
                  <a:ext cx="719946" cy="248036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18% </a:t>
                  </a:r>
                </a:p>
                <a:p>
                  <a:pPr algn="ctr"/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change</a:t>
                  </a:r>
                  <a:endParaRPr 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9382363" y="2960887"/>
            <a:ext cx="1278461" cy="675441"/>
            <a:chOff x="5991499" y="315626"/>
            <a:chExt cx="1278461" cy="67544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094915" y="423039"/>
              <a:ext cx="9657" cy="4353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3"/>
            <p:cNvSpPr txBox="1"/>
            <p:nvPr/>
          </p:nvSpPr>
          <p:spPr>
            <a:xfrm>
              <a:off x="5991499" y="315626"/>
              <a:ext cx="1278461" cy="67544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%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difference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181266" y="2692458"/>
            <a:ext cx="1278461" cy="1149208"/>
            <a:chOff x="6219156" y="3173760"/>
            <a:chExt cx="719946" cy="512930"/>
          </a:xfrm>
        </p:grpSpPr>
        <p:grpSp>
          <p:nvGrpSpPr>
            <p:cNvPr id="45" name="Group 44"/>
            <p:cNvGrpSpPr/>
            <p:nvPr/>
          </p:nvGrpSpPr>
          <p:grpSpPr>
            <a:xfrm>
              <a:off x="6219156" y="3173760"/>
              <a:ext cx="719946" cy="512930"/>
              <a:chOff x="8374391" y="1579938"/>
              <a:chExt cx="719946" cy="512930"/>
            </a:xfrm>
          </p:grpSpPr>
          <p:sp>
            <p:nvSpPr>
              <p:cNvPr id="46" name="Up Arrow 45"/>
              <p:cNvSpPr/>
              <p:nvPr/>
            </p:nvSpPr>
            <p:spPr>
              <a:xfrm rot="10800000">
                <a:off x="8619416" y="1579938"/>
                <a:ext cx="183217" cy="205009"/>
              </a:xfrm>
              <a:prstGeom prst="up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" name="TextBox 3"/>
              <p:cNvSpPr txBox="1"/>
              <p:nvPr/>
            </p:nvSpPr>
            <p:spPr>
              <a:xfrm>
                <a:off x="8374391" y="1791396"/>
                <a:ext cx="719946" cy="30147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-7% 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change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0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8" grpId="0" uiExpand="1"/>
      <p:bldP spid="12" grpId="0"/>
      <p:bldP spid="14" grpId="0"/>
      <p:bldP spid="17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28220786"/>
              </p:ext>
            </p:extLst>
          </p:nvPr>
        </p:nvGraphicFramePr>
        <p:xfrm>
          <a:off x="295872" y="642389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– Transfer Level Math Completion Rate – 1 Year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002" y="4210888"/>
            <a:ext cx="188863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Statewide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05682" y="3216318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0995" y="3757444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4456" y="2609133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421" y="2249891"/>
            <a:ext cx="7416799" cy="1323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first-time students who complete 6 units and attempt any MATH course in their first year who go on to complete transfer level math within one year.</a:t>
            </a:r>
          </a:p>
          <a:p>
            <a:pPr defTabSz="914293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4456" y="4837208"/>
            <a:ext cx="38523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African American (16/78)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Filipino (107/247)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Latino/a (216/870)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872" y="5205459"/>
            <a:ext cx="29545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Asian (655/999)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White (183/431)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62714"/>
            <a:ext cx="121920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2014-15 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2,812;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78;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999; Filipino: 247; Latino/a: 870;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431;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1; Multi-Ethnic/Unreported: 174; Pacific Islander: 12.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Ethnic, White,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10638" y="2778404"/>
            <a:ext cx="1278461" cy="1028839"/>
            <a:chOff x="7689183" y="1526443"/>
            <a:chExt cx="1278461" cy="67544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819717" y="1526443"/>
              <a:ext cx="0" cy="6754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"/>
            <p:cNvSpPr txBox="1"/>
            <p:nvPr/>
          </p:nvSpPr>
          <p:spPr>
            <a:xfrm>
              <a:off x="7689183" y="1526443"/>
              <a:ext cx="1278461" cy="67544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30%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difference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8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uiExpand="1"/>
      <p:bldP spid="8" grpId="0" uiExpand="1"/>
      <p:bldP spid="12" grpId="0" uiExpand="1"/>
      <p:bldP spid="14" grpId="0" uiExpand="1"/>
      <p:bldP spid="17" grpId="0" animBg="1"/>
      <p:bldP spid="10" grpId="0" animBg="1"/>
      <p:bldP spid="11" grpId="0" animBg="1"/>
      <p:bldP spid="1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64597418"/>
              </p:ext>
            </p:extLst>
          </p:nvPr>
        </p:nvGraphicFramePr>
        <p:xfrm>
          <a:off x="295872" y="642389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- Basic Skills ESL Sequence Completion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2954" y="3675865"/>
            <a:ext cx="188863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Statewide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9588" y="3166635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8711" y="4185095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9257" y="2670308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6747" y="1809956"/>
            <a:ext cx="7416799" cy="2523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students who started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levels 1-6 below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level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 tracked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six years, who complete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level ESL or EWRT.</a:t>
            </a:r>
          </a:p>
          <a:p>
            <a:pPr defTabSz="914293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Metric: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skills ESL completion rate will achieve 50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4456" y="4837208"/>
            <a:ext cx="38523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African American (9/29)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 Filipino (1/6)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Latino/a (12/77)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872" y="5205459"/>
            <a:ext cx="29545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Asian (257/498)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White (39/104)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56" y="6326843"/>
            <a:ext cx="11860807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>
                <a:latin typeface="Arial" pitchFamily="34" charset="0"/>
                <a:cs typeface="Arial" pitchFamily="34" charset="0"/>
              </a:rPr>
              <a:t>Total 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715;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29;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498;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Filipino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6; Latino/a: 51;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104;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 Unreported: 26; Pacific Islander: 1.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Ethnic, White,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8" grpId="0"/>
      <p:bldP spid="12" grpId="0"/>
      <p:bldP spid="14" grpId="0"/>
      <p:bldP spid="17" grpId="0" animBg="1"/>
      <p:bldP spid="10" grpId="0" animBg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1479</Words>
  <Application>Microsoft Office PowerPoint</Application>
  <PresentationFormat>Widescreen</PresentationFormat>
  <Paragraphs>249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1_Office Theme</vt:lpstr>
      <vt:lpstr>2_Office Theme</vt:lpstr>
      <vt:lpstr>3_Office Theme</vt:lpstr>
      <vt:lpstr>Blank Presentation</vt:lpstr>
      <vt:lpstr>PowerPoint Presentation</vt:lpstr>
      <vt:lpstr>PowerPoint Presentation</vt:lpstr>
      <vt:lpstr>Student Success Scorecard – Degree/Transfer Rate</vt:lpstr>
      <vt:lpstr>PowerPoint Presentation</vt:lpstr>
      <vt:lpstr>Scorecard - Basic Skills English Sequence Completion Rate</vt:lpstr>
      <vt:lpstr>Scorecard – Transfer Level English Completion Rate – 1 Year</vt:lpstr>
      <vt:lpstr>Scorecard - Basic Skills Math Sequence Completion Rate</vt:lpstr>
      <vt:lpstr>Scorecard – Transfer Level Math Completion Rate – 1 Year</vt:lpstr>
      <vt:lpstr>Scorecard - Basic Skills ESL Sequence Completion Rate</vt:lpstr>
      <vt:lpstr>Summary &amp; Implications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Mallory Newell</dc:creator>
  <cp:lastModifiedBy>Mallory Newell</cp:lastModifiedBy>
  <cp:revision>215</cp:revision>
  <cp:lastPrinted>2017-05-11T21:29:28Z</cp:lastPrinted>
  <dcterms:created xsi:type="dcterms:W3CDTF">2016-06-09T15:34:08Z</dcterms:created>
  <dcterms:modified xsi:type="dcterms:W3CDTF">2017-05-11T23:16:21Z</dcterms:modified>
</cp:coreProperties>
</file>