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74" r:id="rId3"/>
    <p:sldId id="275" r:id="rId4"/>
    <p:sldId id="276" r:id="rId5"/>
    <p:sldId id="280" r:id="rId6"/>
    <p:sldId id="281" r:id="rId7"/>
    <p:sldId id="282" r:id="rId8"/>
    <p:sldId id="285" r:id="rId9"/>
    <p:sldId id="284" r:id="rId10"/>
    <p:sldId id="277" r:id="rId11"/>
    <p:sldId id="279" r:id="rId12"/>
    <p:sldId id="283"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8" autoAdjust="0"/>
    <p:restoredTop sz="76692" autoAdjust="0"/>
  </p:normalViewPr>
  <p:slideViewPr>
    <p:cSldViewPr snapToGrid="0">
      <p:cViewPr varScale="1">
        <p:scale>
          <a:sx n="67" d="100"/>
          <a:sy n="67" d="100"/>
        </p:scale>
        <p:origin x="162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33E71-352F-44C8-AC02-A8A771624F67}"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E55B9-0C08-4E8D-89EC-53A2817BCD2B}" type="slidenum">
              <a:rPr lang="en-US" smtClean="0"/>
              <a:t>‹#›</a:t>
            </a:fld>
            <a:endParaRPr lang="en-US"/>
          </a:p>
        </p:txBody>
      </p:sp>
    </p:spTree>
    <p:extLst>
      <p:ext uri="{BB962C8B-B14F-4D97-AF65-F5344CB8AC3E}">
        <p14:creationId xmlns:p14="http://schemas.microsoft.com/office/powerpoint/2010/main" val="206463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33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19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81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52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888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872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661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439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397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476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08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1248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275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1"/>
            <a:ext cx="8957733" cy="996509"/>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3229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2"/>
            <a:ext cx="8957733" cy="100046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12851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b="-30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7" y="1"/>
            <a:ext cx="8957733" cy="996509"/>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1117600" y="1310641"/>
            <a:ext cx="11074400" cy="5547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5"/>
          <a:stretch>
            <a:fillRect/>
          </a:stretch>
        </p:blipFill>
        <p:spPr>
          <a:xfrm>
            <a:off x="296333" y="190500"/>
            <a:ext cx="1896825" cy="678180"/>
          </a:xfrm>
          <a:prstGeom prst="rect">
            <a:avLst/>
          </a:prstGeom>
        </p:spPr>
      </p:pic>
    </p:spTree>
    <p:extLst>
      <p:ext uri="{BB962C8B-B14F-4D97-AF65-F5344CB8AC3E}">
        <p14:creationId xmlns:p14="http://schemas.microsoft.com/office/powerpoint/2010/main" val="98990006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822960" rtl="0" eaLnBrk="1" latinLnBrk="0" hangingPunct="1">
        <a:lnSpc>
          <a:spcPct val="90000"/>
        </a:lnSpc>
        <a:spcBef>
          <a:spcPct val="0"/>
        </a:spcBef>
        <a:buNone/>
        <a:defRPr sz="3960" b="1" kern="1200">
          <a:solidFill>
            <a:schemeClr val="bg1"/>
          </a:solidFill>
          <a:latin typeface="+mj-lt"/>
          <a:ea typeface="+mj-ea"/>
          <a:cs typeface="+mj-cs"/>
        </a:defRPr>
      </a:lvl1pPr>
    </p:titleStyle>
    <p:bodyStyle>
      <a:lvl1pPr marL="0" indent="0" algn="l" defTabSz="822960" rtl="0" eaLnBrk="1" latinLnBrk="0" hangingPunct="1">
        <a:lnSpc>
          <a:spcPct val="90000"/>
        </a:lnSpc>
        <a:spcBef>
          <a:spcPts val="900"/>
        </a:spcBef>
        <a:buFont typeface="Arial"/>
        <a:buNone/>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Wingdings" charset="2"/>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Wingdings" charset="2"/>
        <a:buChar char="Ø"/>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t.ly/PeerInterac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it.ly/OnlinePrefere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219202" y="4830928"/>
            <a:ext cx="14630400" cy="2245512"/>
          </a:xfrm>
          <a:prstGeom prst="rect">
            <a:avLst/>
          </a:prstGeom>
          <a:effectLst>
            <a:glow rad="127000">
              <a:schemeClr val="tx1"/>
            </a:glow>
          </a:effectLst>
        </p:spPr>
        <p:txBody>
          <a:bodyPr vert="horz" lIns="109728" tIns="54864" rIns="109728" bIns="54864"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marL="342898" indent="-342898" algn="ctr" defTabSz="822960">
              <a:spcAft>
                <a:spcPts val="720"/>
              </a:spcAft>
            </a:pPr>
            <a:r>
              <a:rPr lang="en-US" sz="3840" dirty="0">
                <a:solidFill>
                  <a:prstClr val="white"/>
                </a:solidFill>
                <a:effectLst>
                  <a:glow rad="25400">
                    <a:prstClr val="black">
                      <a:alpha val="40000"/>
                    </a:prstClr>
                  </a:glow>
                </a:effectLst>
                <a:latin typeface="Calibri"/>
              </a:rPr>
              <a:t>Student Feedback Survey: Online Learning</a:t>
            </a:r>
          </a:p>
          <a:p>
            <a:pPr marL="342898" indent="-342898" algn="ctr" defTabSz="822960">
              <a:spcAft>
                <a:spcPts val="720"/>
              </a:spcAft>
            </a:pPr>
            <a:r>
              <a:rPr lang="en-US" sz="3840" dirty="0">
                <a:solidFill>
                  <a:prstClr val="white"/>
                </a:solidFill>
                <a:effectLst>
                  <a:glow rad="25400">
                    <a:prstClr val="black">
                      <a:alpha val="40000"/>
                    </a:prstClr>
                  </a:glow>
                </a:effectLst>
                <a:latin typeface="Calibri"/>
              </a:rPr>
              <a:t> November 2020</a:t>
            </a:r>
          </a:p>
          <a:p>
            <a:pPr marL="342898" indent="-342898" algn="ctr" defTabSz="822960">
              <a:spcAft>
                <a:spcPts val="720"/>
              </a:spcAft>
            </a:pPr>
            <a:endParaRPr lang="en-US" sz="2280" dirty="0">
              <a:solidFill>
                <a:prstClr val="white"/>
              </a:solidFill>
              <a:effectLst>
                <a:glow rad="25400">
                  <a:prstClr val="black">
                    <a:alpha val="40000"/>
                  </a:prstClr>
                </a:glow>
              </a:effectLst>
              <a:latin typeface="Calibri"/>
            </a:endParaRPr>
          </a:p>
        </p:txBody>
      </p:sp>
      <p:pic>
        <p:nvPicPr>
          <p:cNvPr id="6" name="Picture 5" descr="DeAnza College logo"/>
          <p:cNvPicPr>
            <a:picLocks noChangeAspect="1"/>
          </p:cNvPicPr>
          <p:nvPr/>
        </p:nvPicPr>
        <p:blipFill>
          <a:blip r:embed="rId4"/>
          <a:stretch>
            <a:fillRect/>
          </a:stretch>
        </p:blipFill>
        <p:spPr>
          <a:xfrm>
            <a:off x="3356944" y="3470120"/>
            <a:ext cx="5478109" cy="1233808"/>
          </a:xfrm>
          <a:prstGeom prst="rect">
            <a:avLst/>
          </a:prstGeom>
          <a:effectLst>
            <a:glow rad="38100">
              <a:schemeClr val="tx1">
                <a:alpha val="40000"/>
              </a:schemeClr>
            </a:glow>
          </a:effectLst>
        </p:spPr>
      </p:pic>
    </p:spTree>
    <p:extLst>
      <p:ext uri="{BB962C8B-B14F-4D97-AF65-F5344CB8AC3E}">
        <p14:creationId xmlns:p14="http://schemas.microsoft.com/office/powerpoint/2010/main" val="130175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3347747" y="266719"/>
            <a:ext cx="5496505" cy="523220"/>
          </a:xfrm>
          <a:prstGeom prst="rect">
            <a:avLst/>
          </a:prstGeom>
          <a:noFill/>
        </p:spPr>
        <p:txBody>
          <a:bodyPr wrap="none" rtlCol="0">
            <a:spAutoFit/>
          </a:bodyPr>
          <a:lstStyle/>
          <a:p>
            <a:r>
              <a:rPr lang="en-US" sz="2800" b="1" dirty="0">
                <a:solidFill>
                  <a:schemeClr val="bg1"/>
                </a:solidFill>
              </a:rPr>
              <a:t>Level of Interaction with Instructors</a:t>
            </a:r>
          </a:p>
        </p:txBody>
      </p:sp>
      <p:graphicFrame>
        <p:nvGraphicFramePr>
          <p:cNvPr id="3" name="Table 3">
            <a:extLst>
              <a:ext uri="{FF2B5EF4-FFF2-40B4-BE49-F238E27FC236}">
                <a16:creationId xmlns:a16="http://schemas.microsoft.com/office/drawing/2014/main" id="{6B0C35B0-9057-4F82-9EB1-73C581C8FF2B}"/>
              </a:ext>
            </a:extLst>
          </p:cNvPr>
          <p:cNvGraphicFramePr>
            <a:graphicFrameLocks noGrp="1"/>
          </p:cNvGraphicFramePr>
          <p:nvPr>
            <p:ph idx="1"/>
            <p:extLst>
              <p:ext uri="{D42A27DB-BD31-4B8C-83A1-F6EECF244321}">
                <p14:modId xmlns:p14="http://schemas.microsoft.com/office/powerpoint/2010/main" val="3007289698"/>
              </p:ext>
            </p:extLst>
          </p:nvPr>
        </p:nvGraphicFramePr>
        <p:xfrm>
          <a:off x="2400301" y="1541236"/>
          <a:ext cx="6864395" cy="3041042"/>
        </p:xfrm>
        <a:graphic>
          <a:graphicData uri="http://schemas.openxmlformats.org/drawingml/2006/table">
            <a:tbl>
              <a:tblPr firstRow="1" bandRow="1">
                <a:tableStyleId>{5C22544A-7EE6-4342-B048-85BDC9FD1C3A}</a:tableStyleId>
              </a:tblPr>
              <a:tblGrid>
                <a:gridCol w="2902080">
                  <a:extLst>
                    <a:ext uri="{9D8B030D-6E8A-4147-A177-3AD203B41FA5}">
                      <a16:colId xmlns:a16="http://schemas.microsoft.com/office/drawing/2014/main" val="249017648"/>
                    </a:ext>
                  </a:extLst>
                </a:gridCol>
                <a:gridCol w="1867489">
                  <a:extLst>
                    <a:ext uri="{9D8B030D-6E8A-4147-A177-3AD203B41FA5}">
                      <a16:colId xmlns:a16="http://schemas.microsoft.com/office/drawing/2014/main" val="1826996625"/>
                    </a:ext>
                  </a:extLst>
                </a:gridCol>
                <a:gridCol w="2094826">
                  <a:extLst>
                    <a:ext uri="{9D8B030D-6E8A-4147-A177-3AD203B41FA5}">
                      <a16:colId xmlns:a16="http://schemas.microsoft.com/office/drawing/2014/main" val="1517939826"/>
                    </a:ext>
                  </a:extLst>
                </a:gridCol>
              </a:tblGrid>
              <a:tr h="416619">
                <a:tc>
                  <a:txBody>
                    <a:bodyPr/>
                    <a:lstStyle/>
                    <a:p>
                      <a:endParaRPr lang="en-US"/>
                    </a:p>
                  </a:txBody>
                  <a:tcPr/>
                </a:tc>
                <a:tc gridSpan="2">
                  <a:txBody>
                    <a:bodyPr/>
                    <a:lstStyle/>
                    <a:p>
                      <a:pPr algn="ctr"/>
                      <a:r>
                        <a:rPr lang="en-US" dirty="0"/>
                        <a:t>Responses</a:t>
                      </a:r>
                    </a:p>
                  </a:txBody>
                  <a:tcPr/>
                </a:tc>
                <a:tc hMerge="1">
                  <a:txBody>
                    <a:bodyPr/>
                    <a:lstStyle/>
                    <a:p>
                      <a:pPr algn="ctr"/>
                      <a:endParaRPr lang="en-US" dirty="0"/>
                    </a:p>
                  </a:txBody>
                  <a:tcPr/>
                </a:tc>
                <a:extLst>
                  <a:ext uri="{0D108BD9-81ED-4DB2-BD59-A6C34878D82A}">
                    <a16:rowId xmlns:a16="http://schemas.microsoft.com/office/drawing/2014/main" val="468270501"/>
                  </a:ext>
                </a:extLst>
              </a:tr>
              <a:tr h="416619">
                <a:tc>
                  <a:txBody>
                    <a:bodyPr/>
                    <a:lstStyle/>
                    <a:p>
                      <a:r>
                        <a:rPr lang="en-US" b="1" dirty="0"/>
                        <a:t>All my classes</a:t>
                      </a:r>
                      <a:endParaRPr lang="en-US" dirty="0"/>
                    </a:p>
                  </a:txBody>
                  <a:tcPr/>
                </a:tc>
                <a:tc>
                  <a:txBody>
                    <a:bodyPr/>
                    <a:lstStyle/>
                    <a:p>
                      <a:pPr algn="ctr"/>
                      <a:r>
                        <a:rPr lang="en-US" b="1" dirty="0"/>
                        <a:t>659</a:t>
                      </a:r>
                    </a:p>
                  </a:txBody>
                  <a:tcPr/>
                </a:tc>
                <a:tc>
                  <a:txBody>
                    <a:bodyPr/>
                    <a:lstStyle/>
                    <a:p>
                      <a:pPr algn="ctr"/>
                      <a:r>
                        <a:rPr lang="en-US" b="1" dirty="0"/>
                        <a:t>54%</a:t>
                      </a:r>
                    </a:p>
                  </a:txBody>
                  <a:tcPr/>
                </a:tc>
                <a:extLst>
                  <a:ext uri="{0D108BD9-81ED-4DB2-BD59-A6C34878D82A}">
                    <a16:rowId xmlns:a16="http://schemas.microsoft.com/office/drawing/2014/main" val="3456473987"/>
                  </a:ext>
                </a:extLst>
              </a:tr>
              <a:tr h="414446">
                <a:tc>
                  <a:txBody>
                    <a:bodyPr/>
                    <a:lstStyle/>
                    <a:p>
                      <a:r>
                        <a:rPr lang="en-US" b="1" dirty="0"/>
                        <a:t>More than half of my classes</a:t>
                      </a:r>
                      <a:endParaRPr lang="en-US" dirty="0"/>
                    </a:p>
                  </a:txBody>
                  <a:tcPr/>
                </a:tc>
                <a:tc>
                  <a:txBody>
                    <a:bodyPr/>
                    <a:lstStyle/>
                    <a:p>
                      <a:pPr algn="ctr"/>
                      <a:r>
                        <a:rPr lang="en-US" b="1" dirty="0"/>
                        <a:t>257</a:t>
                      </a:r>
                    </a:p>
                  </a:txBody>
                  <a:tcPr/>
                </a:tc>
                <a:tc>
                  <a:txBody>
                    <a:bodyPr/>
                    <a:lstStyle/>
                    <a:p>
                      <a:pPr algn="ctr"/>
                      <a:r>
                        <a:rPr lang="en-US" b="1" dirty="0"/>
                        <a:t>21%</a:t>
                      </a:r>
                    </a:p>
                  </a:txBody>
                  <a:tcPr/>
                </a:tc>
                <a:extLst>
                  <a:ext uri="{0D108BD9-81ED-4DB2-BD59-A6C34878D82A}">
                    <a16:rowId xmlns:a16="http://schemas.microsoft.com/office/drawing/2014/main" val="2309621865"/>
                  </a:ext>
                </a:extLst>
              </a:tr>
              <a:tr h="491490">
                <a:tc>
                  <a:txBody>
                    <a:bodyPr/>
                    <a:lstStyle/>
                    <a:p>
                      <a:r>
                        <a:rPr lang="en-US" b="0" dirty="0"/>
                        <a:t>About half of my classes</a:t>
                      </a:r>
                    </a:p>
                  </a:txBody>
                  <a:tcPr/>
                </a:tc>
                <a:tc>
                  <a:txBody>
                    <a:bodyPr/>
                    <a:lstStyle/>
                    <a:p>
                      <a:pPr algn="ctr"/>
                      <a:r>
                        <a:rPr lang="en-US" dirty="0"/>
                        <a:t>201</a:t>
                      </a:r>
                    </a:p>
                  </a:txBody>
                  <a:tcPr/>
                </a:tc>
                <a:tc>
                  <a:txBody>
                    <a:bodyPr/>
                    <a:lstStyle/>
                    <a:p>
                      <a:pPr algn="ctr"/>
                      <a:r>
                        <a:rPr lang="en-US" dirty="0"/>
                        <a:t>16%</a:t>
                      </a:r>
                    </a:p>
                  </a:txBody>
                  <a:tcPr/>
                </a:tc>
                <a:extLst>
                  <a:ext uri="{0D108BD9-81ED-4DB2-BD59-A6C34878D82A}">
                    <a16:rowId xmlns:a16="http://schemas.microsoft.com/office/drawing/2014/main" val="2822108494"/>
                  </a:ext>
                </a:extLst>
              </a:tr>
              <a:tr h="468630">
                <a:tc>
                  <a:txBody>
                    <a:bodyPr/>
                    <a:lstStyle/>
                    <a:p>
                      <a:r>
                        <a:rPr lang="en-US" b="0" dirty="0"/>
                        <a:t>Less than half my classes</a:t>
                      </a:r>
                    </a:p>
                  </a:txBody>
                  <a:tcPr/>
                </a:tc>
                <a:tc>
                  <a:txBody>
                    <a:bodyPr/>
                    <a:lstStyle/>
                    <a:p>
                      <a:pPr algn="ctr"/>
                      <a:r>
                        <a:rPr lang="en-US" dirty="0"/>
                        <a:t>92</a:t>
                      </a:r>
                    </a:p>
                  </a:txBody>
                  <a:tcPr/>
                </a:tc>
                <a:tc>
                  <a:txBody>
                    <a:bodyPr/>
                    <a:lstStyle/>
                    <a:p>
                      <a:pPr algn="ctr"/>
                      <a:r>
                        <a:rPr lang="en-US" dirty="0"/>
                        <a:t>8%</a:t>
                      </a:r>
                    </a:p>
                  </a:txBody>
                  <a:tcPr/>
                </a:tc>
                <a:extLst>
                  <a:ext uri="{0D108BD9-81ED-4DB2-BD59-A6C34878D82A}">
                    <a16:rowId xmlns:a16="http://schemas.microsoft.com/office/drawing/2014/main" val="2276318651"/>
                  </a:ext>
                </a:extLst>
              </a:tr>
              <a:tr h="416619">
                <a:tc>
                  <a:txBody>
                    <a:bodyPr/>
                    <a:lstStyle/>
                    <a:p>
                      <a:r>
                        <a:rPr lang="en-US" dirty="0"/>
                        <a:t>No Response</a:t>
                      </a:r>
                    </a:p>
                  </a:txBody>
                  <a:tcPr/>
                </a:tc>
                <a:tc>
                  <a:txBody>
                    <a:bodyPr/>
                    <a:lstStyle/>
                    <a:p>
                      <a:pPr algn="ctr"/>
                      <a:r>
                        <a:rPr lang="en-US" dirty="0"/>
                        <a:t>10</a:t>
                      </a:r>
                    </a:p>
                  </a:txBody>
                  <a:tcPr/>
                </a:tc>
                <a:tc>
                  <a:txBody>
                    <a:bodyPr/>
                    <a:lstStyle/>
                    <a:p>
                      <a:pPr algn="ctr"/>
                      <a:r>
                        <a:rPr lang="en-US" dirty="0"/>
                        <a:t>1%</a:t>
                      </a:r>
                    </a:p>
                  </a:txBody>
                  <a:tcPr/>
                </a:tc>
                <a:extLst>
                  <a:ext uri="{0D108BD9-81ED-4DB2-BD59-A6C34878D82A}">
                    <a16:rowId xmlns:a16="http://schemas.microsoft.com/office/drawing/2014/main" val="1531891454"/>
                  </a:ext>
                </a:extLst>
              </a:tr>
              <a:tr h="416619">
                <a:tc>
                  <a:txBody>
                    <a:bodyPr/>
                    <a:lstStyle/>
                    <a:p>
                      <a:r>
                        <a:rPr lang="en-US" dirty="0"/>
                        <a:t>Total</a:t>
                      </a:r>
                    </a:p>
                  </a:txBody>
                  <a:tcPr/>
                </a:tc>
                <a:tc>
                  <a:txBody>
                    <a:bodyPr/>
                    <a:lstStyle/>
                    <a:p>
                      <a:pPr algn="ctr"/>
                      <a:r>
                        <a:rPr lang="en-US" dirty="0"/>
                        <a:t>1,219</a:t>
                      </a:r>
                    </a:p>
                  </a:txBody>
                  <a:tcPr/>
                </a:tc>
                <a:tc>
                  <a:txBody>
                    <a:bodyPr/>
                    <a:lstStyle/>
                    <a:p>
                      <a:pPr algn="ctr"/>
                      <a:r>
                        <a:rPr lang="en-US" dirty="0"/>
                        <a:t>100%</a:t>
                      </a:r>
                    </a:p>
                  </a:txBody>
                  <a:tcPr/>
                </a:tc>
                <a:extLst>
                  <a:ext uri="{0D108BD9-81ED-4DB2-BD59-A6C34878D82A}">
                    <a16:rowId xmlns:a16="http://schemas.microsoft.com/office/drawing/2014/main" val="813956420"/>
                  </a:ext>
                </a:extLst>
              </a:tr>
            </a:tbl>
          </a:graphicData>
        </a:graphic>
      </p:graphicFrame>
      <p:sp>
        <p:nvSpPr>
          <p:cNvPr id="6" name="TextBox 5">
            <a:extLst>
              <a:ext uri="{FF2B5EF4-FFF2-40B4-BE49-F238E27FC236}">
                <a16:creationId xmlns:a16="http://schemas.microsoft.com/office/drawing/2014/main" id="{FF9B4473-E829-4BC0-9B0D-B0FB8C6F73AF}"/>
              </a:ext>
            </a:extLst>
          </p:cNvPr>
          <p:cNvSpPr txBox="1"/>
          <p:nvPr/>
        </p:nvSpPr>
        <p:spPr>
          <a:xfrm>
            <a:off x="526198" y="4978862"/>
            <a:ext cx="11139602" cy="709425"/>
          </a:xfrm>
          <a:prstGeom prst="rect">
            <a:avLst/>
          </a:prstGeom>
          <a:noFill/>
        </p:spPr>
        <p:txBody>
          <a:bodyPr wrap="square" rtlCol="0">
            <a:spAutoFit/>
          </a:bodyPr>
          <a:lstStyle/>
          <a:p>
            <a:pPr marL="742950" marR="0" lvl="1" indent="-285750">
              <a:lnSpc>
                <a:spcPct val="115000"/>
              </a:lnSpc>
              <a:spcBef>
                <a:spcPts val="0"/>
              </a:spcBef>
              <a:spcAft>
                <a:spcPts val="1000"/>
              </a:spcAft>
              <a:buFont typeface="Symbol" panose="05050102010706020507" pitchFamily="18" charset="2"/>
              <a:buChar char=""/>
            </a:pPr>
            <a:r>
              <a:rPr lang="en-US" dirty="0"/>
              <a:t>75% of respondents agree or strongly agree that the level of interaction with their instructors was sufficient in “all” or “more than half” of their courses. </a:t>
            </a:r>
          </a:p>
        </p:txBody>
      </p:sp>
    </p:spTree>
    <p:extLst>
      <p:ext uri="{BB962C8B-B14F-4D97-AF65-F5344CB8AC3E}">
        <p14:creationId xmlns:p14="http://schemas.microsoft.com/office/powerpoint/2010/main" val="370462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4833475" y="266719"/>
            <a:ext cx="2525050" cy="523220"/>
          </a:xfrm>
          <a:prstGeom prst="rect">
            <a:avLst/>
          </a:prstGeom>
          <a:noFill/>
        </p:spPr>
        <p:txBody>
          <a:bodyPr wrap="none" rtlCol="0">
            <a:spAutoFit/>
          </a:bodyPr>
          <a:lstStyle/>
          <a:p>
            <a:r>
              <a:rPr lang="en-US" sz="2800" b="1" dirty="0">
                <a:solidFill>
                  <a:schemeClr val="bg1"/>
                </a:solidFill>
              </a:rPr>
              <a:t>Online Support </a:t>
            </a:r>
          </a:p>
        </p:txBody>
      </p:sp>
      <p:graphicFrame>
        <p:nvGraphicFramePr>
          <p:cNvPr id="3" name="Table 3">
            <a:extLst>
              <a:ext uri="{FF2B5EF4-FFF2-40B4-BE49-F238E27FC236}">
                <a16:creationId xmlns:a16="http://schemas.microsoft.com/office/drawing/2014/main" id="{6B0C35B0-9057-4F82-9EB1-73C581C8FF2B}"/>
              </a:ext>
            </a:extLst>
          </p:cNvPr>
          <p:cNvGraphicFramePr>
            <a:graphicFrameLocks noGrp="1"/>
          </p:cNvGraphicFramePr>
          <p:nvPr>
            <p:ph idx="1"/>
            <p:extLst>
              <p:ext uri="{D42A27DB-BD31-4B8C-83A1-F6EECF244321}">
                <p14:modId xmlns:p14="http://schemas.microsoft.com/office/powerpoint/2010/main" val="3051082983"/>
              </p:ext>
            </p:extLst>
          </p:nvPr>
        </p:nvGraphicFramePr>
        <p:xfrm>
          <a:off x="2628901" y="1278346"/>
          <a:ext cx="6190023" cy="3202213"/>
        </p:xfrm>
        <a:graphic>
          <a:graphicData uri="http://schemas.openxmlformats.org/drawingml/2006/table">
            <a:tbl>
              <a:tblPr firstRow="1" bandRow="1">
                <a:tableStyleId>{5C22544A-7EE6-4342-B048-85BDC9FD1C3A}</a:tableStyleId>
              </a:tblPr>
              <a:tblGrid>
                <a:gridCol w="2616974">
                  <a:extLst>
                    <a:ext uri="{9D8B030D-6E8A-4147-A177-3AD203B41FA5}">
                      <a16:colId xmlns:a16="http://schemas.microsoft.com/office/drawing/2014/main" val="249017648"/>
                    </a:ext>
                  </a:extLst>
                </a:gridCol>
                <a:gridCol w="1684023">
                  <a:extLst>
                    <a:ext uri="{9D8B030D-6E8A-4147-A177-3AD203B41FA5}">
                      <a16:colId xmlns:a16="http://schemas.microsoft.com/office/drawing/2014/main" val="1826996625"/>
                    </a:ext>
                  </a:extLst>
                </a:gridCol>
                <a:gridCol w="1889026">
                  <a:extLst>
                    <a:ext uri="{9D8B030D-6E8A-4147-A177-3AD203B41FA5}">
                      <a16:colId xmlns:a16="http://schemas.microsoft.com/office/drawing/2014/main" val="1517939826"/>
                    </a:ext>
                  </a:extLst>
                </a:gridCol>
              </a:tblGrid>
              <a:tr h="360560">
                <a:tc>
                  <a:txBody>
                    <a:bodyPr/>
                    <a:lstStyle/>
                    <a:p>
                      <a:endParaRPr lang="en-US"/>
                    </a:p>
                  </a:txBody>
                  <a:tcPr/>
                </a:tc>
                <a:tc gridSpan="2">
                  <a:txBody>
                    <a:bodyPr/>
                    <a:lstStyle/>
                    <a:p>
                      <a:pPr algn="ctr"/>
                      <a:r>
                        <a:rPr lang="en-US" dirty="0"/>
                        <a:t>Responses</a:t>
                      </a:r>
                    </a:p>
                  </a:txBody>
                  <a:tcPr/>
                </a:tc>
                <a:tc hMerge="1">
                  <a:txBody>
                    <a:bodyPr/>
                    <a:lstStyle/>
                    <a:p>
                      <a:pPr algn="ctr"/>
                      <a:endParaRPr lang="en-US" dirty="0"/>
                    </a:p>
                  </a:txBody>
                  <a:tcPr/>
                </a:tc>
                <a:extLst>
                  <a:ext uri="{0D108BD9-81ED-4DB2-BD59-A6C34878D82A}">
                    <a16:rowId xmlns:a16="http://schemas.microsoft.com/office/drawing/2014/main" val="468270501"/>
                  </a:ext>
                </a:extLst>
              </a:tr>
              <a:tr h="360560">
                <a:tc>
                  <a:txBody>
                    <a:bodyPr/>
                    <a:lstStyle/>
                    <a:p>
                      <a:r>
                        <a:rPr lang="en-US" b="1" dirty="0"/>
                        <a:t>Strongly agree</a:t>
                      </a:r>
                      <a:endParaRPr lang="en-US" dirty="0"/>
                    </a:p>
                  </a:txBody>
                  <a:tcPr/>
                </a:tc>
                <a:tc>
                  <a:txBody>
                    <a:bodyPr/>
                    <a:lstStyle/>
                    <a:p>
                      <a:pPr algn="ctr"/>
                      <a:r>
                        <a:rPr lang="en-US" b="1" dirty="0"/>
                        <a:t>267</a:t>
                      </a:r>
                    </a:p>
                  </a:txBody>
                  <a:tcPr/>
                </a:tc>
                <a:tc>
                  <a:txBody>
                    <a:bodyPr/>
                    <a:lstStyle/>
                    <a:p>
                      <a:pPr algn="ctr"/>
                      <a:r>
                        <a:rPr lang="en-US" b="1" dirty="0"/>
                        <a:t>22%</a:t>
                      </a:r>
                    </a:p>
                  </a:txBody>
                  <a:tcPr/>
                </a:tc>
                <a:extLst>
                  <a:ext uri="{0D108BD9-81ED-4DB2-BD59-A6C34878D82A}">
                    <a16:rowId xmlns:a16="http://schemas.microsoft.com/office/drawing/2014/main" val="3456473987"/>
                  </a:ext>
                </a:extLst>
              </a:tr>
              <a:tr h="466471">
                <a:tc>
                  <a:txBody>
                    <a:bodyPr/>
                    <a:lstStyle/>
                    <a:p>
                      <a:r>
                        <a:rPr lang="en-US" b="1" dirty="0"/>
                        <a:t>Agree</a:t>
                      </a:r>
                      <a:endParaRPr lang="en-US" dirty="0"/>
                    </a:p>
                  </a:txBody>
                  <a:tcPr/>
                </a:tc>
                <a:tc>
                  <a:txBody>
                    <a:bodyPr/>
                    <a:lstStyle/>
                    <a:p>
                      <a:pPr algn="ctr"/>
                      <a:r>
                        <a:rPr lang="en-US" b="1" dirty="0"/>
                        <a:t>443</a:t>
                      </a:r>
                    </a:p>
                  </a:txBody>
                  <a:tcPr/>
                </a:tc>
                <a:tc>
                  <a:txBody>
                    <a:bodyPr/>
                    <a:lstStyle/>
                    <a:p>
                      <a:pPr algn="ctr"/>
                      <a:r>
                        <a:rPr lang="en-US" b="1" dirty="0"/>
                        <a:t>36%</a:t>
                      </a:r>
                    </a:p>
                  </a:txBody>
                  <a:tcPr/>
                </a:tc>
                <a:extLst>
                  <a:ext uri="{0D108BD9-81ED-4DB2-BD59-A6C34878D82A}">
                    <a16:rowId xmlns:a16="http://schemas.microsoft.com/office/drawing/2014/main" val="2309621865"/>
                  </a:ext>
                </a:extLst>
              </a:tr>
              <a:tr h="466471">
                <a:tc>
                  <a:txBody>
                    <a:bodyPr/>
                    <a:lstStyle/>
                    <a:p>
                      <a:r>
                        <a:rPr lang="en-US" b="0" dirty="0"/>
                        <a:t>Not sure</a:t>
                      </a:r>
                    </a:p>
                  </a:txBody>
                  <a:tcPr/>
                </a:tc>
                <a:tc>
                  <a:txBody>
                    <a:bodyPr/>
                    <a:lstStyle/>
                    <a:p>
                      <a:pPr algn="ctr"/>
                      <a:r>
                        <a:rPr lang="en-US" dirty="0"/>
                        <a:t>335</a:t>
                      </a:r>
                    </a:p>
                  </a:txBody>
                  <a:tcPr/>
                </a:tc>
                <a:tc>
                  <a:txBody>
                    <a:bodyPr/>
                    <a:lstStyle/>
                    <a:p>
                      <a:pPr algn="ctr"/>
                      <a:r>
                        <a:rPr lang="en-US" dirty="0"/>
                        <a:t>27%</a:t>
                      </a:r>
                    </a:p>
                  </a:txBody>
                  <a:tcPr/>
                </a:tc>
                <a:extLst>
                  <a:ext uri="{0D108BD9-81ED-4DB2-BD59-A6C34878D82A}">
                    <a16:rowId xmlns:a16="http://schemas.microsoft.com/office/drawing/2014/main" val="2822108494"/>
                  </a:ext>
                </a:extLst>
              </a:tr>
              <a:tr h="466471">
                <a:tc>
                  <a:txBody>
                    <a:bodyPr/>
                    <a:lstStyle/>
                    <a:p>
                      <a:r>
                        <a:rPr lang="en-US" b="0" dirty="0"/>
                        <a:t>Disagree</a:t>
                      </a:r>
                    </a:p>
                  </a:txBody>
                  <a:tcPr/>
                </a:tc>
                <a:tc>
                  <a:txBody>
                    <a:bodyPr/>
                    <a:lstStyle/>
                    <a:p>
                      <a:pPr algn="ctr"/>
                      <a:r>
                        <a:rPr lang="en-US" dirty="0"/>
                        <a:t>109</a:t>
                      </a:r>
                    </a:p>
                  </a:txBody>
                  <a:tcPr/>
                </a:tc>
                <a:tc>
                  <a:txBody>
                    <a:bodyPr/>
                    <a:lstStyle/>
                    <a:p>
                      <a:pPr algn="ctr"/>
                      <a:r>
                        <a:rPr lang="en-US" dirty="0"/>
                        <a:t>9%</a:t>
                      </a:r>
                    </a:p>
                  </a:txBody>
                  <a:tcPr/>
                </a:tc>
                <a:extLst>
                  <a:ext uri="{0D108BD9-81ED-4DB2-BD59-A6C34878D82A}">
                    <a16:rowId xmlns:a16="http://schemas.microsoft.com/office/drawing/2014/main" val="2276318651"/>
                  </a:ext>
                </a:extLst>
              </a:tr>
              <a:tr h="360560">
                <a:tc>
                  <a:txBody>
                    <a:bodyPr/>
                    <a:lstStyle/>
                    <a:p>
                      <a:r>
                        <a:rPr lang="en-US" dirty="0"/>
                        <a:t>Strongly disagree</a:t>
                      </a:r>
                    </a:p>
                  </a:txBody>
                  <a:tcPr/>
                </a:tc>
                <a:tc>
                  <a:txBody>
                    <a:bodyPr/>
                    <a:lstStyle/>
                    <a:p>
                      <a:pPr algn="ctr"/>
                      <a:r>
                        <a:rPr lang="en-US" dirty="0"/>
                        <a:t>49</a:t>
                      </a:r>
                    </a:p>
                  </a:txBody>
                  <a:tcPr/>
                </a:tc>
                <a:tc>
                  <a:txBody>
                    <a:bodyPr/>
                    <a:lstStyle/>
                    <a:p>
                      <a:pPr algn="ctr"/>
                      <a:r>
                        <a:rPr lang="en-US" dirty="0"/>
                        <a:t>4%</a:t>
                      </a:r>
                    </a:p>
                  </a:txBody>
                  <a:tcPr/>
                </a:tc>
                <a:extLst>
                  <a:ext uri="{0D108BD9-81ED-4DB2-BD59-A6C34878D82A}">
                    <a16:rowId xmlns:a16="http://schemas.microsoft.com/office/drawing/2014/main" val="1531891454"/>
                  </a:ext>
                </a:extLst>
              </a:tr>
              <a:tr h="360560">
                <a:tc>
                  <a:txBody>
                    <a:bodyPr/>
                    <a:lstStyle/>
                    <a:p>
                      <a:r>
                        <a:rPr lang="en-US" dirty="0"/>
                        <a:t>No response</a:t>
                      </a:r>
                    </a:p>
                  </a:txBody>
                  <a:tcPr/>
                </a:tc>
                <a:tc>
                  <a:txBody>
                    <a:bodyPr/>
                    <a:lstStyle/>
                    <a:p>
                      <a:pPr algn="ctr"/>
                      <a:r>
                        <a:rPr lang="en-US" dirty="0"/>
                        <a:t>16</a:t>
                      </a:r>
                    </a:p>
                  </a:txBody>
                  <a:tcPr/>
                </a:tc>
                <a:tc>
                  <a:txBody>
                    <a:bodyPr/>
                    <a:lstStyle/>
                    <a:p>
                      <a:pPr algn="ctr"/>
                      <a:r>
                        <a:rPr lang="en-US" dirty="0"/>
                        <a:t>1%</a:t>
                      </a:r>
                    </a:p>
                  </a:txBody>
                  <a:tcPr/>
                </a:tc>
                <a:extLst>
                  <a:ext uri="{0D108BD9-81ED-4DB2-BD59-A6C34878D82A}">
                    <a16:rowId xmlns:a16="http://schemas.microsoft.com/office/drawing/2014/main" val="3408805802"/>
                  </a:ext>
                </a:extLst>
              </a:tr>
              <a:tr h="360560">
                <a:tc>
                  <a:txBody>
                    <a:bodyPr/>
                    <a:lstStyle/>
                    <a:p>
                      <a:r>
                        <a:rPr lang="en-US" dirty="0"/>
                        <a:t>Total</a:t>
                      </a:r>
                    </a:p>
                  </a:txBody>
                  <a:tcPr/>
                </a:tc>
                <a:tc>
                  <a:txBody>
                    <a:bodyPr/>
                    <a:lstStyle/>
                    <a:p>
                      <a:pPr algn="ctr"/>
                      <a:r>
                        <a:rPr lang="en-US" dirty="0"/>
                        <a:t>1,219</a:t>
                      </a:r>
                    </a:p>
                  </a:txBody>
                  <a:tcPr/>
                </a:tc>
                <a:tc>
                  <a:txBody>
                    <a:bodyPr/>
                    <a:lstStyle/>
                    <a:p>
                      <a:pPr algn="ctr"/>
                      <a:r>
                        <a:rPr lang="en-US" dirty="0"/>
                        <a:t>100%</a:t>
                      </a:r>
                    </a:p>
                  </a:txBody>
                  <a:tcPr/>
                </a:tc>
                <a:extLst>
                  <a:ext uri="{0D108BD9-81ED-4DB2-BD59-A6C34878D82A}">
                    <a16:rowId xmlns:a16="http://schemas.microsoft.com/office/drawing/2014/main" val="813956420"/>
                  </a:ext>
                </a:extLst>
              </a:tr>
            </a:tbl>
          </a:graphicData>
        </a:graphic>
      </p:graphicFrame>
      <p:sp>
        <p:nvSpPr>
          <p:cNvPr id="6" name="TextBox 5">
            <a:extLst>
              <a:ext uri="{FF2B5EF4-FFF2-40B4-BE49-F238E27FC236}">
                <a16:creationId xmlns:a16="http://schemas.microsoft.com/office/drawing/2014/main" id="{FF9B4473-E829-4BC0-9B0D-B0FB8C6F73AF}"/>
              </a:ext>
            </a:extLst>
          </p:cNvPr>
          <p:cNvSpPr txBox="1"/>
          <p:nvPr/>
        </p:nvSpPr>
        <p:spPr>
          <a:xfrm>
            <a:off x="457200" y="4580697"/>
            <a:ext cx="11430000" cy="2113143"/>
          </a:xfrm>
          <a:prstGeom prst="rect">
            <a:avLst/>
          </a:prstGeom>
          <a:noFill/>
        </p:spPr>
        <p:txBody>
          <a:bodyPr wrap="square" rtlCol="0">
            <a:spAutoFit/>
          </a:bodyPr>
          <a:lstStyle/>
          <a:p>
            <a:pPr marL="742950" marR="0" lvl="1" indent="-285750">
              <a:lnSpc>
                <a:spcPct val="115000"/>
              </a:lnSpc>
              <a:spcBef>
                <a:spcPts val="0"/>
              </a:spcBef>
              <a:spcAft>
                <a:spcPts val="1000"/>
              </a:spcAft>
              <a:buFont typeface="Symbol" panose="05050102010706020507" pitchFamily="18" charset="2"/>
              <a:buChar char=""/>
            </a:pPr>
            <a:r>
              <a:rPr lang="en-US" dirty="0"/>
              <a:t>58% of respondents agree or strongly agree that the support they received outside of class - via online tutoring, online library services, online financial aid assistance, online counseling, etc. - was enough to help them be successful in their courses.</a:t>
            </a:r>
          </a:p>
          <a:p>
            <a:pPr marL="742950" marR="0" lvl="1" indent="-285750">
              <a:lnSpc>
                <a:spcPct val="115000"/>
              </a:lnSpc>
              <a:spcBef>
                <a:spcPts val="0"/>
              </a:spcBef>
              <a:spcAft>
                <a:spcPts val="1000"/>
              </a:spcAft>
              <a:buFont typeface="Symbol" panose="05050102010706020507" pitchFamily="18" charset="2"/>
              <a:buChar char=""/>
            </a:pPr>
            <a:r>
              <a:rPr lang="en-US" dirty="0"/>
              <a:t>The services students indicated they did not know existed online were: Counseling –psychological (10%), Health services (10%), Assessment center (8%), Financial emergency resources (9%), Food assistance (8%), Library 7%), Tutoring (7%). </a:t>
            </a:r>
          </a:p>
        </p:txBody>
      </p:sp>
    </p:spTree>
    <p:extLst>
      <p:ext uri="{BB962C8B-B14F-4D97-AF65-F5344CB8AC3E}">
        <p14:creationId xmlns:p14="http://schemas.microsoft.com/office/powerpoint/2010/main" val="170681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6FC5CA-52D2-4E65-815E-F6EF49AF46D9}"/>
              </a:ext>
            </a:extLst>
          </p:cNvPr>
          <p:cNvSpPr txBox="1"/>
          <p:nvPr/>
        </p:nvSpPr>
        <p:spPr>
          <a:xfrm>
            <a:off x="269125" y="6082217"/>
            <a:ext cx="4055739" cy="615553"/>
          </a:xfrm>
          <a:prstGeom prst="rect">
            <a:avLst/>
          </a:prstGeom>
          <a:noFill/>
        </p:spPr>
        <p:txBody>
          <a:bodyPr wrap="square" rtlCol="0">
            <a:spAutoFit/>
          </a:bodyPr>
          <a:lstStyle/>
          <a:p>
            <a:endParaRPr lang="en-US" sz="1400" dirty="0">
              <a:solidFill>
                <a:schemeClr val="bg1"/>
              </a:solidFill>
              <a:latin typeface="roboto"/>
            </a:endParaRPr>
          </a:p>
          <a:p>
            <a:r>
              <a:rPr lang="en-US" sz="2000" b="0" i="0" dirty="0">
                <a:solidFill>
                  <a:schemeClr val="bg1"/>
                </a:solidFill>
                <a:effectLst/>
                <a:latin typeface="roboto"/>
                <a:hlinkClick r:id="rId3">
                  <a:extLst>
                    <a:ext uri="{A12FA001-AC4F-418D-AE19-62706E023703}">
                      <ahyp:hlinkClr xmlns:ahyp="http://schemas.microsoft.com/office/drawing/2018/hyperlinkcolor" val="tx"/>
                    </a:ext>
                  </a:extLst>
                </a:hlinkClick>
              </a:rPr>
              <a:t>http://bit.ly/PeerInteraction</a:t>
            </a:r>
            <a:r>
              <a:rPr lang="en-US" sz="2000" b="0" i="0" dirty="0">
                <a:solidFill>
                  <a:schemeClr val="bg1"/>
                </a:solidFill>
                <a:effectLst/>
                <a:latin typeface="roboto"/>
              </a:rPr>
              <a:t> </a:t>
            </a:r>
            <a:endParaRPr lang="en-US" sz="2000" b="1" dirty="0">
              <a:solidFill>
                <a:schemeClr val="bg1"/>
              </a:solidFill>
            </a:endParaRPr>
          </a:p>
        </p:txBody>
      </p:sp>
      <p:sp>
        <p:nvSpPr>
          <p:cNvPr id="2" name="TextBox 1">
            <a:extLst>
              <a:ext uri="{FF2B5EF4-FFF2-40B4-BE49-F238E27FC236}">
                <a16:creationId xmlns:a16="http://schemas.microsoft.com/office/drawing/2014/main" id="{6B4F79A7-C10B-4AB5-BED2-D336D22BD860}"/>
              </a:ext>
            </a:extLst>
          </p:cNvPr>
          <p:cNvSpPr txBox="1"/>
          <p:nvPr/>
        </p:nvSpPr>
        <p:spPr>
          <a:xfrm>
            <a:off x="2743647" y="230328"/>
            <a:ext cx="8175956" cy="523220"/>
          </a:xfrm>
          <a:prstGeom prst="rect">
            <a:avLst/>
          </a:prstGeom>
          <a:noFill/>
        </p:spPr>
        <p:txBody>
          <a:bodyPr wrap="none" rtlCol="0">
            <a:spAutoFit/>
          </a:bodyPr>
          <a:lstStyle/>
          <a:p>
            <a:r>
              <a:rPr lang="en-US" sz="2800" b="1" dirty="0">
                <a:solidFill>
                  <a:schemeClr val="bg1"/>
                </a:solidFill>
              </a:rPr>
              <a:t>Peer interactions improve online learning outcomes…</a:t>
            </a:r>
          </a:p>
        </p:txBody>
      </p:sp>
      <p:sp>
        <p:nvSpPr>
          <p:cNvPr id="5" name="TextBox 4">
            <a:extLst>
              <a:ext uri="{FF2B5EF4-FFF2-40B4-BE49-F238E27FC236}">
                <a16:creationId xmlns:a16="http://schemas.microsoft.com/office/drawing/2014/main" id="{7F8FFA29-07E8-45B8-AA12-65D6F28F416C}"/>
              </a:ext>
            </a:extLst>
          </p:cNvPr>
          <p:cNvSpPr txBox="1"/>
          <p:nvPr/>
        </p:nvSpPr>
        <p:spPr>
          <a:xfrm>
            <a:off x="269125" y="1429285"/>
            <a:ext cx="3399905" cy="2862322"/>
          </a:xfrm>
          <a:prstGeom prst="rect">
            <a:avLst/>
          </a:prstGeom>
          <a:solidFill>
            <a:schemeClr val="bg2">
              <a:lumMod val="75000"/>
            </a:schemeClr>
          </a:solidFill>
        </p:spPr>
        <p:txBody>
          <a:bodyPr wrap="square" rtlCol="0">
            <a:spAutoFit/>
          </a:bodyPr>
          <a:lstStyle/>
          <a:p>
            <a:r>
              <a:rPr lang="en-US" sz="1800" b="0" i="0" dirty="0">
                <a:effectLst/>
                <a:latin typeface="roboto"/>
              </a:rPr>
              <a:t>it’s “possible to incorporate peer interaction such as </a:t>
            </a:r>
            <a:r>
              <a:rPr lang="en-US" sz="1800" b="1" i="0" dirty="0">
                <a:effectLst/>
                <a:latin typeface="roboto"/>
              </a:rPr>
              <a:t>think-pair-share or small group activities</a:t>
            </a:r>
            <a:r>
              <a:rPr lang="en-US" sz="1800" b="0" i="0" dirty="0">
                <a:effectLst/>
                <a:latin typeface="roboto"/>
              </a:rPr>
              <a:t> into synchronous online courses,” and these teaching strategies are “</a:t>
            </a:r>
            <a:r>
              <a:rPr lang="en-US" sz="1800" b="1" i="0" dirty="0">
                <a:effectLst/>
                <a:latin typeface="roboto"/>
              </a:rPr>
              <a:t>significantly associated with improved learning </a:t>
            </a:r>
            <a:r>
              <a:rPr lang="en-US" sz="1800" b="0" i="0" dirty="0">
                <a:effectLst/>
                <a:latin typeface="roboto"/>
              </a:rPr>
              <a:t>during the remotely taught portion of the semester.”</a:t>
            </a:r>
            <a:endParaRPr lang="en-US" dirty="0"/>
          </a:p>
        </p:txBody>
      </p:sp>
      <p:sp>
        <p:nvSpPr>
          <p:cNvPr id="7" name="TextBox 6">
            <a:extLst>
              <a:ext uri="{FF2B5EF4-FFF2-40B4-BE49-F238E27FC236}">
                <a16:creationId xmlns:a16="http://schemas.microsoft.com/office/drawing/2014/main" id="{DDC25508-4BE9-4712-8AA5-CD3BF4906E10}"/>
              </a:ext>
            </a:extLst>
          </p:cNvPr>
          <p:cNvSpPr txBox="1"/>
          <p:nvPr/>
        </p:nvSpPr>
        <p:spPr>
          <a:xfrm>
            <a:off x="4563146" y="1232654"/>
            <a:ext cx="6101815" cy="1477328"/>
          </a:xfrm>
          <a:prstGeom prst="rect">
            <a:avLst/>
          </a:prstGeom>
          <a:solidFill>
            <a:schemeClr val="accent6">
              <a:lumMod val="40000"/>
              <a:lumOff val="60000"/>
            </a:schemeClr>
          </a:solidFill>
        </p:spPr>
        <p:txBody>
          <a:bodyPr wrap="square" rtlCol="0">
            <a:spAutoFit/>
          </a:bodyPr>
          <a:lstStyle/>
          <a:p>
            <a:r>
              <a:rPr lang="en-US" sz="1800" b="0" i="0" dirty="0">
                <a:solidFill>
                  <a:srgbClr val="000000"/>
                </a:solidFill>
                <a:effectLst/>
                <a:latin typeface="roboto"/>
              </a:rPr>
              <a:t>Examples of peer interaction are </a:t>
            </a:r>
            <a:r>
              <a:rPr lang="en-US" sz="1800" b="1" i="0" dirty="0">
                <a:solidFill>
                  <a:srgbClr val="000000"/>
                </a:solidFill>
                <a:effectLst/>
                <a:latin typeface="roboto"/>
              </a:rPr>
              <a:t>think-pair-share</a:t>
            </a:r>
            <a:r>
              <a:rPr lang="en-US" sz="1800" b="0" i="0" dirty="0">
                <a:solidFill>
                  <a:srgbClr val="000000"/>
                </a:solidFill>
                <a:effectLst/>
                <a:latin typeface="roboto"/>
              </a:rPr>
              <a:t> </a:t>
            </a:r>
            <a:r>
              <a:rPr lang="en-US" sz="1800" b="1" i="0" dirty="0">
                <a:solidFill>
                  <a:srgbClr val="000000"/>
                </a:solidFill>
                <a:effectLst/>
                <a:latin typeface="roboto"/>
              </a:rPr>
              <a:t>activities with partners, small group activities, encouraging students to work together outside class time in preassigned groups and allowing students to work together on exams.</a:t>
            </a:r>
            <a:endParaRPr lang="en-US" b="1" dirty="0"/>
          </a:p>
        </p:txBody>
      </p:sp>
      <p:sp>
        <p:nvSpPr>
          <p:cNvPr id="8" name="TextBox 7">
            <a:extLst>
              <a:ext uri="{FF2B5EF4-FFF2-40B4-BE49-F238E27FC236}">
                <a16:creationId xmlns:a16="http://schemas.microsoft.com/office/drawing/2014/main" id="{08EF4910-B042-4716-A0B1-1604C6549581}"/>
              </a:ext>
            </a:extLst>
          </p:cNvPr>
          <p:cNvSpPr txBox="1"/>
          <p:nvPr/>
        </p:nvSpPr>
        <p:spPr>
          <a:xfrm>
            <a:off x="5093790" y="3171585"/>
            <a:ext cx="5825813" cy="1477328"/>
          </a:xfrm>
          <a:prstGeom prst="rect">
            <a:avLst/>
          </a:prstGeom>
          <a:solidFill>
            <a:schemeClr val="accent5">
              <a:lumMod val="60000"/>
              <a:lumOff val="40000"/>
            </a:schemeClr>
          </a:solidFill>
        </p:spPr>
        <p:txBody>
          <a:bodyPr wrap="square" rtlCol="0">
            <a:spAutoFit/>
          </a:bodyPr>
          <a:lstStyle/>
          <a:p>
            <a:r>
              <a:rPr lang="en-US" sz="1800" b="0" i="0" dirty="0">
                <a:solidFill>
                  <a:srgbClr val="000000"/>
                </a:solidFill>
                <a:effectLst/>
                <a:latin typeface="roboto"/>
              </a:rPr>
              <a:t>“Having students </a:t>
            </a:r>
            <a:r>
              <a:rPr lang="en-US" sz="1800" b="1" i="0" dirty="0">
                <a:solidFill>
                  <a:srgbClr val="000000"/>
                </a:solidFill>
                <a:effectLst/>
                <a:latin typeface="roboto"/>
              </a:rPr>
              <a:t>work together to answer challenging questions and engage in ‘peer instruction’ </a:t>
            </a:r>
            <a:r>
              <a:rPr lang="en-US" sz="1800" b="0" i="0" dirty="0">
                <a:solidFill>
                  <a:srgbClr val="000000"/>
                </a:solidFill>
                <a:effectLst/>
                <a:latin typeface="roboto"/>
              </a:rPr>
              <a:t>has also been associated with </a:t>
            </a:r>
            <a:r>
              <a:rPr lang="en-US" sz="1800" b="1" i="0" dirty="0">
                <a:solidFill>
                  <a:srgbClr val="000000"/>
                </a:solidFill>
                <a:effectLst/>
                <a:latin typeface="roboto"/>
              </a:rPr>
              <a:t>positive student outcomes.</a:t>
            </a:r>
            <a:r>
              <a:rPr lang="en-US" sz="1800" b="0" i="0" dirty="0">
                <a:solidFill>
                  <a:srgbClr val="000000"/>
                </a:solidFill>
                <a:effectLst/>
                <a:latin typeface="roboto"/>
              </a:rPr>
              <a:t>”</a:t>
            </a:r>
          </a:p>
          <a:p>
            <a:endParaRPr lang="en-US" dirty="0"/>
          </a:p>
        </p:txBody>
      </p:sp>
      <p:sp>
        <p:nvSpPr>
          <p:cNvPr id="9" name="TextBox 8">
            <a:extLst>
              <a:ext uri="{FF2B5EF4-FFF2-40B4-BE49-F238E27FC236}">
                <a16:creationId xmlns:a16="http://schemas.microsoft.com/office/drawing/2014/main" id="{63E2E405-36EA-4A59-A693-3F8513177F49}"/>
              </a:ext>
            </a:extLst>
          </p:cNvPr>
          <p:cNvSpPr txBox="1"/>
          <p:nvPr/>
        </p:nvSpPr>
        <p:spPr>
          <a:xfrm>
            <a:off x="4121422" y="5110516"/>
            <a:ext cx="7491431" cy="1477328"/>
          </a:xfrm>
          <a:prstGeom prst="rect">
            <a:avLst/>
          </a:prstGeom>
          <a:solidFill>
            <a:schemeClr val="accent4">
              <a:lumMod val="40000"/>
              <a:lumOff val="60000"/>
            </a:schemeClr>
          </a:solidFill>
        </p:spPr>
        <p:txBody>
          <a:bodyPr wrap="square" rtlCol="0">
            <a:spAutoFit/>
          </a:bodyPr>
          <a:lstStyle/>
          <a:p>
            <a:r>
              <a:rPr lang="en-US" sz="1800" b="0" i="0" dirty="0">
                <a:solidFill>
                  <a:srgbClr val="000000"/>
                </a:solidFill>
                <a:effectLst/>
                <a:latin typeface="roboto"/>
              </a:rPr>
              <a:t>“This can be done </a:t>
            </a:r>
            <a:r>
              <a:rPr lang="en-US" sz="1800" b="1" i="0" dirty="0">
                <a:solidFill>
                  <a:srgbClr val="000000"/>
                </a:solidFill>
                <a:effectLst/>
                <a:latin typeface="roboto"/>
              </a:rPr>
              <a:t>synchronously, in real time through social media, polling, online breakout rooms and other tools </a:t>
            </a:r>
            <a:r>
              <a:rPr lang="en-US" sz="1800" b="0" i="0" dirty="0">
                <a:solidFill>
                  <a:srgbClr val="000000"/>
                </a:solidFill>
                <a:effectLst/>
                <a:latin typeface="roboto"/>
              </a:rPr>
              <a:t>-- but also </a:t>
            </a:r>
            <a:r>
              <a:rPr lang="en-US" sz="1800" b="1" i="0" dirty="0">
                <a:solidFill>
                  <a:srgbClr val="000000"/>
                </a:solidFill>
                <a:effectLst/>
                <a:latin typeface="roboto"/>
              </a:rPr>
              <a:t>asynchronously online through collaboration tools</a:t>
            </a:r>
            <a:r>
              <a:rPr lang="en-US" sz="1800" b="0" i="0" dirty="0">
                <a:solidFill>
                  <a:srgbClr val="000000"/>
                </a:solidFill>
                <a:effectLst/>
                <a:latin typeface="roboto"/>
              </a:rPr>
              <a:t> that allow students to work at their own pace, on their own time but collectively produce work.”</a:t>
            </a:r>
            <a:endParaRPr lang="en-US" dirty="0"/>
          </a:p>
        </p:txBody>
      </p:sp>
    </p:spTree>
    <p:extLst>
      <p:ext uri="{BB962C8B-B14F-4D97-AF65-F5344CB8AC3E}">
        <p14:creationId xmlns:p14="http://schemas.microsoft.com/office/powerpoint/2010/main" val="237532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6FC5CA-52D2-4E65-815E-F6EF49AF46D9}"/>
              </a:ext>
            </a:extLst>
          </p:cNvPr>
          <p:cNvSpPr txBox="1"/>
          <p:nvPr/>
        </p:nvSpPr>
        <p:spPr>
          <a:xfrm>
            <a:off x="4373110" y="3013501"/>
            <a:ext cx="3039102" cy="830997"/>
          </a:xfrm>
          <a:prstGeom prst="rect">
            <a:avLst/>
          </a:prstGeom>
          <a:noFill/>
        </p:spPr>
        <p:txBody>
          <a:bodyPr wrap="none" rtlCol="0">
            <a:spAutoFit/>
          </a:bodyPr>
          <a:lstStyle/>
          <a:p>
            <a:r>
              <a:rPr lang="en-US" sz="4800" b="1" dirty="0">
                <a:solidFill>
                  <a:schemeClr val="bg1"/>
                </a:solidFill>
              </a:rPr>
              <a:t>Questions?</a:t>
            </a:r>
          </a:p>
        </p:txBody>
      </p:sp>
    </p:spTree>
    <p:extLst>
      <p:ext uri="{BB962C8B-B14F-4D97-AF65-F5344CB8AC3E}">
        <p14:creationId xmlns:p14="http://schemas.microsoft.com/office/powerpoint/2010/main" val="234853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C160B-8E49-C046-B299-CA79D9364E45}"/>
              </a:ext>
            </a:extLst>
          </p:cNvPr>
          <p:cNvSpPr>
            <a:spLocks noGrp="1"/>
          </p:cNvSpPr>
          <p:nvPr>
            <p:ph idx="1"/>
          </p:nvPr>
        </p:nvSpPr>
        <p:spPr>
          <a:xfrm>
            <a:off x="351497" y="1498062"/>
            <a:ext cx="11727180" cy="5220238"/>
          </a:xfrm>
        </p:spPr>
        <p:txBody>
          <a:bodyPr>
            <a:normAutofit fontScale="25000" lnSpcReduction="20000"/>
          </a:bodyPr>
          <a:lstStyle/>
          <a:p>
            <a:pPr marL="571500" indent="-571500">
              <a:buFont typeface="Arial" panose="020B0604020202020204" pitchFamily="34" charset="0"/>
              <a:buChar char="•"/>
            </a:pPr>
            <a:r>
              <a:rPr lang="en-US" sz="8000" b="1" dirty="0">
                <a:solidFill>
                  <a:schemeClr val="bg1"/>
                </a:solidFill>
              </a:rPr>
              <a:t>Distributed in September 2020 to all students who enrolled in the spring and summer quarters of 2020 </a:t>
            </a:r>
          </a:p>
          <a:p>
            <a:pPr marL="571500" indent="-571500">
              <a:buFont typeface="Arial" panose="020B0604020202020204" pitchFamily="34" charset="0"/>
              <a:buChar char="•"/>
            </a:pPr>
            <a:r>
              <a:rPr lang="en-US" sz="8000" b="1" dirty="0">
                <a:solidFill>
                  <a:schemeClr val="bg1"/>
                </a:solidFill>
              </a:rPr>
              <a:t>Sent via an online link</a:t>
            </a:r>
          </a:p>
          <a:p>
            <a:pPr marL="571500" indent="-571500">
              <a:buFont typeface="Arial" panose="020B0604020202020204" pitchFamily="34" charset="0"/>
              <a:buChar char="•"/>
            </a:pPr>
            <a:r>
              <a:rPr lang="en-US" sz="8000" b="1" dirty="0">
                <a:solidFill>
                  <a:schemeClr val="bg1"/>
                </a:solidFill>
              </a:rPr>
              <a:t>Open for two weeks with one reminder</a:t>
            </a:r>
          </a:p>
          <a:p>
            <a:pPr marL="571500" indent="-571500">
              <a:buFont typeface="Arial" panose="020B0604020202020204" pitchFamily="34" charset="0"/>
              <a:buChar char="•"/>
            </a:pPr>
            <a:r>
              <a:rPr lang="en-US" sz="8000" b="1" dirty="0">
                <a:solidFill>
                  <a:schemeClr val="bg1"/>
                </a:solidFill>
              </a:rPr>
              <a:t>Includes students who had experienced at least one term of fully-online instruction. </a:t>
            </a:r>
          </a:p>
          <a:p>
            <a:pPr marL="571500" indent="-571500">
              <a:buFont typeface="Arial" panose="020B0604020202020204" pitchFamily="34" charset="0"/>
              <a:buChar char="•"/>
            </a:pPr>
            <a:r>
              <a:rPr lang="en-US" sz="8000" b="1" dirty="0">
                <a:solidFill>
                  <a:schemeClr val="bg1"/>
                </a:solidFill>
              </a:rPr>
              <a:t>The survey collected 1,219 responses for a response rate of approximately 6%. </a:t>
            </a:r>
          </a:p>
          <a:p>
            <a:pPr marL="571500" indent="-571500">
              <a:buFont typeface="Arial" panose="020B0604020202020204" pitchFamily="34" charset="0"/>
              <a:buChar char="•"/>
            </a:pPr>
            <a:r>
              <a:rPr lang="en-US" sz="8000" b="1" dirty="0">
                <a:solidFill>
                  <a:schemeClr val="bg1"/>
                </a:solidFill>
              </a:rPr>
              <a:t>Content:</a:t>
            </a:r>
          </a:p>
          <a:p>
            <a:pPr marL="1188720" lvl="1" indent="-571500">
              <a:buFont typeface="Arial" panose="020B0604020202020204" pitchFamily="34" charset="0"/>
              <a:buChar char="•"/>
            </a:pPr>
            <a:r>
              <a:rPr lang="en-US" sz="8000" b="1" dirty="0">
                <a:solidFill>
                  <a:schemeClr val="bg1"/>
                </a:solidFill>
              </a:rPr>
              <a:t>Online course format preference</a:t>
            </a:r>
          </a:p>
          <a:p>
            <a:pPr marL="1188720" lvl="1" indent="-571500">
              <a:buFont typeface="Arial" panose="020B0604020202020204" pitchFamily="34" charset="0"/>
              <a:buChar char="•"/>
            </a:pPr>
            <a:r>
              <a:rPr lang="en-US" sz="8000" b="1" dirty="0">
                <a:solidFill>
                  <a:schemeClr val="bg1"/>
                </a:solidFill>
              </a:rPr>
              <a:t>Office hours preference</a:t>
            </a:r>
          </a:p>
          <a:p>
            <a:pPr marL="1188720" lvl="1" indent="-571500">
              <a:buFont typeface="Arial" panose="020B0604020202020204" pitchFamily="34" charset="0"/>
              <a:buChar char="•"/>
            </a:pPr>
            <a:r>
              <a:rPr lang="en-US" sz="8000" b="1" dirty="0">
                <a:solidFill>
                  <a:schemeClr val="bg1"/>
                </a:solidFill>
              </a:rPr>
              <a:t>Student services used</a:t>
            </a:r>
          </a:p>
          <a:p>
            <a:pPr marL="1188720" lvl="1" indent="-571500">
              <a:buFont typeface="Arial" panose="020B0604020202020204" pitchFamily="34" charset="0"/>
              <a:buChar char="•"/>
            </a:pPr>
            <a:r>
              <a:rPr lang="en-US" sz="8000" b="1" dirty="0">
                <a:solidFill>
                  <a:schemeClr val="bg1"/>
                </a:solidFill>
              </a:rPr>
              <a:t>What made students feel most supported and connected in the online learning environment</a:t>
            </a:r>
          </a:p>
          <a:p>
            <a:pPr marL="1188720" lvl="1" indent="-571500">
              <a:buFont typeface="Arial" panose="020B0604020202020204" pitchFamily="34" charset="0"/>
              <a:buChar char="•"/>
            </a:pPr>
            <a:r>
              <a:rPr lang="en-US" sz="8000" b="1" dirty="0">
                <a:solidFill>
                  <a:schemeClr val="bg1"/>
                </a:solidFill>
              </a:rPr>
              <a:t>Greatest challenges with the online learning environment</a:t>
            </a:r>
          </a:p>
          <a:p>
            <a:pPr marL="1188720" lvl="1" indent="-571500">
              <a:buFont typeface="Arial" panose="020B0604020202020204" pitchFamily="34" charset="0"/>
              <a:buChar char="•"/>
            </a:pPr>
            <a:r>
              <a:rPr lang="en-US" sz="8000" b="1" dirty="0">
                <a:solidFill>
                  <a:schemeClr val="bg1"/>
                </a:solidFill>
              </a:rPr>
              <a:t>Interaction with instructors</a:t>
            </a:r>
          </a:p>
          <a:p>
            <a:pPr marL="1188720" lvl="1" indent="-571500">
              <a:buFont typeface="Arial" panose="020B0604020202020204" pitchFamily="34" charset="0"/>
              <a:buChar char="•"/>
            </a:pPr>
            <a:r>
              <a:rPr lang="en-US" sz="8000" b="1" dirty="0">
                <a:solidFill>
                  <a:schemeClr val="bg1"/>
                </a:solidFill>
              </a:rPr>
              <a:t>Online support</a:t>
            </a:r>
          </a:p>
          <a:p>
            <a:pPr marL="1188720" lvl="1" indent="-571500">
              <a:buFont typeface="Arial" panose="020B0604020202020204" pitchFamily="34" charset="0"/>
              <a:buChar char="•"/>
            </a:pPr>
            <a:endParaRPr lang="en-US" sz="4740" b="1" dirty="0">
              <a:solidFill>
                <a:schemeClr val="bg1"/>
              </a:solidFill>
            </a:endParaRPr>
          </a:p>
          <a:p>
            <a:endParaRPr lang="en-US" sz="3840" b="1" dirty="0">
              <a:solidFill>
                <a:schemeClr val="bg1"/>
              </a:solidFill>
            </a:endParaRPr>
          </a:p>
          <a:p>
            <a:endParaRPr lang="en-US" sz="3840" b="1" dirty="0">
              <a:solidFill>
                <a:schemeClr val="bg1"/>
              </a:solidFill>
            </a:endParaRPr>
          </a:p>
          <a:p>
            <a:r>
              <a:rPr lang="en-US" sz="8000" b="1" dirty="0">
                <a:solidFill>
                  <a:schemeClr val="bg1"/>
                </a:solidFill>
              </a:rPr>
              <a:t>								Full Report: </a:t>
            </a:r>
            <a:r>
              <a:rPr lang="en-US" sz="8000" b="1" dirty="0">
                <a:solidFill>
                  <a:schemeClr val="bg1"/>
                </a:solidFill>
                <a:hlinkClick r:id="rId3"/>
              </a:rPr>
              <a:t>bit.ly/OnlinePreference</a:t>
            </a:r>
            <a:r>
              <a:rPr lang="en-US" sz="8000" b="1" dirty="0">
                <a:solidFill>
                  <a:schemeClr val="bg1"/>
                </a:solidFill>
              </a:rPr>
              <a:t> </a:t>
            </a:r>
          </a:p>
        </p:txBody>
      </p:sp>
      <p:sp>
        <p:nvSpPr>
          <p:cNvPr id="2" name="TextBox 1">
            <a:extLst>
              <a:ext uri="{FF2B5EF4-FFF2-40B4-BE49-F238E27FC236}">
                <a16:creationId xmlns:a16="http://schemas.microsoft.com/office/drawing/2014/main" id="{EDCBF0E1-E2C9-4258-A66A-E50632E2D149}"/>
              </a:ext>
            </a:extLst>
          </p:cNvPr>
          <p:cNvSpPr txBox="1"/>
          <p:nvPr/>
        </p:nvSpPr>
        <p:spPr>
          <a:xfrm>
            <a:off x="5054600" y="139700"/>
            <a:ext cx="3058530" cy="707886"/>
          </a:xfrm>
          <a:prstGeom prst="rect">
            <a:avLst/>
          </a:prstGeom>
          <a:noFill/>
        </p:spPr>
        <p:txBody>
          <a:bodyPr wrap="none" rtlCol="0">
            <a:spAutoFit/>
          </a:bodyPr>
          <a:lstStyle/>
          <a:p>
            <a:r>
              <a:rPr lang="en-US" sz="4000" b="1" dirty="0">
                <a:solidFill>
                  <a:schemeClr val="bg1"/>
                </a:solidFill>
              </a:rPr>
              <a:t>Methodology</a:t>
            </a:r>
          </a:p>
        </p:txBody>
      </p:sp>
    </p:spTree>
    <p:extLst>
      <p:ext uri="{BB962C8B-B14F-4D97-AF65-F5344CB8AC3E}">
        <p14:creationId xmlns:p14="http://schemas.microsoft.com/office/powerpoint/2010/main" val="180517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3175000" y="241300"/>
            <a:ext cx="8285538" cy="523220"/>
          </a:xfrm>
          <a:prstGeom prst="rect">
            <a:avLst/>
          </a:prstGeom>
          <a:noFill/>
        </p:spPr>
        <p:txBody>
          <a:bodyPr wrap="none" rtlCol="0">
            <a:spAutoFit/>
          </a:bodyPr>
          <a:lstStyle/>
          <a:p>
            <a:r>
              <a:rPr lang="en-US" sz="2800" b="1" dirty="0">
                <a:solidFill>
                  <a:schemeClr val="bg1"/>
                </a:solidFill>
              </a:rPr>
              <a:t>Highest Ranked Preference for Online Learning Format</a:t>
            </a:r>
          </a:p>
        </p:txBody>
      </p:sp>
      <p:graphicFrame>
        <p:nvGraphicFramePr>
          <p:cNvPr id="3" name="Table 3">
            <a:extLst>
              <a:ext uri="{FF2B5EF4-FFF2-40B4-BE49-F238E27FC236}">
                <a16:creationId xmlns:a16="http://schemas.microsoft.com/office/drawing/2014/main" id="{6B0C35B0-9057-4F82-9EB1-73C581C8FF2B}"/>
              </a:ext>
            </a:extLst>
          </p:cNvPr>
          <p:cNvGraphicFramePr>
            <a:graphicFrameLocks noGrp="1"/>
          </p:cNvGraphicFramePr>
          <p:nvPr>
            <p:ph idx="1"/>
            <p:extLst>
              <p:ext uri="{D42A27DB-BD31-4B8C-83A1-F6EECF244321}">
                <p14:modId xmlns:p14="http://schemas.microsoft.com/office/powerpoint/2010/main" val="4060715726"/>
              </p:ext>
            </p:extLst>
          </p:nvPr>
        </p:nvGraphicFramePr>
        <p:xfrm>
          <a:off x="340066" y="1069340"/>
          <a:ext cx="11511868" cy="4119155"/>
        </p:xfrm>
        <a:graphic>
          <a:graphicData uri="http://schemas.openxmlformats.org/drawingml/2006/table">
            <a:tbl>
              <a:tblPr firstRow="1" bandRow="1">
                <a:tableStyleId>{5C22544A-7EE6-4342-B048-85BDC9FD1C3A}</a:tableStyleId>
              </a:tblPr>
              <a:tblGrid>
                <a:gridCol w="5506117">
                  <a:extLst>
                    <a:ext uri="{9D8B030D-6E8A-4147-A177-3AD203B41FA5}">
                      <a16:colId xmlns:a16="http://schemas.microsoft.com/office/drawing/2014/main" val="249017648"/>
                    </a:ext>
                  </a:extLst>
                </a:gridCol>
                <a:gridCol w="740310">
                  <a:extLst>
                    <a:ext uri="{9D8B030D-6E8A-4147-A177-3AD203B41FA5}">
                      <a16:colId xmlns:a16="http://schemas.microsoft.com/office/drawing/2014/main" val="1826996625"/>
                    </a:ext>
                  </a:extLst>
                </a:gridCol>
                <a:gridCol w="699312">
                  <a:extLst>
                    <a:ext uri="{9D8B030D-6E8A-4147-A177-3AD203B41FA5}">
                      <a16:colId xmlns:a16="http://schemas.microsoft.com/office/drawing/2014/main" val="1517939826"/>
                    </a:ext>
                  </a:extLst>
                </a:gridCol>
                <a:gridCol w="827005">
                  <a:extLst>
                    <a:ext uri="{9D8B030D-6E8A-4147-A177-3AD203B41FA5}">
                      <a16:colId xmlns:a16="http://schemas.microsoft.com/office/drawing/2014/main" val="626633898"/>
                    </a:ext>
                  </a:extLst>
                </a:gridCol>
                <a:gridCol w="685472">
                  <a:extLst>
                    <a:ext uri="{9D8B030D-6E8A-4147-A177-3AD203B41FA5}">
                      <a16:colId xmlns:a16="http://schemas.microsoft.com/office/drawing/2014/main" val="436838584"/>
                    </a:ext>
                  </a:extLst>
                </a:gridCol>
                <a:gridCol w="749450">
                  <a:extLst>
                    <a:ext uri="{9D8B030D-6E8A-4147-A177-3AD203B41FA5}">
                      <a16:colId xmlns:a16="http://schemas.microsoft.com/office/drawing/2014/main" val="91017403"/>
                    </a:ext>
                  </a:extLst>
                </a:gridCol>
                <a:gridCol w="703750">
                  <a:extLst>
                    <a:ext uri="{9D8B030D-6E8A-4147-A177-3AD203B41FA5}">
                      <a16:colId xmlns:a16="http://schemas.microsoft.com/office/drawing/2014/main" val="560489576"/>
                    </a:ext>
                  </a:extLst>
                </a:gridCol>
                <a:gridCol w="840846">
                  <a:extLst>
                    <a:ext uri="{9D8B030D-6E8A-4147-A177-3AD203B41FA5}">
                      <a16:colId xmlns:a16="http://schemas.microsoft.com/office/drawing/2014/main" val="851772078"/>
                    </a:ext>
                  </a:extLst>
                </a:gridCol>
                <a:gridCol w="759606">
                  <a:extLst>
                    <a:ext uri="{9D8B030D-6E8A-4147-A177-3AD203B41FA5}">
                      <a16:colId xmlns:a16="http://schemas.microsoft.com/office/drawing/2014/main" val="3537594900"/>
                    </a:ext>
                  </a:extLst>
                </a:gridCol>
              </a:tblGrid>
              <a:tr h="409336">
                <a:tc>
                  <a:txBody>
                    <a:bodyPr/>
                    <a:lstStyle/>
                    <a:p>
                      <a:endParaRPr lang="en-US"/>
                    </a:p>
                  </a:txBody>
                  <a:tcPr/>
                </a:tc>
                <a:tc gridSpan="2">
                  <a:txBody>
                    <a:bodyPr/>
                    <a:lstStyle/>
                    <a:p>
                      <a:pPr algn="ctr"/>
                      <a:r>
                        <a:rPr lang="en-US" dirty="0"/>
                        <a:t>First Choice</a:t>
                      </a:r>
                    </a:p>
                  </a:txBody>
                  <a:tcPr/>
                </a:tc>
                <a:tc hMerge="1">
                  <a:txBody>
                    <a:bodyPr/>
                    <a:lstStyle/>
                    <a:p>
                      <a:pPr algn="ctr"/>
                      <a:endParaRPr lang="en-US" dirty="0"/>
                    </a:p>
                  </a:txBody>
                  <a:tcPr/>
                </a:tc>
                <a:tc gridSpan="2">
                  <a:txBody>
                    <a:bodyPr/>
                    <a:lstStyle/>
                    <a:p>
                      <a:pPr algn="ctr"/>
                      <a:r>
                        <a:rPr lang="en-US" dirty="0"/>
                        <a:t>Second Choice</a:t>
                      </a:r>
                    </a:p>
                  </a:txBody>
                  <a:tcPr/>
                </a:tc>
                <a:tc hMerge="1">
                  <a:txBody>
                    <a:bodyPr/>
                    <a:lstStyle/>
                    <a:p>
                      <a:endParaRPr lang="en-US"/>
                    </a:p>
                  </a:txBody>
                  <a:tcPr/>
                </a:tc>
                <a:tc gridSpan="2">
                  <a:txBody>
                    <a:bodyPr/>
                    <a:lstStyle/>
                    <a:p>
                      <a:pPr algn="ctr"/>
                      <a:r>
                        <a:rPr lang="en-US" dirty="0"/>
                        <a:t>Third Choice</a:t>
                      </a:r>
                    </a:p>
                  </a:txBody>
                  <a:tcPr/>
                </a:tc>
                <a:tc hMerge="1">
                  <a:txBody>
                    <a:bodyPr/>
                    <a:lstStyle/>
                    <a:p>
                      <a:endParaRPr lang="en-US"/>
                    </a:p>
                  </a:txBody>
                  <a:tcPr/>
                </a:tc>
                <a:tc gridSpan="2">
                  <a:txBody>
                    <a:bodyPr/>
                    <a:lstStyle/>
                    <a:p>
                      <a:pPr algn="ctr"/>
                      <a:r>
                        <a:rPr lang="en-US" dirty="0"/>
                        <a:t>Total</a:t>
                      </a:r>
                    </a:p>
                  </a:txBody>
                  <a:tcPr/>
                </a:tc>
                <a:tc hMerge="1">
                  <a:txBody>
                    <a:bodyPr/>
                    <a:lstStyle/>
                    <a:p>
                      <a:endParaRPr lang="en-US"/>
                    </a:p>
                  </a:txBody>
                  <a:tcPr/>
                </a:tc>
                <a:extLst>
                  <a:ext uri="{0D108BD9-81ED-4DB2-BD59-A6C34878D82A}">
                    <a16:rowId xmlns:a16="http://schemas.microsoft.com/office/drawing/2014/main" val="468270501"/>
                  </a:ext>
                </a:extLst>
              </a:tr>
              <a:tr h="918483">
                <a:tc>
                  <a:txBody>
                    <a:bodyPr/>
                    <a:lstStyle/>
                    <a:p>
                      <a:r>
                        <a:rPr lang="en-US" b="1" dirty="0"/>
                        <a:t>No scheduled meetings: </a:t>
                      </a:r>
                      <a:r>
                        <a:rPr lang="en-US" dirty="0"/>
                        <a:t>There are no required meeting times. You complete the coursework at your own pace within the scheduled due dates. </a:t>
                      </a:r>
                    </a:p>
                  </a:txBody>
                  <a:tcPr/>
                </a:tc>
                <a:tc>
                  <a:txBody>
                    <a:bodyPr/>
                    <a:lstStyle/>
                    <a:p>
                      <a:pPr algn="ctr"/>
                      <a:r>
                        <a:rPr lang="en-US" b="1" dirty="0"/>
                        <a:t>505</a:t>
                      </a:r>
                    </a:p>
                  </a:txBody>
                  <a:tcPr/>
                </a:tc>
                <a:tc>
                  <a:txBody>
                    <a:bodyPr/>
                    <a:lstStyle/>
                    <a:p>
                      <a:pPr algn="ctr"/>
                      <a:r>
                        <a:rPr lang="en-US" b="1" dirty="0"/>
                        <a:t>42%</a:t>
                      </a:r>
                    </a:p>
                  </a:txBody>
                  <a:tcPr/>
                </a:tc>
                <a:tc>
                  <a:txBody>
                    <a:bodyPr/>
                    <a:lstStyle/>
                    <a:p>
                      <a:pPr algn="ctr"/>
                      <a:r>
                        <a:rPr lang="en-US" dirty="0"/>
                        <a:t>277</a:t>
                      </a:r>
                    </a:p>
                  </a:txBody>
                  <a:tcPr/>
                </a:tc>
                <a:tc>
                  <a:txBody>
                    <a:bodyPr/>
                    <a:lstStyle/>
                    <a:p>
                      <a:pPr algn="ctr"/>
                      <a:r>
                        <a:rPr lang="en-US" dirty="0"/>
                        <a:t>23%</a:t>
                      </a:r>
                    </a:p>
                  </a:txBody>
                  <a:tcPr/>
                </a:tc>
                <a:tc>
                  <a:txBody>
                    <a:bodyPr/>
                    <a:lstStyle/>
                    <a:p>
                      <a:pPr algn="ctr"/>
                      <a:r>
                        <a:rPr lang="en-US" dirty="0"/>
                        <a:t>410</a:t>
                      </a:r>
                    </a:p>
                  </a:txBody>
                  <a:tcPr/>
                </a:tc>
                <a:tc>
                  <a:txBody>
                    <a:bodyPr/>
                    <a:lstStyle/>
                    <a:p>
                      <a:pPr algn="ctr"/>
                      <a:r>
                        <a:rPr lang="en-US" dirty="0"/>
                        <a:t>34%</a:t>
                      </a:r>
                    </a:p>
                  </a:txBody>
                  <a:tcPr/>
                </a:tc>
                <a:tc>
                  <a:txBody>
                    <a:bodyPr/>
                    <a:lstStyle/>
                    <a:p>
                      <a:pPr algn="ctr"/>
                      <a:r>
                        <a:rPr lang="en-US" dirty="0"/>
                        <a:t>1,192</a:t>
                      </a:r>
                    </a:p>
                  </a:txBody>
                  <a:tcPr/>
                </a:tc>
                <a:tc>
                  <a:txBody>
                    <a:bodyPr/>
                    <a:lstStyle/>
                    <a:p>
                      <a:pPr algn="ctr"/>
                      <a:r>
                        <a:rPr lang="en-US" dirty="0"/>
                        <a:t>100%</a:t>
                      </a:r>
                    </a:p>
                  </a:txBody>
                  <a:tcPr/>
                </a:tc>
                <a:extLst>
                  <a:ext uri="{0D108BD9-81ED-4DB2-BD59-A6C34878D82A}">
                    <a16:rowId xmlns:a16="http://schemas.microsoft.com/office/drawing/2014/main" val="3456473987"/>
                  </a:ext>
                </a:extLst>
              </a:tr>
              <a:tr h="1463517">
                <a:tc>
                  <a:txBody>
                    <a:bodyPr/>
                    <a:lstStyle/>
                    <a:p>
                      <a:r>
                        <a:rPr lang="en-US" b="1" dirty="0"/>
                        <a:t>Mixed format: </a:t>
                      </a:r>
                      <a:r>
                        <a:rPr lang="en-US" dirty="0"/>
                        <a:t>Some class meetings are held in real time (via Zoom) but other coursework can be completed independently, or participation in real time sessions is voluntary. Instructors may record meetings for you to view whenever you prefer. </a:t>
                      </a:r>
                    </a:p>
                  </a:txBody>
                  <a:tcPr/>
                </a:tc>
                <a:tc>
                  <a:txBody>
                    <a:bodyPr/>
                    <a:lstStyle/>
                    <a:p>
                      <a:pPr algn="ctr"/>
                      <a:r>
                        <a:rPr lang="en-US" dirty="0"/>
                        <a:t>427</a:t>
                      </a:r>
                    </a:p>
                  </a:txBody>
                  <a:tcPr/>
                </a:tc>
                <a:tc>
                  <a:txBody>
                    <a:bodyPr/>
                    <a:lstStyle/>
                    <a:p>
                      <a:pPr algn="ctr"/>
                      <a:r>
                        <a:rPr lang="en-US" dirty="0"/>
                        <a:t>35%</a:t>
                      </a:r>
                    </a:p>
                  </a:txBody>
                  <a:tcPr/>
                </a:tc>
                <a:tc>
                  <a:txBody>
                    <a:bodyPr/>
                    <a:lstStyle/>
                    <a:p>
                      <a:pPr algn="ctr"/>
                      <a:r>
                        <a:rPr lang="en-US" b="1" dirty="0"/>
                        <a:t>660</a:t>
                      </a:r>
                    </a:p>
                  </a:txBody>
                  <a:tcPr/>
                </a:tc>
                <a:tc>
                  <a:txBody>
                    <a:bodyPr/>
                    <a:lstStyle/>
                    <a:p>
                      <a:pPr algn="ctr"/>
                      <a:r>
                        <a:rPr lang="en-US" b="1" dirty="0"/>
                        <a:t>55%</a:t>
                      </a:r>
                    </a:p>
                  </a:txBody>
                  <a:tcPr/>
                </a:tc>
                <a:tc>
                  <a:txBody>
                    <a:bodyPr/>
                    <a:lstStyle/>
                    <a:p>
                      <a:pPr algn="ctr"/>
                      <a:r>
                        <a:rPr lang="en-US" dirty="0"/>
                        <a:t>113</a:t>
                      </a:r>
                    </a:p>
                  </a:txBody>
                  <a:tcPr/>
                </a:tc>
                <a:tc>
                  <a:txBody>
                    <a:bodyPr/>
                    <a:lstStyle/>
                    <a:p>
                      <a:pPr algn="ctr"/>
                      <a:r>
                        <a:rPr lang="en-US" dirty="0"/>
                        <a:t>9%</a:t>
                      </a:r>
                    </a:p>
                  </a:txBody>
                  <a:tcPr/>
                </a:tc>
                <a:tc>
                  <a:txBody>
                    <a:bodyPr/>
                    <a:lstStyle/>
                    <a:p>
                      <a:pPr algn="ctr"/>
                      <a:r>
                        <a:rPr lang="en-US" dirty="0"/>
                        <a:t>1,200</a:t>
                      </a:r>
                    </a:p>
                  </a:txBody>
                  <a:tcPr/>
                </a:tc>
                <a:tc>
                  <a:txBody>
                    <a:bodyPr/>
                    <a:lstStyle/>
                    <a:p>
                      <a:pPr algn="ctr"/>
                      <a:r>
                        <a:rPr lang="en-US" dirty="0"/>
                        <a:t>100%</a:t>
                      </a:r>
                    </a:p>
                  </a:txBody>
                  <a:tcPr/>
                </a:tc>
                <a:extLst>
                  <a:ext uri="{0D108BD9-81ED-4DB2-BD59-A6C34878D82A}">
                    <a16:rowId xmlns:a16="http://schemas.microsoft.com/office/drawing/2014/main" val="2309621865"/>
                  </a:ext>
                </a:extLst>
              </a:tr>
              <a:tr h="918483">
                <a:tc>
                  <a:txBody>
                    <a:bodyPr/>
                    <a:lstStyle/>
                    <a:p>
                      <a:r>
                        <a:rPr lang="en-US" b="1" dirty="0"/>
                        <a:t>Regularly scheduled meetings: </a:t>
                      </a:r>
                      <a:r>
                        <a:rPr lang="en-US" dirty="0"/>
                        <a:t>All class meetings are in real time (via Zoom) and you are required to attend at the scheduled time. </a:t>
                      </a:r>
                    </a:p>
                  </a:txBody>
                  <a:tcPr/>
                </a:tc>
                <a:tc>
                  <a:txBody>
                    <a:bodyPr/>
                    <a:lstStyle/>
                    <a:p>
                      <a:pPr algn="ctr"/>
                      <a:r>
                        <a:rPr lang="en-US" dirty="0"/>
                        <a:t>278</a:t>
                      </a:r>
                    </a:p>
                  </a:txBody>
                  <a:tcPr/>
                </a:tc>
                <a:tc>
                  <a:txBody>
                    <a:bodyPr/>
                    <a:lstStyle/>
                    <a:p>
                      <a:pPr algn="ctr"/>
                      <a:r>
                        <a:rPr lang="en-US" dirty="0"/>
                        <a:t>23%</a:t>
                      </a:r>
                    </a:p>
                  </a:txBody>
                  <a:tcPr/>
                </a:tc>
                <a:tc>
                  <a:txBody>
                    <a:bodyPr/>
                    <a:lstStyle/>
                    <a:p>
                      <a:pPr algn="ctr"/>
                      <a:r>
                        <a:rPr lang="en-US" dirty="0"/>
                        <a:t>253</a:t>
                      </a:r>
                    </a:p>
                  </a:txBody>
                  <a:tcPr/>
                </a:tc>
                <a:tc>
                  <a:txBody>
                    <a:bodyPr/>
                    <a:lstStyle/>
                    <a:p>
                      <a:pPr algn="ctr"/>
                      <a:r>
                        <a:rPr lang="en-US" dirty="0"/>
                        <a:t>21%</a:t>
                      </a:r>
                    </a:p>
                  </a:txBody>
                  <a:tcPr/>
                </a:tc>
                <a:tc>
                  <a:txBody>
                    <a:bodyPr/>
                    <a:lstStyle/>
                    <a:p>
                      <a:pPr algn="ctr"/>
                      <a:r>
                        <a:rPr lang="en-US" b="1" dirty="0"/>
                        <a:t>667</a:t>
                      </a:r>
                    </a:p>
                  </a:txBody>
                  <a:tcPr/>
                </a:tc>
                <a:tc>
                  <a:txBody>
                    <a:bodyPr/>
                    <a:lstStyle/>
                    <a:p>
                      <a:pPr algn="ctr"/>
                      <a:r>
                        <a:rPr lang="en-US" b="1" dirty="0"/>
                        <a:t>56%</a:t>
                      </a:r>
                    </a:p>
                  </a:txBody>
                  <a:tcPr/>
                </a:tc>
                <a:tc>
                  <a:txBody>
                    <a:bodyPr/>
                    <a:lstStyle/>
                    <a:p>
                      <a:pPr algn="ctr"/>
                      <a:r>
                        <a:rPr lang="en-US" dirty="0"/>
                        <a:t>1,198</a:t>
                      </a:r>
                    </a:p>
                  </a:txBody>
                  <a:tcPr/>
                </a:tc>
                <a:tc>
                  <a:txBody>
                    <a:bodyPr/>
                    <a:lstStyle/>
                    <a:p>
                      <a:pPr algn="ctr"/>
                      <a:r>
                        <a:rPr lang="en-US" dirty="0"/>
                        <a:t>100%</a:t>
                      </a:r>
                    </a:p>
                  </a:txBody>
                  <a:tcPr/>
                </a:tc>
                <a:extLst>
                  <a:ext uri="{0D108BD9-81ED-4DB2-BD59-A6C34878D82A}">
                    <a16:rowId xmlns:a16="http://schemas.microsoft.com/office/drawing/2014/main" val="2822108494"/>
                  </a:ext>
                </a:extLst>
              </a:tr>
              <a:tr h="409336">
                <a:tc>
                  <a:txBody>
                    <a:bodyPr/>
                    <a:lstStyle/>
                    <a:p>
                      <a:r>
                        <a:rPr lang="en-US" dirty="0"/>
                        <a:t>Total</a:t>
                      </a:r>
                    </a:p>
                  </a:txBody>
                  <a:tcPr/>
                </a:tc>
                <a:tc>
                  <a:txBody>
                    <a:bodyPr/>
                    <a:lstStyle/>
                    <a:p>
                      <a:pPr algn="ctr"/>
                      <a:r>
                        <a:rPr lang="en-US" dirty="0"/>
                        <a:t>1,210</a:t>
                      </a:r>
                    </a:p>
                  </a:txBody>
                  <a:tcPr/>
                </a:tc>
                <a:tc>
                  <a:txBody>
                    <a:bodyPr/>
                    <a:lstStyle/>
                    <a:p>
                      <a:pPr algn="ctr"/>
                      <a:r>
                        <a:rPr lang="en-US" dirty="0"/>
                        <a:t>100%</a:t>
                      </a:r>
                    </a:p>
                  </a:txBody>
                  <a:tcPr/>
                </a:tc>
                <a:tc>
                  <a:txBody>
                    <a:bodyPr/>
                    <a:lstStyle/>
                    <a:p>
                      <a:pPr algn="ctr"/>
                      <a:r>
                        <a:rPr lang="en-US" dirty="0"/>
                        <a:t>1,190</a:t>
                      </a:r>
                    </a:p>
                  </a:txBody>
                  <a:tcPr/>
                </a:tc>
                <a:tc>
                  <a:txBody>
                    <a:bodyPr/>
                    <a:lstStyle/>
                    <a:p>
                      <a:pPr algn="ctr"/>
                      <a:r>
                        <a:rPr lang="en-US" dirty="0"/>
                        <a:t>100%</a:t>
                      </a:r>
                    </a:p>
                  </a:txBody>
                  <a:tcPr/>
                </a:tc>
                <a:tc>
                  <a:txBody>
                    <a:bodyPr/>
                    <a:lstStyle/>
                    <a:p>
                      <a:pPr algn="ctr"/>
                      <a:r>
                        <a:rPr lang="en-US" dirty="0"/>
                        <a:t>1,190</a:t>
                      </a:r>
                    </a:p>
                  </a:txBody>
                  <a:tcPr/>
                </a:tc>
                <a:tc>
                  <a:txBody>
                    <a:bodyPr/>
                    <a:lstStyle/>
                    <a:p>
                      <a:pPr algn="ctr"/>
                      <a:r>
                        <a:rPr lang="en-US" dirty="0"/>
                        <a:t>100%</a:t>
                      </a:r>
                    </a:p>
                  </a:txBody>
                  <a:tcPr/>
                </a:tc>
                <a:tc>
                  <a:txBody>
                    <a:bodyPr/>
                    <a:lstStyle/>
                    <a:p>
                      <a:pPr algn="ctr"/>
                      <a:r>
                        <a:rPr lang="en-US" dirty="0"/>
                        <a:t>3,590</a:t>
                      </a:r>
                    </a:p>
                  </a:txBody>
                  <a:tcPr/>
                </a:tc>
                <a:tc>
                  <a:txBody>
                    <a:bodyPr/>
                    <a:lstStyle/>
                    <a:p>
                      <a:pPr algn="ctr"/>
                      <a:endParaRPr lang="en-US" dirty="0"/>
                    </a:p>
                  </a:txBody>
                  <a:tcPr/>
                </a:tc>
                <a:extLst>
                  <a:ext uri="{0D108BD9-81ED-4DB2-BD59-A6C34878D82A}">
                    <a16:rowId xmlns:a16="http://schemas.microsoft.com/office/drawing/2014/main" val="813956420"/>
                  </a:ext>
                </a:extLst>
              </a:tr>
            </a:tbl>
          </a:graphicData>
        </a:graphic>
      </p:graphicFrame>
      <p:sp>
        <p:nvSpPr>
          <p:cNvPr id="4" name="TextBox 3">
            <a:extLst>
              <a:ext uri="{FF2B5EF4-FFF2-40B4-BE49-F238E27FC236}">
                <a16:creationId xmlns:a16="http://schemas.microsoft.com/office/drawing/2014/main" id="{EE0359A7-273D-4820-9D68-5C5494DB6B6C}"/>
              </a:ext>
            </a:extLst>
          </p:cNvPr>
          <p:cNvSpPr txBox="1"/>
          <p:nvPr/>
        </p:nvSpPr>
        <p:spPr>
          <a:xfrm>
            <a:off x="773724" y="5188495"/>
            <a:ext cx="5124736" cy="1200329"/>
          </a:xfrm>
          <a:prstGeom prst="rect">
            <a:avLst/>
          </a:prstGeom>
          <a:noFill/>
        </p:spPr>
        <p:txBody>
          <a:bodyPr wrap="none" rtlCol="0">
            <a:spAutoFit/>
          </a:bodyPr>
          <a:lstStyle/>
          <a:p>
            <a:r>
              <a:rPr lang="en-US" b="1" dirty="0"/>
              <a:t>Ranked Order:</a:t>
            </a:r>
          </a:p>
          <a:p>
            <a:pPr marL="285750" indent="-285750">
              <a:buFont typeface="Arial" panose="020B0604020202020204" pitchFamily="34" charset="0"/>
              <a:buChar char="•"/>
            </a:pPr>
            <a:r>
              <a:rPr lang="en-US" dirty="0"/>
              <a:t>First choice: No scheduled meetings (42%)</a:t>
            </a:r>
          </a:p>
          <a:p>
            <a:pPr marL="285750" indent="-285750">
              <a:buFont typeface="Arial" panose="020B0604020202020204" pitchFamily="34" charset="0"/>
              <a:buChar char="•"/>
            </a:pPr>
            <a:r>
              <a:rPr lang="en-US" dirty="0"/>
              <a:t>Second choice: Mixed format (55%)</a:t>
            </a:r>
          </a:p>
          <a:p>
            <a:pPr marL="285750" indent="-285750">
              <a:buFont typeface="Arial" panose="020B0604020202020204" pitchFamily="34" charset="0"/>
              <a:buChar char="•"/>
            </a:pPr>
            <a:r>
              <a:rPr lang="en-US" dirty="0"/>
              <a:t>Third choice: Regularly scheduled meetings (56%)</a:t>
            </a:r>
          </a:p>
        </p:txBody>
      </p:sp>
      <p:sp>
        <p:nvSpPr>
          <p:cNvPr id="7" name="TextBox 6">
            <a:extLst>
              <a:ext uri="{FF2B5EF4-FFF2-40B4-BE49-F238E27FC236}">
                <a16:creationId xmlns:a16="http://schemas.microsoft.com/office/drawing/2014/main" id="{918E0504-DA8D-4F55-886A-D87512A0DA7F}"/>
              </a:ext>
            </a:extLst>
          </p:cNvPr>
          <p:cNvSpPr txBox="1"/>
          <p:nvPr/>
        </p:nvSpPr>
        <p:spPr>
          <a:xfrm>
            <a:off x="6570012" y="5294885"/>
            <a:ext cx="5124736" cy="1200329"/>
          </a:xfrm>
          <a:prstGeom prst="rect">
            <a:avLst/>
          </a:prstGeom>
          <a:noFill/>
        </p:spPr>
        <p:txBody>
          <a:bodyPr wrap="none" rtlCol="0">
            <a:spAutoFit/>
          </a:bodyPr>
          <a:lstStyle/>
          <a:p>
            <a:r>
              <a:rPr lang="en-US" b="1" dirty="0"/>
              <a:t>First + Second Choice Combined:</a:t>
            </a:r>
          </a:p>
          <a:p>
            <a:pPr marL="285750" indent="-285750">
              <a:buFont typeface="Arial" panose="020B0604020202020204" pitchFamily="34" charset="0"/>
              <a:buChar char="•"/>
            </a:pPr>
            <a:r>
              <a:rPr lang="en-US" dirty="0"/>
              <a:t>First choice: Mixed format (90%)</a:t>
            </a:r>
          </a:p>
          <a:p>
            <a:pPr marL="285750" indent="-285750">
              <a:buFont typeface="Arial" panose="020B0604020202020204" pitchFamily="34" charset="0"/>
              <a:buChar char="•"/>
            </a:pPr>
            <a:r>
              <a:rPr lang="en-US" dirty="0"/>
              <a:t>Second choice: No scheduled meetings (65%)</a:t>
            </a:r>
          </a:p>
          <a:p>
            <a:pPr marL="285750" indent="-285750">
              <a:buFont typeface="Arial" panose="020B0604020202020204" pitchFamily="34" charset="0"/>
              <a:buChar char="•"/>
            </a:pPr>
            <a:r>
              <a:rPr lang="en-US" dirty="0"/>
              <a:t>Third choice: Regularly scheduled meetings (44%)</a:t>
            </a:r>
          </a:p>
        </p:txBody>
      </p:sp>
      <p:sp>
        <p:nvSpPr>
          <p:cNvPr id="8" name="TextBox 7">
            <a:extLst>
              <a:ext uri="{FF2B5EF4-FFF2-40B4-BE49-F238E27FC236}">
                <a16:creationId xmlns:a16="http://schemas.microsoft.com/office/drawing/2014/main" id="{4EC85968-C2CD-4A92-985A-BA64A1BDCCB6}"/>
              </a:ext>
            </a:extLst>
          </p:cNvPr>
          <p:cNvSpPr txBox="1"/>
          <p:nvPr/>
        </p:nvSpPr>
        <p:spPr>
          <a:xfrm>
            <a:off x="6930390" y="2831808"/>
            <a:ext cx="3805376" cy="923330"/>
          </a:xfrm>
          <a:prstGeom prst="rect">
            <a:avLst/>
          </a:prstGeom>
          <a:solidFill>
            <a:schemeClr val="accent1"/>
          </a:solidFill>
        </p:spPr>
        <p:txBody>
          <a:bodyPr wrap="square" rtlCol="0">
            <a:spAutoFit/>
          </a:bodyPr>
          <a:lstStyle/>
          <a:p>
            <a:r>
              <a:rPr lang="en-US" dirty="0"/>
              <a:t>Of those that selected a Mixed format, they preferred to meet half of all class meetings (40%).</a:t>
            </a:r>
          </a:p>
        </p:txBody>
      </p:sp>
    </p:spTree>
    <p:extLst>
      <p:ext uri="{BB962C8B-B14F-4D97-AF65-F5344CB8AC3E}">
        <p14:creationId xmlns:p14="http://schemas.microsoft.com/office/powerpoint/2010/main" val="6766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3884126" y="266719"/>
            <a:ext cx="6631367" cy="523220"/>
          </a:xfrm>
          <a:prstGeom prst="rect">
            <a:avLst/>
          </a:prstGeom>
          <a:noFill/>
        </p:spPr>
        <p:txBody>
          <a:bodyPr wrap="none" rtlCol="0">
            <a:spAutoFit/>
          </a:bodyPr>
          <a:lstStyle/>
          <a:p>
            <a:r>
              <a:rPr lang="en-US" sz="2800" b="1" dirty="0">
                <a:solidFill>
                  <a:schemeClr val="bg1"/>
                </a:solidFill>
              </a:rPr>
              <a:t>Highest Ranked Preference for Office Hours</a:t>
            </a:r>
          </a:p>
        </p:txBody>
      </p:sp>
      <p:graphicFrame>
        <p:nvGraphicFramePr>
          <p:cNvPr id="3" name="Table 3">
            <a:extLst>
              <a:ext uri="{FF2B5EF4-FFF2-40B4-BE49-F238E27FC236}">
                <a16:creationId xmlns:a16="http://schemas.microsoft.com/office/drawing/2014/main" id="{6B0C35B0-9057-4F82-9EB1-73C581C8FF2B}"/>
              </a:ext>
            </a:extLst>
          </p:cNvPr>
          <p:cNvGraphicFramePr>
            <a:graphicFrameLocks noGrp="1"/>
          </p:cNvGraphicFramePr>
          <p:nvPr>
            <p:ph idx="1"/>
            <p:extLst>
              <p:ext uri="{D42A27DB-BD31-4B8C-83A1-F6EECF244321}">
                <p14:modId xmlns:p14="http://schemas.microsoft.com/office/powerpoint/2010/main" val="2940061210"/>
              </p:ext>
            </p:extLst>
          </p:nvPr>
        </p:nvGraphicFramePr>
        <p:xfrm>
          <a:off x="434340" y="1092199"/>
          <a:ext cx="11591879" cy="4211322"/>
        </p:xfrm>
        <a:graphic>
          <a:graphicData uri="http://schemas.openxmlformats.org/drawingml/2006/table">
            <a:tbl>
              <a:tblPr firstRow="1" bandRow="1">
                <a:tableStyleId>{5C22544A-7EE6-4342-B048-85BDC9FD1C3A}</a:tableStyleId>
              </a:tblPr>
              <a:tblGrid>
                <a:gridCol w="5777094">
                  <a:extLst>
                    <a:ext uri="{9D8B030D-6E8A-4147-A177-3AD203B41FA5}">
                      <a16:colId xmlns:a16="http://schemas.microsoft.com/office/drawing/2014/main" val="249017648"/>
                    </a:ext>
                  </a:extLst>
                </a:gridCol>
                <a:gridCol w="765702">
                  <a:extLst>
                    <a:ext uri="{9D8B030D-6E8A-4147-A177-3AD203B41FA5}">
                      <a16:colId xmlns:a16="http://schemas.microsoft.com/office/drawing/2014/main" val="1826996625"/>
                    </a:ext>
                  </a:extLst>
                </a:gridCol>
                <a:gridCol w="793049">
                  <a:extLst>
                    <a:ext uri="{9D8B030D-6E8A-4147-A177-3AD203B41FA5}">
                      <a16:colId xmlns:a16="http://schemas.microsoft.com/office/drawing/2014/main" val="1517939826"/>
                    </a:ext>
                  </a:extLst>
                </a:gridCol>
                <a:gridCol w="697335">
                  <a:extLst>
                    <a:ext uri="{9D8B030D-6E8A-4147-A177-3AD203B41FA5}">
                      <a16:colId xmlns:a16="http://schemas.microsoft.com/office/drawing/2014/main" val="626633898"/>
                    </a:ext>
                  </a:extLst>
                </a:gridCol>
                <a:gridCol w="683663">
                  <a:extLst>
                    <a:ext uri="{9D8B030D-6E8A-4147-A177-3AD203B41FA5}">
                      <a16:colId xmlns:a16="http://schemas.microsoft.com/office/drawing/2014/main" val="436838584"/>
                    </a:ext>
                  </a:extLst>
                </a:gridCol>
                <a:gridCol w="697336">
                  <a:extLst>
                    <a:ext uri="{9D8B030D-6E8A-4147-A177-3AD203B41FA5}">
                      <a16:colId xmlns:a16="http://schemas.microsoft.com/office/drawing/2014/main" val="91017403"/>
                    </a:ext>
                  </a:extLst>
                </a:gridCol>
                <a:gridCol w="697336">
                  <a:extLst>
                    <a:ext uri="{9D8B030D-6E8A-4147-A177-3AD203B41FA5}">
                      <a16:colId xmlns:a16="http://schemas.microsoft.com/office/drawing/2014/main" val="560489576"/>
                    </a:ext>
                  </a:extLst>
                </a:gridCol>
                <a:gridCol w="715479">
                  <a:extLst>
                    <a:ext uri="{9D8B030D-6E8A-4147-A177-3AD203B41FA5}">
                      <a16:colId xmlns:a16="http://schemas.microsoft.com/office/drawing/2014/main" val="851772078"/>
                    </a:ext>
                  </a:extLst>
                </a:gridCol>
                <a:gridCol w="764885">
                  <a:extLst>
                    <a:ext uri="{9D8B030D-6E8A-4147-A177-3AD203B41FA5}">
                      <a16:colId xmlns:a16="http://schemas.microsoft.com/office/drawing/2014/main" val="3537594900"/>
                    </a:ext>
                  </a:extLst>
                </a:gridCol>
              </a:tblGrid>
              <a:tr h="768850">
                <a:tc>
                  <a:txBody>
                    <a:bodyPr/>
                    <a:lstStyle/>
                    <a:p>
                      <a:endParaRPr lang="en-US"/>
                    </a:p>
                  </a:txBody>
                  <a:tcPr/>
                </a:tc>
                <a:tc gridSpan="2">
                  <a:txBody>
                    <a:bodyPr/>
                    <a:lstStyle/>
                    <a:p>
                      <a:pPr algn="ctr"/>
                      <a:r>
                        <a:rPr lang="en-US" dirty="0"/>
                        <a:t>First Choice</a:t>
                      </a:r>
                    </a:p>
                  </a:txBody>
                  <a:tcPr/>
                </a:tc>
                <a:tc hMerge="1">
                  <a:txBody>
                    <a:bodyPr/>
                    <a:lstStyle/>
                    <a:p>
                      <a:pPr algn="ctr"/>
                      <a:endParaRPr lang="en-US" dirty="0"/>
                    </a:p>
                  </a:txBody>
                  <a:tcPr/>
                </a:tc>
                <a:tc gridSpan="2">
                  <a:txBody>
                    <a:bodyPr/>
                    <a:lstStyle/>
                    <a:p>
                      <a:pPr algn="ctr"/>
                      <a:r>
                        <a:rPr lang="en-US" dirty="0"/>
                        <a:t>Second Choice</a:t>
                      </a:r>
                    </a:p>
                  </a:txBody>
                  <a:tcPr/>
                </a:tc>
                <a:tc hMerge="1">
                  <a:txBody>
                    <a:bodyPr/>
                    <a:lstStyle/>
                    <a:p>
                      <a:endParaRPr lang="en-US"/>
                    </a:p>
                  </a:txBody>
                  <a:tcPr/>
                </a:tc>
                <a:tc gridSpan="2">
                  <a:txBody>
                    <a:bodyPr/>
                    <a:lstStyle/>
                    <a:p>
                      <a:pPr algn="ctr"/>
                      <a:r>
                        <a:rPr lang="en-US" dirty="0"/>
                        <a:t>Third Choice</a:t>
                      </a:r>
                    </a:p>
                  </a:txBody>
                  <a:tcPr/>
                </a:tc>
                <a:tc hMerge="1">
                  <a:txBody>
                    <a:bodyPr/>
                    <a:lstStyle/>
                    <a:p>
                      <a:endParaRPr lang="en-US"/>
                    </a:p>
                  </a:txBody>
                  <a:tcPr/>
                </a:tc>
                <a:tc gridSpan="2">
                  <a:txBody>
                    <a:bodyPr/>
                    <a:lstStyle/>
                    <a:p>
                      <a:pPr algn="ctr"/>
                      <a:r>
                        <a:rPr lang="en-US" dirty="0"/>
                        <a:t>Total</a:t>
                      </a:r>
                    </a:p>
                  </a:txBody>
                  <a:tcPr/>
                </a:tc>
                <a:tc hMerge="1">
                  <a:txBody>
                    <a:bodyPr/>
                    <a:lstStyle/>
                    <a:p>
                      <a:endParaRPr lang="en-US"/>
                    </a:p>
                  </a:txBody>
                  <a:tcPr/>
                </a:tc>
                <a:extLst>
                  <a:ext uri="{0D108BD9-81ED-4DB2-BD59-A6C34878D82A}">
                    <a16:rowId xmlns:a16="http://schemas.microsoft.com/office/drawing/2014/main" val="468270501"/>
                  </a:ext>
                </a:extLst>
              </a:tr>
              <a:tr h="768850">
                <a:tc>
                  <a:txBody>
                    <a:bodyPr/>
                    <a:lstStyle/>
                    <a:p>
                      <a:r>
                        <a:rPr lang="en-US" b="1" dirty="0"/>
                        <a:t>Mixed office hours: </a:t>
                      </a:r>
                      <a:r>
                        <a:rPr lang="en-US" dirty="0"/>
                        <a:t>Faculty are available to answer emails AND are available online during a set time to speak with you.</a:t>
                      </a:r>
                    </a:p>
                  </a:txBody>
                  <a:tcPr/>
                </a:tc>
                <a:tc>
                  <a:txBody>
                    <a:bodyPr/>
                    <a:lstStyle/>
                    <a:p>
                      <a:pPr algn="ctr"/>
                      <a:r>
                        <a:rPr lang="en-US" b="1" dirty="0"/>
                        <a:t>561</a:t>
                      </a:r>
                    </a:p>
                  </a:txBody>
                  <a:tcPr/>
                </a:tc>
                <a:tc>
                  <a:txBody>
                    <a:bodyPr/>
                    <a:lstStyle/>
                    <a:p>
                      <a:pPr algn="ctr"/>
                      <a:r>
                        <a:rPr lang="en-US" b="1" dirty="0"/>
                        <a:t>46%</a:t>
                      </a:r>
                    </a:p>
                  </a:txBody>
                  <a:tcPr/>
                </a:tc>
                <a:tc>
                  <a:txBody>
                    <a:bodyPr/>
                    <a:lstStyle/>
                    <a:p>
                      <a:pPr algn="ctr"/>
                      <a:r>
                        <a:rPr lang="en-US" b="1" dirty="0"/>
                        <a:t>464</a:t>
                      </a:r>
                    </a:p>
                  </a:txBody>
                  <a:tcPr/>
                </a:tc>
                <a:tc>
                  <a:txBody>
                    <a:bodyPr/>
                    <a:lstStyle/>
                    <a:p>
                      <a:pPr algn="ctr"/>
                      <a:r>
                        <a:rPr lang="en-US" b="1" dirty="0"/>
                        <a:t>39%</a:t>
                      </a:r>
                    </a:p>
                  </a:txBody>
                  <a:tcPr/>
                </a:tc>
                <a:tc>
                  <a:txBody>
                    <a:bodyPr/>
                    <a:lstStyle/>
                    <a:p>
                      <a:pPr algn="ctr"/>
                      <a:r>
                        <a:rPr lang="en-US" dirty="0"/>
                        <a:t>174</a:t>
                      </a:r>
                    </a:p>
                  </a:txBody>
                  <a:tcPr/>
                </a:tc>
                <a:tc>
                  <a:txBody>
                    <a:bodyPr/>
                    <a:lstStyle/>
                    <a:p>
                      <a:pPr algn="ctr"/>
                      <a:r>
                        <a:rPr lang="en-US" dirty="0"/>
                        <a:t>15%</a:t>
                      </a:r>
                    </a:p>
                  </a:txBody>
                  <a:tcPr/>
                </a:tc>
                <a:tc>
                  <a:txBody>
                    <a:bodyPr/>
                    <a:lstStyle/>
                    <a:p>
                      <a:pPr algn="ctr"/>
                      <a:r>
                        <a:rPr lang="en-US" dirty="0"/>
                        <a:t>1,199</a:t>
                      </a:r>
                    </a:p>
                  </a:txBody>
                  <a:tcPr/>
                </a:tc>
                <a:tc>
                  <a:txBody>
                    <a:bodyPr/>
                    <a:lstStyle/>
                    <a:p>
                      <a:pPr algn="ctr"/>
                      <a:r>
                        <a:rPr lang="en-US" dirty="0"/>
                        <a:t>100%</a:t>
                      </a:r>
                    </a:p>
                  </a:txBody>
                  <a:tcPr/>
                </a:tc>
                <a:extLst>
                  <a:ext uri="{0D108BD9-81ED-4DB2-BD59-A6C34878D82A}">
                    <a16:rowId xmlns:a16="http://schemas.microsoft.com/office/drawing/2014/main" val="3456473987"/>
                  </a:ext>
                </a:extLst>
              </a:tr>
              <a:tr h="768850">
                <a:tc>
                  <a:txBody>
                    <a:bodyPr/>
                    <a:lstStyle/>
                    <a:p>
                      <a:r>
                        <a:rPr lang="en-US" b="1" dirty="0"/>
                        <a:t>Face-to-Face online: </a:t>
                      </a:r>
                      <a:r>
                        <a:rPr lang="en-US" dirty="0"/>
                        <a:t>Faculty are available online during a set time to speak with you via Zoom or other online video.</a:t>
                      </a:r>
                    </a:p>
                  </a:txBody>
                  <a:tcPr/>
                </a:tc>
                <a:tc>
                  <a:txBody>
                    <a:bodyPr/>
                    <a:lstStyle/>
                    <a:p>
                      <a:pPr algn="ctr"/>
                      <a:r>
                        <a:rPr lang="en-US" b="0" dirty="0"/>
                        <a:t>253</a:t>
                      </a:r>
                    </a:p>
                  </a:txBody>
                  <a:tcPr/>
                </a:tc>
                <a:tc>
                  <a:txBody>
                    <a:bodyPr/>
                    <a:lstStyle/>
                    <a:p>
                      <a:pPr algn="ctr"/>
                      <a:r>
                        <a:rPr lang="en-US" b="0" dirty="0"/>
                        <a:t>21%</a:t>
                      </a:r>
                    </a:p>
                  </a:txBody>
                  <a:tcPr/>
                </a:tc>
                <a:tc>
                  <a:txBody>
                    <a:bodyPr/>
                    <a:lstStyle/>
                    <a:p>
                      <a:pPr algn="ctr"/>
                      <a:r>
                        <a:rPr lang="en-US" b="0" dirty="0"/>
                        <a:t>418</a:t>
                      </a:r>
                    </a:p>
                  </a:txBody>
                  <a:tcPr/>
                </a:tc>
                <a:tc>
                  <a:txBody>
                    <a:bodyPr/>
                    <a:lstStyle/>
                    <a:p>
                      <a:pPr algn="ctr"/>
                      <a:r>
                        <a:rPr lang="en-US" b="0" dirty="0"/>
                        <a:t>35%</a:t>
                      </a:r>
                    </a:p>
                  </a:txBody>
                  <a:tcPr/>
                </a:tc>
                <a:tc>
                  <a:txBody>
                    <a:bodyPr/>
                    <a:lstStyle/>
                    <a:p>
                      <a:pPr algn="ctr"/>
                      <a:r>
                        <a:rPr lang="en-US" b="1" dirty="0"/>
                        <a:t>521</a:t>
                      </a:r>
                    </a:p>
                  </a:txBody>
                  <a:tcPr/>
                </a:tc>
                <a:tc>
                  <a:txBody>
                    <a:bodyPr/>
                    <a:lstStyle/>
                    <a:p>
                      <a:pPr algn="ctr"/>
                      <a:r>
                        <a:rPr lang="en-US" b="1" dirty="0"/>
                        <a:t>44%</a:t>
                      </a:r>
                    </a:p>
                  </a:txBody>
                  <a:tcPr/>
                </a:tc>
                <a:tc>
                  <a:txBody>
                    <a:bodyPr/>
                    <a:lstStyle/>
                    <a:p>
                      <a:pPr algn="ctr"/>
                      <a:r>
                        <a:rPr lang="en-US" dirty="0"/>
                        <a:t>1,192</a:t>
                      </a:r>
                    </a:p>
                  </a:txBody>
                  <a:tcPr/>
                </a:tc>
                <a:tc>
                  <a:txBody>
                    <a:bodyPr/>
                    <a:lstStyle/>
                    <a:p>
                      <a:pPr algn="ctr"/>
                      <a:r>
                        <a:rPr lang="en-US" dirty="0"/>
                        <a:t>100%</a:t>
                      </a:r>
                    </a:p>
                  </a:txBody>
                  <a:tcPr/>
                </a:tc>
                <a:extLst>
                  <a:ext uri="{0D108BD9-81ED-4DB2-BD59-A6C34878D82A}">
                    <a16:rowId xmlns:a16="http://schemas.microsoft.com/office/drawing/2014/main" val="2309621865"/>
                  </a:ext>
                </a:extLst>
              </a:tr>
              <a:tr h="1417567">
                <a:tc>
                  <a:txBody>
                    <a:bodyPr/>
                    <a:lstStyle/>
                    <a:p>
                      <a:r>
                        <a:rPr lang="en-US" b="1" dirty="0"/>
                        <a:t>Email or online messaging: </a:t>
                      </a:r>
                      <a:r>
                        <a:rPr lang="en-US" dirty="0"/>
                        <a:t>Instructors answer your questions via email, through Canvas or by online chat during a designated time – but are not available to meet face-to-face via Zoom or other online video. </a:t>
                      </a:r>
                    </a:p>
                  </a:txBody>
                  <a:tcPr/>
                </a:tc>
                <a:tc>
                  <a:txBody>
                    <a:bodyPr/>
                    <a:lstStyle/>
                    <a:p>
                      <a:pPr algn="ctr"/>
                      <a:r>
                        <a:rPr lang="en-US" dirty="0"/>
                        <a:t>398</a:t>
                      </a:r>
                    </a:p>
                  </a:txBody>
                  <a:tcPr/>
                </a:tc>
                <a:tc>
                  <a:txBody>
                    <a:bodyPr/>
                    <a:lstStyle/>
                    <a:p>
                      <a:pPr algn="ctr"/>
                      <a:r>
                        <a:rPr lang="en-US"/>
                        <a:t>33%</a:t>
                      </a:r>
                      <a:endParaRPr lang="en-US" dirty="0"/>
                    </a:p>
                  </a:txBody>
                  <a:tcPr/>
                </a:tc>
                <a:tc>
                  <a:txBody>
                    <a:bodyPr/>
                    <a:lstStyle/>
                    <a:p>
                      <a:pPr algn="ctr"/>
                      <a:r>
                        <a:rPr lang="en-US" b="0" dirty="0"/>
                        <a:t>308</a:t>
                      </a:r>
                    </a:p>
                  </a:txBody>
                  <a:tcPr/>
                </a:tc>
                <a:tc>
                  <a:txBody>
                    <a:bodyPr/>
                    <a:lstStyle/>
                    <a:p>
                      <a:pPr algn="ctr"/>
                      <a:r>
                        <a:rPr lang="en-US" b="0" dirty="0"/>
                        <a:t>26%</a:t>
                      </a:r>
                    </a:p>
                  </a:txBody>
                  <a:tcPr/>
                </a:tc>
                <a:tc>
                  <a:txBody>
                    <a:bodyPr/>
                    <a:lstStyle/>
                    <a:p>
                      <a:pPr algn="ctr"/>
                      <a:r>
                        <a:rPr lang="en-US" b="0" dirty="0"/>
                        <a:t>486</a:t>
                      </a:r>
                    </a:p>
                  </a:txBody>
                  <a:tcPr/>
                </a:tc>
                <a:tc>
                  <a:txBody>
                    <a:bodyPr/>
                    <a:lstStyle/>
                    <a:p>
                      <a:pPr algn="ctr"/>
                      <a:r>
                        <a:rPr lang="en-US" b="0" dirty="0"/>
                        <a:t>41%</a:t>
                      </a:r>
                    </a:p>
                  </a:txBody>
                  <a:tcPr/>
                </a:tc>
                <a:tc>
                  <a:txBody>
                    <a:bodyPr/>
                    <a:lstStyle/>
                    <a:p>
                      <a:pPr algn="ctr"/>
                      <a:r>
                        <a:rPr lang="en-US" dirty="0"/>
                        <a:t>1,192</a:t>
                      </a:r>
                    </a:p>
                  </a:txBody>
                  <a:tcPr/>
                </a:tc>
                <a:tc>
                  <a:txBody>
                    <a:bodyPr/>
                    <a:lstStyle/>
                    <a:p>
                      <a:pPr algn="ctr"/>
                      <a:r>
                        <a:rPr lang="en-US" dirty="0"/>
                        <a:t>100%</a:t>
                      </a:r>
                    </a:p>
                  </a:txBody>
                  <a:tcPr/>
                </a:tc>
                <a:extLst>
                  <a:ext uri="{0D108BD9-81ED-4DB2-BD59-A6C34878D82A}">
                    <a16:rowId xmlns:a16="http://schemas.microsoft.com/office/drawing/2014/main" val="2822108494"/>
                  </a:ext>
                </a:extLst>
              </a:tr>
              <a:tr h="487205">
                <a:tc>
                  <a:txBody>
                    <a:bodyPr/>
                    <a:lstStyle/>
                    <a:p>
                      <a:r>
                        <a:rPr lang="en-US" dirty="0"/>
                        <a:t>Total</a:t>
                      </a:r>
                    </a:p>
                  </a:txBody>
                  <a:tcPr/>
                </a:tc>
                <a:tc>
                  <a:txBody>
                    <a:bodyPr/>
                    <a:lstStyle/>
                    <a:p>
                      <a:pPr algn="ctr"/>
                      <a:r>
                        <a:rPr lang="en-US" dirty="0"/>
                        <a:t>1,212</a:t>
                      </a:r>
                    </a:p>
                  </a:txBody>
                  <a:tcPr/>
                </a:tc>
                <a:tc>
                  <a:txBody>
                    <a:bodyPr/>
                    <a:lstStyle/>
                    <a:p>
                      <a:pPr algn="ctr"/>
                      <a:r>
                        <a:rPr lang="en-US" dirty="0"/>
                        <a:t>100%</a:t>
                      </a:r>
                    </a:p>
                  </a:txBody>
                  <a:tcPr/>
                </a:tc>
                <a:tc>
                  <a:txBody>
                    <a:bodyPr/>
                    <a:lstStyle/>
                    <a:p>
                      <a:pPr algn="ctr"/>
                      <a:r>
                        <a:rPr lang="en-US" dirty="0"/>
                        <a:t>1,190</a:t>
                      </a:r>
                    </a:p>
                  </a:txBody>
                  <a:tcPr/>
                </a:tc>
                <a:tc>
                  <a:txBody>
                    <a:bodyPr/>
                    <a:lstStyle/>
                    <a:p>
                      <a:pPr algn="ctr"/>
                      <a:r>
                        <a:rPr lang="en-US" dirty="0"/>
                        <a:t>100%</a:t>
                      </a:r>
                    </a:p>
                  </a:txBody>
                  <a:tcPr/>
                </a:tc>
                <a:tc>
                  <a:txBody>
                    <a:bodyPr/>
                    <a:lstStyle/>
                    <a:p>
                      <a:pPr algn="ctr"/>
                      <a:r>
                        <a:rPr lang="en-US" dirty="0"/>
                        <a:t>1,181</a:t>
                      </a:r>
                    </a:p>
                  </a:txBody>
                  <a:tcPr/>
                </a:tc>
                <a:tc>
                  <a:txBody>
                    <a:bodyPr/>
                    <a:lstStyle/>
                    <a:p>
                      <a:pPr algn="ctr"/>
                      <a:r>
                        <a:rPr lang="en-US" dirty="0"/>
                        <a:t>100%</a:t>
                      </a:r>
                    </a:p>
                  </a:txBody>
                  <a:tcPr/>
                </a:tc>
                <a:tc>
                  <a:txBody>
                    <a:bodyPr/>
                    <a:lstStyle/>
                    <a:p>
                      <a:pPr algn="ctr"/>
                      <a:r>
                        <a:rPr lang="en-US" dirty="0"/>
                        <a:t>3,583</a:t>
                      </a:r>
                    </a:p>
                  </a:txBody>
                  <a:tcPr/>
                </a:tc>
                <a:tc>
                  <a:txBody>
                    <a:bodyPr/>
                    <a:lstStyle/>
                    <a:p>
                      <a:pPr algn="ctr"/>
                      <a:r>
                        <a:rPr lang="en-US" dirty="0"/>
                        <a:t>100%</a:t>
                      </a:r>
                    </a:p>
                  </a:txBody>
                  <a:tcPr/>
                </a:tc>
                <a:extLst>
                  <a:ext uri="{0D108BD9-81ED-4DB2-BD59-A6C34878D82A}">
                    <a16:rowId xmlns:a16="http://schemas.microsoft.com/office/drawing/2014/main" val="813956420"/>
                  </a:ext>
                </a:extLst>
              </a:tr>
            </a:tbl>
          </a:graphicData>
        </a:graphic>
      </p:graphicFrame>
      <p:sp>
        <p:nvSpPr>
          <p:cNvPr id="4" name="TextBox 3">
            <a:extLst>
              <a:ext uri="{FF2B5EF4-FFF2-40B4-BE49-F238E27FC236}">
                <a16:creationId xmlns:a16="http://schemas.microsoft.com/office/drawing/2014/main" id="{EE0359A7-273D-4820-9D68-5C5494DB6B6C}"/>
              </a:ext>
            </a:extLst>
          </p:cNvPr>
          <p:cNvSpPr txBox="1"/>
          <p:nvPr/>
        </p:nvSpPr>
        <p:spPr>
          <a:xfrm>
            <a:off x="890004" y="5390952"/>
            <a:ext cx="7953549" cy="1200329"/>
          </a:xfrm>
          <a:prstGeom prst="rect">
            <a:avLst/>
          </a:prstGeom>
          <a:noFill/>
        </p:spPr>
        <p:txBody>
          <a:bodyPr wrap="square" rtlCol="0">
            <a:spAutoFit/>
          </a:bodyPr>
          <a:lstStyle/>
          <a:p>
            <a:r>
              <a:rPr lang="en-US" b="1" dirty="0"/>
              <a:t>Ranked Order:</a:t>
            </a:r>
          </a:p>
          <a:p>
            <a:pPr marL="285750" indent="-285750">
              <a:buFont typeface="Arial" panose="020B0604020202020204" pitchFamily="34" charset="0"/>
              <a:buChar char="•"/>
            </a:pPr>
            <a:r>
              <a:rPr lang="en-US" dirty="0"/>
              <a:t>First and second choice: Mixed office hours (42% &amp; 39%)</a:t>
            </a:r>
          </a:p>
          <a:p>
            <a:pPr marL="285750" indent="-285750">
              <a:buFont typeface="Arial" panose="020B0604020202020204" pitchFamily="34" charset="0"/>
              <a:buChar char="•"/>
            </a:pPr>
            <a:r>
              <a:rPr lang="en-US" dirty="0"/>
              <a:t>Third choice: Face-to-Face online (44%)</a:t>
            </a:r>
          </a:p>
          <a:p>
            <a:pPr marL="285750" indent="-285750">
              <a:buFont typeface="Arial" panose="020B0604020202020204" pitchFamily="34" charset="0"/>
              <a:buChar char="•"/>
            </a:pPr>
            <a:r>
              <a:rPr lang="en-US" dirty="0"/>
              <a:t>Note: Email or online messaging only was not a top choice.</a:t>
            </a:r>
          </a:p>
        </p:txBody>
      </p:sp>
    </p:spTree>
    <p:extLst>
      <p:ext uri="{BB962C8B-B14F-4D97-AF65-F5344CB8AC3E}">
        <p14:creationId xmlns:p14="http://schemas.microsoft.com/office/powerpoint/2010/main" val="317901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2937957" y="275893"/>
            <a:ext cx="8089972" cy="523220"/>
          </a:xfrm>
          <a:prstGeom prst="rect">
            <a:avLst/>
          </a:prstGeom>
          <a:noFill/>
        </p:spPr>
        <p:txBody>
          <a:bodyPr wrap="none" rtlCol="0">
            <a:spAutoFit/>
          </a:bodyPr>
          <a:lstStyle/>
          <a:p>
            <a:r>
              <a:rPr lang="en-US" sz="2800" b="1" dirty="0">
                <a:solidFill>
                  <a:schemeClr val="bg1"/>
                </a:solidFill>
              </a:rPr>
              <a:t>What made you feel most supported and connected?</a:t>
            </a:r>
          </a:p>
        </p:txBody>
      </p:sp>
      <p:pic>
        <p:nvPicPr>
          <p:cNvPr id="8" name="Picture 7">
            <a:extLst>
              <a:ext uri="{FF2B5EF4-FFF2-40B4-BE49-F238E27FC236}">
                <a16:creationId xmlns:a16="http://schemas.microsoft.com/office/drawing/2014/main" id="{E7B79DA9-5C6D-44E4-BF08-D98F87403661}"/>
              </a:ext>
            </a:extLst>
          </p:cNvPr>
          <p:cNvPicPr>
            <a:picLocks noChangeAspect="1"/>
          </p:cNvPicPr>
          <p:nvPr/>
        </p:nvPicPr>
        <p:blipFill>
          <a:blip r:embed="rId3"/>
          <a:stretch>
            <a:fillRect/>
          </a:stretch>
        </p:blipFill>
        <p:spPr>
          <a:xfrm>
            <a:off x="842164" y="1147786"/>
            <a:ext cx="10507672" cy="5055578"/>
          </a:xfrm>
          <a:prstGeom prst="rect">
            <a:avLst/>
          </a:prstGeom>
        </p:spPr>
      </p:pic>
    </p:spTree>
    <p:extLst>
      <p:ext uri="{BB962C8B-B14F-4D97-AF65-F5344CB8AC3E}">
        <p14:creationId xmlns:p14="http://schemas.microsoft.com/office/powerpoint/2010/main" val="157074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CBF0E1-E2C9-4258-A66A-E50632E2D149}"/>
              </a:ext>
            </a:extLst>
          </p:cNvPr>
          <p:cNvSpPr txBox="1"/>
          <p:nvPr/>
        </p:nvSpPr>
        <p:spPr>
          <a:xfrm>
            <a:off x="2949387" y="207313"/>
            <a:ext cx="7715574" cy="523220"/>
          </a:xfrm>
          <a:prstGeom prst="rect">
            <a:avLst/>
          </a:prstGeom>
          <a:noFill/>
        </p:spPr>
        <p:txBody>
          <a:bodyPr wrap="none" rtlCol="0">
            <a:spAutoFit/>
          </a:bodyPr>
          <a:lstStyle/>
          <a:p>
            <a:r>
              <a:rPr lang="en-US" sz="2800" b="1" dirty="0">
                <a:solidFill>
                  <a:schemeClr val="bg1"/>
                </a:solidFill>
              </a:rPr>
              <a:t>What was most challenging about online learning?</a:t>
            </a:r>
          </a:p>
        </p:txBody>
      </p:sp>
      <p:pic>
        <p:nvPicPr>
          <p:cNvPr id="4" name="Picture 3">
            <a:extLst>
              <a:ext uri="{FF2B5EF4-FFF2-40B4-BE49-F238E27FC236}">
                <a16:creationId xmlns:a16="http://schemas.microsoft.com/office/drawing/2014/main" id="{B9ADC6BD-FD8C-4994-BB7A-0F77459CC216}"/>
              </a:ext>
            </a:extLst>
          </p:cNvPr>
          <p:cNvPicPr>
            <a:picLocks noChangeAspect="1"/>
          </p:cNvPicPr>
          <p:nvPr/>
        </p:nvPicPr>
        <p:blipFill>
          <a:blip r:embed="rId3"/>
          <a:stretch>
            <a:fillRect/>
          </a:stretch>
        </p:blipFill>
        <p:spPr>
          <a:xfrm>
            <a:off x="1582616" y="1266458"/>
            <a:ext cx="8840665" cy="5094796"/>
          </a:xfrm>
          <a:prstGeom prst="rect">
            <a:avLst/>
          </a:prstGeom>
        </p:spPr>
      </p:pic>
    </p:spTree>
    <p:extLst>
      <p:ext uri="{BB962C8B-B14F-4D97-AF65-F5344CB8AC3E}">
        <p14:creationId xmlns:p14="http://schemas.microsoft.com/office/powerpoint/2010/main" val="153246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DDB2ED-1FF1-4380-AA7E-4997A98D3A34}"/>
              </a:ext>
            </a:extLst>
          </p:cNvPr>
          <p:cNvPicPr>
            <a:picLocks noChangeAspect="1"/>
          </p:cNvPicPr>
          <p:nvPr/>
        </p:nvPicPr>
        <p:blipFill>
          <a:blip r:embed="rId3"/>
          <a:stretch>
            <a:fillRect/>
          </a:stretch>
        </p:blipFill>
        <p:spPr>
          <a:xfrm>
            <a:off x="0" y="0"/>
            <a:ext cx="8553450" cy="5048250"/>
          </a:xfrm>
          <a:prstGeom prst="rect">
            <a:avLst/>
          </a:prstGeom>
        </p:spPr>
      </p:pic>
      <p:pic>
        <p:nvPicPr>
          <p:cNvPr id="13" name="Picture 12">
            <a:extLst>
              <a:ext uri="{FF2B5EF4-FFF2-40B4-BE49-F238E27FC236}">
                <a16:creationId xmlns:a16="http://schemas.microsoft.com/office/drawing/2014/main" id="{BCC3D93B-6E53-4CEB-AFF0-7E5E9F82506F}"/>
              </a:ext>
            </a:extLst>
          </p:cNvPr>
          <p:cNvPicPr>
            <a:picLocks noChangeAspect="1"/>
          </p:cNvPicPr>
          <p:nvPr/>
        </p:nvPicPr>
        <p:blipFill>
          <a:blip r:embed="rId4"/>
          <a:stretch>
            <a:fillRect/>
          </a:stretch>
        </p:blipFill>
        <p:spPr>
          <a:xfrm>
            <a:off x="7200900" y="4638675"/>
            <a:ext cx="4991100" cy="2219325"/>
          </a:xfrm>
          <a:prstGeom prst="rect">
            <a:avLst/>
          </a:prstGeom>
        </p:spPr>
      </p:pic>
      <p:sp>
        <p:nvSpPr>
          <p:cNvPr id="14" name="TextBox 13">
            <a:extLst>
              <a:ext uri="{FF2B5EF4-FFF2-40B4-BE49-F238E27FC236}">
                <a16:creationId xmlns:a16="http://schemas.microsoft.com/office/drawing/2014/main" id="{A42CBC97-54A0-4D44-B80A-30D804AA805C}"/>
              </a:ext>
            </a:extLst>
          </p:cNvPr>
          <p:cNvSpPr txBox="1"/>
          <p:nvPr/>
        </p:nvSpPr>
        <p:spPr>
          <a:xfrm>
            <a:off x="8754254" y="1397675"/>
            <a:ext cx="3190096"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Online success rates are 3-4 % pts lower for online than face to face modalities. </a:t>
            </a:r>
          </a:p>
          <a:p>
            <a:pPr marL="285750" indent="-285750">
              <a:buFont typeface="Arial" panose="020B0604020202020204" pitchFamily="34" charset="0"/>
              <a:buChar char="•"/>
            </a:pPr>
            <a:r>
              <a:rPr lang="en-US" b="1" dirty="0">
                <a:solidFill>
                  <a:schemeClr val="bg1"/>
                </a:solidFill>
              </a:rPr>
              <a:t>Hybrid success rates are 1-2 % pts higher than face to face instruction. </a:t>
            </a:r>
          </a:p>
        </p:txBody>
      </p:sp>
      <p:sp>
        <p:nvSpPr>
          <p:cNvPr id="15" name="TextBox 14">
            <a:extLst>
              <a:ext uri="{FF2B5EF4-FFF2-40B4-BE49-F238E27FC236}">
                <a16:creationId xmlns:a16="http://schemas.microsoft.com/office/drawing/2014/main" id="{3573AC4F-86BE-44B4-8BD9-0BFB430AA769}"/>
              </a:ext>
            </a:extLst>
          </p:cNvPr>
          <p:cNvSpPr txBox="1"/>
          <p:nvPr/>
        </p:nvSpPr>
        <p:spPr>
          <a:xfrm>
            <a:off x="2600304" y="194310"/>
            <a:ext cx="3352841" cy="369332"/>
          </a:xfrm>
          <a:prstGeom prst="rect">
            <a:avLst/>
          </a:prstGeom>
          <a:noFill/>
        </p:spPr>
        <p:txBody>
          <a:bodyPr wrap="none" rtlCol="0">
            <a:spAutoFit/>
          </a:bodyPr>
          <a:lstStyle/>
          <a:p>
            <a:r>
              <a:rPr lang="en-US" dirty="0"/>
              <a:t>Annual Success Rates by Modality</a:t>
            </a:r>
          </a:p>
        </p:txBody>
      </p:sp>
    </p:spTree>
    <p:extLst>
      <p:ext uri="{BB962C8B-B14F-4D97-AF65-F5344CB8AC3E}">
        <p14:creationId xmlns:p14="http://schemas.microsoft.com/office/powerpoint/2010/main" val="177610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D6970D-92F0-4C61-A467-851B9478CC38}"/>
              </a:ext>
            </a:extLst>
          </p:cNvPr>
          <p:cNvSpPr txBox="1"/>
          <p:nvPr/>
        </p:nvSpPr>
        <p:spPr>
          <a:xfrm>
            <a:off x="3297745" y="57150"/>
            <a:ext cx="5817490" cy="369332"/>
          </a:xfrm>
          <a:prstGeom prst="rect">
            <a:avLst/>
          </a:prstGeom>
          <a:noFill/>
        </p:spPr>
        <p:txBody>
          <a:bodyPr wrap="none" rtlCol="0">
            <a:spAutoFit/>
          </a:bodyPr>
          <a:lstStyle/>
          <a:p>
            <a:r>
              <a:rPr lang="en-US" dirty="0">
                <a:solidFill>
                  <a:schemeClr val="bg1"/>
                </a:solidFill>
              </a:rPr>
              <a:t>2018-19 Online Success Rates and Disproportionate Impacts</a:t>
            </a:r>
          </a:p>
        </p:txBody>
      </p:sp>
      <p:pic>
        <p:nvPicPr>
          <p:cNvPr id="5" name="Picture 4">
            <a:extLst>
              <a:ext uri="{FF2B5EF4-FFF2-40B4-BE49-F238E27FC236}">
                <a16:creationId xmlns:a16="http://schemas.microsoft.com/office/drawing/2014/main" id="{7AB7766E-D403-4341-BB26-584D314B02ED}"/>
              </a:ext>
            </a:extLst>
          </p:cNvPr>
          <p:cNvPicPr>
            <a:picLocks noChangeAspect="1"/>
          </p:cNvPicPr>
          <p:nvPr/>
        </p:nvPicPr>
        <p:blipFill>
          <a:blip r:embed="rId3"/>
          <a:stretch>
            <a:fillRect/>
          </a:stretch>
        </p:blipFill>
        <p:spPr>
          <a:xfrm>
            <a:off x="0" y="519454"/>
            <a:ext cx="12192000" cy="6338546"/>
          </a:xfrm>
          <a:prstGeom prst="rect">
            <a:avLst/>
          </a:prstGeom>
        </p:spPr>
      </p:pic>
      <p:sp>
        <p:nvSpPr>
          <p:cNvPr id="7" name="TextBox 6">
            <a:extLst>
              <a:ext uri="{FF2B5EF4-FFF2-40B4-BE49-F238E27FC236}">
                <a16:creationId xmlns:a16="http://schemas.microsoft.com/office/drawing/2014/main" id="{8FAD3F5B-2C18-445E-A7B4-CF36CB6C004B}"/>
              </a:ext>
            </a:extLst>
          </p:cNvPr>
          <p:cNvSpPr txBox="1"/>
          <p:nvPr/>
        </p:nvSpPr>
        <p:spPr>
          <a:xfrm>
            <a:off x="7691823" y="1252381"/>
            <a:ext cx="4351684" cy="1569660"/>
          </a:xfrm>
          <a:prstGeom prst="rect">
            <a:avLst/>
          </a:prstGeom>
          <a:solidFill>
            <a:schemeClr val="accent2"/>
          </a:solidFill>
        </p:spPr>
        <p:txBody>
          <a:bodyPr wrap="square" rtlCol="0">
            <a:spAutoFit/>
          </a:bodyPr>
          <a:lstStyle/>
          <a:p>
            <a:pPr marL="285750" indent="-285750">
              <a:buFont typeface="Arial" panose="020B0604020202020204" pitchFamily="34" charset="0"/>
              <a:buChar char="•"/>
            </a:pPr>
            <a:r>
              <a:rPr lang="en-US" sz="1600" dirty="0"/>
              <a:t>We see disproportionate impacts for African American, </a:t>
            </a:r>
            <a:r>
              <a:rPr lang="en-US" sz="1600" dirty="0" err="1"/>
              <a:t>Filipinx</a:t>
            </a:r>
            <a:r>
              <a:rPr lang="en-US" sz="1600" dirty="0"/>
              <a:t>, Latinx, Native American, and Pacific Islander students in online classes. </a:t>
            </a:r>
          </a:p>
          <a:p>
            <a:pPr marL="285750" indent="-285750">
              <a:buFont typeface="Arial" panose="020B0604020202020204" pitchFamily="34" charset="0"/>
              <a:buChar char="•"/>
            </a:pPr>
            <a:r>
              <a:rPr lang="en-US" sz="1600" dirty="0"/>
              <a:t>Face to face courses shows DI for African American (-7%), Latinx (-8%) and Pacific Islander students (-7%).</a:t>
            </a:r>
          </a:p>
        </p:txBody>
      </p:sp>
    </p:spTree>
    <p:extLst>
      <p:ext uri="{BB962C8B-B14F-4D97-AF65-F5344CB8AC3E}">
        <p14:creationId xmlns:p14="http://schemas.microsoft.com/office/powerpoint/2010/main" val="91846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959625-0534-4DC0-81FB-F1824E02B87C}"/>
              </a:ext>
            </a:extLst>
          </p:cNvPr>
          <p:cNvPicPr>
            <a:picLocks noChangeAspect="1"/>
          </p:cNvPicPr>
          <p:nvPr/>
        </p:nvPicPr>
        <p:blipFill>
          <a:blip r:embed="rId3"/>
          <a:stretch>
            <a:fillRect/>
          </a:stretch>
        </p:blipFill>
        <p:spPr>
          <a:xfrm>
            <a:off x="4038598" y="3972878"/>
            <a:ext cx="4114800" cy="1733550"/>
          </a:xfrm>
          <a:prstGeom prst="rect">
            <a:avLst/>
          </a:prstGeom>
        </p:spPr>
      </p:pic>
      <p:sp>
        <p:nvSpPr>
          <p:cNvPr id="8" name="TextBox 7">
            <a:extLst>
              <a:ext uri="{FF2B5EF4-FFF2-40B4-BE49-F238E27FC236}">
                <a16:creationId xmlns:a16="http://schemas.microsoft.com/office/drawing/2014/main" id="{DF6940BB-4A59-4F3A-BD99-D88B5DDA48AC}"/>
              </a:ext>
            </a:extLst>
          </p:cNvPr>
          <p:cNvSpPr txBox="1"/>
          <p:nvPr/>
        </p:nvSpPr>
        <p:spPr>
          <a:xfrm>
            <a:off x="4869180" y="205740"/>
            <a:ext cx="2932213" cy="523220"/>
          </a:xfrm>
          <a:prstGeom prst="rect">
            <a:avLst/>
          </a:prstGeom>
          <a:noFill/>
        </p:spPr>
        <p:txBody>
          <a:bodyPr wrap="none" rtlCol="0">
            <a:spAutoFit/>
          </a:bodyPr>
          <a:lstStyle/>
          <a:p>
            <a:r>
              <a:rPr lang="en-US" sz="2800" b="1" dirty="0">
                <a:solidFill>
                  <a:schemeClr val="bg1"/>
                </a:solidFill>
              </a:rPr>
              <a:t>Drops by Modality</a:t>
            </a:r>
          </a:p>
        </p:txBody>
      </p:sp>
      <p:sp>
        <p:nvSpPr>
          <p:cNvPr id="10" name="TextBox 9">
            <a:extLst>
              <a:ext uri="{FF2B5EF4-FFF2-40B4-BE49-F238E27FC236}">
                <a16:creationId xmlns:a16="http://schemas.microsoft.com/office/drawing/2014/main" id="{A2F21968-4160-496C-877B-BEEC78A797A4}"/>
              </a:ext>
            </a:extLst>
          </p:cNvPr>
          <p:cNvSpPr txBox="1"/>
          <p:nvPr/>
        </p:nvSpPr>
        <p:spPr>
          <a:xfrm>
            <a:off x="307484" y="3055799"/>
            <a:ext cx="11818508"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Course drops, between registration start and census, have slowly decreased over the past three fall terms.</a:t>
            </a:r>
          </a:p>
          <a:p>
            <a:pPr marL="285750" indent="-285750">
              <a:buFont typeface="Arial" panose="020B0604020202020204" pitchFamily="34" charset="0"/>
              <a:buChar char="•"/>
            </a:pPr>
            <a:r>
              <a:rPr lang="en-US" b="1" dirty="0">
                <a:solidFill>
                  <a:schemeClr val="bg1"/>
                </a:solidFill>
              </a:rPr>
              <a:t>Drops were highest for online sections at 19-20% and lowest for face to face sections between 11-12%.</a:t>
            </a:r>
          </a:p>
        </p:txBody>
      </p:sp>
      <p:pic>
        <p:nvPicPr>
          <p:cNvPr id="12" name="Picture 11">
            <a:extLst>
              <a:ext uri="{FF2B5EF4-FFF2-40B4-BE49-F238E27FC236}">
                <a16:creationId xmlns:a16="http://schemas.microsoft.com/office/drawing/2014/main" id="{A4FF2615-2BC5-4529-B57B-5ECB401859C2}"/>
              </a:ext>
            </a:extLst>
          </p:cNvPr>
          <p:cNvPicPr>
            <a:picLocks noChangeAspect="1"/>
          </p:cNvPicPr>
          <p:nvPr/>
        </p:nvPicPr>
        <p:blipFill>
          <a:blip r:embed="rId4"/>
          <a:stretch>
            <a:fillRect/>
          </a:stretch>
        </p:blipFill>
        <p:spPr>
          <a:xfrm>
            <a:off x="268856" y="1151572"/>
            <a:ext cx="11654285" cy="1904227"/>
          </a:xfrm>
          <a:prstGeom prst="rect">
            <a:avLst/>
          </a:prstGeom>
        </p:spPr>
      </p:pic>
      <p:sp>
        <p:nvSpPr>
          <p:cNvPr id="14" name="TextBox 13">
            <a:extLst>
              <a:ext uri="{FF2B5EF4-FFF2-40B4-BE49-F238E27FC236}">
                <a16:creationId xmlns:a16="http://schemas.microsoft.com/office/drawing/2014/main" id="{0DCC60F8-FC89-4148-8770-1D56861EA7B5}"/>
              </a:ext>
            </a:extLst>
          </p:cNvPr>
          <p:cNvSpPr txBox="1"/>
          <p:nvPr/>
        </p:nvSpPr>
        <p:spPr>
          <a:xfrm>
            <a:off x="871364" y="5881748"/>
            <a:ext cx="11818508"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Course drops for fall 2020 overall were similar to prior terms at 13%. </a:t>
            </a:r>
          </a:p>
          <a:p>
            <a:pPr marL="285750" indent="-285750">
              <a:buFont typeface="Arial" panose="020B0604020202020204" pitchFamily="34" charset="0"/>
              <a:buChar char="•"/>
            </a:pPr>
            <a:r>
              <a:rPr lang="en-US" b="1" dirty="0">
                <a:solidFill>
                  <a:schemeClr val="bg1"/>
                </a:solidFill>
              </a:rPr>
              <a:t>Drops for Asynchronous and Mixed/Synch courses were similar, though not all courses could be identified for fall.</a:t>
            </a:r>
          </a:p>
        </p:txBody>
      </p:sp>
    </p:spTree>
    <p:extLst>
      <p:ext uri="{BB962C8B-B14F-4D97-AF65-F5344CB8AC3E}">
        <p14:creationId xmlns:p14="http://schemas.microsoft.com/office/powerpoint/2010/main" val="11923447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1100</Words>
  <Application>Microsoft Office PowerPoint</Application>
  <PresentationFormat>Widescreen</PresentationFormat>
  <Paragraphs>194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roboto</vt:lpstr>
      <vt:lpstr>Symbol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Mallory Newell</dc:creator>
  <cp:lastModifiedBy>Mallory Newell</cp:lastModifiedBy>
  <cp:revision>25</cp:revision>
  <dcterms:created xsi:type="dcterms:W3CDTF">2020-11-02T17:23:24Z</dcterms:created>
  <dcterms:modified xsi:type="dcterms:W3CDTF">2020-11-09T23:49:21Z</dcterms:modified>
</cp:coreProperties>
</file>