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58" r:id="rId2"/>
    <p:sldId id="359" r:id="rId3"/>
    <p:sldId id="419" r:id="rId4"/>
    <p:sldId id="457" r:id="rId5"/>
    <p:sldId id="427" r:id="rId6"/>
    <p:sldId id="435" r:id="rId7"/>
    <p:sldId id="429" r:id="rId8"/>
    <p:sldId id="432" r:id="rId9"/>
    <p:sldId id="454" r:id="rId10"/>
    <p:sldId id="430" r:id="rId11"/>
    <p:sldId id="431" r:id="rId12"/>
    <p:sldId id="426" r:id="rId13"/>
    <p:sldId id="436" r:id="rId14"/>
    <p:sldId id="452" r:id="rId15"/>
    <p:sldId id="437" r:id="rId16"/>
    <p:sldId id="438" r:id="rId17"/>
    <p:sldId id="434" r:id="rId18"/>
    <p:sldId id="439" r:id="rId19"/>
    <p:sldId id="441" r:id="rId20"/>
    <p:sldId id="440" r:id="rId21"/>
    <p:sldId id="456" r:id="rId22"/>
    <p:sldId id="448" r:id="rId23"/>
    <p:sldId id="447" r:id="rId24"/>
    <p:sldId id="453" r:id="rId25"/>
    <p:sldId id="451" r:id="rId26"/>
  </p:sldIdLst>
  <p:sldSz cx="10160000" cy="571500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0B00"/>
    <a:srgbClr val="FFCE00"/>
    <a:srgbClr val="DD7330"/>
    <a:srgbClr val="BB7C3C"/>
    <a:srgbClr val="C18400"/>
    <a:srgbClr val="990102"/>
    <a:srgbClr val="A5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5"/>
    <p:restoredTop sz="94718"/>
  </p:normalViewPr>
  <p:slideViewPr>
    <p:cSldViewPr snapToGrid="0" snapToObjects="1">
      <p:cViewPr>
        <p:scale>
          <a:sx n="155" d="100"/>
          <a:sy n="155" d="100"/>
        </p:scale>
        <p:origin x="1024" y="1568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49D54-E5E5-674A-9E60-7057C5B965E9}" type="datetimeFigureOut">
              <a:rPr lang="en-US" smtClean="0"/>
              <a:t>11/16/20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12900-0737-5C4E-A5CA-3CC60C93A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8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12900-0737-5C4E-A5CA-3CC60C93A93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6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45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5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0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63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0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3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01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0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78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7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12900-0737-5C4E-A5CA-3CC60C93A93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7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9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70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88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20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7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64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3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12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6946" y="158750"/>
            <a:ext cx="1580688" cy="5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61985" rtl="0" eaLnBrk="1" latinLnBrk="0" hangingPunct="1">
        <a:lnSpc>
          <a:spcPct val="90000"/>
        </a:lnSpc>
        <a:spcBef>
          <a:spcPct val="0"/>
        </a:spcBef>
        <a:buNone/>
        <a:defRPr sz="36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761985" rtl="0" eaLnBrk="1" latinLnBrk="0" hangingPunct="1">
        <a:lnSpc>
          <a:spcPct val="90000"/>
        </a:lnSpc>
        <a:spcBef>
          <a:spcPts val="833"/>
        </a:spcBef>
        <a:buFont typeface="Arial"/>
        <a:buNone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89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80" indent="-190496" algn="l" defTabSz="761985" rtl="0" eaLnBrk="1" latinLnBrk="0" hangingPunct="1">
        <a:lnSpc>
          <a:spcPct val="90000"/>
        </a:lnSpc>
        <a:spcBef>
          <a:spcPts val="417"/>
        </a:spcBef>
        <a:buFont typeface="Wingdings" charset="2"/>
        <a:buChar char="§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73" indent="-190496" algn="l" defTabSz="761985" rtl="0" eaLnBrk="1" latinLnBrk="0" hangingPunct="1">
        <a:lnSpc>
          <a:spcPct val="90000"/>
        </a:lnSpc>
        <a:spcBef>
          <a:spcPts val="417"/>
        </a:spcBef>
        <a:buFont typeface="Wingdings" charset="2"/>
        <a:buChar char="Ø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66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58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51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43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35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5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6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54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4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4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AFC4185-C443-C943-9C38-352962FD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86" y="4285369"/>
            <a:ext cx="91222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900B00"/>
                </a:solidFill>
                <a:cs typeface="Arial"/>
              </a:rPr>
              <a:t>STUDENT-CENTERED</a:t>
            </a:r>
          </a:p>
          <a:p>
            <a:pPr algn="ctr"/>
            <a:r>
              <a:rPr lang="en-US" altLang="en-US" sz="2800" b="1" dirty="0">
                <a:solidFill>
                  <a:srgbClr val="900B00"/>
                </a:solidFill>
                <a:cs typeface="Arial"/>
              </a:rPr>
              <a:t>ENROLLMENT PRACTICES</a:t>
            </a:r>
          </a:p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Nov. 18, 2020</a:t>
            </a:r>
          </a:p>
        </p:txBody>
      </p:sp>
    </p:spTree>
    <p:extLst>
      <p:ext uri="{BB962C8B-B14F-4D97-AF65-F5344CB8AC3E}">
        <p14:creationId xmlns:p14="http://schemas.microsoft.com/office/powerpoint/2010/main" val="3778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567745"/>
            <a:ext cx="7430468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Rapid ramp-up </a:t>
            </a:r>
            <a:r>
              <a:rPr lang="en-US" altLang="en-US" sz="28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in month before spring classes began April 13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More than 600</a:t>
            </a:r>
            <a:r>
              <a:rPr lang="en-US" sz="2000" dirty="0">
                <a:solidFill>
                  <a:srgbClr val="900B00"/>
                </a:solidFill>
              </a:rPr>
              <a:t> instructors and staff received </a:t>
            </a:r>
            <a:r>
              <a:rPr lang="en-US" sz="2000" b="1" dirty="0">
                <a:solidFill>
                  <a:srgbClr val="900B00"/>
                </a:solidFill>
              </a:rPr>
              <a:t>online training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310</a:t>
            </a:r>
            <a:r>
              <a:rPr lang="en-US" sz="2000" dirty="0">
                <a:solidFill>
                  <a:srgbClr val="900B00"/>
                </a:solidFill>
              </a:rPr>
              <a:t> participated in </a:t>
            </a:r>
            <a:r>
              <a:rPr lang="en-US" sz="2000" b="1" dirty="0">
                <a:solidFill>
                  <a:srgbClr val="900B00"/>
                </a:solidFill>
              </a:rPr>
              <a:t>Canvas certification</a:t>
            </a:r>
            <a:r>
              <a:rPr lang="en-US" sz="2000" dirty="0">
                <a:solidFill>
                  <a:srgbClr val="900B00"/>
                </a:solidFill>
              </a:rPr>
              <a:t> training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620</a:t>
            </a:r>
            <a:r>
              <a:rPr lang="en-US" sz="2000" dirty="0">
                <a:solidFill>
                  <a:srgbClr val="900B00"/>
                </a:solidFill>
              </a:rPr>
              <a:t> took workshops on specific Canvas </a:t>
            </a:r>
            <a:r>
              <a:rPr lang="en-US" sz="2000" b="1" dirty="0">
                <a:solidFill>
                  <a:srgbClr val="900B00"/>
                </a:solidFill>
              </a:rPr>
              <a:t>tools or topics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More than 650</a:t>
            </a:r>
            <a:r>
              <a:rPr lang="en-US" sz="2000" dirty="0">
                <a:solidFill>
                  <a:srgbClr val="900B00"/>
                </a:solidFill>
              </a:rPr>
              <a:t> participated in </a:t>
            </a:r>
            <a:r>
              <a:rPr lang="en-US" sz="2000" b="1" dirty="0">
                <a:solidFill>
                  <a:srgbClr val="900B00"/>
                </a:solidFill>
              </a:rPr>
              <a:t>Zoom training</a:t>
            </a:r>
            <a:r>
              <a:rPr lang="en-US" sz="2000" dirty="0">
                <a:solidFill>
                  <a:srgbClr val="900B00"/>
                </a:solidFill>
              </a:rPr>
              <a:t> sessions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BE6B7-1D8D-9647-85C8-F933CC23F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Leadership – Transitioning to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6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567745"/>
            <a:ext cx="7708054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Online Education Center</a:t>
            </a:r>
            <a:r>
              <a:rPr lang="en-US" altLang="en-US" sz="28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 quickly developed new </a:t>
            </a:r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Resource Hubs</a:t>
            </a:r>
            <a:r>
              <a:rPr lang="en-US" altLang="en-US" sz="28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 – one each for </a:t>
            </a:r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faculty and students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One-stop</a:t>
            </a:r>
            <a:r>
              <a:rPr lang="en-US" sz="2000" dirty="0">
                <a:solidFill>
                  <a:srgbClr val="900B00"/>
                </a:solidFill>
              </a:rPr>
              <a:t> websites with guides, tips and resources for using Canvas and other </a:t>
            </a:r>
            <a:r>
              <a:rPr lang="en-US" sz="2000" b="1" dirty="0">
                <a:solidFill>
                  <a:srgbClr val="900B00"/>
                </a:solidFill>
              </a:rPr>
              <a:t>online tools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Student hub</a:t>
            </a:r>
            <a:r>
              <a:rPr lang="en-US" sz="2000" dirty="0">
                <a:solidFill>
                  <a:srgbClr val="900B00"/>
                </a:solidFill>
              </a:rPr>
              <a:t> included newly created </a:t>
            </a:r>
            <a:r>
              <a:rPr lang="en-US" sz="2000" b="1" dirty="0">
                <a:solidFill>
                  <a:srgbClr val="900B00"/>
                </a:solidFill>
              </a:rPr>
              <a:t>video</a:t>
            </a:r>
            <a:r>
              <a:rPr lang="en-US" sz="2000" dirty="0">
                <a:solidFill>
                  <a:srgbClr val="900B00"/>
                </a:solidFill>
              </a:rPr>
              <a:t> with tips for online learning success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Both hubs promoted via college website, social media and emails to </a:t>
            </a:r>
            <a:r>
              <a:rPr lang="en-US" sz="2000" b="1" dirty="0">
                <a:solidFill>
                  <a:srgbClr val="900B00"/>
                </a:solidFill>
              </a:rPr>
              <a:t>students, faculty and staff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3621C-1412-3444-AC17-FBBF31C28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Leadership – Transitioning to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4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075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Fall Quarter Classes Taught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9A5C6-AC63-A24E-B8A8-58A3F2AC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1550781"/>
            <a:ext cx="6400800" cy="33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92246D-4D2D-5648-871C-4C3A245F7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890" y="1126872"/>
            <a:ext cx="7732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CE00"/>
                </a:solidFill>
                <a:latin typeface="Arial"/>
                <a:ea typeface="ＭＳ Ｐゴシック"/>
                <a:cs typeface="Arial"/>
              </a:rPr>
              <a:t>STUDENT SUPPORT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86D29-9D30-DA4A-8747-1125DDB2D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0"/>
          <a:stretch/>
        </p:blipFill>
        <p:spPr>
          <a:xfrm>
            <a:off x="6421797" y="1902278"/>
            <a:ext cx="2297661" cy="3199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9BF39-7E19-F940-BE83-F4F34E520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54" r="23838"/>
          <a:stretch/>
        </p:blipFill>
        <p:spPr>
          <a:xfrm>
            <a:off x="1415605" y="1902280"/>
            <a:ext cx="4965975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4" y="1518318"/>
            <a:ext cx="532827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Learning Communities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Cohort groups provide </a:t>
            </a:r>
            <a:r>
              <a:rPr lang="en-US" sz="2000" b="1" dirty="0">
                <a:solidFill>
                  <a:srgbClr val="900B00"/>
                </a:solidFill>
              </a:rPr>
              <a:t>supportive networks </a:t>
            </a:r>
            <a:r>
              <a:rPr lang="en-US" sz="2000" dirty="0">
                <a:solidFill>
                  <a:srgbClr val="900B00"/>
                </a:solidFill>
              </a:rPr>
              <a:t>for students to connect with classmates, instructors and staff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12 different programs, each based on a </a:t>
            </a:r>
            <a:r>
              <a:rPr lang="en-US" sz="2000" b="1" dirty="0">
                <a:solidFill>
                  <a:srgbClr val="900B00"/>
                </a:solidFill>
              </a:rPr>
              <a:t>common interest </a:t>
            </a:r>
            <a:r>
              <a:rPr lang="en-US" sz="2000" dirty="0">
                <a:solidFill>
                  <a:srgbClr val="900B00"/>
                </a:solidFill>
              </a:rPr>
              <a:t>or area of focus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Activities held over the </a:t>
            </a:r>
            <a:r>
              <a:rPr lang="en-US" sz="2000" b="1" dirty="0">
                <a:solidFill>
                  <a:srgbClr val="900B00"/>
                </a:solidFill>
              </a:rPr>
              <a:t>summer</a:t>
            </a:r>
            <a:r>
              <a:rPr lang="en-US" sz="2000" dirty="0">
                <a:solidFill>
                  <a:srgbClr val="900B00"/>
                </a:solidFill>
              </a:rPr>
              <a:t> to help students </a:t>
            </a:r>
            <a:r>
              <a:rPr lang="en-US" sz="2000" b="1" dirty="0">
                <a:solidFill>
                  <a:srgbClr val="900B00"/>
                </a:solidFill>
              </a:rPr>
              <a:t>feel connected </a:t>
            </a:r>
            <a:r>
              <a:rPr lang="en-US" sz="2000" dirty="0">
                <a:solidFill>
                  <a:srgbClr val="900B00"/>
                </a:solidFill>
              </a:rPr>
              <a:t>before fall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5AF3E-D719-4844-B69B-13A8A08C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35" y="343102"/>
            <a:ext cx="729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Support – Academic Support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55FB3-F74F-034E-97A9-E19B0A521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4" r="5711"/>
          <a:stretch/>
        </p:blipFill>
        <p:spPr>
          <a:xfrm>
            <a:off x="5725297" y="1293342"/>
            <a:ext cx="3847617" cy="3451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7C9C2-F176-2548-BB96-F729F1B50E57}"/>
              </a:ext>
            </a:extLst>
          </p:cNvPr>
          <p:cNvSpPr txBox="1"/>
          <p:nvPr/>
        </p:nvSpPr>
        <p:spPr>
          <a:xfrm>
            <a:off x="660400" y="4974413"/>
            <a:ext cx="8839200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00B00"/>
                </a:solidFill>
              </a:rPr>
              <a:t>First Year Experience • Honors • Humanities Mellon Scholars • IMPACT AAPI • Latinx Empowerment at De Anza • Learning in Communities • Math Performance Success • Men of Color Community • Puente • REACH • Umoja • VIDA </a:t>
            </a:r>
          </a:p>
          <a:p>
            <a:pPr algn="ctr"/>
            <a:endParaRPr lang="en-US" dirty="0">
              <a:solidFill>
                <a:srgbClr val="900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1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298032"/>
            <a:ext cx="725592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Student Success Center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Peer tutoring </a:t>
            </a:r>
            <a:r>
              <a:rPr lang="en-US" sz="2000" dirty="0">
                <a:solidFill>
                  <a:srgbClr val="900B00"/>
                </a:solidFill>
              </a:rPr>
              <a:t>on variety of subjects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Retrained</a:t>
            </a:r>
            <a:r>
              <a:rPr lang="en-US" sz="2000" dirty="0">
                <a:solidFill>
                  <a:srgbClr val="900B00"/>
                </a:solidFill>
              </a:rPr>
              <a:t> </a:t>
            </a:r>
            <a:r>
              <a:rPr lang="en-US" sz="2000" b="1" dirty="0">
                <a:solidFill>
                  <a:srgbClr val="900B00"/>
                </a:solidFill>
              </a:rPr>
              <a:t>145</a:t>
            </a:r>
            <a:r>
              <a:rPr lang="en-US" sz="2000" dirty="0">
                <a:solidFill>
                  <a:srgbClr val="900B00"/>
                </a:solidFill>
              </a:rPr>
              <a:t> student workers in </a:t>
            </a:r>
            <a:r>
              <a:rPr lang="en-US" sz="2000" b="1" dirty="0">
                <a:solidFill>
                  <a:srgbClr val="900B00"/>
                </a:solidFill>
              </a:rPr>
              <a:t>first two weeks </a:t>
            </a:r>
            <a:r>
              <a:rPr lang="en-US" sz="2000" dirty="0">
                <a:solidFill>
                  <a:srgbClr val="900B00"/>
                </a:solidFill>
              </a:rPr>
              <a:t>of spring quarter, to provide </a:t>
            </a:r>
            <a:r>
              <a:rPr lang="en-US" sz="2000" b="1" dirty="0">
                <a:solidFill>
                  <a:srgbClr val="900B00"/>
                </a:solidFill>
              </a:rPr>
              <a:t>ongoing</a:t>
            </a:r>
            <a:r>
              <a:rPr lang="en-US" sz="2000" dirty="0">
                <a:solidFill>
                  <a:srgbClr val="900B00"/>
                </a:solidFill>
              </a:rPr>
              <a:t> peer assistance via Zoom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551A9-4171-134C-BC3C-05325100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35" y="343102"/>
            <a:ext cx="729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Support – Academic Support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3F658-94DA-434F-AAD3-AE1E6F7AA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5423" r="11540"/>
          <a:stretch/>
        </p:blipFill>
        <p:spPr>
          <a:xfrm>
            <a:off x="3199353" y="3053390"/>
            <a:ext cx="3761294" cy="25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942" y="1329184"/>
            <a:ext cx="7799626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Library Tech Support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Assists students </a:t>
            </a:r>
            <a:r>
              <a:rPr lang="en-US" sz="2000" dirty="0">
                <a:solidFill>
                  <a:srgbClr val="900B00"/>
                </a:solidFill>
              </a:rPr>
              <a:t>with use of instructional software, including Canvas and Zoom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Available via </a:t>
            </a:r>
            <a:r>
              <a:rPr lang="en-US" sz="2000" b="1" dirty="0">
                <a:solidFill>
                  <a:srgbClr val="900B00"/>
                </a:solidFill>
              </a:rPr>
              <a:t>live chat </a:t>
            </a:r>
            <a:r>
              <a:rPr lang="en-US" sz="2000" dirty="0">
                <a:solidFill>
                  <a:srgbClr val="900B00"/>
                </a:solidFill>
              </a:rPr>
              <a:t>and email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900B00"/>
                </a:solidFill>
              </a:rPr>
              <a:t>Student Resource Hub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One-stop</a:t>
            </a:r>
            <a:r>
              <a:rPr lang="en-US" sz="2000" dirty="0">
                <a:solidFill>
                  <a:srgbClr val="900B00"/>
                </a:solidFill>
              </a:rPr>
              <a:t> website with guides and </a:t>
            </a:r>
            <a:r>
              <a:rPr lang="en-US" sz="2000" b="1" dirty="0">
                <a:solidFill>
                  <a:srgbClr val="900B00"/>
                </a:solidFill>
              </a:rPr>
              <a:t>video tips </a:t>
            </a:r>
            <a:r>
              <a:rPr lang="en-US" sz="2000" dirty="0">
                <a:solidFill>
                  <a:srgbClr val="900B00"/>
                </a:solidFill>
              </a:rPr>
              <a:t>for online learning</a:t>
            </a:r>
          </a:p>
          <a:p>
            <a:r>
              <a:rPr lang="en-US" sz="2800" b="1" dirty="0">
                <a:solidFill>
                  <a:srgbClr val="900B00"/>
                </a:solidFill>
              </a:rPr>
              <a:t>Online Spring (Summer, Fall) Webpages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Comprehensive webpages featuring </a:t>
            </a:r>
            <a:r>
              <a:rPr lang="en-US" sz="2000" b="1" dirty="0">
                <a:solidFill>
                  <a:srgbClr val="900B00"/>
                </a:solidFill>
              </a:rPr>
              <a:t>academic resources</a:t>
            </a:r>
            <a:r>
              <a:rPr lang="en-US" sz="2000" dirty="0">
                <a:solidFill>
                  <a:srgbClr val="900B00"/>
                </a:solidFill>
              </a:rPr>
              <a:t> as well as </a:t>
            </a:r>
            <a:r>
              <a:rPr lang="en-US" sz="2000" b="1" dirty="0">
                <a:solidFill>
                  <a:srgbClr val="900B00"/>
                </a:solidFill>
              </a:rPr>
              <a:t>food, shelter and technology</a:t>
            </a:r>
            <a:r>
              <a:rPr lang="en-US" sz="2000" dirty="0">
                <a:solidFill>
                  <a:srgbClr val="900B00"/>
                </a:solidFill>
              </a:rPr>
              <a:t> assistance for students facing financial challenges due to coronavirus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BE104-0284-3E45-939B-5F455F9DE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057" y="343102"/>
            <a:ext cx="729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Support – Online Support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3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7073CD-B758-3B47-8BC6-75BF23E2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Support – Expansion of Services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84171-C0B2-FE48-B0B4-4171F3DE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80" y="1233009"/>
            <a:ext cx="6017078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dirty="0">
                <a:solidFill>
                  <a:srgbClr val="900B00"/>
                </a:solidFill>
              </a:rPr>
              <a:t>All student services </a:t>
            </a:r>
            <a:r>
              <a:rPr lang="en-US" sz="2800" b="1" dirty="0">
                <a:solidFill>
                  <a:srgbClr val="900B00"/>
                </a:solidFill>
              </a:rPr>
              <a:t>continued to be available</a:t>
            </a:r>
            <a:r>
              <a:rPr lang="en-US" sz="2800" dirty="0">
                <a:solidFill>
                  <a:srgbClr val="900B00"/>
                </a:solidFill>
              </a:rPr>
              <a:t> by phone and online video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Counseling and Advising Center </a:t>
            </a:r>
            <a:r>
              <a:rPr lang="en-US" sz="2000" dirty="0">
                <a:solidFill>
                  <a:srgbClr val="900B00"/>
                </a:solidFill>
              </a:rPr>
              <a:t>added new drop-in hours and group sessions via Zoom (in addition to 1:1 appointments)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Admissions and Records </a:t>
            </a:r>
            <a:r>
              <a:rPr lang="en-US" sz="2000" dirty="0">
                <a:solidFill>
                  <a:srgbClr val="900B00"/>
                </a:solidFill>
              </a:rPr>
              <a:t>added new drop-in sessions via Zoom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Financial Aid </a:t>
            </a:r>
            <a:r>
              <a:rPr lang="en-US" sz="2000" dirty="0">
                <a:solidFill>
                  <a:srgbClr val="900B00"/>
                </a:solidFill>
              </a:rPr>
              <a:t>offered workshops via Zoom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Psychological Services </a:t>
            </a:r>
            <a:r>
              <a:rPr lang="en-US" sz="2000" dirty="0">
                <a:solidFill>
                  <a:srgbClr val="900B00"/>
                </a:solidFill>
              </a:rPr>
              <a:t>offered 1:1 counseling and group sessions via Zoom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4AF2C-3133-664C-AB5D-5219EDBA0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10" y="1482811"/>
            <a:ext cx="3306715" cy="3070654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509051"/>
            <a:ext cx="7708054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Emergency Financial Grants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Online application for funds to </a:t>
            </a:r>
            <a:r>
              <a:rPr lang="en-US" sz="2000" b="1" dirty="0">
                <a:solidFill>
                  <a:srgbClr val="900B00"/>
                </a:solidFill>
              </a:rPr>
              <a:t>purchase computers </a:t>
            </a:r>
            <a:r>
              <a:rPr lang="en-US" sz="2000" dirty="0">
                <a:solidFill>
                  <a:srgbClr val="900B00"/>
                </a:solidFill>
              </a:rPr>
              <a:t>or other necessities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Made available in spring, later augmented by </a:t>
            </a:r>
            <a:r>
              <a:rPr lang="en-US" sz="2000" b="1" dirty="0">
                <a:solidFill>
                  <a:srgbClr val="900B00"/>
                </a:solidFill>
              </a:rPr>
              <a:t>CARES funding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900B00"/>
                </a:solidFill>
              </a:rPr>
              <a:t>Grocery Cards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Online application for students needing </a:t>
            </a:r>
            <a:r>
              <a:rPr lang="en-US" sz="2000" b="1" dirty="0">
                <a:solidFill>
                  <a:srgbClr val="900B00"/>
                </a:solidFill>
              </a:rPr>
              <a:t>help with food</a:t>
            </a:r>
            <a:r>
              <a:rPr lang="en-US" sz="2000" dirty="0">
                <a:solidFill>
                  <a:srgbClr val="900B00"/>
                </a:solidFill>
              </a:rPr>
              <a:t> – </a:t>
            </a:r>
            <a:br>
              <a:rPr lang="en-US" sz="2000" dirty="0">
                <a:solidFill>
                  <a:srgbClr val="900B00"/>
                </a:solidFill>
              </a:rPr>
            </a:br>
            <a:r>
              <a:rPr lang="en-US" sz="2000" dirty="0">
                <a:solidFill>
                  <a:srgbClr val="900B00"/>
                </a:solidFill>
              </a:rPr>
              <a:t>a temporary service while campus Food Pantry is closed 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Mobile food pantry</a:t>
            </a:r>
            <a:r>
              <a:rPr lang="en-US" sz="2000" dirty="0">
                <a:solidFill>
                  <a:srgbClr val="900B00"/>
                </a:solidFill>
              </a:rPr>
              <a:t> still visits twice monthly</a:t>
            </a:r>
          </a:p>
          <a:p>
            <a:pPr lvl="0"/>
            <a:endParaRPr lang="en-US" sz="2000" dirty="0">
              <a:solidFill>
                <a:srgbClr val="900B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77033-EDF4-2B4F-ADF7-3EC74900E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Support – Financial Assistance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4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86D29-9D30-DA4A-8747-1125DDB2D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9" t="11219" r="7371" b="2704"/>
          <a:stretch/>
        </p:blipFill>
        <p:spPr>
          <a:xfrm>
            <a:off x="1518558" y="2367643"/>
            <a:ext cx="3615709" cy="3028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4D729-9285-4847-9A15-8AD2CB99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26" y="1077888"/>
            <a:ext cx="77325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CE00"/>
                </a:solidFill>
                <a:latin typeface="Arial"/>
                <a:ea typeface="ＭＳ Ｐゴシック"/>
                <a:cs typeface="Arial"/>
              </a:rPr>
              <a:t>STUDENT OUTREACH </a:t>
            </a:r>
            <a:br>
              <a:rPr lang="en-US" altLang="en-US" sz="3600" b="1" dirty="0">
                <a:solidFill>
                  <a:srgbClr val="FFCE00"/>
                </a:solidFill>
                <a:latin typeface="Arial"/>
                <a:ea typeface="ＭＳ Ｐゴシック"/>
                <a:cs typeface="Arial"/>
              </a:rPr>
            </a:br>
            <a:r>
              <a:rPr lang="en-US" altLang="en-US" sz="3600" b="1" dirty="0">
                <a:solidFill>
                  <a:srgbClr val="FFCE00"/>
                </a:solidFill>
                <a:latin typeface="Arial"/>
                <a:ea typeface="ＭＳ Ｐゴシック"/>
                <a:cs typeface="Arial"/>
              </a:rPr>
              <a:t>AND COMMUNICATION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DDF83-2A2A-D140-9224-8D6AEE5F8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3" r="16657"/>
          <a:stretch/>
        </p:blipFill>
        <p:spPr>
          <a:xfrm>
            <a:off x="5184323" y="2367643"/>
            <a:ext cx="3477985" cy="3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B953C14-AC45-C344-905D-C3563148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1289070"/>
            <a:ext cx="561545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b="1" dirty="0">
                <a:solidFill>
                  <a:srgbClr val="FFCE00"/>
                </a:solidFill>
              </a:rPr>
              <a:t>Lloyd A. Holmes, President</a:t>
            </a:r>
            <a:endParaRPr lang="en-US" altLang="en-US" b="1" dirty="0">
              <a:solidFill>
                <a:srgbClr val="FFCE00"/>
              </a:solidFill>
              <a:cs typeface="Arial"/>
            </a:endParaRPr>
          </a:p>
          <a:p>
            <a:pPr algn="ctr" fontAlgn="base">
              <a:spcBef>
                <a:spcPts val="1800"/>
              </a:spcBef>
              <a:spcAft>
                <a:spcPts val="1200"/>
              </a:spcAft>
            </a:pPr>
            <a:r>
              <a:rPr lang="en-US" b="1" dirty="0">
                <a:solidFill>
                  <a:srgbClr val="FFCE00"/>
                </a:solidFill>
              </a:rPr>
              <a:t>Christina Espinosa-Pieb</a:t>
            </a:r>
            <a:br>
              <a:rPr lang="en-US" b="1" dirty="0">
                <a:solidFill>
                  <a:srgbClr val="FFCE00"/>
                </a:solidFill>
              </a:rPr>
            </a:br>
            <a:r>
              <a:rPr lang="en-US" b="1" dirty="0">
                <a:solidFill>
                  <a:srgbClr val="FFCE00"/>
                </a:solidFill>
              </a:rPr>
              <a:t>Vice President, Instruction</a:t>
            </a:r>
          </a:p>
          <a:p>
            <a:pPr algn="ctr" fontAlgn="base">
              <a:spcBef>
                <a:spcPts val="1800"/>
              </a:spcBef>
              <a:spcAft>
                <a:spcPts val="1200"/>
              </a:spcAft>
            </a:pPr>
            <a:r>
              <a:rPr lang="en-US" b="1" dirty="0">
                <a:solidFill>
                  <a:srgbClr val="FFCE00"/>
                </a:solidFill>
              </a:rPr>
              <a:t>Lorrie Ranck</a:t>
            </a:r>
            <a:br>
              <a:rPr lang="en-US" b="1" dirty="0">
                <a:solidFill>
                  <a:srgbClr val="FFCE00"/>
                </a:solidFill>
              </a:rPr>
            </a:br>
            <a:r>
              <a:rPr lang="en-US" b="1" dirty="0">
                <a:solidFill>
                  <a:srgbClr val="FFCE00"/>
                </a:solidFill>
              </a:rPr>
              <a:t>Associate Vice President, Instruction</a:t>
            </a:r>
          </a:p>
          <a:p>
            <a:pPr algn="ctr" fontAlgn="base">
              <a:spcBef>
                <a:spcPts val="1800"/>
              </a:spcBef>
              <a:spcAft>
                <a:spcPts val="1200"/>
              </a:spcAft>
            </a:pPr>
            <a:r>
              <a:rPr lang="en-US" b="1" dirty="0">
                <a:solidFill>
                  <a:srgbClr val="FFCE00"/>
                </a:solidFill>
              </a:rPr>
              <a:t>Rob Mieso</a:t>
            </a:r>
            <a:br>
              <a:rPr lang="en-US" b="1" dirty="0">
                <a:solidFill>
                  <a:srgbClr val="FFCE00"/>
                </a:solidFill>
              </a:rPr>
            </a:br>
            <a:r>
              <a:rPr lang="en-US" b="1" dirty="0">
                <a:solidFill>
                  <a:srgbClr val="FFCE00"/>
                </a:solidFill>
              </a:rPr>
              <a:t>Vice President, Student Services</a:t>
            </a:r>
          </a:p>
        </p:txBody>
      </p:sp>
    </p:spTree>
    <p:extLst>
      <p:ext uri="{BB962C8B-B14F-4D97-AF65-F5344CB8AC3E}">
        <p14:creationId xmlns:p14="http://schemas.microsoft.com/office/powerpoint/2010/main" val="35531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330981"/>
            <a:ext cx="7708054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dirty="0">
                <a:solidFill>
                  <a:srgbClr val="900B00"/>
                </a:solidFill>
              </a:rPr>
              <a:t>Office of Outreach adapted its </a:t>
            </a:r>
            <a:r>
              <a:rPr lang="en-US" sz="2800" b="1" dirty="0">
                <a:solidFill>
                  <a:srgbClr val="900B00"/>
                </a:solidFill>
              </a:rPr>
              <a:t>established</a:t>
            </a:r>
            <a:r>
              <a:rPr lang="en-US" sz="2800" dirty="0">
                <a:solidFill>
                  <a:srgbClr val="900B00"/>
                </a:solidFill>
              </a:rPr>
              <a:t> and </a:t>
            </a:r>
            <a:r>
              <a:rPr lang="en-US" sz="2800" b="1" dirty="0">
                <a:solidFill>
                  <a:srgbClr val="900B00"/>
                </a:solidFill>
              </a:rPr>
              <a:t>exceptionally well-developed</a:t>
            </a:r>
            <a:r>
              <a:rPr lang="en-US" sz="2800" dirty="0">
                <a:solidFill>
                  <a:srgbClr val="900B00"/>
                </a:solidFill>
              </a:rPr>
              <a:t> regional efforts – including outreach to </a:t>
            </a:r>
            <a:r>
              <a:rPr lang="en-US" sz="2800" b="1" dirty="0">
                <a:solidFill>
                  <a:srgbClr val="900B00"/>
                </a:solidFill>
              </a:rPr>
              <a:t>historically underrepresented</a:t>
            </a:r>
            <a:r>
              <a:rPr lang="en-US" sz="2800" dirty="0">
                <a:solidFill>
                  <a:srgbClr val="900B00"/>
                </a:solidFill>
              </a:rPr>
              <a:t> populations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Spring </a:t>
            </a:r>
            <a:r>
              <a:rPr lang="en-US" sz="2000" b="1" dirty="0">
                <a:solidFill>
                  <a:srgbClr val="900B00"/>
                </a:solidFill>
              </a:rPr>
              <a:t>application workshops</a:t>
            </a:r>
            <a:r>
              <a:rPr lang="en-US" sz="2000" dirty="0">
                <a:solidFill>
                  <a:srgbClr val="900B00"/>
                </a:solidFill>
              </a:rPr>
              <a:t> and </a:t>
            </a:r>
            <a:r>
              <a:rPr lang="en-US" sz="2000" b="1" dirty="0">
                <a:solidFill>
                  <a:srgbClr val="900B00"/>
                </a:solidFill>
              </a:rPr>
              <a:t>orientation sessions</a:t>
            </a:r>
            <a:r>
              <a:rPr lang="en-US" sz="2000" dirty="0">
                <a:solidFill>
                  <a:srgbClr val="900B00"/>
                </a:solidFill>
              </a:rPr>
              <a:t> held via Zoom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New info sessions covered </a:t>
            </a:r>
            <a:r>
              <a:rPr lang="en-US" sz="2000" b="1" dirty="0">
                <a:solidFill>
                  <a:srgbClr val="900B00"/>
                </a:solidFill>
              </a:rPr>
              <a:t>enrollment steps</a:t>
            </a:r>
            <a:r>
              <a:rPr lang="en-US" sz="2000" dirty="0">
                <a:solidFill>
                  <a:srgbClr val="900B00"/>
                </a:solidFill>
              </a:rPr>
              <a:t> and </a:t>
            </a:r>
            <a:r>
              <a:rPr lang="en-US" sz="2000" b="1" dirty="0">
                <a:solidFill>
                  <a:srgbClr val="900B00"/>
                </a:solidFill>
              </a:rPr>
              <a:t>De Anza College Promise</a:t>
            </a:r>
            <a:endParaRPr lang="en-US" sz="2000" dirty="0">
              <a:solidFill>
                <a:srgbClr val="900B00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Maintained </a:t>
            </a:r>
            <a:r>
              <a:rPr lang="en-US" sz="2000" b="1" dirty="0">
                <a:solidFill>
                  <a:srgbClr val="900B00"/>
                </a:solidFill>
              </a:rPr>
              <a:t>consistent contact</a:t>
            </a:r>
            <a:r>
              <a:rPr lang="en-US" sz="2000" dirty="0">
                <a:solidFill>
                  <a:srgbClr val="900B00"/>
                </a:solidFill>
              </a:rPr>
              <a:t> with </a:t>
            </a:r>
            <a:r>
              <a:rPr lang="en-US" sz="2000" b="1" dirty="0">
                <a:solidFill>
                  <a:srgbClr val="900B00"/>
                </a:solidFill>
              </a:rPr>
              <a:t>high school partners</a:t>
            </a:r>
            <a:endParaRPr lang="en-US" sz="2000" dirty="0">
              <a:solidFill>
                <a:srgbClr val="900B00"/>
              </a:solidFill>
            </a:endParaRPr>
          </a:p>
          <a:p>
            <a:endParaRPr lang="en-US" sz="2000" dirty="0">
              <a:solidFill>
                <a:srgbClr val="900B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DADFF-902C-424D-968F-996E91A3A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81" y="343102"/>
            <a:ext cx="761727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3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Outreach and Communication</a:t>
            </a:r>
            <a:endParaRPr lang="en-US" altLang="en-US" sz="23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23" y="1332451"/>
            <a:ext cx="5581136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Extensive communication</a:t>
            </a:r>
            <a:r>
              <a:rPr lang="en-US" sz="2800" dirty="0">
                <a:solidFill>
                  <a:srgbClr val="900B00"/>
                </a:solidFill>
              </a:rPr>
              <a:t> with students about the shift to online instruction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Emails, text messages and social media reminded students about </a:t>
            </a:r>
            <a:r>
              <a:rPr lang="en-US" sz="2000" b="1" dirty="0">
                <a:solidFill>
                  <a:srgbClr val="900B00"/>
                </a:solidFill>
              </a:rPr>
              <a:t>online resources </a:t>
            </a:r>
            <a:r>
              <a:rPr lang="en-US" sz="2000" dirty="0">
                <a:solidFill>
                  <a:srgbClr val="900B00"/>
                </a:solidFill>
              </a:rPr>
              <a:t>and checking schedule notes about whether there were </a:t>
            </a:r>
            <a:r>
              <a:rPr lang="en-US" sz="2000" b="1" dirty="0">
                <a:solidFill>
                  <a:srgbClr val="900B00"/>
                </a:solidFill>
              </a:rPr>
              <a:t>synchronous meetings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Spring, summer and fall marketing focused on </a:t>
            </a:r>
            <a:r>
              <a:rPr lang="en-US" sz="2000" b="1" dirty="0">
                <a:solidFill>
                  <a:srgbClr val="900B00"/>
                </a:solidFill>
              </a:rPr>
              <a:t>video and digital ads</a:t>
            </a:r>
            <a:r>
              <a:rPr lang="en-US" sz="2000" dirty="0">
                <a:solidFill>
                  <a:srgbClr val="900B00"/>
                </a:solidFill>
              </a:rPr>
              <a:t>, emphasizing </a:t>
            </a:r>
            <a:r>
              <a:rPr lang="en-US" sz="2000" b="1" dirty="0">
                <a:solidFill>
                  <a:srgbClr val="900B00"/>
                </a:solidFill>
              </a:rPr>
              <a:t>online learning</a:t>
            </a:r>
            <a:r>
              <a:rPr lang="en-US" sz="2000" dirty="0">
                <a:solidFill>
                  <a:srgbClr val="900B00"/>
                </a:solidFill>
              </a:rPr>
              <a:t> and the college’s reputation for being </a:t>
            </a:r>
            <a:r>
              <a:rPr lang="en-US" sz="2000" b="1" dirty="0">
                <a:solidFill>
                  <a:srgbClr val="900B00"/>
                </a:solidFill>
              </a:rPr>
              <a:t>Tops in Transfer</a:t>
            </a:r>
            <a:endParaRPr lang="en-US" sz="2000" dirty="0">
              <a:solidFill>
                <a:srgbClr val="900B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9953B-7E51-9941-9ADF-E2C882E74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635" y="343102"/>
            <a:ext cx="7296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Communication – Ongoing</a:t>
            </a:r>
            <a:endParaRPr lang="en-US" altLang="en-US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C09E-CD0F-D946-A71A-DE18773E8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49" y="2075044"/>
            <a:ext cx="3873272" cy="2175679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3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C42D7-AD70-1247-9FE5-51F5343FAB13}"/>
              </a:ext>
            </a:extLst>
          </p:cNvPr>
          <p:cNvSpPr txBox="1"/>
          <p:nvPr/>
        </p:nvSpPr>
        <p:spPr>
          <a:xfrm>
            <a:off x="7908326" y="4283675"/>
            <a:ext cx="2080698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fall quarter video ad</a:t>
            </a:r>
          </a:p>
        </p:txBody>
      </p:sp>
    </p:spTree>
    <p:extLst>
      <p:ext uri="{BB962C8B-B14F-4D97-AF65-F5344CB8AC3E}">
        <p14:creationId xmlns:p14="http://schemas.microsoft.com/office/powerpoint/2010/main" val="37752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97AD79-22F0-C147-8522-4277C546D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635" y="343102"/>
            <a:ext cx="7296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Communication – Ongoing</a:t>
            </a:r>
            <a:endParaRPr lang="en-US" alt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93967-F4D4-3542-B776-6F4075F5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61" y="1390043"/>
            <a:ext cx="5467717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Quick Help</a:t>
            </a:r>
            <a:r>
              <a:rPr lang="en-US" sz="2800" dirty="0">
                <a:solidFill>
                  <a:srgbClr val="900B00"/>
                </a:solidFill>
              </a:rPr>
              <a:t> button added to website in spring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Office of Communications answered </a:t>
            </a:r>
            <a:r>
              <a:rPr lang="en-US" sz="2000" b="1" dirty="0">
                <a:solidFill>
                  <a:srgbClr val="900B00"/>
                </a:solidFill>
              </a:rPr>
              <a:t>almost 5,000 questions</a:t>
            </a:r>
            <a:r>
              <a:rPr lang="en-US" sz="2000" dirty="0">
                <a:solidFill>
                  <a:srgbClr val="900B00"/>
                </a:solidFill>
              </a:rPr>
              <a:t> about application, registration and other key steps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More than half were from </a:t>
            </a:r>
            <a:r>
              <a:rPr lang="en-US" sz="2000" b="1" dirty="0">
                <a:solidFill>
                  <a:srgbClr val="900B00"/>
                </a:solidFill>
              </a:rPr>
              <a:t>new or prospective</a:t>
            </a:r>
            <a:r>
              <a:rPr lang="en-US" sz="2000" dirty="0">
                <a:solidFill>
                  <a:srgbClr val="900B00"/>
                </a:solidFill>
              </a:rPr>
              <a:t> students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Replaced in July with </a:t>
            </a:r>
            <a:r>
              <a:rPr lang="en-US" sz="2000" b="1" dirty="0">
                <a:solidFill>
                  <a:srgbClr val="900B00"/>
                </a:solidFill>
              </a:rPr>
              <a:t>Chat Cat</a:t>
            </a:r>
            <a:r>
              <a:rPr lang="en-US" sz="2000" dirty="0">
                <a:solidFill>
                  <a:srgbClr val="900B00"/>
                </a:solidFill>
              </a:rPr>
              <a:t> – online answers powered by a </a:t>
            </a:r>
            <a:r>
              <a:rPr lang="en-US" sz="2000" b="1" dirty="0">
                <a:solidFill>
                  <a:srgbClr val="900B00"/>
                </a:solidFill>
              </a:rPr>
              <a:t>chat bot </a:t>
            </a:r>
            <a:r>
              <a:rPr lang="en-US" sz="2000" dirty="0">
                <a:solidFill>
                  <a:srgbClr val="900B00"/>
                </a:solidFill>
              </a:rPr>
              <a:t>drawing from a </a:t>
            </a:r>
            <a:r>
              <a:rPr lang="en-US" sz="2000" b="1" dirty="0">
                <a:solidFill>
                  <a:srgbClr val="900B00"/>
                </a:solidFill>
              </a:rPr>
              <a:t>continuously updated </a:t>
            </a:r>
            <a:r>
              <a:rPr lang="en-US" sz="2000" dirty="0">
                <a:solidFill>
                  <a:srgbClr val="900B00"/>
                </a:solidFill>
              </a:rPr>
              <a:t>database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1E601-E1F2-C14C-A9A9-C53384D91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9" t="14986" r="3557"/>
          <a:stretch/>
        </p:blipFill>
        <p:spPr>
          <a:xfrm>
            <a:off x="6590270" y="1451752"/>
            <a:ext cx="2257168" cy="37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9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824" y="1604300"/>
            <a:ext cx="5544063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b="1" dirty="0">
                <a:solidFill>
                  <a:srgbClr val="900B00"/>
                </a:solidFill>
              </a:rPr>
              <a:t>Virtual Welcome Day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Held online on the </a:t>
            </a:r>
            <a:r>
              <a:rPr lang="en-US" sz="2000" b="1" dirty="0">
                <a:solidFill>
                  <a:srgbClr val="900B00"/>
                </a:solidFill>
              </a:rPr>
              <a:t>Friday before </a:t>
            </a:r>
            <a:r>
              <a:rPr lang="en-US" sz="2000" dirty="0">
                <a:solidFill>
                  <a:srgbClr val="900B00"/>
                </a:solidFill>
              </a:rPr>
              <a:t>fall classes</a:t>
            </a:r>
            <a:r>
              <a:rPr lang="en-US" sz="2000" b="1" dirty="0">
                <a:solidFill>
                  <a:srgbClr val="900B00"/>
                </a:solidFill>
              </a:rPr>
              <a:t> </a:t>
            </a:r>
            <a:r>
              <a:rPr lang="en-US" sz="2000" dirty="0">
                <a:solidFill>
                  <a:srgbClr val="900B00"/>
                </a:solidFill>
              </a:rPr>
              <a:t>began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Separate sites where students could meet faculty and staff from </a:t>
            </a:r>
            <a:r>
              <a:rPr lang="en-US" sz="2000" b="1" dirty="0">
                <a:solidFill>
                  <a:srgbClr val="900B00"/>
                </a:solidFill>
              </a:rPr>
              <a:t>more than 40 programs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Students could also speak with </a:t>
            </a:r>
            <a:r>
              <a:rPr lang="en-US" sz="2000" b="1" dirty="0">
                <a:solidFill>
                  <a:srgbClr val="900B00"/>
                </a:solidFill>
              </a:rPr>
              <a:t>counselors and registration experts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9953B-7E51-9941-9ADF-E2C882E74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635" y="343102"/>
            <a:ext cx="7296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Communication – Ongoing</a:t>
            </a:r>
            <a:endParaRPr lang="en-US" altLang="en-US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2CA3D-637E-954E-925A-A38350D3D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39" y="1441622"/>
            <a:ext cx="3239309" cy="33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63ED9-F687-7B48-94F1-3AF3C0960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621" y="1645656"/>
            <a:ext cx="3118757" cy="311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9D7E57-8BE9-2D40-AE0B-86001E115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26" y="1263828"/>
            <a:ext cx="7732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Questions?</a:t>
            </a:r>
            <a:endParaRPr lang="en-US" sz="3600" dirty="0">
              <a:solidFill>
                <a:srgbClr val="900B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FC156-7D43-4E42-B9CC-C592B95F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26" y="4740080"/>
            <a:ext cx="7732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Ask Us!</a:t>
            </a:r>
            <a:endParaRPr lang="en-US" sz="3600" dirty="0">
              <a:solidFill>
                <a:srgbClr val="900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AFC4185-C443-C943-9C38-352962FD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86" y="4285369"/>
            <a:ext cx="91222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900B00"/>
                </a:solidFill>
                <a:cs typeface="Arial"/>
              </a:rPr>
              <a:t>STUDENT-CENTERED</a:t>
            </a:r>
          </a:p>
          <a:p>
            <a:pPr algn="ctr"/>
            <a:r>
              <a:rPr lang="en-US" altLang="en-US" sz="2800" b="1" dirty="0">
                <a:solidFill>
                  <a:srgbClr val="900B00"/>
                </a:solidFill>
                <a:cs typeface="Arial"/>
              </a:rPr>
              <a:t>ENROLLMENT PRACTICES</a:t>
            </a:r>
          </a:p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Nov. 18, 2020</a:t>
            </a:r>
          </a:p>
        </p:txBody>
      </p:sp>
    </p:spTree>
    <p:extLst>
      <p:ext uri="{BB962C8B-B14F-4D97-AF65-F5344CB8AC3E}">
        <p14:creationId xmlns:p14="http://schemas.microsoft.com/office/powerpoint/2010/main" val="31708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343102"/>
            <a:ext cx="5949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Enrollment Gains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403F1-60C9-FA4F-89AB-88860C4A0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054" y="1372755"/>
            <a:ext cx="39433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900B00"/>
                </a:solidFill>
              </a:rPr>
              <a:t>SUMMER</a:t>
            </a:r>
          </a:p>
          <a:p>
            <a:r>
              <a:rPr lang="en-US" b="1" dirty="0">
                <a:solidFill>
                  <a:srgbClr val="900B00"/>
                </a:solidFill>
              </a:rPr>
              <a:t>2019:</a:t>
            </a:r>
            <a:r>
              <a:rPr lang="en-US" dirty="0">
                <a:solidFill>
                  <a:srgbClr val="900B00"/>
                </a:solidFill>
              </a:rPr>
              <a:t> 1,543 FTES</a:t>
            </a:r>
            <a:br>
              <a:rPr lang="en-US" dirty="0">
                <a:solidFill>
                  <a:srgbClr val="900B00"/>
                </a:solidFill>
              </a:rPr>
            </a:br>
            <a:r>
              <a:rPr lang="en-US" b="1" dirty="0">
                <a:solidFill>
                  <a:srgbClr val="900B00"/>
                </a:solidFill>
              </a:rPr>
              <a:t>2020:</a:t>
            </a:r>
            <a:r>
              <a:rPr lang="en-US" dirty="0">
                <a:solidFill>
                  <a:srgbClr val="900B00"/>
                </a:solidFill>
              </a:rPr>
              <a:t> 1,996 FTES, </a:t>
            </a:r>
            <a:r>
              <a:rPr lang="en-US" b="1" dirty="0">
                <a:solidFill>
                  <a:srgbClr val="900B00"/>
                </a:solidFill>
              </a:rPr>
              <a:t>up 29%</a:t>
            </a:r>
          </a:p>
          <a:p>
            <a:r>
              <a:rPr lang="en-US" dirty="0">
                <a:solidFill>
                  <a:srgbClr val="900B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6EA6DF-5CA6-EC4A-81CF-9893723B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533" y="2760189"/>
            <a:ext cx="1936656" cy="2824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EF8C9-C641-7940-A718-FCDDF7BCC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561" y="2752027"/>
            <a:ext cx="4232664" cy="2824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4CA832-589E-104A-AB3F-9F05252AD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55" y="1372755"/>
            <a:ext cx="38774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900B00"/>
                </a:solidFill>
              </a:rPr>
              <a:t>FALL</a:t>
            </a:r>
          </a:p>
          <a:p>
            <a:r>
              <a:rPr lang="en-US" b="1" dirty="0">
                <a:solidFill>
                  <a:srgbClr val="900B00"/>
                </a:solidFill>
              </a:rPr>
              <a:t>2019:</a:t>
            </a:r>
            <a:r>
              <a:rPr lang="en-US" dirty="0">
                <a:solidFill>
                  <a:srgbClr val="900B00"/>
                </a:solidFill>
              </a:rPr>
              <a:t> 5,064 FTES</a:t>
            </a:r>
          </a:p>
          <a:p>
            <a:r>
              <a:rPr lang="en-US" b="1" dirty="0">
                <a:solidFill>
                  <a:srgbClr val="900B00"/>
                </a:solidFill>
              </a:rPr>
              <a:t>2020:</a:t>
            </a:r>
            <a:r>
              <a:rPr lang="en-US" dirty="0">
                <a:solidFill>
                  <a:srgbClr val="900B00"/>
                </a:solidFill>
              </a:rPr>
              <a:t> 5,122 FTES, </a:t>
            </a:r>
            <a:r>
              <a:rPr lang="en-US" b="1" dirty="0">
                <a:solidFill>
                  <a:srgbClr val="900B00"/>
                </a:solidFill>
              </a:rPr>
              <a:t>up 1%</a:t>
            </a:r>
            <a:endParaRPr lang="en-US" dirty="0">
              <a:solidFill>
                <a:srgbClr val="900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71" y="1375350"/>
            <a:ext cx="618501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900B00"/>
                </a:solidFill>
              </a:rPr>
              <a:t>Significant enrollment gains for two </a:t>
            </a:r>
            <a:r>
              <a:rPr lang="en-US" sz="2800" b="1" dirty="0">
                <a:solidFill>
                  <a:srgbClr val="900B00"/>
                </a:solidFill>
              </a:rPr>
              <a:t>historically underrepresented </a:t>
            </a:r>
            <a:r>
              <a:rPr lang="en-US" sz="2800" dirty="0">
                <a:solidFill>
                  <a:srgbClr val="900B00"/>
                </a:solidFill>
              </a:rPr>
              <a:t>populations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First-year</a:t>
            </a:r>
            <a:r>
              <a:rPr lang="en-US" sz="2000" dirty="0">
                <a:solidFill>
                  <a:srgbClr val="900B00"/>
                </a:solidFill>
              </a:rPr>
              <a:t> Black students </a:t>
            </a:r>
            <a:r>
              <a:rPr lang="en-US" sz="2000" b="1" dirty="0">
                <a:solidFill>
                  <a:srgbClr val="900B00"/>
                </a:solidFill>
              </a:rPr>
              <a:t>increased 53% </a:t>
            </a:r>
            <a:r>
              <a:rPr lang="en-US" sz="2000" dirty="0">
                <a:solidFill>
                  <a:srgbClr val="900B00"/>
                </a:solidFill>
              </a:rPr>
              <a:t>to 230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First-year</a:t>
            </a:r>
            <a:r>
              <a:rPr lang="en-US" sz="2000" dirty="0">
                <a:solidFill>
                  <a:srgbClr val="900B00"/>
                </a:solidFill>
              </a:rPr>
              <a:t> Filipinx students </a:t>
            </a:r>
            <a:r>
              <a:rPr lang="en-US" sz="2000" b="1" dirty="0">
                <a:solidFill>
                  <a:srgbClr val="900B00"/>
                </a:solidFill>
              </a:rPr>
              <a:t>increased 13% </a:t>
            </a:r>
            <a:r>
              <a:rPr lang="en-US" sz="2000" dirty="0">
                <a:solidFill>
                  <a:srgbClr val="900B00"/>
                </a:solidFill>
              </a:rPr>
              <a:t>to 269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Overall</a:t>
            </a:r>
            <a:r>
              <a:rPr lang="en-US" sz="2000" dirty="0">
                <a:solidFill>
                  <a:srgbClr val="900B00"/>
                </a:solidFill>
              </a:rPr>
              <a:t> Black student enrollment </a:t>
            </a:r>
            <a:r>
              <a:rPr lang="en-US" sz="2000" b="1" dirty="0">
                <a:solidFill>
                  <a:srgbClr val="900B00"/>
                </a:solidFill>
              </a:rPr>
              <a:t>increased 18% </a:t>
            </a:r>
            <a:r>
              <a:rPr lang="en-US" sz="2000" dirty="0">
                <a:solidFill>
                  <a:srgbClr val="900B00"/>
                </a:solidFill>
              </a:rPr>
              <a:t>to 893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Overall </a:t>
            </a:r>
            <a:r>
              <a:rPr lang="en-US" sz="2000" dirty="0">
                <a:solidFill>
                  <a:srgbClr val="900B00"/>
                </a:solidFill>
              </a:rPr>
              <a:t>Filipinx student enrollment </a:t>
            </a:r>
            <a:r>
              <a:rPr lang="en-US" sz="2000" b="1" dirty="0">
                <a:solidFill>
                  <a:srgbClr val="900B00"/>
                </a:solidFill>
              </a:rPr>
              <a:t>increased 10% </a:t>
            </a:r>
            <a:r>
              <a:rPr lang="en-US" sz="2000" dirty="0">
                <a:solidFill>
                  <a:srgbClr val="900B00"/>
                </a:solidFill>
              </a:rPr>
              <a:t>to 1,289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8B489-6A12-DC49-86FF-EF740E30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5615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Enrollment Gains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9F79A-AC73-5743-89BE-8B9B8A33A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718" y="1120346"/>
            <a:ext cx="3339731" cy="44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043" y="1477129"/>
            <a:ext cx="8170330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Key Contributing Factors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Equity-centered leadership </a:t>
            </a:r>
            <a:r>
              <a:rPr lang="en-US" sz="2000" dirty="0">
                <a:solidFill>
                  <a:srgbClr val="900B00"/>
                </a:solidFill>
              </a:rPr>
              <a:t>– ensured smooth transition to </a:t>
            </a:r>
            <a:r>
              <a:rPr lang="en-US" sz="2000" b="1" dirty="0">
                <a:solidFill>
                  <a:srgbClr val="900B00"/>
                </a:solidFill>
              </a:rPr>
              <a:t>support faculty and staff </a:t>
            </a:r>
            <a:r>
              <a:rPr lang="en-US" sz="2000" dirty="0">
                <a:solidFill>
                  <a:srgbClr val="900B00"/>
                </a:solidFill>
              </a:rPr>
              <a:t>in </a:t>
            </a:r>
            <a:r>
              <a:rPr lang="en-US" sz="2000" b="1" dirty="0">
                <a:solidFill>
                  <a:srgbClr val="900B00"/>
                </a:solidFill>
              </a:rPr>
              <a:t>best serving students </a:t>
            </a:r>
            <a:r>
              <a:rPr lang="en-US" sz="2000" dirty="0">
                <a:solidFill>
                  <a:srgbClr val="900B00"/>
                </a:solidFill>
              </a:rPr>
              <a:t>and minimizing disruption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Strong college reputation </a:t>
            </a:r>
            <a:r>
              <a:rPr lang="en-US" sz="2000" dirty="0">
                <a:solidFill>
                  <a:srgbClr val="900B00"/>
                </a:solidFill>
              </a:rPr>
              <a:t>– including for offering </a:t>
            </a:r>
            <a:r>
              <a:rPr lang="en-US" sz="2000" b="1" dirty="0">
                <a:solidFill>
                  <a:srgbClr val="900B00"/>
                </a:solidFill>
              </a:rPr>
              <a:t>wraparound student support</a:t>
            </a:r>
            <a:endParaRPr lang="en-US" sz="2000" dirty="0">
              <a:solidFill>
                <a:srgbClr val="900B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Student outreach and communication </a:t>
            </a:r>
            <a:r>
              <a:rPr lang="en-US" sz="2000" dirty="0">
                <a:solidFill>
                  <a:srgbClr val="900B00"/>
                </a:solidFill>
              </a:rPr>
              <a:t>– continued </a:t>
            </a:r>
            <a:r>
              <a:rPr lang="en-US" sz="2000" b="1" dirty="0">
                <a:solidFill>
                  <a:srgbClr val="900B00"/>
                </a:solidFill>
              </a:rPr>
              <a:t>extensive outreach </a:t>
            </a:r>
            <a:r>
              <a:rPr lang="en-US" sz="2000" dirty="0">
                <a:solidFill>
                  <a:srgbClr val="900B00"/>
                </a:solidFill>
              </a:rPr>
              <a:t>and recruiting, including to </a:t>
            </a:r>
            <a:r>
              <a:rPr lang="en-US" sz="2000" b="1" dirty="0">
                <a:solidFill>
                  <a:srgbClr val="900B00"/>
                </a:solidFill>
              </a:rPr>
              <a:t>historically underrepresented </a:t>
            </a:r>
            <a:r>
              <a:rPr lang="en-US" sz="2000" dirty="0">
                <a:solidFill>
                  <a:srgbClr val="900B00"/>
                </a:solidFill>
              </a:rPr>
              <a:t>populations, while adapting for online environment</a:t>
            </a:r>
            <a:endParaRPr lang="en-US" altLang="en-US" sz="20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1C1B-2A73-DD49-977E-76C86152B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05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Student-Centered Enrollment Practices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92246D-4D2D-5648-871C-4C3A245F7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26" y="1118709"/>
            <a:ext cx="7732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CE00"/>
                </a:solidFill>
                <a:latin typeface="Arial"/>
                <a:ea typeface="ＭＳ Ｐゴシック"/>
                <a:cs typeface="Arial"/>
              </a:rPr>
              <a:t>EQUITY-CENTERED LEADERSHIP</a:t>
            </a:r>
            <a:endParaRPr lang="en-US" sz="3600" dirty="0">
              <a:solidFill>
                <a:srgbClr val="FFCE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86D29-9D30-DA4A-8747-1125DDB2D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r="6166"/>
          <a:stretch/>
        </p:blipFill>
        <p:spPr>
          <a:xfrm>
            <a:off x="2447018" y="1814219"/>
            <a:ext cx="5265964" cy="36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567745"/>
            <a:ext cx="705491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900B00"/>
                </a:solidFill>
              </a:rPr>
              <a:t>Moved to remote instruction </a:t>
            </a:r>
            <a:r>
              <a:rPr lang="en-US" sz="2800" b="1" dirty="0">
                <a:solidFill>
                  <a:srgbClr val="900B00"/>
                </a:solidFill>
              </a:rPr>
              <a:t>only one week </a:t>
            </a:r>
            <a:r>
              <a:rPr lang="en-US" sz="2800" dirty="0">
                <a:solidFill>
                  <a:srgbClr val="900B00"/>
                </a:solidFill>
              </a:rPr>
              <a:t>before winter quarter finals – unlike most colleges that were in mid-semester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Worked </a:t>
            </a:r>
            <a:r>
              <a:rPr lang="en-US" sz="2000" b="1" dirty="0">
                <a:solidFill>
                  <a:srgbClr val="900B00"/>
                </a:solidFill>
              </a:rPr>
              <a:t>collaboratively</a:t>
            </a:r>
            <a:r>
              <a:rPr lang="en-US" sz="2000" dirty="0">
                <a:solidFill>
                  <a:srgbClr val="900B00"/>
                </a:solidFill>
              </a:rPr>
              <a:t> with district leadership and </a:t>
            </a:r>
            <a:r>
              <a:rPr lang="en-US" sz="2000" b="1" dirty="0">
                <a:solidFill>
                  <a:srgbClr val="900B00"/>
                </a:solidFill>
              </a:rPr>
              <a:t>employee groups</a:t>
            </a:r>
            <a:r>
              <a:rPr lang="en-US" sz="2000" dirty="0">
                <a:solidFill>
                  <a:srgbClr val="900B00"/>
                </a:solidFill>
              </a:rPr>
              <a:t>, including Senates and bargaining units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Empowered instructors to be </a:t>
            </a:r>
            <a:r>
              <a:rPr lang="en-US" sz="2000" b="1" dirty="0">
                <a:solidFill>
                  <a:srgbClr val="900B00"/>
                </a:solidFill>
              </a:rPr>
              <a:t>flexible</a:t>
            </a:r>
            <a:r>
              <a:rPr lang="en-US" sz="2000" dirty="0">
                <a:solidFill>
                  <a:srgbClr val="900B00"/>
                </a:solidFill>
              </a:rPr>
              <a:t> in administering final exams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27E0B-05F1-1242-8102-8EC420B98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Leadership – Transitioning to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825" y="1106426"/>
            <a:ext cx="8130744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00" dirty="0">
                <a:solidFill>
                  <a:srgbClr val="900B00"/>
                </a:solidFill>
              </a:rPr>
              <a:t>Continually </a:t>
            </a:r>
            <a:r>
              <a:rPr lang="en-US" sz="2800" b="1" dirty="0">
                <a:solidFill>
                  <a:srgbClr val="900B00"/>
                </a:solidFill>
              </a:rPr>
              <a:t>assessing and meeting</a:t>
            </a:r>
            <a:r>
              <a:rPr lang="en-US" sz="2800" dirty="0">
                <a:solidFill>
                  <a:srgbClr val="900B00"/>
                </a:solidFill>
              </a:rPr>
              <a:t> needs of</a:t>
            </a:r>
            <a:br>
              <a:rPr lang="en-US" sz="2800" dirty="0">
                <a:solidFill>
                  <a:srgbClr val="900B00"/>
                </a:solidFill>
              </a:rPr>
            </a:br>
            <a:r>
              <a:rPr lang="en-US" sz="2800" dirty="0">
                <a:solidFill>
                  <a:srgbClr val="900B00"/>
                </a:solidFill>
              </a:rPr>
              <a:t>students, faculty and staff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Met with </a:t>
            </a:r>
            <a:r>
              <a:rPr lang="en-US" sz="2000" b="1" dirty="0">
                <a:solidFill>
                  <a:srgbClr val="900B00"/>
                </a:solidFill>
              </a:rPr>
              <a:t>all divisions</a:t>
            </a:r>
            <a:r>
              <a:rPr lang="en-US" sz="2000" dirty="0">
                <a:solidFill>
                  <a:srgbClr val="900B00"/>
                </a:solidFill>
              </a:rPr>
              <a:t>, Academic and Classified senates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</a:rPr>
              <a:t>Surveyed</a:t>
            </a:r>
            <a:r>
              <a:rPr lang="en-US" sz="2000" dirty="0">
                <a:solidFill>
                  <a:srgbClr val="900B00"/>
                </a:solidFill>
              </a:rPr>
              <a:t> all students, faculty and staff on access to technology and other needs</a:t>
            </a:r>
          </a:p>
          <a:p>
            <a:pPr marL="108585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900B00"/>
                </a:solidFill>
              </a:rPr>
              <a:t>Surveys also provided direct mechanism for students to </a:t>
            </a:r>
            <a:r>
              <a:rPr lang="en-US" sz="2000" b="1" dirty="0">
                <a:solidFill>
                  <a:srgbClr val="900B00"/>
                </a:solidFill>
              </a:rPr>
              <a:t>request assistance</a:t>
            </a:r>
          </a:p>
          <a:p>
            <a:pPr marL="108585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900B00"/>
                </a:solidFill>
              </a:rPr>
              <a:t>College responded to </a:t>
            </a:r>
            <a:r>
              <a:rPr lang="en-US" sz="2000" b="1" dirty="0">
                <a:solidFill>
                  <a:srgbClr val="900B00"/>
                </a:solidFill>
              </a:rPr>
              <a:t>more than 1,000 </a:t>
            </a:r>
            <a:r>
              <a:rPr lang="en-US" sz="2000" dirty="0">
                <a:solidFill>
                  <a:srgbClr val="900B00"/>
                </a:solidFill>
              </a:rPr>
              <a:t>students who indicated specific needs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Revised scheduling process and </a:t>
            </a:r>
            <a:r>
              <a:rPr lang="en-US" sz="2000" b="1" dirty="0">
                <a:solidFill>
                  <a:srgbClr val="900B00"/>
                </a:solidFill>
              </a:rPr>
              <a:t>online schedule </a:t>
            </a:r>
            <a:r>
              <a:rPr lang="en-US" sz="2000" dirty="0">
                <a:solidFill>
                  <a:srgbClr val="900B00"/>
                </a:solidFill>
              </a:rPr>
              <a:t>to ensure that </a:t>
            </a:r>
            <a:r>
              <a:rPr lang="en-US" sz="2000" b="1" dirty="0">
                <a:solidFill>
                  <a:srgbClr val="900B00"/>
                </a:solidFill>
              </a:rPr>
              <a:t>all</a:t>
            </a:r>
            <a:r>
              <a:rPr lang="en-US" sz="2000" dirty="0">
                <a:solidFill>
                  <a:srgbClr val="900B00"/>
                </a:solidFill>
              </a:rPr>
              <a:t> course listings </a:t>
            </a:r>
            <a:r>
              <a:rPr lang="en-US" sz="2000" b="1" dirty="0">
                <a:solidFill>
                  <a:srgbClr val="900B00"/>
                </a:solidFill>
              </a:rPr>
              <a:t>inform students </a:t>
            </a:r>
            <a:r>
              <a:rPr lang="en-US" sz="2000" dirty="0">
                <a:solidFill>
                  <a:srgbClr val="900B00"/>
                </a:solidFill>
              </a:rPr>
              <a:t>whether each course has regularly scheduled meetings or is asynchronous</a:t>
            </a: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DB97B-80C2-6940-8E1E-5A275CEB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Leadership – Transitioning to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9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082" y="1567745"/>
            <a:ext cx="770805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Leading with </a:t>
            </a:r>
            <a:r>
              <a:rPr lang="en-US" altLang="en-US" sz="2800" b="1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ethic of care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Encouraged employees to take home needed computers, supplies and ergonomic chairs, with </a:t>
            </a:r>
            <a:r>
              <a:rPr lang="en-US" sz="2000" b="1" dirty="0">
                <a:solidFill>
                  <a:srgbClr val="900B00"/>
                </a:solidFill>
              </a:rPr>
              <a:t>minimal bureaucratic hurdles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Gave faculty members </a:t>
            </a:r>
            <a:r>
              <a:rPr lang="en-US" sz="2000" b="1" dirty="0">
                <a:solidFill>
                  <a:srgbClr val="900B00"/>
                </a:solidFill>
              </a:rPr>
              <a:t>flexibility in choosing </a:t>
            </a:r>
            <a:r>
              <a:rPr lang="en-US" sz="2000" dirty="0">
                <a:solidFill>
                  <a:srgbClr val="900B00"/>
                </a:solidFill>
              </a:rPr>
              <a:t>to teach their courses asynchronously or to include regularly scheduled meetings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00B00"/>
                </a:solidFill>
              </a:rPr>
              <a:t>Began weekly Zoom “</a:t>
            </a:r>
            <a:r>
              <a:rPr lang="en-US" sz="2000" b="1" dirty="0">
                <a:solidFill>
                  <a:srgbClr val="900B00"/>
                </a:solidFill>
              </a:rPr>
              <a:t>Conversation and Q&amp;A With Senior Staff</a:t>
            </a:r>
            <a:r>
              <a:rPr lang="en-US" sz="2000" dirty="0">
                <a:solidFill>
                  <a:srgbClr val="900B00"/>
                </a:solidFill>
              </a:rPr>
              <a:t>” for employees and student leaders to </a:t>
            </a:r>
            <a:r>
              <a:rPr lang="en-US" sz="2000" b="1" dirty="0">
                <a:solidFill>
                  <a:srgbClr val="900B00"/>
                </a:solidFill>
              </a:rPr>
              <a:t>share information</a:t>
            </a:r>
            <a:r>
              <a:rPr lang="en-US" sz="2000" dirty="0">
                <a:solidFill>
                  <a:srgbClr val="900B00"/>
                </a:solidFill>
              </a:rPr>
              <a:t> and allow </a:t>
            </a:r>
            <a:r>
              <a:rPr lang="en-US" sz="2000" b="1" dirty="0">
                <a:solidFill>
                  <a:srgbClr val="900B00"/>
                </a:solidFill>
              </a:rPr>
              <a:t>frequent interaction  </a:t>
            </a:r>
            <a:endParaRPr lang="en-US" sz="2000" dirty="0">
              <a:solidFill>
                <a:srgbClr val="900B00"/>
              </a:solidFill>
            </a:endParaRPr>
          </a:p>
          <a:p>
            <a:endParaRPr lang="en-US" altLang="en-US" sz="32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DB97B-80C2-6940-8E1E-5A275CEB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343102"/>
            <a:ext cx="7296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Leadership – Transitioning to Online</a:t>
            </a:r>
            <a:endParaRPr lang="en-US" altLang="en-US" sz="3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7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C_Template" id="{EB2FF78A-7718-4B4A-83A7-EA50E7D8EECF}" vid="{D6A5656A-864E-1249-B678-AEC420613C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DAC_Template</Template>
  <TotalTime>1741</TotalTime>
  <Words>897</Words>
  <Application>Microsoft Macintosh PowerPoint</Application>
  <PresentationFormat>Custom</PresentationFormat>
  <Paragraphs>133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223</cp:revision>
  <dcterms:created xsi:type="dcterms:W3CDTF">2018-09-14T16:02:45Z</dcterms:created>
  <dcterms:modified xsi:type="dcterms:W3CDTF">2020-11-18T00:05:30Z</dcterms:modified>
</cp:coreProperties>
</file>