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24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6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8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70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7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6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3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0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7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2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B8FA64-FE46-4340-AE06-E40B602FAEB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A06988-D001-451A-A069-4AAB7A260DF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14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FDA6A1-329B-490B-ACF0-12F71223CFB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35665" y="758826"/>
            <a:ext cx="10409275" cy="244683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APA Formatting </a:t>
            </a:r>
            <a:b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Guide For DAC Nursing Students</a:t>
            </a:r>
          </a:p>
        </p:txBody>
      </p:sp>
    </p:spTree>
    <p:extLst>
      <p:ext uri="{BB962C8B-B14F-4D97-AF65-F5344CB8AC3E}">
        <p14:creationId xmlns:p14="http://schemas.microsoft.com/office/powerpoint/2010/main" val="353293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77D44-2977-48C4-BF60-A053E0EF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32294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Referencing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08668-3A0F-407A-B0AC-7C2571141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28192"/>
            <a:ext cx="10058400" cy="3640901"/>
          </a:xfrm>
        </p:spPr>
        <p:txBody>
          <a:bodyPr/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*An agency as an author: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*If acronym previously defined: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…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(ANA, 1996)…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* If acronym not previously defined: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…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ticnidunt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(American Nursing Academy [AMA], 1996)…. </a:t>
            </a:r>
          </a:p>
        </p:txBody>
      </p:sp>
    </p:spTree>
    <p:extLst>
      <p:ext uri="{BB962C8B-B14F-4D97-AF65-F5344CB8AC3E}">
        <p14:creationId xmlns:p14="http://schemas.microsoft.com/office/powerpoint/2010/main" val="1807478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19832-3470-4917-819D-A8C4B928F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11576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D56FC-11D3-4BBC-94E0-D0053180F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Reference entries MUST correspond to the reference entries used in the body of the paper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* Format: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1. Goes on the first empty page after the last paragraph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2. ‘Hanging’ indent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3. Double spaced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4. Entries organized in alphabetical order </a:t>
            </a:r>
          </a:p>
        </p:txBody>
      </p:sp>
    </p:spTree>
    <p:extLst>
      <p:ext uri="{BB962C8B-B14F-4D97-AF65-F5344CB8AC3E}">
        <p14:creationId xmlns:p14="http://schemas.microsoft.com/office/powerpoint/2010/main" val="3977934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DBB7-EF62-4734-B91D-58E2A964D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27190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Reference List: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4C5FF-2F8E-460B-9009-41CB9AE49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2514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 Author, F., Author, F &amp; Author, F. (YYYY). Title of the book. Publisher.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1. List all authors by last name and first initial, separate the names by comma and/or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ampersand as appropriate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2. Year of the publication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3. Title of the book italicized, NOT CAPITALIZED except the first word and parts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separated by ‘;’, ‘:’ and period.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4. Publisher’s name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Bandura, A. (1997). </a:t>
            </a:r>
            <a:r>
              <a:rPr lang="en-US" sz="21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Self-efficacy: The exercise of control</a:t>
            </a:r>
            <a:r>
              <a:rPr lang="en-US" sz="2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W. H. Freeman and Co. </a:t>
            </a:r>
          </a:p>
        </p:txBody>
      </p:sp>
    </p:spTree>
    <p:extLst>
      <p:ext uri="{BB962C8B-B14F-4D97-AF65-F5344CB8AC3E}">
        <p14:creationId xmlns:p14="http://schemas.microsoft.com/office/powerpoint/2010/main" val="3419774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E901D-31BB-4BD5-B523-8F2C32A5B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79742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Reference List: Journal 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9438E-29C7-4130-B136-94D488EE2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3404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 Author, F., Author, F &amp; Author, F. (YYYY). Title of the article. Journal Name, Volume(Issue), page(s).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1. List author(s) and year (see ‘Reference List: Books’ for formatting)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2. Article title – normal typeface, NOT CAPITALIZED except the first word and parts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separated by ‘;’, ‘:’ and period.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3. Journal Name – italicized and capitalized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4. Volume number if available – italicized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5. Issue number – normal typeface, in brackets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6. Page(s) – range starting with the title and ending with last reference</a:t>
            </a:r>
          </a:p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Jones, M. E., Cason, C. L. &amp; Bond, M. L. (2004). Cultural attitudes, knowledge and skills of health workforce. Journal of Transcultural Nursing, 15(4), 283-290.</a:t>
            </a:r>
          </a:p>
        </p:txBody>
      </p:sp>
    </p:spTree>
    <p:extLst>
      <p:ext uri="{BB962C8B-B14F-4D97-AF65-F5344CB8AC3E}">
        <p14:creationId xmlns:p14="http://schemas.microsoft.com/office/powerpoint/2010/main" val="1224355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1135A-EF9F-4BA3-807C-3C71ABFB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06169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Reference List: Online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ACCEC-5428-4F59-8E1B-181E4D4E7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2882"/>
            <a:ext cx="10058400" cy="4288221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* Author, F., Author, F &amp; Author, F. (YYYY). Title. (Journal identifiers if available. ‘exact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’ 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1. List author(s) and year (see ‘Reference List: Books’ for formatting)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2. Article title – normal typeface, NOT CAPITALIZED except the first word and parts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separated by ‘;’, ‘:’ and period.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3. Journal identifiers if available (see previous slide)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4. Followed by URL which is italicized</a:t>
            </a:r>
          </a:p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of Medicine (2002). Unequal treatment: What healthcare providers need to know about racial and ethnic disparities in healthcare. </a:t>
            </a:r>
            <a:r>
              <a:rPr lang="en-US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http://www.iom.edu/~/media/Files/Report%20Files/2003/ Unequal-Treatment-Confronting-Racial-and-Ethnic-Disparities-in-HealthCare/DisparitiesAdmin8pg.pdf</a:t>
            </a:r>
          </a:p>
        </p:txBody>
      </p:sp>
    </p:spTree>
    <p:extLst>
      <p:ext uri="{BB962C8B-B14F-4D97-AF65-F5344CB8AC3E}">
        <p14:creationId xmlns:p14="http://schemas.microsoft.com/office/powerpoint/2010/main" val="1670486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F1D46-AD3C-47D5-B9D8-2FFD4DE5E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42804"/>
          </a:xfrm>
        </p:spPr>
        <p:txBody>
          <a:bodyPr>
            <a:normAutofit/>
          </a:bodyPr>
          <a:lstStyle/>
          <a:p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Reference List: Chapter in Edited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A6EE7-8A2F-4BFB-9B3E-A5B23752A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07779"/>
            <a:ext cx="10058400" cy="488731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 Author, F. (YYYY). Title of the chapter. In F. Editor (Ed.). Title of the book (pp. XX-XX). City, State: Publisher. 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1. List author(s) and year (see ‘Reference List: Books’ for formatting) 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2. Title of the chapter – normal typeface, not capitalized 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3. In Editor(s) name (First initial followed by last name) 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4. Editor designation (Ed. if 1 editor; Eds for multiple editors). 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5. Title of the book italicized, NOT CAPITALIZED except the first word and part separated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    by ‘;’, ‘:’ and period. 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6. Page numbers for the chapter in brackets (pp. XX-XX). 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7. Publisher’s name</a:t>
            </a:r>
          </a:p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Miskin, P. (1997). Childhood obesity is a global health concern. In J. </a:t>
            </a:r>
            <a:r>
              <a:rPr lang="en-US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Langwith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(Ed.),   </a:t>
            </a:r>
            <a:r>
              <a:rPr lang="en-US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Perspectives on diseases in disorders: Childhood obesity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Gale Cengage Learning.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20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81B02-7409-4B02-8792-6F3D9688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69231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Appendix/ Appendices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50998-DE09-46FD-B6D9-FC111CF23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75945"/>
            <a:ext cx="10058400" cy="4193627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Generally used to provide additional and complimentary information such as graphs, tables, figures, etc.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Included after the reference list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* Include alphabetic designation in the title (e.g. Appendix A,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Appendix B, etc.)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Title of the appendix on top of the page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Formatting vary depending on the information presented </a:t>
            </a:r>
          </a:p>
        </p:txBody>
      </p:sp>
    </p:spTree>
    <p:extLst>
      <p:ext uri="{BB962C8B-B14F-4D97-AF65-F5344CB8AC3E}">
        <p14:creationId xmlns:p14="http://schemas.microsoft.com/office/powerpoint/2010/main" val="80118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2465D1-C4A5-4828-BA48-FED2D2D08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2977"/>
          </a:xfrm>
        </p:spPr>
        <p:txBody>
          <a:bodyPr/>
          <a:lstStyle/>
          <a:p>
            <a:pPr algn="ctr"/>
            <a:r>
              <a:rPr lang="en-US" b="1" dirty="0"/>
              <a:t>General Formatting Rules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0D22D7-4F9C-497E-8EA4-5FE0CAB34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79674"/>
            <a:ext cx="10058400" cy="368942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*P</a:t>
            </a:r>
            <a:r>
              <a:rPr lang="en-U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age setup</a:t>
            </a:r>
            <a:r>
              <a:rPr lang="en-U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:  1 inch margins</a:t>
            </a:r>
          </a:p>
          <a:p>
            <a:r>
              <a:rPr lang="en-U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*Font:  </a:t>
            </a:r>
            <a:r>
              <a:rPr lang="en-U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Times New Roman 12, Calibri 11, Arial 11,</a:t>
            </a:r>
          </a:p>
          <a:p>
            <a:r>
              <a:rPr lang="en-U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           Lucinda Sans Unicode 10, and Georgia 11</a:t>
            </a:r>
          </a:p>
          <a:p>
            <a:r>
              <a:rPr lang="en-U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*Paragraph settings:</a:t>
            </a:r>
          </a:p>
          <a:p>
            <a:r>
              <a:rPr lang="en-U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     *Double Spaced</a:t>
            </a:r>
          </a:p>
          <a:p>
            <a:r>
              <a:rPr lang="en-U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     *No extra space between paragraphs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*Page numbers:</a:t>
            </a:r>
          </a:p>
          <a:p>
            <a:r>
              <a:rPr lang="en-U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    *Top right corner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58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72134A-D4E9-4452-973C-7E569577B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06262"/>
          </a:xfrm>
        </p:spPr>
        <p:txBody>
          <a:bodyPr/>
          <a:lstStyle/>
          <a:p>
            <a:pPr algn="ctr"/>
            <a:r>
              <a:rPr lang="en-US" b="1" dirty="0"/>
              <a:t>Title Page Components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DD7121-75D9-46CC-B88F-14D3C06E2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37144"/>
            <a:ext cx="10058400" cy="373195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1.  Title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2.  Subtitle if necessary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3.  Course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4.  Course number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5.  Disclosure statement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6.  Date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7.  Page number</a:t>
            </a:r>
          </a:p>
        </p:txBody>
      </p:sp>
    </p:spTree>
    <p:extLst>
      <p:ext uri="{BB962C8B-B14F-4D97-AF65-F5344CB8AC3E}">
        <p14:creationId xmlns:p14="http://schemas.microsoft.com/office/powerpoint/2010/main" val="85592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D154E-FD18-4E5C-9B8B-2A80E0B40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21202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 Page Components (cont.)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C0F89-9D69-49B6-9B1B-9F7245F29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*Title: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*Centered, Middle line, half way down the page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*Full course name: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     *Centered, below the title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*Course Number: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     *Centered, below the course name </a:t>
            </a:r>
          </a:p>
        </p:txBody>
      </p:sp>
    </p:spTree>
    <p:extLst>
      <p:ext uri="{BB962C8B-B14F-4D97-AF65-F5344CB8AC3E}">
        <p14:creationId xmlns:p14="http://schemas.microsoft.com/office/powerpoint/2010/main" val="139998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572C-1A63-46A1-BA18-AA8790AA7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8211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 Page Components (cont.)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E3621-B5CE-4AEC-B92E-FF4CBFB4B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86759"/>
            <a:ext cx="10058400" cy="4319751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*Student name: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     *Centered, middle line, below the course number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*Mandatory disclosure statement:</a:t>
            </a:r>
          </a:p>
          <a:p>
            <a:pPr algn="ctr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‘A course assignment presented to Nursing Department in partial fulfillment of the requirements for the Associate of Science Degree at De Anza College’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*Date: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     *Centered long form (i.e. Month, DD, YYYY)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     *Last line on the title page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8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4AD77-731D-40E4-9C05-FD16C9342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95659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Body of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A2591-9F20-4A58-AF20-BC4217383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02372"/>
            <a:ext cx="10058400" cy="4162096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* Abstract: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*Brief description of the content</a:t>
            </a:r>
          </a:p>
          <a:p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     *May not be required for short academic papers (clarify with instructor)</a:t>
            </a:r>
          </a:p>
          <a:p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*Title:</a:t>
            </a:r>
          </a:p>
          <a:p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    *Centered, normal typeface</a:t>
            </a:r>
          </a:p>
          <a:p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     *Top of the page</a:t>
            </a:r>
          </a:p>
          <a:p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*Introduction:</a:t>
            </a:r>
          </a:p>
          <a:p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    *Introduce the purpose of the paper</a:t>
            </a:r>
          </a:p>
          <a:p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    *Briefly outline the main topics of discussion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18443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45907-BB1F-4646-9AA0-6CE3C1CF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27189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Body of Paper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00142-24FB-41FD-9265-744A321A5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9820"/>
            <a:ext cx="10058400" cy="4498427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*Use headings to organize content: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* APA recognizes 6 levels of headings, you will rarely use more than 3: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1. Level 1: bold, capitalized, centered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2. Level 2: bold, capitalized, flush left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3. Level 3: indented, lower case, paragraph heading with period at the end.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*References: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*Content must be correct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*Conclusion: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*Level 1 heading separating it from the rest of the paper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*Briefly summarize the paper, comment on your learning or future scholarly interests</a:t>
            </a:r>
          </a:p>
        </p:txBody>
      </p:sp>
    </p:spTree>
    <p:extLst>
      <p:ext uri="{BB962C8B-B14F-4D97-AF65-F5344CB8AC3E}">
        <p14:creationId xmlns:p14="http://schemas.microsoft.com/office/powerpoint/2010/main" val="4222284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A3627-D94C-4894-A22D-2CBEB5D2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37700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Referencing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96383-2611-4480-9496-A75DC9A4D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131734"/>
          </a:xfrm>
        </p:spPr>
        <p:txBody>
          <a:bodyPr/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A single author: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*…diam sed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(Author, YYYY)…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*… Author (YYYY) diam sed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….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Two authors: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 … diam sed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(Author &amp; Author, YYYY).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* …. diam Author and Author (YYYY) sed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* Use ‘&amp;’ only inside parenthesis </a:t>
            </a:r>
          </a:p>
        </p:txBody>
      </p:sp>
    </p:spTree>
    <p:extLst>
      <p:ext uri="{BB962C8B-B14F-4D97-AF65-F5344CB8AC3E}">
        <p14:creationId xmlns:p14="http://schemas.microsoft.com/office/powerpoint/2010/main" val="3774639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489C7-E5EF-45D9-BC33-AFD850BB1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06168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Referencing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BC5F8-EAA2-460D-97DD-94A224A6C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3 to 6 authors: </a:t>
            </a:r>
          </a:p>
          <a:p>
            <a:r>
              <a:rPr lang="en-US" dirty="0"/>
              <a:t>       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*Et al. should be used in in-text citations with more than two authors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*This change includes initial citation</a:t>
            </a:r>
          </a:p>
          <a:p>
            <a:r>
              <a:rPr lang="en-US" dirty="0"/>
              <a:t>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*Example: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* To cite a reference by Jones, Cason and Bond (2004), you will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say 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Jones et al. (2004)</a:t>
            </a:r>
          </a:p>
        </p:txBody>
      </p:sp>
    </p:spTree>
    <p:extLst>
      <p:ext uri="{BB962C8B-B14F-4D97-AF65-F5344CB8AC3E}">
        <p14:creationId xmlns:p14="http://schemas.microsoft.com/office/powerpoint/2010/main" val="16466704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1311</Words>
  <Application>Microsoft Office PowerPoint</Application>
  <PresentationFormat>Widescreen</PresentationFormat>
  <Paragraphs>134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Retrospect</vt:lpstr>
      <vt:lpstr>APA Formatting  A Guide For DAC Nursing Students</vt:lpstr>
      <vt:lpstr>General Formatting Rules</vt:lpstr>
      <vt:lpstr>Title Page Components</vt:lpstr>
      <vt:lpstr>Title Page Components (cont.) </vt:lpstr>
      <vt:lpstr>Title Page Components (cont.) </vt:lpstr>
      <vt:lpstr>Body of Paper</vt:lpstr>
      <vt:lpstr>Body of Paper (cont.)</vt:lpstr>
      <vt:lpstr>Referencing Rules</vt:lpstr>
      <vt:lpstr>Referencing Rules</vt:lpstr>
      <vt:lpstr>Referencing Rules</vt:lpstr>
      <vt:lpstr>Reference List</vt:lpstr>
      <vt:lpstr>Reference List: Books</vt:lpstr>
      <vt:lpstr>Reference List: Journal Articles</vt:lpstr>
      <vt:lpstr>Reference List: Online Sources</vt:lpstr>
      <vt:lpstr>Reference List: Chapter in Edited Book</vt:lpstr>
      <vt:lpstr>Appendix/ Appendices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Formatting Guide</dc:title>
  <dc:creator>Catherine Hrycyk</dc:creator>
  <cp:lastModifiedBy>Catherine Hrycyk</cp:lastModifiedBy>
  <cp:revision>12</cp:revision>
  <dcterms:created xsi:type="dcterms:W3CDTF">2021-02-15T15:01:37Z</dcterms:created>
  <dcterms:modified xsi:type="dcterms:W3CDTF">2021-02-15T16:44:17Z</dcterms:modified>
</cp:coreProperties>
</file>