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 id="2147484024" r:id="rId2"/>
  </p:sldMasterIdLst>
  <p:notesMasterIdLst>
    <p:notesMasterId r:id="rId30"/>
  </p:notesMasterIdLst>
  <p:sldIdLst>
    <p:sldId id="455" r:id="rId3"/>
    <p:sldId id="468" r:id="rId4"/>
    <p:sldId id="467" r:id="rId5"/>
    <p:sldId id="469" r:id="rId6"/>
    <p:sldId id="470" r:id="rId7"/>
    <p:sldId id="471" r:id="rId8"/>
    <p:sldId id="474" r:id="rId9"/>
    <p:sldId id="472" r:id="rId10"/>
    <p:sldId id="473"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89" r:id="rId26"/>
    <p:sldId id="490" r:id="rId27"/>
    <p:sldId id="491" r:id="rId28"/>
    <p:sldId id="4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707"/>
    <a:srgbClr val="FCFFDF"/>
    <a:srgbClr val="C1FEB0"/>
    <a:srgbClr val="BBF0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371" autoAdjust="0"/>
    <p:restoredTop sz="95884"/>
  </p:normalViewPr>
  <p:slideViewPr>
    <p:cSldViewPr snapToGrid="0">
      <p:cViewPr varScale="1">
        <p:scale>
          <a:sx n="152" d="100"/>
          <a:sy n="152" d="100"/>
        </p:scale>
        <p:origin x="156" y="3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56F68-56C7-2B45-9C0B-5A5A15EF6DE9}"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E071B-901A-B649-8755-FD1B89E7D22B}" type="slidenum">
              <a:rPr lang="en-US" smtClean="0"/>
              <a:t>‹#›</a:t>
            </a:fld>
            <a:endParaRPr lang="en-US"/>
          </a:p>
        </p:txBody>
      </p:sp>
    </p:spTree>
    <p:extLst>
      <p:ext uri="{BB962C8B-B14F-4D97-AF65-F5344CB8AC3E}">
        <p14:creationId xmlns:p14="http://schemas.microsoft.com/office/powerpoint/2010/main" val="350225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38284700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23265453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35007335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84ECAD-4501-48DB-B3FE-C544ADFCDA3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312077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C2DF3C-67B6-430B-B9F5-D0D104B8D00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96397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1E0D68-E80C-4923-B69F-1099338CD4E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999868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A3215C-F81C-4255-9A2D-268DBC070D8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345755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FD7629-3262-4028-A31D-62EE58D8B75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394659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283062-E553-41BE-9DCF-B3931893F05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9961667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61D1FE-6DF5-4D55-83B1-B8DDF49B7FB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393403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635DBF-52CF-4C90-94E7-853512971A3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78923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3923266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E0BC23-1578-4993-82C9-5E435608709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391808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64B1B6-2FED-4957-BDD9-5A7D2B39E41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412521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A753F7-A2CA-4D54-9070-0F18E7FC563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092115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3155067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41329432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29932628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551450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37823046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34128510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ea typeface="ＭＳ Ｐゴシック" panose="020B0600070205080204" pitchFamily="34" charset="-128"/>
              </a:defRPr>
            </a:lvl1pPr>
          </a:lstStyle>
          <a:p>
            <a:fld id="{AF26B5C3-4C2A-4290-BF4E-68C6747051B0}" type="datetimeFigureOut">
              <a:rPr lang="en-US" smtClean="0"/>
              <a:t>2/11/2025</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ea typeface="ＭＳ Ｐゴシック" panose="020B0600070205080204" pitchFamily="34" charset="-128"/>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ea typeface="ＭＳ Ｐゴシック" panose="020B0600070205080204" pitchFamily="34" charset="-128"/>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254821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Arial"/>
                <a:ea typeface="ＭＳ Ｐゴシック"/>
              </a:defRPr>
            </a:lvl1pPr>
          </a:lstStyle>
          <a:p>
            <a:fld id="{AF26B5C3-4C2A-4290-BF4E-68C6747051B0}" type="datetimeFigureOut">
              <a:rPr lang="en-US" smtClean="0"/>
              <a:t>2/11/2025</a:t>
            </a:fld>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Arial"/>
                <a:ea typeface="ＭＳ Ｐゴシック"/>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Arial"/>
                <a:ea typeface="ＭＳ Ｐゴシック"/>
              </a:defRPr>
            </a:lvl1pPr>
          </a:lstStyle>
          <a:p>
            <a:fld id="{7EC6E276-52EC-4687-9C1D-994DA496FA44}" type="slidenum">
              <a:rPr lang="en-US" smtClean="0"/>
              <a:t>‹#›</a:t>
            </a:fld>
            <a:endParaRPr lang="en-US"/>
          </a:p>
        </p:txBody>
      </p:sp>
    </p:spTree>
    <p:extLst>
      <p:ext uri="{BB962C8B-B14F-4D97-AF65-F5344CB8AC3E}">
        <p14:creationId xmlns:p14="http://schemas.microsoft.com/office/powerpoint/2010/main" val="192781667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32" charset="-128"/>
              </a:defRPr>
            </a:lvl1pPr>
          </a:lstStyle>
          <a:p>
            <a:pPr eaLnBrk="0" fontAlgn="base" hangingPunct="0">
              <a:spcBef>
                <a:spcPct val="0"/>
              </a:spcBef>
              <a:spcAft>
                <a:spcPct val="0"/>
              </a:spcAft>
              <a:defRPr/>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32" charset="-128"/>
              </a:defRPr>
            </a:lvl1pPr>
          </a:lstStyle>
          <a:p>
            <a:pPr eaLnBrk="0" fontAlgn="base" hangingPunct="0">
              <a:spcBef>
                <a:spcPct val="0"/>
              </a:spcBef>
              <a:spcAft>
                <a:spcPct val="0"/>
              </a:spcAft>
              <a:defRPr/>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D82F262C-DD14-445C-91AC-67CEF779E4CF}" type="slidenum">
              <a:rPr lang="en-US" altLang="en-US">
                <a:solidFill>
                  <a:srgbClr val="000000"/>
                </a:solidFill>
              </a:rPr>
              <a:pPr eaLnBrk="0" fontAlgn="base" hangingPunct="0">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1699901195"/>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32" charset="-128"/>
        </a:defRPr>
      </a:lvl2pPr>
      <a:lvl3pPr algn="ctr" rtl="0" eaLnBrk="1" fontAlgn="base" hangingPunct="1">
        <a:spcBef>
          <a:spcPct val="0"/>
        </a:spcBef>
        <a:spcAft>
          <a:spcPct val="0"/>
        </a:spcAft>
        <a:defRPr sz="4400">
          <a:solidFill>
            <a:schemeClr val="tx2"/>
          </a:solidFill>
          <a:latin typeface="Arial" charset="0"/>
          <a:ea typeface="ＭＳ Ｐゴシック" pitchFamily="-32" charset="-128"/>
        </a:defRPr>
      </a:lvl3pPr>
      <a:lvl4pPr algn="ctr" rtl="0" eaLnBrk="1" fontAlgn="base" hangingPunct="1">
        <a:spcBef>
          <a:spcPct val="0"/>
        </a:spcBef>
        <a:spcAft>
          <a:spcPct val="0"/>
        </a:spcAft>
        <a:defRPr sz="4400">
          <a:solidFill>
            <a:schemeClr val="tx2"/>
          </a:solidFill>
          <a:latin typeface="Arial" charset="0"/>
          <a:ea typeface="ＭＳ Ｐゴシック" pitchFamily="-32" charset="-128"/>
        </a:defRPr>
      </a:lvl4pPr>
      <a:lvl5pPr algn="ctr" rtl="0" eaLnBrk="1" fontAlgn="base" hangingPunct="1">
        <a:spcBef>
          <a:spcPct val="0"/>
        </a:spcBef>
        <a:spcAft>
          <a:spcPct val="0"/>
        </a:spcAft>
        <a:defRPr sz="4400">
          <a:solidFill>
            <a:schemeClr val="tx2"/>
          </a:solidFill>
          <a:latin typeface="Arial" charset="0"/>
          <a:ea typeface="ＭＳ Ｐゴシック" pitchFamily="-3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3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3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3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www.labormarketinfo.c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chrome-extension://efaidnbmnnnibpcajpcglclefindmkaj/https:/www.cccco.edu/-/media/CCCCO-Website/docs/guidance-instruction/program-course-approval-handbook-8th-edition.pdf?la=en&amp;hash=DAF9735D5BC283C089DABC3F8896EDA04CBAF6AF" TargetMode="External"/><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hyperlink" Target="http://coeccc.net/Supply-and-Demand.aspx" TargetMode="External"/><Relationship Id="rId4" Type="http://schemas.openxmlformats.org/officeDocument/2006/relationships/hyperlink" Target="http://www.labormarketinfo.edd.ca.gov/"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canyons.edu/academics/schools/ppl/" TargetMode="External"/><Relationship Id="rId3" Type="http://schemas.openxmlformats.org/officeDocument/2006/relationships/image" Target="../media/image6.jpeg"/><Relationship Id="rId7" Type="http://schemas.openxmlformats.org/officeDocument/2006/relationships/hyperlink" Target="https://www.noce.edu/" TargetMode="Externa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hyperlink" Target="https://www.sac.edu/sce/Pages/default.aspx" TargetMode="External"/><Relationship Id="rId5" Type="http://schemas.openxmlformats.org/officeDocument/2006/relationships/hyperlink" Target="https://sdcce.edu/" TargetMode="External"/><Relationship Id="rId4" Type="http://schemas.openxmlformats.org/officeDocument/2006/relationships/hyperlink" Target="https://www.mtsac.edu/sc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aladulted.org/" TargetMode="External"/><Relationship Id="rId3" Type="http://schemas.openxmlformats.org/officeDocument/2006/relationships/image" Target="../media/image15.jpeg"/><Relationship Id="rId7" Type="http://schemas.openxmlformats.org/officeDocument/2006/relationships/hyperlink" Target="https://visionresourcecenter.cccco.edu/" TargetMode="Externa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hyperlink" Target="http://cccco.edu/" TargetMode="External"/><Relationship Id="rId11" Type="http://schemas.openxmlformats.org/officeDocument/2006/relationships/hyperlink" Target="https://datavista.cccco.edu/" TargetMode="External"/><Relationship Id="rId5" Type="http://schemas.openxmlformats.org/officeDocument/2006/relationships/hyperlink" Target="http://asccc.org/" TargetMode="External"/><Relationship Id="rId10" Type="http://schemas.openxmlformats.org/officeDocument/2006/relationships/hyperlink" Target="https://www.ccaestate.org/" TargetMode="External"/><Relationship Id="rId4" Type="http://schemas.openxmlformats.org/officeDocument/2006/relationships/image" Target="../media/image13.jpeg"/><Relationship Id="rId9" Type="http://schemas.openxmlformats.org/officeDocument/2006/relationships/hyperlink" Target="http://www.acceonline.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6136" y="4247692"/>
            <a:ext cx="11539728" cy="1507426"/>
          </a:xfrm>
        </p:spPr>
        <p:txBody>
          <a:bodyPr/>
          <a:lstStyle/>
          <a:p>
            <a:r>
              <a:rPr lang="en-US" sz="3400" b="1" dirty="0">
                <a:solidFill>
                  <a:srgbClr val="C00000"/>
                </a:solidFill>
                <a:latin typeface="Calibri" panose="020F0502020204030204" pitchFamily="34" charset="0"/>
                <a:cs typeface="Calibri" panose="020F0502020204030204" pitchFamily="34" charset="0"/>
              </a:rPr>
              <a:t>NONCREDIT CURRICULUM TRAINING</a:t>
            </a:r>
          </a:p>
        </p:txBody>
      </p:sp>
      <p:sp>
        <p:nvSpPr>
          <p:cNvPr id="4" name="Title 1">
            <a:extLst>
              <a:ext uri="{FF2B5EF4-FFF2-40B4-BE49-F238E27FC236}">
                <a16:creationId xmlns:a16="http://schemas.microsoft.com/office/drawing/2014/main" id="{E9C993E1-C850-436B-ACB1-B8160D180D17}"/>
              </a:ext>
            </a:extLst>
          </p:cNvPr>
          <p:cNvSpPr txBox="1">
            <a:spLocks/>
          </p:cNvSpPr>
          <p:nvPr/>
        </p:nvSpPr>
        <p:spPr>
          <a:xfrm>
            <a:off x="879626" y="5584372"/>
            <a:ext cx="10432748" cy="108857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50000"/>
              </a:lnSpc>
            </a:pPr>
            <a:r>
              <a:rPr lang="en-US" sz="2000" b="1" dirty="0">
                <a:solidFill>
                  <a:srgbClr val="C00000"/>
                </a:solidFill>
              </a:rPr>
              <a:t>Management Team Meeting</a:t>
            </a:r>
          </a:p>
          <a:p>
            <a:pPr algn="ctr">
              <a:lnSpc>
                <a:spcPct val="150000"/>
              </a:lnSpc>
            </a:pPr>
            <a:r>
              <a:rPr lang="en-US" sz="1700" b="1" dirty="0">
                <a:solidFill>
                  <a:srgbClr val="C00000"/>
                </a:solidFill>
                <a:latin typeface="+mn-lt"/>
              </a:rPr>
              <a:t>February 13, 2025</a:t>
            </a:r>
          </a:p>
          <a:p>
            <a:pPr algn="ctr">
              <a:lnSpc>
                <a:spcPct val="150000"/>
              </a:lnSpc>
            </a:pPr>
            <a:r>
              <a:rPr lang="en-US" sz="1700" b="1" dirty="0">
                <a:solidFill>
                  <a:srgbClr val="C00000"/>
                </a:solidFill>
                <a:latin typeface="+mn-lt"/>
              </a:rPr>
              <a:t>Dr. Omar Torres, President </a:t>
            </a:r>
          </a:p>
        </p:txBody>
      </p:sp>
    </p:spTree>
    <p:extLst>
      <p:ext uri="{BB962C8B-B14F-4D97-AF65-F5344CB8AC3E}">
        <p14:creationId xmlns:p14="http://schemas.microsoft.com/office/powerpoint/2010/main" val="39960137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11D5F9-85AC-F54C-A023-173BE58572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07477"/>
            <a:ext cx="4759570" cy="5650523"/>
          </a:xfrm>
          <a:prstGeom prst="rect">
            <a:avLst/>
          </a:prstGeom>
        </p:spPr>
      </p:pic>
      <p:sp>
        <p:nvSpPr>
          <p:cNvPr id="6" name="TextBox 5">
            <a:extLst>
              <a:ext uri="{FF2B5EF4-FFF2-40B4-BE49-F238E27FC236}">
                <a16:creationId xmlns:a16="http://schemas.microsoft.com/office/drawing/2014/main" id="{67C263D0-2DE8-6948-B4B2-1AEE3F2BDA5B}"/>
              </a:ext>
            </a:extLst>
          </p:cNvPr>
          <p:cNvSpPr txBox="1"/>
          <p:nvPr/>
        </p:nvSpPr>
        <p:spPr>
          <a:xfrm>
            <a:off x="3071446" y="269631"/>
            <a:ext cx="8593015" cy="830997"/>
          </a:xfrm>
          <a:prstGeom prst="rect">
            <a:avLst/>
          </a:prstGeom>
          <a:noFill/>
        </p:spPr>
        <p:txBody>
          <a:bodyPr wrap="square" rtlCol="0">
            <a:spAutoFit/>
          </a:bodyPr>
          <a:lstStyle/>
          <a:p>
            <a:pPr algn="ctr"/>
            <a:r>
              <a:rPr lang="en-US" sz="2400" b="1" dirty="0"/>
              <a:t>LABOR MARKET INFORMATION FOR SHORT-TERM VOCATIONAL PROGRAMS </a:t>
            </a:r>
            <a:endParaRPr lang="en-US" sz="2400" dirty="0"/>
          </a:p>
        </p:txBody>
      </p:sp>
      <p:sp>
        <p:nvSpPr>
          <p:cNvPr id="8" name="Google Shape;187;p21">
            <a:extLst>
              <a:ext uri="{FF2B5EF4-FFF2-40B4-BE49-F238E27FC236}">
                <a16:creationId xmlns:a16="http://schemas.microsoft.com/office/drawing/2014/main" id="{E7A7463E-EC4C-C1CB-B4F1-6E16C6BAC53C}"/>
              </a:ext>
            </a:extLst>
          </p:cNvPr>
          <p:cNvSpPr txBox="1">
            <a:spLocks/>
          </p:cNvSpPr>
          <p:nvPr/>
        </p:nvSpPr>
        <p:spPr bwMode="auto">
          <a:xfrm>
            <a:off x="4858603" y="1230923"/>
            <a:ext cx="6970057" cy="441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spcBef>
                <a:spcPts val="1600"/>
              </a:spcBef>
              <a:spcAft>
                <a:spcPts val="0"/>
              </a:spcAft>
              <a:buFontTx/>
              <a:buNone/>
            </a:pPr>
            <a:r>
              <a:rPr lang="en-US" sz="1600" dirty="0">
                <a:solidFill>
                  <a:srgbClr val="C00000"/>
                </a:solidFill>
                <a:ea typeface="Source Sans Pro"/>
                <a:cs typeface="Source Sans Pro"/>
                <a:sym typeface="Source Sans Pro"/>
              </a:rPr>
              <a:t>For short-term vocational program proposals faculty must provide evidence of high employment potential in one of two ways: </a:t>
            </a:r>
          </a:p>
          <a:p>
            <a:pPr marL="0" indent="0" defTabSz="914400">
              <a:spcBef>
                <a:spcPts val="1600"/>
              </a:spcBef>
              <a:spcAft>
                <a:spcPts val="0"/>
              </a:spcAft>
              <a:buFontTx/>
              <a:buNone/>
            </a:pPr>
            <a:r>
              <a:rPr lang="en-US" sz="1600" dirty="0">
                <a:solidFill>
                  <a:srgbClr val="C00000"/>
                </a:solidFill>
                <a:ea typeface="Source Sans Pro"/>
                <a:cs typeface="Source Sans Pro"/>
                <a:sym typeface="Source Sans Pro"/>
              </a:rPr>
              <a:t>They can </a:t>
            </a:r>
            <a:r>
              <a:rPr lang="en-US" sz="1600" b="1" dirty="0">
                <a:solidFill>
                  <a:srgbClr val="C00000"/>
                </a:solidFill>
                <a:ea typeface="Source Sans Pro"/>
                <a:cs typeface="Source Sans Pro"/>
                <a:sym typeface="Source Sans Pro"/>
              </a:rPr>
              <a:t>identify the area of instruction on the list of occupational titles with high employment potential</a:t>
            </a:r>
            <a:r>
              <a:rPr lang="en-US" sz="1600" dirty="0">
                <a:solidFill>
                  <a:srgbClr val="C00000"/>
                </a:solidFill>
                <a:ea typeface="Source Sans Pro"/>
                <a:cs typeface="Source Sans Pro"/>
                <a:sym typeface="Source Sans Pro"/>
              </a:rPr>
              <a:t> (</a:t>
            </a:r>
            <a:r>
              <a:rPr lang="en-US" sz="1600" dirty="0">
                <a:solidFill>
                  <a:srgbClr val="C00000"/>
                </a:solidFill>
                <a:ea typeface="Source Sans Pro"/>
                <a:cs typeface="Source Sans Pro"/>
                <a:sym typeface="Source Sans Pro"/>
                <a:hlinkClick r:id="rId4"/>
              </a:rPr>
              <a:t>http://www.labormarketinfo.ca.gov</a:t>
            </a:r>
            <a:r>
              <a:rPr lang="en-US" sz="1600" dirty="0">
                <a:solidFill>
                  <a:srgbClr val="C00000"/>
                </a:solidFill>
                <a:ea typeface="Source Sans Pro"/>
                <a:cs typeface="Source Sans Pro"/>
                <a:sym typeface="Source Sans Pro"/>
              </a:rPr>
              <a:t>) or </a:t>
            </a:r>
            <a:r>
              <a:rPr lang="en-US" sz="1600" b="1" dirty="0">
                <a:solidFill>
                  <a:srgbClr val="C00000"/>
                </a:solidFill>
                <a:ea typeface="Source Sans Pro"/>
                <a:cs typeface="Source Sans Pro"/>
                <a:sym typeface="Source Sans Pro"/>
              </a:rPr>
              <a:t>attach another data source containing current labor market or job availability</a:t>
            </a:r>
            <a:r>
              <a:rPr lang="en-US" sz="1600" dirty="0">
                <a:solidFill>
                  <a:srgbClr val="C00000"/>
                </a:solidFill>
                <a:ea typeface="Source Sans Pro"/>
                <a:cs typeface="Source Sans Pro"/>
                <a:sym typeface="Source Sans Pro"/>
              </a:rPr>
              <a:t> data with an explanation of how the data is verified.</a:t>
            </a:r>
          </a:p>
          <a:p>
            <a:pPr marL="0" indent="0" defTabSz="914400">
              <a:spcBef>
                <a:spcPts val="1600"/>
              </a:spcBef>
              <a:spcAft>
                <a:spcPts val="0"/>
              </a:spcAft>
              <a:buFontTx/>
              <a:buNone/>
            </a:pPr>
            <a:r>
              <a:rPr lang="en-US" sz="1600" b="1" dirty="0">
                <a:solidFill>
                  <a:srgbClr val="C00000"/>
                </a:solidFill>
                <a:ea typeface="Source Sans Pro"/>
                <a:cs typeface="Source Sans Pro"/>
                <a:sym typeface="Source Sans Pro"/>
              </a:rPr>
              <a:t>If LMI is limited or not available, other data sources may include: </a:t>
            </a:r>
            <a:br>
              <a:rPr lang="en-US" sz="1600" b="1" dirty="0">
                <a:solidFill>
                  <a:srgbClr val="C00000"/>
                </a:solidFill>
                <a:ea typeface="Source Sans Pro"/>
                <a:cs typeface="Source Sans Pro"/>
                <a:sym typeface="Source Sans Pro"/>
              </a:rPr>
            </a:br>
            <a:endParaRPr lang="en-US" sz="1600" b="1" dirty="0">
              <a:solidFill>
                <a:srgbClr val="C00000"/>
              </a:solidFill>
              <a:ea typeface="Source Sans Pro"/>
              <a:cs typeface="Source Sans Pro"/>
              <a:sym typeface="Source Sans Pro"/>
            </a:endParaRPr>
          </a:p>
          <a:p>
            <a:pPr marL="0" indent="0" defTabSz="914400">
              <a:spcBef>
                <a:spcPts val="0"/>
              </a:spcBef>
              <a:spcAft>
                <a:spcPts val="0"/>
              </a:spcAft>
              <a:buFontTx/>
              <a:buNone/>
            </a:pPr>
            <a:r>
              <a:rPr lang="en-US" sz="1600" dirty="0">
                <a:solidFill>
                  <a:srgbClr val="C00000"/>
                </a:solidFill>
                <a:ea typeface="Source Sans Pro"/>
                <a:cs typeface="Source Sans Pro"/>
                <a:sym typeface="Source Sans Pro"/>
              </a:rPr>
              <a:t>Recent employer surveys</a:t>
            </a:r>
          </a:p>
          <a:p>
            <a:pPr marL="419100" indent="-285750" defTabSz="914400">
              <a:spcBef>
                <a:spcPts val="0"/>
              </a:spcBef>
              <a:spcAft>
                <a:spcPts val="0"/>
              </a:spcAft>
              <a:buClr>
                <a:srgbClr val="070707"/>
              </a:buClr>
              <a:buSzPts val="1500"/>
              <a:buFont typeface="Arial" panose="020B0604020202020204" pitchFamily="34" charset="0"/>
              <a:buChar char="•"/>
            </a:pPr>
            <a:r>
              <a:rPr lang="en-US" sz="1600" dirty="0">
                <a:solidFill>
                  <a:srgbClr val="C00000"/>
                </a:solidFill>
                <a:ea typeface="Source Sans Pro"/>
                <a:cs typeface="Source Sans Pro"/>
                <a:sym typeface="Source Sans Pro"/>
              </a:rPr>
              <a:t>Industry studies</a:t>
            </a:r>
          </a:p>
          <a:p>
            <a:pPr marL="419100" indent="-285750" defTabSz="914400">
              <a:spcBef>
                <a:spcPts val="0"/>
              </a:spcBef>
              <a:spcAft>
                <a:spcPts val="0"/>
              </a:spcAft>
              <a:buClr>
                <a:srgbClr val="070707"/>
              </a:buClr>
              <a:buSzPts val="1500"/>
              <a:buFont typeface="Arial" panose="020B0604020202020204" pitchFamily="34" charset="0"/>
              <a:buChar char="•"/>
            </a:pPr>
            <a:r>
              <a:rPr lang="en-US" sz="1600" dirty="0">
                <a:solidFill>
                  <a:srgbClr val="C00000"/>
                </a:solidFill>
                <a:ea typeface="Source Sans Pro"/>
                <a:cs typeface="Source Sans Pro"/>
                <a:sym typeface="Source Sans Pro"/>
              </a:rPr>
              <a:t>Regional economic studies</a:t>
            </a:r>
          </a:p>
          <a:p>
            <a:pPr marL="419100" indent="-285750" defTabSz="914400">
              <a:spcBef>
                <a:spcPts val="0"/>
              </a:spcBef>
              <a:spcAft>
                <a:spcPts val="0"/>
              </a:spcAft>
              <a:buClr>
                <a:srgbClr val="070707"/>
              </a:buClr>
              <a:buSzPts val="1500"/>
              <a:buFont typeface="Arial" panose="020B0604020202020204" pitchFamily="34" charset="0"/>
              <a:buChar char="•"/>
            </a:pPr>
            <a:r>
              <a:rPr lang="en-US" sz="1600" dirty="0">
                <a:solidFill>
                  <a:srgbClr val="C00000"/>
                </a:solidFill>
                <a:ea typeface="Source Sans Pro"/>
                <a:cs typeface="Source Sans Pro"/>
                <a:sym typeface="Source Sans Pro"/>
              </a:rPr>
              <a:t>Letters from employers attesting to the service area need</a:t>
            </a:r>
          </a:p>
          <a:p>
            <a:pPr marL="419100" indent="-285750" defTabSz="914400">
              <a:spcBef>
                <a:spcPts val="0"/>
              </a:spcBef>
              <a:spcAft>
                <a:spcPts val="0"/>
              </a:spcAft>
              <a:buClr>
                <a:srgbClr val="070707"/>
              </a:buClr>
              <a:buSzPts val="1500"/>
              <a:buFont typeface="Arial" panose="020B0604020202020204" pitchFamily="34" charset="0"/>
              <a:buChar char="•"/>
            </a:pPr>
            <a:r>
              <a:rPr lang="en-US" sz="1600" dirty="0">
                <a:solidFill>
                  <a:srgbClr val="C00000"/>
                </a:solidFill>
                <a:ea typeface="Source Sans Pro"/>
                <a:cs typeface="Source Sans Pro"/>
                <a:sym typeface="Source Sans Pro"/>
              </a:rPr>
              <a:t>Minutes of industry advisory committee meetings (beyond required advisory committee meeting minutes)</a:t>
            </a:r>
          </a:p>
          <a:p>
            <a:pPr marL="419100" indent="-285750" defTabSz="914400">
              <a:spcBef>
                <a:spcPts val="0"/>
              </a:spcBef>
              <a:spcAft>
                <a:spcPts val="0"/>
              </a:spcAft>
              <a:buClr>
                <a:srgbClr val="070707"/>
              </a:buClr>
              <a:buSzPts val="1500"/>
              <a:buFont typeface="Arial" panose="020B0604020202020204" pitchFamily="34" charset="0"/>
              <a:buChar char="•"/>
            </a:pPr>
            <a:r>
              <a:rPr lang="en-US" sz="1600" dirty="0">
                <a:solidFill>
                  <a:srgbClr val="C00000"/>
                </a:solidFill>
                <a:ea typeface="Source Sans Pro"/>
                <a:cs typeface="Source Sans Pro"/>
                <a:sym typeface="Source Sans Pro"/>
              </a:rPr>
              <a:t>Job advertisements for positions in the individual college’s service area</a:t>
            </a:r>
          </a:p>
          <a:p>
            <a:pPr marL="419100" indent="-285750" defTabSz="914400">
              <a:spcBef>
                <a:spcPts val="0"/>
              </a:spcBef>
              <a:spcAft>
                <a:spcPts val="0"/>
              </a:spcAft>
              <a:buClr>
                <a:srgbClr val="070707"/>
              </a:buClr>
              <a:buSzPts val="1500"/>
              <a:buFont typeface="Arial" panose="020B0604020202020204" pitchFamily="34" charset="0"/>
              <a:buChar char="•"/>
            </a:pPr>
            <a:r>
              <a:rPr lang="en-US" sz="1600" dirty="0">
                <a:solidFill>
                  <a:srgbClr val="C00000"/>
                </a:solidFill>
                <a:ea typeface="Source Sans Pro"/>
                <a:cs typeface="Source Sans Pro"/>
                <a:sym typeface="Source Sans Pro"/>
              </a:rPr>
              <a:t>Newspaper or magazine articles on industry or employment trends</a:t>
            </a:r>
          </a:p>
          <a:p>
            <a:pPr marL="412750" indent="-285750" defTabSz="914400">
              <a:spcBef>
                <a:spcPts val="0"/>
              </a:spcBef>
              <a:spcAft>
                <a:spcPts val="0"/>
              </a:spcAft>
              <a:buClr>
                <a:srgbClr val="070707"/>
              </a:buClr>
              <a:buSzPts val="1600"/>
              <a:buFont typeface="Arial" panose="020B0604020202020204" pitchFamily="34" charset="0"/>
              <a:buChar char="•"/>
            </a:pPr>
            <a:r>
              <a:rPr lang="en-US" sz="1600" dirty="0">
                <a:solidFill>
                  <a:srgbClr val="C00000"/>
                </a:solidFill>
                <a:ea typeface="Source Sans Pro"/>
                <a:cs typeface="Source Sans Pro"/>
                <a:sym typeface="Source Sans Pro"/>
              </a:rPr>
              <a:t>Applicable studies or data from licensing agencies or professional associations</a:t>
            </a:r>
          </a:p>
        </p:txBody>
      </p:sp>
    </p:spTree>
    <p:extLst>
      <p:ext uri="{BB962C8B-B14F-4D97-AF65-F5344CB8AC3E}">
        <p14:creationId xmlns:p14="http://schemas.microsoft.com/office/powerpoint/2010/main" val="4450538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ECF4A4F-205A-49EF-BDB2-167AE59C6191}"/>
              </a:ext>
            </a:extLst>
          </p:cNvPr>
          <p:cNvSpPr txBox="1">
            <a:spLocks/>
          </p:cNvSpPr>
          <p:nvPr/>
        </p:nvSpPr>
        <p:spPr>
          <a:xfrm>
            <a:off x="5102352" y="1462957"/>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342900" lvl="0" indent="-349250" algn="l" rtl="0">
              <a:lnSpc>
                <a:spcPct val="90000"/>
              </a:lnSpc>
              <a:spcBef>
                <a:spcPts val="1300"/>
              </a:spcBef>
              <a:spcAft>
                <a:spcPts val="0"/>
              </a:spcAft>
              <a:buClr>
                <a:schemeClr val="dk1"/>
              </a:buClr>
              <a:buSzPts val="1100"/>
              <a:buFont typeface="Noto Sans Symbols"/>
              <a:buChar char="✔"/>
            </a:pPr>
            <a:r>
              <a:rPr lang="en-US" sz="1600" b="1" dirty="0">
                <a:solidFill>
                  <a:srgbClr val="C00000"/>
                </a:solidFill>
                <a:ea typeface="Calibri"/>
                <a:cs typeface="Calibri"/>
                <a:sym typeface="Calibri"/>
              </a:rPr>
              <a:t>All courses </a:t>
            </a:r>
            <a:r>
              <a:rPr lang="en-US" sz="1600" dirty="0">
                <a:solidFill>
                  <a:srgbClr val="C00000"/>
                </a:solidFill>
                <a:ea typeface="Calibri"/>
                <a:cs typeface="Calibri"/>
                <a:sym typeface="Calibri"/>
              </a:rPr>
              <a:t>are required to have an official course outline of record</a:t>
            </a:r>
          </a:p>
          <a:p>
            <a:pPr marL="342900" lvl="0" indent="-349250" algn="l" rtl="0">
              <a:lnSpc>
                <a:spcPct val="90000"/>
              </a:lnSpc>
              <a:spcBef>
                <a:spcPts val="1300"/>
              </a:spcBef>
              <a:spcAft>
                <a:spcPts val="0"/>
              </a:spcAft>
              <a:buClr>
                <a:schemeClr val="dk1"/>
              </a:buClr>
              <a:buSzPts val="1100"/>
              <a:buFont typeface="Noto Sans Symbols"/>
              <a:buChar char="✔"/>
            </a:pPr>
            <a:r>
              <a:rPr lang="en-US" sz="1600" dirty="0">
                <a:solidFill>
                  <a:srgbClr val="C00000"/>
                </a:solidFill>
                <a:ea typeface="Calibri"/>
                <a:cs typeface="Calibri"/>
                <a:sym typeface="Calibri"/>
              </a:rPr>
              <a:t>Current CORs must be </a:t>
            </a:r>
            <a:r>
              <a:rPr lang="en-US" sz="1600" b="1" dirty="0">
                <a:solidFill>
                  <a:srgbClr val="C00000"/>
                </a:solidFill>
                <a:ea typeface="Calibri"/>
                <a:cs typeface="Calibri"/>
                <a:sym typeface="Calibri"/>
              </a:rPr>
              <a:t>maintained in the official college files </a:t>
            </a:r>
            <a:r>
              <a:rPr lang="en-US" sz="1600" dirty="0">
                <a:solidFill>
                  <a:srgbClr val="C00000"/>
                </a:solidFill>
                <a:ea typeface="Calibri"/>
                <a:cs typeface="Calibri"/>
                <a:sym typeface="Calibri"/>
              </a:rPr>
              <a:t>(paper or electronic database) and made available to each instructor.</a:t>
            </a:r>
          </a:p>
          <a:p>
            <a:pPr marL="342900" lvl="0" indent="-349250" algn="l" rtl="0">
              <a:lnSpc>
                <a:spcPct val="90000"/>
              </a:lnSpc>
              <a:spcBef>
                <a:spcPts val="1300"/>
              </a:spcBef>
              <a:spcAft>
                <a:spcPts val="0"/>
              </a:spcAft>
              <a:buClr>
                <a:schemeClr val="dk1"/>
              </a:buClr>
              <a:buSzPts val="1100"/>
              <a:buFont typeface="Noto Sans Symbols"/>
              <a:buChar char="✔"/>
            </a:pPr>
            <a:r>
              <a:rPr lang="en-US" sz="1600" dirty="0">
                <a:solidFill>
                  <a:srgbClr val="C00000"/>
                </a:solidFill>
                <a:ea typeface="Calibri"/>
                <a:cs typeface="Calibri"/>
                <a:sym typeface="Calibri"/>
              </a:rPr>
              <a:t>COR must meet standards in </a:t>
            </a:r>
            <a:r>
              <a:rPr lang="en-US" sz="1600" b="1" dirty="0">
                <a:solidFill>
                  <a:srgbClr val="C00000"/>
                </a:solidFill>
                <a:ea typeface="Calibri"/>
                <a:cs typeface="Calibri"/>
                <a:sym typeface="Calibri"/>
              </a:rPr>
              <a:t>title 5, § 55002 (c) </a:t>
            </a:r>
            <a:r>
              <a:rPr lang="en-US" sz="1600" dirty="0">
                <a:solidFill>
                  <a:srgbClr val="C00000"/>
                </a:solidFill>
                <a:ea typeface="Calibri"/>
                <a:cs typeface="Calibri"/>
                <a:sym typeface="Calibri"/>
              </a:rPr>
              <a:t>and contain components described in subsection (2):</a:t>
            </a:r>
          </a:p>
          <a:p>
            <a:pPr marL="609600" lvl="1" indent="0" algn="l" rtl="0">
              <a:lnSpc>
                <a:spcPct val="90000"/>
              </a:lnSpc>
              <a:spcBef>
                <a:spcPts val="800"/>
              </a:spcBef>
              <a:spcAft>
                <a:spcPts val="0"/>
              </a:spcAft>
              <a:buClr>
                <a:schemeClr val="dk1"/>
              </a:buClr>
              <a:buSzPts val="1100"/>
              <a:buNone/>
            </a:pPr>
            <a:r>
              <a:rPr lang="en-US" sz="1600" i="1" dirty="0">
                <a:solidFill>
                  <a:srgbClr val="C00000"/>
                </a:solidFill>
                <a:ea typeface="Calibri"/>
                <a:cs typeface="Calibri"/>
                <a:sym typeface="Calibri"/>
              </a:rPr>
              <a:t>“[(2)] Course Outline of Record. The course is described in a course outline of record that shall be maintained in the official college files and made available to each instructor. The </a:t>
            </a:r>
            <a:r>
              <a:rPr lang="en-US" sz="1600" b="1" i="1" dirty="0">
                <a:solidFill>
                  <a:srgbClr val="C00000"/>
                </a:solidFill>
                <a:ea typeface="Calibri"/>
                <a:cs typeface="Calibri"/>
                <a:sym typeface="Calibri"/>
              </a:rPr>
              <a:t>course outline of record shall specify </a:t>
            </a:r>
            <a:r>
              <a:rPr lang="en-US" sz="1600" i="1" dirty="0">
                <a:solidFill>
                  <a:srgbClr val="C00000"/>
                </a:solidFill>
                <a:ea typeface="Calibri"/>
                <a:cs typeface="Calibri"/>
                <a:sym typeface="Calibri"/>
              </a:rPr>
              <a:t>the </a:t>
            </a:r>
            <a:r>
              <a:rPr lang="en-US" sz="1600" b="1" i="1" dirty="0">
                <a:solidFill>
                  <a:srgbClr val="C00000"/>
                </a:solidFill>
                <a:ea typeface="Calibri"/>
                <a:cs typeface="Calibri"/>
                <a:sym typeface="Calibri"/>
              </a:rPr>
              <a:t>number of contact hours </a:t>
            </a:r>
            <a:r>
              <a:rPr lang="en-US" sz="1600" i="1" dirty="0">
                <a:solidFill>
                  <a:srgbClr val="C00000"/>
                </a:solidFill>
                <a:ea typeface="Calibri"/>
                <a:cs typeface="Calibri"/>
                <a:sym typeface="Calibri"/>
              </a:rPr>
              <a:t>normally required for a </a:t>
            </a:r>
            <a:r>
              <a:rPr lang="en-US" sz="1600" b="1" i="1" dirty="0">
                <a:solidFill>
                  <a:srgbClr val="C00000"/>
                </a:solidFill>
                <a:ea typeface="Calibri"/>
                <a:cs typeface="Calibri"/>
                <a:sym typeface="Calibri"/>
              </a:rPr>
              <a:t>student to complete the course</a:t>
            </a:r>
            <a:r>
              <a:rPr lang="en-US" sz="1600" i="1" dirty="0">
                <a:solidFill>
                  <a:srgbClr val="C00000"/>
                </a:solidFill>
                <a:ea typeface="Calibri"/>
                <a:cs typeface="Calibri"/>
                <a:sym typeface="Calibri"/>
              </a:rPr>
              <a:t>, the </a:t>
            </a:r>
            <a:r>
              <a:rPr lang="en-US" sz="1600" b="1" i="1" dirty="0">
                <a:solidFill>
                  <a:srgbClr val="C00000"/>
                </a:solidFill>
                <a:ea typeface="Calibri"/>
                <a:cs typeface="Calibri"/>
                <a:sym typeface="Calibri"/>
              </a:rPr>
              <a:t>catalog description</a:t>
            </a:r>
            <a:r>
              <a:rPr lang="en-US" sz="1600" i="1" dirty="0">
                <a:solidFill>
                  <a:srgbClr val="C00000"/>
                </a:solidFill>
                <a:ea typeface="Calibri"/>
                <a:cs typeface="Calibri"/>
                <a:sym typeface="Calibri"/>
              </a:rPr>
              <a:t>, the </a:t>
            </a:r>
            <a:r>
              <a:rPr lang="en-US" sz="1600" b="1" i="1" dirty="0">
                <a:solidFill>
                  <a:srgbClr val="C00000"/>
                </a:solidFill>
                <a:ea typeface="Calibri"/>
                <a:cs typeface="Calibri"/>
                <a:sym typeface="Calibri"/>
              </a:rPr>
              <a:t>objectives</a:t>
            </a:r>
            <a:r>
              <a:rPr lang="en-US" sz="1600" i="1" dirty="0">
                <a:solidFill>
                  <a:srgbClr val="C00000"/>
                </a:solidFill>
                <a:ea typeface="Calibri"/>
                <a:cs typeface="Calibri"/>
                <a:sym typeface="Calibri"/>
              </a:rPr>
              <a:t>, </a:t>
            </a:r>
            <a:r>
              <a:rPr lang="en-US" sz="1600" b="1" i="1" dirty="0">
                <a:solidFill>
                  <a:srgbClr val="C00000"/>
                </a:solidFill>
                <a:ea typeface="Calibri"/>
                <a:cs typeface="Calibri"/>
                <a:sym typeface="Calibri"/>
              </a:rPr>
              <a:t>contents in terms of a specific body of knowledge</a:t>
            </a:r>
            <a:r>
              <a:rPr lang="en-US" sz="1600" i="1" dirty="0">
                <a:solidFill>
                  <a:srgbClr val="C00000"/>
                </a:solidFill>
                <a:ea typeface="Calibri"/>
                <a:cs typeface="Calibri"/>
                <a:sym typeface="Calibri"/>
              </a:rPr>
              <a:t>, </a:t>
            </a:r>
            <a:r>
              <a:rPr lang="en-US" sz="1600" b="1" i="1" dirty="0">
                <a:solidFill>
                  <a:srgbClr val="C00000"/>
                </a:solidFill>
                <a:ea typeface="Calibri"/>
                <a:cs typeface="Calibri"/>
                <a:sym typeface="Calibri"/>
              </a:rPr>
              <a:t>instructional methodology, examples of assignments and/or activities</a:t>
            </a:r>
            <a:r>
              <a:rPr lang="en-US" sz="1600" i="1" dirty="0">
                <a:solidFill>
                  <a:srgbClr val="C00000"/>
                </a:solidFill>
                <a:ea typeface="Calibri"/>
                <a:cs typeface="Calibri"/>
                <a:sym typeface="Calibri"/>
              </a:rPr>
              <a:t>, and </a:t>
            </a:r>
            <a:r>
              <a:rPr lang="en-US" sz="1600" b="1" i="1" dirty="0">
                <a:solidFill>
                  <a:srgbClr val="C00000"/>
                </a:solidFill>
                <a:ea typeface="Calibri"/>
                <a:cs typeface="Calibri"/>
                <a:sym typeface="Calibri"/>
              </a:rPr>
              <a:t>methods of evaluation</a:t>
            </a:r>
            <a:r>
              <a:rPr lang="en-US" sz="1600" i="1" dirty="0">
                <a:solidFill>
                  <a:srgbClr val="C00000"/>
                </a:solidFill>
                <a:ea typeface="Calibri"/>
                <a:cs typeface="Calibri"/>
                <a:sym typeface="Calibri"/>
              </a:rPr>
              <a:t>.”</a:t>
            </a:r>
          </a:p>
          <a:p>
            <a:pPr marL="342900" lvl="0" indent="-349250" algn="l" rtl="0">
              <a:lnSpc>
                <a:spcPct val="90000"/>
              </a:lnSpc>
              <a:spcBef>
                <a:spcPts val="1300"/>
              </a:spcBef>
              <a:spcAft>
                <a:spcPts val="0"/>
              </a:spcAft>
              <a:buClr>
                <a:schemeClr val="dk1"/>
              </a:buClr>
              <a:buSzPts val="1100"/>
              <a:buFont typeface="Noto Sans Symbols"/>
              <a:buChar char="✔"/>
            </a:pPr>
            <a:r>
              <a:rPr lang="en-US" sz="1600" dirty="0">
                <a:solidFill>
                  <a:srgbClr val="C00000"/>
                </a:solidFill>
                <a:ea typeface="Calibri"/>
                <a:cs typeface="Calibri"/>
                <a:sym typeface="Calibri"/>
              </a:rPr>
              <a:t>The </a:t>
            </a:r>
            <a:r>
              <a:rPr lang="en-US" sz="1600" b="1" dirty="0">
                <a:solidFill>
                  <a:srgbClr val="C00000"/>
                </a:solidFill>
                <a:ea typeface="Calibri"/>
                <a:cs typeface="Calibri"/>
                <a:sym typeface="Calibri"/>
              </a:rPr>
              <a:t>COR of noncredit distance education </a:t>
            </a:r>
            <a:r>
              <a:rPr lang="en-US" sz="1600" dirty="0">
                <a:solidFill>
                  <a:srgbClr val="C00000"/>
                </a:solidFill>
                <a:ea typeface="Calibri"/>
                <a:cs typeface="Calibri"/>
                <a:sym typeface="Calibri"/>
              </a:rPr>
              <a:t>courses must specify the </a:t>
            </a:r>
            <a:r>
              <a:rPr lang="en-US" sz="1600" b="1" dirty="0">
                <a:solidFill>
                  <a:srgbClr val="C00000"/>
                </a:solidFill>
                <a:ea typeface="Calibri"/>
                <a:cs typeface="Calibri"/>
                <a:sym typeface="Calibri"/>
              </a:rPr>
              <a:t>expected hours of outside-of-class student work if trying to collect apportionment for those hours. </a:t>
            </a:r>
            <a:endParaRPr lang="en-US" sz="1600" dirty="0">
              <a:solidFill>
                <a:srgbClr val="C00000"/>
              </a:solidFill>
            </a:endParaRPr>
          </a:p>
          <a:p>
            <a:pPr marL="0" indent="0">
              <a:lnSpc>
                <a:spcPct val="110000"/>
              </a:lnSpc>
              <a:spcBef>
                <a:spcPts val="600"/>
              </a:spcBef>
              <a:spcAft>
                <a:spcPts val="600"/>
              </a:spcAft>
              <a:buNone/>
            </a:pPr>
            <a:endParaRPr lang="en-US" dirty="0">
              <a:solidFill>
                <a:srgbClr val="C00000"/>
              </a:solidFill>
            </a:endParaRPr>
          </a:p>
        </p:txBody>
      </p:sp>
      <p:sp>
        <p:nvSpPr>
          <p:cNvPr id="4" name="Content Placeholder 2">
            <a:extLst>
              <a:ext uri="{FF2B5EF4-FFF2-40B4-BE49-F238E27FC236}">
                <a16:creationId xmlns:a16="http://schemas.microsoft.com/office/drawing/2014/main" id="{D68FFA60-3CA8-E246-B0B8-98B2597B91D0}"/>
              </a:ext>
            </a:extLst>
          </p:cNvPr>
          <p:cNvSpPr txBox="1">
            <a:spLocks/>
          </p:cNvSpPr>
          <p:nvPr/>
        </p:nvSpPr>
        <p:spPr>
          <a:xfrm>
            <a:off x="5102352" y="2362200"/>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pic>
        <p:nvPicPr>
          <p:cNvPr id="3" name="Picture 2">
            <a:extLst>
              <a:ext uri="{FF2B5EF4-FFF2-40B4-BE49-F238E27FC236}">
                <a16:creationId xmlns:a16="http://schemas.microsoft.com/office/drawing/2014/main" id="{F011D5F9-85AC-F54C-A023-173BE58572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95754"/>
            <a:ext cx="4736124" cy="5662246"/>
          </a:xfrm>
          <a:prstGeom prst="rect">
            <a:avLst/>
          </a:prstGeom>
        </p:spPr>
      </p:pic>
      <p:sp>
        <p:nvSpPr>
          <p:cNvPr id="6" name="TextBox 5">
            <a:extLst>
              <a:ext uri="{FF2B5EF4-FFF2-40B4-BE49-F238E27FC236}">
                <a16:creationId xmlns:a16="http://schemas.microsoft.com/office/drawing/2014/main" id="{67C263D0-2DE8-6948-B4B2-1AEE3F2BDA5B}"/>
              </a:ext>
            </a:extLst>
          </p:cNvPr>
          <p:cNvSpPr txBox="1"/>
          <p:nvPr/>
        </p:nvSpPr>
        <p:spPr>
          <a:xfrm>
            <a:off x="3071446" y="269631"/>
            <a:ext cx="8593015" cy="461665"/>
          </a:xfrm>
          <a:prstGeom prst="rect">
            <a:avLst/>
          </a:prstGeom>
          <a:noFill/>
        </p:spPr>
        <p:txBody>
          <a:bodyPr wrap="square" rtlCol="0">
            <a:spAutoFit/>
          </a:bodyPr>
          <a:lstStyle/>
          <a:p>
            <a:pPr algn="ctr"/>
            <a:r>
              <a:rPr lang="en-US" sz="2400" b="1" dirty="0"/>
              <a:t>NONCREDIT COURSE OUTLINE OF RECORD (COR)</a:t>
            </a:r>
            <a:r>
              <a:rPr lang="en-US" sz="2400" b="1" dirty="0">
                <a:solidFill>
                  <a:srgbClr val="533A27"/>
                </a:solidFill>
              </a:rPr>
              <a:t> </a:t>
            </a:r>
            <a:endParaRPr lang="en-US" sz="2400" dirty="0"/>
          </a:p>
        </p:txBody>
      </p:sp>
    </p:spTree>
    <p:extLst>
      <p:ext uri="{BB962C8B-B14F-4D97-AF65-F5344CB8AC3E}">
        <p14:creationId xmlns:p14="http://schemas.microsoft.com/office/powerpoint/2010/main" val="36378712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5C972031-D33B-DE5A-FBA5-38260C517DF0}"/>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1A8591B-45BD-E04B-65AD-BC7D42116E82}"/>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2B3C4DBB-25B8-058B-AC39-8F05FAEE5943}"/>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5" name="TextBox 4">
            <a:extLst>
              <a:ext uri="{FF2B5EF4-FFF2-40B4-BE49-F238E27FC236}">
                <a16:creationId xmlns:a16="http://schemas.microsoft.com/office/drawing/2014/main" id="{A855571D-3C16-6009-9739-75CD67B50C23}"/>
              </a:ext>
            </a:extLst>
          </p:cNvPr>
          <p:cNvSpPr txBox="1"/>
          <p:nvPr/>
        </p:nvSpPr>
        <p:spPr>
          <a:xfrm>
            <a:off x="3228122" y="352101"/>
            <a:ext cx="8333614" cy="738664"/>
          </a:xfrm>
          <a:prstGeom prst="rect">
            <a:avLst/>
          </a:prstGeom>
          <a:noFill/>
        </p:spPr>
        <p:txBody>
          <a:bodyPr wrap="square">
            <a:spAutoFit/>
          </a:bodyPr>
          <a:lstStyle/>
          <a:p>
            <a:r>
              <a:rPr lang="en-US" sz="2400" b="1" dirty="0">
                <a:solidFill>
                  <a:schemeClr val="accent1"/>
                </a:solidFill>
                <a:latin typeface="+mj-lt"/>
                <a:ea typeface="Palatino"/>
                <a:cs typeface="Palatino"/>
                <a:sym typeface="Palatino"/>
              </a:rPr>
              <a:t>SIDE-BY-SIDE COMPARISON OF COR REQUIREMENTS</a:t>
            </a:r>
          </a:p>
          <a:p>
            <a:endParaRPr lang="en-US" dirty="0"/>
          </a:p>
        </p:txBody>
      </p:sp>
      <p:sp>
        <p:nvSpPr>
          <p:cNvPr id="2" name="Google Shape;201;p23">
            <a:extLst>
              <a:ext uri="{FF2B5EF4-FFF2-40B4-BE49-F238E27FC236}">
                <a16:creationId xmlns:a16="http://schemas.microsoft.com/office/drawing/2014/main" id="{C176DF37-8541-0BA3-5C26-E061B6FB5039}"/>
              </a:ext>
            </a:extLst>
          </p:cNvPr>
          <p:cNvSpPr txBox="1"/>
          <p:nvPr/>
        </p:nvSpPr>
        <p:spPr>
          <a:xfrm>
            <a:off x="163244" y="1214162"/>
            <a:ext cx="4185600" cy="512320"/>
          </a:xfrm>
          <a:prstGeom prst="rect">
            <a:avLst/>
          </a:prstGeom>
          <a:noFill/>
          <a:ln>
            <a:noFill/>
          </a:ln>
          <a:effectLst>
            <a:outerShdw blurRad="50800" dist="25400" dir="5400000" rotWithShape="0">
              <a:srgbClr val="000000">
                <a:alpha val="34900"/>
              </a:srgbClr>
            </a:outerShdw>
          </a:effectLst>
        </p:spPr>
        <p:txBody>
          <a:bodyPr spcFirstLastPara="1" wrap="square" lIns="121900" tIns="60925" rIns="121900" bIns="60925" anchor="ctr" anchorCtr="0">
            <a:noAutofit/>
          </a:bodyPr>
          <a:lstStyle/>
          <a:p>
            <a:pPr marL="0" lvl="0" indent="0" algn="l" rtl="0">
              <a:spcBef>
                <a:spcPts val="0"/>
              </a:spcBef>
              <a:spcAft>
                <a:spcPts val="0"/>
              </a:spcAft>
              <a:buNone/>
            </a:pPr>
            <a:r>
              <a:rPr lang="en-US" sz="2000" b="1" dirty="0">
                <a:solidFill>
                  <a:srgbClr val="C00000"/>
                </a:solidFill>
                <a:latin typeface="+mj-lt"/>
                <a:ea typeface="Source Sans Pro"/>
                <a:cs typeface="Source Sans Pro"/>
                <a:sym typeface="Source Sans Pro"/>
              </a:rPr>
              <a:t>CREDIT</a:t>
            </a:r>
            <a:endParaRPr sz="2000" b="1" dirty="0">
              <a:solidFill>
                <a:srgbClr val="C00000"/>
              </a:solidFill>
              <a:latin typeface="+mj-lt"/>
              <a:ea typeface="Source Sans Pro"/>
              <a:cs typeface="Source Sans Pro"/>
              <a:sym typeface="Source Sans Pro"/>
            </a:endParaRPr>
          </a:p>
        </p:txBody>
      </p:sp>
      <p:sp>
        <p:nvSpPr>
          <p:cNvPr id="6" name="Google Shape;202;p23">
            <a:extLst>
              <a:ext uri="{FF2B5EF4-FFF2-40B4-BE49-F238E27FC236}">
                <a16:creationId xmlns:a16="http://schemas.microsoft.com/office/drawing/2014/main" id="{12D31391-2934-6DCA-7B57-2B291043DCB6}"/>
              </a:ext>
            </a:extLst>
          </p:cNvPr>
          <p:cNvSpPr txBox="1"/>
          <p:nvPr/>
        </p:nvSpPr>
        <p:spPr>
          <a:xfrm>
            <a:off x="302268" y="1726482"/>
            <a:ext cx="4185600" cy="4493914"/>
          </a:xfrm>
          <a:prstGeom prst="rect">
            <a:avLst/>
          </a:prstGeom>
          <a:noFill/>
          <a:ln>
            <a:noFill/>
          </a:ln>
        </p:spPr>
        <p:txBody>
          <a:bodyPr spcFirstLastPara="1" wrap="square" lIns="121900" tIns="60925" rIns="121900" bIns="60925" anchor="t" anchorCtr="0">
            <a:noAutofit/>
          </a:bodyPr>
          <a:lstStyle/>
          <a:p>
            <a:pPr marL="342900" lvl="0" indent="-342900" algn="l" rtl="0">
              <a:spcBef>
                <a:spcPts val="0"/>
              </a:spcBef>
              <a:spcAft>
                <a:spcPts val="0"/>
              </a:spcAft>
              <a:buClr>
                <a:srgbClr val="070707"/>
              </a:buClr>
              <a:buSzPts val="1800"/>
              <a:buFont typeface="+mj-lt"/>
              <a:buAutoNum type="arabicPeriod"/>
            </a:pPr>
            <a:r>
              <a:rPr lang="en-US" dirty="0">
                <a:solidFill>
                  <a:srgbClr val="C00000"/>
                </a:solidFill>
                <a:ea typeface="Source Sans Pro"/>
                <a:cs typeface="Source Sans Pro"/>
                <a:sym typeface="Source Sans Pro"/>
              </a:rPr>
              <a:t>Unit value </a:t>
            </a:r>
            <a:endParaRPr dirty="0">
              <a:solidFill>
                <a:srgbClr val="C00000"/>
              </a:solidFill>
              <a:ea typeface="Source Sans Pro"/>
              <a:cs typeface="Source Sans Pro"/>
              <a:sym typeface="Source Sans Pro"/>
            </a:endParaRPr>
          </a:p>
          <a:p>
            <a:pPr marL="342900" lvl="0" indent="-342900" algn="l" rtl="0">
              <a:spcBef>
                <a:spcPts val="400"/>
              </a:spcBef>
              <a:spcAft>
                <a:spcPts val="0"/>
              </a:spcAft>
              <a:buClr>
                <a:srgbClr val="070707"/>
              </a:buClr>
              <a:buSzPts val="1800"/>
              <a:buFont typeface="+mj-lt"/>
              <a:buAutoNum type="arabicPeriod"/>
            </a:pPr>
            <a:r>
              <a:rPr lang="en-US" dirty="0">
                <a:solidFill>
                  <a:srgbClr val="C00000"/>
                </a:solidFill>
                <a:ea typeface="Source Sans Pro"/>
                <a:cs typeface="Source Sans Pro"/>
                <a:sym typeface="Source Sans Pro"/>
              </a:rPr>
              <a:t>Total contact hours for course </a:t>
            </a:r>
            <a:endParaRPr dirty="0">
              <a:solidFill>
                <a:srgbClr val="C00000"/>
              </a:solidFill>
              <a:ea typeface="Source Sans Pro"/>
              <a:cs typeface="Source Sans Pro"/>
              <a:sym typeface="Source Sans Pro"/>
            </a:endParaRPr>
          </a:p>
          <a:p>
            <a:pPr marL="342900" lvl="0" indent="-342900" algn="l" rtl="0">
              <a:spcBef>
                <a:spcPts val="400"/>
              </a:spcBef>
              <a:spcAft>
                <a:spcPts val="0"/>
              </a:spcAft>
              <a:buClr>
                <a:srgbClr val="070707"/>
              </a:buClr>
              <a:buSzPts val="1800"/>
              <a:buFont typeface="+mj-lt"/>
              <a:buAutoNum type="arabicPeriod"/>
            </a:pPr>
            <a:r>
              <a:rPr lang="en-US" dirty="0">
                <a:solidFill>
                  <a:srgbClr val="C00000"/>
                </a:solidFill>
                <a:ea typeface="Source Sans Pro"/>
                <a:cs typeface="Source Sans Pro"/>
                <a:sym typeface="Source Sans Pro"/>
              </a:rPr>
              <a:t>Conditions of enrollment: requisites, advisories, other conditions</a:t>
            </a:r>
            <a:endParaRPr dirty="0">
              <a:solidFill>
                <a:srgbClr val="C00000"/>
              </a:solidFill>
              <a:ea typeface="Source Sans Pro"/>
              <a:cs typeface="Source Sans Pro"/>
              <a:sym typeface="Source Sans Pro"/>
            </a:endParaRPr>
          </a:p>
          <a:p>
            <a:pPr marL="342900" lvl="0" indent="-342900" algn="l" rtl="0">
              <a:spcBef>
                <a:spcPts val="400"/>
              </a:spcBef>
              <a:spcAft>
                <a:spcPts val="0"/>
              </a:spcAft>
              <a:buClr>
                <a:srgbClr val="070707"/>
              </a:buClr>
              <a:buSzPts val="1800"/>
              <a:buFont typeface="+mj-lt"/>
              <a:buAutoNum type="arabicPeriod"/>
            </a:pPr>
            <a:r>
              <a:rPr lang="en-US" dirty="0">
                <a:solidFill>
                  <a:srgbClr val="C00000"/>
                </a:solidFill>
                <a:ea typeface="Source Sans Pro"/>
                <a:cs typeface="Source Sans Pro"/>
                <a:sym typeface="Source Sans Pro"/>
              </a:rPr>
              <a:t>Catalog description</a:t>
            </a:r>
            <a:endParaRPr dirty="0">
              <a:solidFill>
                <a:srgbClr val="C00000"/>
              </a:solidFill>
              <a:ea typeface="Source Sans Pro"/>
              <a:cs typeface="Source Sans Pro"/>
              <a:sym typeface="Source Sans Pro"/>
            </a:endParaRPr>
          </a:p>
          <a:p>
            <a:pPr marL="342900" lvl="0" indent="-342900" algn="l" rtl="0">
              <a:spcBef>
                <a:spcPts val="400"/>
              </a:spcBef>
              <a:spcAft>
                <a:spcPts val="0"/>
              </a:spcAft>
              <a:buClr>
                <a:srgbClr val="070707"/>
              </a:buClr>
              <a:buSzPts val="1800"/>
              <a:buFont typeface="+mj-lt"/>
              <a:buAutoNum type="arabicPeriod"/>
            </a:pPr>
            <a:r>
              <a:rPr lang="en-US" dirty="0">
                <a:solidFill>
                  <a:srgbClr val="C00000"/>
                </a:solidFill>
                <a:ea typeface="Source Sans Pro"/>
                <a:cs typeface="Source Sans Pro"/>
                <a:sym typeface="Source Sans Pro"/>
              </a:rPr>
              <a:t>Objectives </a:t>
            </a:r>
            <a:endParaRPr dirty="0">
              <a:solidFill>
                <a:srgbClr val="C00000"/>
              </a:solidFill>
              <a:ea typeface="Source Sans Pro"/>
              <a:cs typeface="Source Sans Pro"/>
              <a:sym typeface="Source Sans Pro"/>
            </a:endParaRPr>
          </a:p>
          <a:p>
            <a:pPr marL="342900" lvl="0" indent="-342900" algn="l" rtl="0">
              <a:spcBef>
                <a:spcPts val="400"/>
              </a:spcBef>
              <a:spcAft>
                <a:spcPts val="0"/>
              </a:spcAft>
              <a:buClr>
                <a:srgbClr val="070707"/>
              </a:buClr>
              <a:buSzPts val="1800"/>
              <a:buFont typeface="+mj-lt"/>
              <a:buAutoNum type="arabicPeriod"/>
            </a:pPr>
            <a:r>
              <a:rPr lang="en-US" dirty="0">
                <a:solidFill>
                  <a:srgbClr val="C00000"/>
                </a:solidFill>
                <a:ea typeface="Source Sans Pro"/>
                <a:cs typeface="Source Sans Pro"/>
                <a:sym typeface="Source Sans Pro"/>
              </a:rPr>
              <a:t>Content (typically in outline form)</a:t>
            </a:r>
            <a:endParaRPr dirty="0">
              <a:solidFill>
                <a:srgbClr val="C00000"/>
              </a:solidFill>
              <a:ea typeface="Source Sans Pro"/>
              <a:cs typeface="Source Sans Pro"/>
              <a:sym typeface="Source Sans Pro"/>
            </a:endParaRPr>
          </a:p>
          <a:p>
            <a:pPr marL="342900" lvl="0" indent="-342900" algn="l" rtl="0">
              <a:spcBef>
                <a:spcPts val="400"/>
              </a:spcBef>
              <a:spcAft>
                <a:spcPts val="0"/>
              </a:spcAft>
              <a:buClr>
                <a:srgbClr val="070707"/>
              </a:buClr>
              <a:buSzPts val="1800"/>
              <a:buFont typeface="+mj-lt"/>
              <a:buAutoNum type="arabicPeriod"/>
            </a:pPr>
            <a:r>
              <a:rPr lang="en-US" dirty="0">
                <a:solidFill>
                  <a:srgbClr val="C00000"/>
                </a:solidFill>
                <a:ea typeface="Source Sans Pro"/>
                <a:cs typeface="Source Sans Pro"/>
                <a:sym typeface="Source Sans Pro"/>
              </a:rPr>
              <a:t>Reading and Writing Assignments</a:t>
            </a:r>
            <a:endParaRPr dirty="0">
              <a:solidFill>
                <a:srgbClr val="C00000"/>
              </a:solidFill>
              <a:ea typeface="Source Sans Pro"/>
              <a:cs typeface="Source Sans Pro"/>
              <a:sym typeface="Source Sans Pro"/>
            </a:endParaRPr>
          </a:p>
          <a:p>
            <a:pPr marL="342900" lvl="0" indent="-342900" algn="l" rtl="0">
              <a:spcBef>
                <a:spcPts val="400"/>
              </a:spcBef>
              <a:spcAft>
                <a:spcPts val="0"/>
              </a:spcAft>
              <a:buClr>
                <a:srgbClr val="070707"/>
              </a:buClr>
              <a:buSzPts val="1800"/>
              <a:buFont typeface="+mj-lt"/>
              <a:buAutoNum type="arabicPeriod"/>
            </a:pPr>
            <a:r>
              <a:rPr lang="en-US" dirty="0">
                <a:solidFill>
                  <a:srgbClr val="C00000"/>
                </a:solidFill>
                <a:ea typeface="Source Sans Pro"/>
                <a:cs typeface="Source Sans Pro"/>
                <a:sym typeface="Source Sans Pro"/>
              </a:rPr>
              <a:t>Other outside-of-class assignments</a:t>
            </a:r>
            <a:endParaRPr dirty="0">
              <a:solidFill>
                <a:srgbClr val="C00000"/>
              </a:solidFill>
              <a:ea typeface="Source Sans Pro"/>
              <a:cs typeface="Source Sans Pro"/>
              <a:sym typeface="Source Sans Pro"/>
            </a:endParaRPr>
          </a:p>
          <a:p>
            <a:pPr marL="342900" lvl="0" indent="-342900" algn="l" rtl="0">
              <a:spcBef>
                <a:spcPts val="400"/>
              </a:spcBef>
              <a:spcAft>
                <a:spcPts val="0"/>
              </a:spcAft>
              <a:buClr>
                <a:srgbClr val="070707"/>
              </a:buClr>
              <a:buSzPts val="1800"/>
              <a:buFont typeface="+mj-lt"/>
              <a:buAutoNum type="arabicPeriod"/>
            </a:pPr>
            <a:r>
              <a:rPr lang="en-US" dirty="0">
                <a:solidFill>
                  <a:srgbClr val="C00000"/>
                </a:solidFill>
                <a:ea typeface="Source Sans Pro"/>
                <a:cs typeface="Source Sans Pro"/>
                <a:sym typeface="Source Sans Pro"/>
              </a:rPr>
              <a:t>Methods of instruction </a:t>
            </a:r>
            <a:endParaRPr dirty="0">
              <a:solidFill>
                <a:srgbClr val="C00000"/>
              </a:solidFill>
              <a:ea typeface="Source Sans Pro"/>
              <a:cs typeface="Source Sans Pro"/>
              <a:sym typeface="Source Sans Pro"/>
            </a:endParaRPr>
          </a:p>
          <a:p>
            <a:pPr marL="342900" lvl="0" indent="-342900" algn="l" rtl="0">
              <a:spcBef>
                <a:spcPts val="400"/>
              </a:spcBef>
              <a:spcAft>
                <a:spcPts val="0"/>
              </a:spcAft>
              <a:buClr>
                <a:srgbClr val="070707"/>
              </a:buClr>
              <a:buSzPts val="1800"/>
              <a:buFont typeface="+mj-lt"/>
              <a:buAutoNum type="arabicPeriod"/>
            </a:pPr>
            <a:r>
              <a:rPr lang="en-US" dirty="0">
                <a:solidFill>
                  <a:srgbClr val="C00000"/>
                </a:solidFill>
                <a:ea typeface="Source Sans Pro"/>
                <a:cs typeface="Source Sans Pro"/>
                <a:sym typeface="Source Sans Pro"/>
              </a:rPr>
              <a:t>Methods of evaluation/grading policy</a:t>
            </a:r>
            <a:endParaRPr dirty="0">
              <a:solidFill>
                <a:srgbClr val="C00000"/>
              </a:solidFill>
              <a:ea typeface="Source Sans Pro"/>
              <a:cs typeface="Source Sans Pro"/>
              <a:sym typeface="Source Sans Pro"/>
            </a:endParaRPr>
          </a:p>
        </p:txBody>
      </p:sp>
      <p:sp>
        <p:nvSpPr>
          <p:cNvPr id="8" name="TextBox 7">
            <a:extLst>
              <a:ext uri="{FF2B5EF4-FFF2-40B4-BE49-F238E27FC236}">
                <a16:creationId xmlns:a16="http://schemas.microsoft.com/office/drawing/2014/main" id="{A9DC5E9E-7B61-37AE-FFB4-070B621DBB40}"/>
              </a:ext>
            </a:extLst>
          </p:cNvPr>
          <p:cNvSpPr txBox="1"/>
          <p:nvPr/>
        </p:nvSpPr>
        <p:spPr>
          <a:xfrm>
            <a:off x="5989075" y="1326372"/>
            <a:ext cx="1778794" cy="400110"/>
          </a:xfrm>
          <a:prstGeom prst="rect">
            <a:avLst/>
          </a:prstGeom>
          <a:noFill/>
        </p:spPr>
        <p:txBody>
          <a:bodyPr wrap="square">
            <a:spAutoFit/>
          </a:bodyPr>
          <a:lstStyle/>
          <a:p>
            <a:pPr marL="0" lvl="0" indent="0" algn="l" rtl="0">
              <a:spcBef>
                <a:spcPts val="0"/>
              </a:spcBef>
              <a:spcAft>
                <a:spcPts val="0"/>
              </a:spcAft>
              <a:buNone/>
            </a:pPr>
            <a:r>
              <a:rPr lang="en-US" sz="2000" b="1" dirty="0">
                <a:solidFill>
                  <a:srgbClr val="C00000"/>
                </a:solidFill>
                <a:ea typeface="Source Sans Pro"/>
                <a:cs typeface="Source Sans Pro"/>
                <a:sym typeface="Source Sans Pro"/>
              </a:rPr>
              <a:t>NONCREDIT</a:t>
            </a:r>
          </a:p>
        </p:txBody>
      </p:sp>
      <p:sp>
        <p:nvSpPr>
          <p:cNvPr id="10" name="TextBox 9">
            <a:extLst>
              <a:ext uri="{FF2B5EF4-FFF2-40B4-BE49-F238E27FC236}">
                <a16:creationId xmlns:a16="http://schemas.microsoft.com/office/drawing/2014/main" id="{88E119B7-163A-1E77-6DFB-5E4538541043}"/>
              </a:ext>
            </a:extLst>
          </p:cNvPr>
          <p:cNvSpPr txBox="1"/>
          <p:nvPr/>
        </p:nvSpPr>
        <p:spPr>
          <a:xfrm>
            <a:off x="5989075" y="1726482"/>
            <a:ext cx="6100762" cy="3600986"/>
          </a:xfrm>
          <a:prstGeom prst="rect">
            <a:avLst/>
          </a:prstGeom>
          <a:noFill/>
        </p:spPr>
        <p:txBody>
          <a:bodyPr wrap="square">
            <a:spAutoFit/>
          </a:bodyPr>
          <a:lstStyle/>
          <a:p>
            <a:pPr marL="368300" lvl="0" indent="-381000" algn="l" rtl="0">
              <a:spcBef>
                <a:spcPts val="0"/>
              </a:spcBef>
              <a:spcAft>
                <a:spcPts val="0"/>
              </a:spcAft>
              <a:buClr>
                <a:srgbClr val="070707"/>
              </a:buClr>
              <a:buSzPts val="1800"/>
              <a:buFont typeface="Source Sans Pro"/>
              <a:buAutoNum type="arabicPeriod"/>
            </a:pPr>
            <a:r>
              <a:rPr lang="en-US" sz="1800" strike="sngStrike" dirty="0">
                <a:solidFill>
                  <a:srgbClr val="C00000"/>
                </a:solidFill>
                <a:ea typeface="Source Sans Pro"/>
                <a:cs typeface="Source Sans Pro"/>
                <a:sym typeface="Source Sans Pro"/>
              </a:rPr>
              <a:t>Unit value </a:t>
            </a:r>
          </a:p>
          <a:p>
            <a:pPr marL="368300" lvl="0" indent="-381000" algn="l" rtl="0">
              <a:spcBef>
                <a:spcPts val="400"/>
              </a:spcBef>
              <a:spcAft>
                <a:spcPts val="0"/>
              </a:spcAft>
              <a:buClr>
                <a:srgbClr val="070707"/>
              </a:buClr>
              <a:buSzPts val="1800"/>
              <a:buFont typeface="Source Sans Pro"/>
              <a:buAutoNum type="arabicPeriod"/>
            </a:pPr>
            <a:r>
              <a:rPr lang="en-US" sz="1800" b="1" dirty="0">
                <a:solidFill>
                  <a:srgbClr val="C00000"/>
                </a:solidFill>
                <a:ea typeface="Source Sans Pro"/>
                <a:cs typeface="Source Sans Pro"/>
                <a:sym typeface="Source Sans Pro"/>
              </a:rPr>
              <a:t>Total contact hours for course </a:t>
            </a:r>
            <a:endParaRPr lang="en-US" sz="1800" dirty="0">
              <a:solidFill>
                <a:srgbClr val="C00000"/>
              </a:solidFill>
              <a:ea typeface="Source Sans Pro"/>
              <a:cs typeface="Source Sans Pro"/>
              <a:sym typeface="Source Sans Pro"/>
            </a:endParaRPr>
          </a:p>
          <a:p>
            <a:pPr marL="368300" lvl="0" indent="-381000" algn="l" rtl="0">
              <a:spcBef>
                <a:spcPts val="400"/>
              </a:spcBef>
              <a:spcAft>
                <a:spcPts val="0"/>
              </a:spcAft>
              <a:buClr>
                <a:srgbClr val="070707"/>
              </a:buClr>
              <a:buSzPts val="1800"/>
              <a:buFont typeface="Source Sans Pro"/>
              <a:buAutoNum type="arabicPeriod"/>
            </a:pPr>
            <a:r>
              <a:rPr lang="en-US" sz="1800" dirty="0">
                <a:solidFill>
                  <a:srgbClr val="C00000"/>
                </a:solidFill>
                <a:ea typeface="Source Sans Pro"/>
                <a:cs typeface="Source Sans Pro"/>
                <a:sym typeface="Source Sans Pro"/>
              </a:rPr>
              <a:t>Conditions of enrollment: requisites, advisories, other conditions</a:t>
            </a:r>
          </a:p>
          <a:p>
            <a:pPr marL="368300" lvl="0" indent="-381000" algn="l" rtl="0">
              <a:spcBef>
                <a:spcPts val="400"/>
              </a:spcBef>
              <a:spcAft>
                <a:spcPts val="0"/>
              </a:spcAft>
              <a:buClr>
                <a:srgbClr val="070707"/>
              </a:buClr>
              <a:buSzPts val="1800"/>
              <a:buFont typeface="Source Sans Pro"/>
              <a:buAutoNum type="arabicPeriod"/>
            </a:pPr>
            <a:r>
              <a:rPr lang="en-US" sz="1800" b="1" dirty="0">
                <a:solidFill>
                  <a:srgbClr val="C00000"/>
                </a:solidFill>
                <a:ea typeface="Source Sans Pro"/>
                <a:cs typeface="Source Sans Pro"/>
                <a:sym typeface="Source Sans Pro"/>
              </a:rPr>
              <a:t>Catalog description</a:t>
            </a:r>
            <a:endParaRPr lang="en-US" sz="1800" dirty="0">
              <a:solidFill>
                <a:srgbClr val="C00000"/>
              </a:solidFill>
              <a:ea typeface="Source Sans Pro"/>
              <a:cs typeface="Source Sans Pro"/>
              <a:sym typeface="Source Sans Pro"/>
            </a:endParaRPr>
          </a:p>
          <a:p>
            <a:pPr marL="368300" lvl="0" indent="-381000" algn="l" rtl="0">
              <a:spcBef>
                <a:spcPts val="400"/>
              </a:spcBef>
              <a:spcAft>
                <a:spcPts val="0"/>
              </a:spcAft>
              <a:buClr>
                <a:srgbClr val="070707"/>
              </a:buClr>
              <a:buSzPts val="1800"/>
              <a:buFont typeface="Source Sans Pro"/>
              <a:buAutoNum type="arabicPeriod"/>
            </a:pPr>
            <a:r>
              <a:rPr lang="en-US" sz="1800" b="1" dirty="0">
                <a:solidFill>
                  <a:srgbClr val="C00000"/>
                </a:solidFill>
                <a:ea typeface="Source Sans Pro"/>
                <a:cs typeface="Source Sans Pro"/>
                <a:sym typeface="Source Sans Pro"/>
              </a:rPr>
              <a:t>Objectives </a:t>
            </a:r>
            <a:endParaRPr lang="en-US" sz="1800" dirty="0">
              <a:solidFill>
                <a:srgbClr val="C00000"/>
              </a:solidFill>
              <a:ea typeface="Source Sans Pro"/>
              <a:cs typeface="Source Sans Pro"/>
              <a:sym typeface="Source Sans Pro"/>
            </a:endParaRPr>
          </a:p>
          <a:p>
            <a:pPr marL="368300" lvl="0" indent="-381000" algn="l" rtl="0">
              <a:spcBef>
                <a:spcPts val="400"/>
              </a:spcBef>
              <a:spcAft>
                <a:spcPts val="0"/>
              </a:spcAft>
              <a:buClr>
                <a:srgbClr val="070707"/>
              </a:buClr>
              <a:buSzPts val="1800"/>
              <a:buFont typeface="Source Sans Pro"/>
              <a:buAutoNum type="arabicPeriod"/>
            </a:pPr>
            <a:r>
              <a:rPr lang="en-US" sz="1800" b="1" dirty="0">
                <a:solidFill>
                  <a:srgbClr val="C00000"/>
                </a:solidFill>
                <a:ea typeface="Source Sans Pro"/>
                <a:cs typeface="Source Sans Pro"/>
                <a:sym typeface="Source Sans Pro"/>
              </a:rPr>
              <a:t>Content (typically in outline form)</a:t>
            </a:r>
            <a:endParaRPr lang="en-US" sz="1800" dirty="0">
              <a:solidFill>
                <a:srgbClr val="C00000"/>
              </a:solidFill>
              <a:ea typeface="Source Sans Pro"/>
              <a:cs typeface="Source Sans Pro"/>
              <a:sym typeface="Source Sans Pro"/>
            </a:endParaRPr>
          </a:p>
          <a:p>
            <a:pPr marL="368300" lvl="0" indent="-381000" algn="l" rtl="0">
              <a:spcBef>
                <a:spcPts val="400"/>
              </a:spcBef>
              <a:spcAft>
                <a:spcPts val="0"/>
              </a:spcAft>
              <a:buClr>
                <a:srgbClr val="070707"/>
              </a:buClr>
              <a:buSzPts val="1800"/>
              <a:buFont typeface="Source Sans Pro"/>
              <a:buAutoNum type="arabicPeriod"/>
            </a:pPr>
            <a:r>
              <a:rPr lang="en-US" sz="1800" b="1" dirty="0">
                <a:solidFill>
                  <a:srgbClr val="C00000"/>
                </a:solidFill>
                <a:ea typeface="Source Sans Pro"/>
                <a:cs typeface="Source Sans Pro"/>
                <a:sym typeface="Source Sans Pro"/>
              </a:rPr>
              <a:t>Reading and Writing Assignments</a:t>
            </a:r>
          </a:p>
          <a:p>
            <a:pPr marL="368300" lvl="0" indent="-381000" algn="l" rtl="0">
              <a:spcBef>
                <a:spcPts val="400"/>
              </a:spcBef>
              <a:spcAft>
                <a:spcPts val="0"/>
              </a:spcAft>
              <a:buClr>
                <a:srgbClr val="070707"/>
              </a:buClr>
              <a:buSzPts val="1800"/>
              <a:buFont typeface="Source Sans Pro"/>
              <a:buAutoNum type="arabicPeriod"/>
            </a:pPr>
            <a:r>
              <a:rPr lang="en-US" sz="1800" b="1" dirty="0">
                <a:solidFill>
                  <a:srgbClr val="C00000"/>
                </a:solidFill>
                <a:ea typeface="Source Sans Pro"/>
                <a:cs typeface="Source Sans Pro"/>
                <a:sym typeface="Source Sans Pro"/>
              </a:rPr>
              <a:t>Other outside-of-class assignments/hours</a:t>
            </a:r>
            <a:endParaRPr lang="en-US" sz="1800" dirty="0">
              <a:solidFill>
                <a:srgbClr val="C00000"/>
              </a:solidFill>
              <a:ea typeface="Source Sans Pro"/>
              <a:cs typeface="Source Sans Pro"/>
              <a:sym typeface="Source Sans Pro"/>
            </a:endParaRPr>
          </a:p>
          <a:p>
            <a:pPr marL="368300" lvl="0" indent="-381000" algn="l" rtl="0">
              <a:spcBef>
                <a:spcPts val="400"/>
              </a:spcBef>
              <a:spcAft>
                <a:spcPts val="0"/>
              </a:spcAft>
              <a:buClr>
                <a:srgbClr val="070707"/>
              </a:buClr>
              <a:buSzPts val="1800"/>
              <a:buFont typeface="Source Sans Pro"/>
              <a:buAutoNum type="arabicPeriod"/>
            </a:pPr>
            <a:r>
              <a:rPr lang="en-US" sz="1800" b="1" dirty="0">
                <a:solidFill>
                  <a:srgbClr val="C00000"/>
                </a:solidFill>
                <a:ea typeface="Source Sans Pro"/>
                <a:cs typeface="Source Sans Pro"/>
                <a:sym typeface="Source Sans Pro"/>
              </a:rPr>
              <a:t>Methods of instruction </a:t>
            </a:r>
            <a:endParaRPr lang="en-US" sz="1800" dirty="0">
              <a:solidFill>
                <a:srgbClr val="C00000"/>
              </a:solidFill>
              <a:ea typeface="Source Sans Pro"/>
              <a:cs typeface="Source Sans Pro"/>
              <a:sym typeface="Source Sans Pro"/>
            </a:endParaRPr>
          </a:p>
          <a:p>
            <a:pPr marL="368300" lvl="0" indent="-381000" algn="l" rtl="0">
              <a:spcBef>
                <a:spcPts val="400"/>
              </a:spcBef>
              <a:spcAft>
                <a:spcPts val="0"/>
              </a:spcAft>
              <a:buClr>
                <a:srgbClr val="070707"/>
              </a:buClr>
              <a:buSzPts val="1800"/>
              <a:buFont typeface="Source Sans Pro"/>
              <a:buAutoNum type="arabicPeriod"/>
            </a:pPr>
            <a:r>
              <a:rPr lang="en-US" sz="1800" b="1" dirty="0">
                <a:solidFill>
                  <a:srgbClr val="C00000"/>
                </a:solidFill>
                <a:ea typeface="Source Sans Pro"/>
                <a:cs typeface="Source Sans Pro"/>
                <a:sym typeface="Source Sans Pro"/>
              </a:rPr>
              <a:t>Methods of evaluation/grading policy</a:t>
            </a:r>
            <a:endParaRPr lang="en-US" sz="1800" dirty="0">
              <a:solidFill>
                <a:srgbClr val="C00000"/>
              </a:solidFill>
              <a:ea typeface="Source Sans Pro"/>
              <a:cs typeface="Source Sans Pro"/>
              <a:sym typeface="Source Sans Pro"/>
            </a:endParaRPr>
          </a:p>
        </p:txBody>
      </p:sp>
      <p:sp>
        <p:nvSpPr>
          <p:cNvPr id="11" name="TextBox 10">
            <a:extLst>
              <a:ext uri="{FF2B5EF4-FFF2-40B4-BE49-F238E27FC236}">
                <a16:creationId xmlns:a16="http://schemas.microsoft.com/office/drawing/2014/main" id="{0F3F3B25-6F67-AFCD-50B0-5C8903F47DB6}"/>
              </a:ext>
            </a:extLst>
          </p:cNvPr>
          <p:cNvSpPr txBox="1"/>
          <p:nvPr/>
        </p:nvSpPr>
        <p:spPr>
          <a:xfrm>
            <a:off x="1246964" y="6071420"/>
            <a:ext cx="9906000" cy="369332"/>
          </a:xfrm>
          <a:prstGeom prst="rect">
            <a:avLst/>
          </a:prstGeom>
          <a:noFill/>
        </p:spPr>
        <p:txBody>
          <a:bodyPr wrap="square" rtlCol="0">
            <a:spAutoFit/>
          </a:bodyPr>
          <a:lstStyle/>
          <a:p>
            <a:pPr algn="ctr"/>
            <a:r>
              <a:rPr lang="en-US" sz="1800" b="1" dirty="0">
                <a:solidFill>
                  <a:srgbClr val="C00000"/>
                </a:solidFill>
              </a:rPr>
              <a:t>*All noncredit courses mirrored with credit will need to conform to all credit requirements</a:t>
            </a:r>
          </a:p>
        </p:txBody>
      </p:sp>
    </p:spTree>
    <p:extLst>
      <p:ext uri="{BB962C8B-B14F-4D97-AF65-F5344CB8AC3E}">
        <p14:creationId xmlns:p14="http://schemas.microsoft.com/office/powerpoint/2010/main" val="14820709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7C4A9CF5-B572-122C-D504-47B878EC9924}"/>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AD98374-28F9-AFCC-4B0E-783C2127ED85}"/>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D2DF5BAC-DE80-B9BD-FAD5-976B23E6258A}"/>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pic>
        <p:nvPicPr>
          <p:cNvPr id="3" name="Picture 2">
            <a:extLst>
              <a:ext uri="{FF2B5EF4-FFF2-40B4-BE49-F238E27FC236}">
                <a16:creationId xmlns:a16="http://schemas.microsoft.com/office/drawing/2014/main" id="{54AB199B-B170-9C62-3733-96066247A8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07008"/>
            <a:ext cx="4236783" cy="5650992"/>
          </a:xfrm>
          <a:prstGeom prst="rect">
            <a:avLst/>
          </a:prstGeom>
        </p:spPr>
      </p:pic>
      <p:sp>
        <p:nvSpPr>
          <p:cNvPr id="5" name="TextBox 4">
            <a:extLst>
              <a:ext uri="{FF2B5EF4-FFF2-40B4-BE49-F238E27FC236}">
                <a16:creationId xmlns:a16="http://schemas.microsoft.com/office/drawing/2014/main" id="{D7481F87-4D26-5D3D-7FD2-E00FD8AB33F7}"/>
              </a:ext>
            </a:extLst>
          </p:cNvPr>
          <p:cNvSpPr txBox="1"/>
          <p:nvPr/>
        </p:nvSpPr>
        <p:spPr>
          <a:xfrm>
            <a:off x="4338006" y="424358"/>
            <a:ext cx="7216653" cy="461665"/>
          </a:xfrm>
          <a:prstGeom prst="rect">
            <a:avLst/>
          </a:prstGeom>
          <a:noFill/>
        </p:spPr>
        <p:txBody>
          <a:bodyPr wrap="square">
            <a:spAutoFit/>
          </a:bodyPr>
          <a:lstStyle/>
          <a:p>
            <a:r>
              <a:rPr lang="en-US" sz="2400" b="1" dirty="0"/>
              <a:t>NONCREDIT CURRICULUM CONSIDERATIONS</a:t>
            </a:r>
            <a:r>
              <a:rPr lang="en-US" sz="2400" b="1" dirty="0">
                <a:solidFill>
                  <a:srgbClr val="533A27"/>
                </a:solidFill>
              </a:rPr>
              <a:t> </a:t>
            </a:r>
            <a:endParaRPr lang="en-US" sz="2400" b="1" dirty="0">
              <a:solidFill>
                <a:schemeClr val="accent1"/>
              </a:solidFill>
              <a:latin typeface="+mj-lt"/>
              <a:ea typeface="Palatino"/>
              <a:cs typeface="Palatino"/>
              <a:sym typeface="Palatino"/>
            </a:endParaRPr>
          </a:p>
        </p:txBody>
      </p:sp>
      <p:sp>
        <p:nvSpPr>
          <p:cNvPr id="6" name="TextBox 5">
            <a:extLst>
              <a:ext uri="{FF2B5EF4-FFF2-40B4-BE49-F238E27FC236}">
                <a16:creationId xmlns:a16="http://schemas.microsoft.com/office/drawing/2014/main" id="{615C1DDE-2506-5262-4D21-C1413B185F67}"/>
              </a:ext>
            </a:extLst>
          </p:cNvPr>
          <p:cNvSpPr txBox="1"/>
          <p:nvPr/>
        </p:nvSpPr>
        <p:spPr>
          <a:xfrm>
            <a:off x="4608887" y="1552210"/>
            <a:ext cx="6768549" cy="3013646"/>
          </a:xfrm>
          <a:prstGeom prst="rect">
            <a:avLst/>
          </a:prstGeom>
          <a:noFill/>
        </p:spPr>
        <p:txBody>
          <a:bodyPr wrap="square">
            <a:spAutoFit/>
          </a:bodyPr>
          <a:lstStyle/>
          <a:p>
            <a:pPr marL="0" lvl="0" indent="0" algn="l" rtl="0">
              <a:lnSpc>
                <a:spcPct val="90000"/>
              </a:lnSpc>
              <a:spcBef>
                <a:spcPts val="1100"/>
              </a:spcBef>
              <a:spcAft>
                <a:spcPts val="0"/>
              </a:spcAft>
              <a:buNone/>
            </a:pPr>
            <a:r>
              <a:rPr lang="en-US" sz="2000" dirty="0">
                <a:solidFill>
                  <a:srgbClr val="C00000"/>
                </a:solidFill>
                <a:ea typeface="Source Sans Pro"/>
                <a:cs typeface="Source Sans Pro"/>
                <a:sym typeface="Source Sans Pro"/>
              </a:rPr>
              <a:t>While there are </a:t>
            </a:r>
            <a:r>
              <a:rPr lang="en-US" sz="2000" b="1" dirty="0">
                <a:solidFill>
                  <a:srgbClr val="C00000"/>
                </a:solidFill>
                <a:ea typeface="Source Sans Pro"/>
                <a:cs typeface="Source Sans Pro"/>
                <a:sym typeface="Source Sans Pro"/>
              </a:rPr>
              <a:t>no registration fees</a:t>
            </a:r>
            <a:r>
              <a:rPr lang="en-US" sz="2000" dirty="0">
                <a:solidFill>
                  <a:srgbClr val="C00000"/>
                </a:solidFill>
                <a:ea typeface="Source Sans Pro"/>
                <a:cs typeface="Source Sans Pro"/>
                <a:sym typeface="Source Sans Pro"/>
              </a:rPr>
              <a:t> for noncredit courses, </a:t>
            </a:r>
            <a:r>
              <a:rPr lang="en-US" sz="2000" b="1" dirty="0">
                <a:solidFill>
                  <a:srgbClr val="C00000"/>
                </a:solidFill>
                <a:ea typeface="Source Sans Pro"/>
                <a:cs typeface="Source Sans Pro"/>
                <a:sym typeface="Source Sans Pro"/>
              </a:rPr>
              <a:t>other fees</a:t>
            </a:r>
            <a:r>
              <a:rPr lang="en-US" sz="2000" dirty="0">
                <a:solidFill>
                  <a:srgbClr val="C00000"/>
                </a:solidFill>
                <a:ea typeface="Source Sans Pro"/>
                <a:cs typeface="Source Sans Pro"/>
                <a:sym typeface="Source Sans Pro"/>
              </a:rPr>
              <a:t> may be charged such as textbooks.</a:t>
            </a:r>
          </a:p>
          <a:p>
            <a:pPr marL="0" lvl="0" indent="0" algn="l" rtl="0">
              <a:lnSpc>
                <a:spcPct val="90000"/>
              </a:lnSpc>
              <a:spcBef>
                <a:spcPts val="1100"/>
              </a:spcBef>
              <a:spcAft>
                <a:spcPts val="0"/>
              </a:spcAft>
              <a:buNone/>
            </a:pPr>
            <a:r>
              <a:rPr lang="en-US" sz="2000" dirty="0">
                <a:solidFill>
                  <a:srgbClr val="C00000"/>
                </a:solidFill>
                <a:ea typeface="Source Sans Pro"/>
                <a:cs typeface="Source Sans Pro"/>
                <a:sym typeface="Source Sans Pro"/>
              </a:rPr>
              <a:t>Noncredit courses may require textbooks, but many colleges </a:t>
            </a:r>
            <a:r>
              <a:rPr lang="en-US" sz="2000" b="1" dirty="0">
                <a:solidFill>
                  <a:srgbClr val="C00000"/>
                </a:solidFill>
                <a:ea typeface="Source Sans Pro"/>
                <a:cs typeface="Source Sans Pro"/>
                <a:sym typeface="Source Sans Pro"/>
              </a:rPr>
              <a:t>consider no- and low-cost alternatives:</a:t>
            </a:r>
          </a:p>
          <a:p>
            <a:pPr marL="698500" lvl="0" indent="-241300" algn="l" rtl="0">
              <a:lnSpc>
                <a:spcPct val="90000"/>
              </a:lnSpc>
              <a:spcBef>
                <a:spcPts val="1100"/>
              </a:spcBef>
              <a:spcAft>
                <a:spcPts val="0"/>
              </a:spcAft>
              <a:buClr>
                <a:srgbClr val="000000"/>
              </a:buClr>
              <a:buSzPts val="1400"/>
              <a:buFont typeface="Source Sans Pro"/>
              <a:buChar char="●"/>
            </a:pPr>
            <a:r>
              <a:rPr lang="en-US" sz="2000" dirty="0">
                <a:solidFill>
                  <a:srgbClr val="C00000"/>
                </a:solidFill>
                <a:ea typeface="Source Sans Pro"/>
                <a:cs typeface="Source Sans Pro"/>
                <a:sym typeface="Source Sans Pro"/>
              </a:rPr>
              <a:t>Classroom sets</a:t>
            </a:r>
          </a:p>
          <a:p>
            <a:pPr marL="698500" lvl="0" indent="-241300" algn="l" rtl="0">
              <a:lnSpc>
                <a:spcPct val="90000"/>
              </a:lnSpc>
              <a:spcBef>
                <a:spcPts val="1100"/>
              </a:spcBef>
              <a:spcAft>
                <a:spcPts val="0"/>
              </a:spcAft>
              <a:buClr>
                <a:srgbClr val="000000"/>
              </a:buClr>
              <a:buSzPts val="1400"/>
              <a:buFont typeface="Source Sans Pro"/>
              <a:buChar char="●"/>
            </a:pPr>
            <a:r>
              <a:rPr lang="en-US" sz="2000" dirty="0">
                <a:solidFill>
                  <a:srgbClr val="C00000"/>
                </a:solidFill>
                <a:ea typeface="Source Sans Pro"/>
                <a:cs typeface="Source Sans Pro"/>
                <a:sym typeface="Source Sans Pro"/>
              </a:rPr>
              <a:t>OER</a:t>
            </a:r>
          </a:p>
          <a:p>
            <a:pPr marL="698500" lvl="0" indent="-241300" algn="l" rtl="0">
              <a:lnSpc>
                <a:spcPct val="90000"/>
              </a:lnSpc>
              <a:spcBef>
                <a:spcPts val="1100"/>
              </a:spcBef>
              <a:spcAft>
                <a:spcPts val="0"/>
              </a:spcAft>
              <a:buClr>
                <a:srgbClr val="000000"/>
              </a:buClr>
              <a:buSzPts val="1400"/>
              <a:buFont typeface="Source Sans Pro"/>
              <a:buChar char="●"/>
            </a:pPr>
            <a:r>
              <a:rPr lang="en-US" sz="2000" dirty="0">
                <a:solidFill>
                  <a:srgbClr val="C00000"/>
                </a:solidFill>
                <a:ea typeface="Source Sans Pro"/>
                <a:cs typeface="Source Sans Pro"/>
                <a:sym typeface="Source Sans Pro"/>
              </a:rPr>
              <a:t>Lending library</a:t>
            </a:r>
          </a:p>
          <a:p>
            <a:pPr marL="698500" lvl="0" indent="-241300" algn="l" rtl="0">
              <a:lnSpc>
                <a:spcPct val="90000"/>
              </a:lnSpc>
              <a:spcBef>
                <a:spcPts val="1100"/>
              </a:spcBef>
              <a:spcAft>
                <a:spcPts val="0"/>
              </a:spcAft>
              <a:buClr>
                <a:srgbClr val="000000"/>
              </a:buClr>
              <a:buSzPts val="1400"/>
              <a:buFont typeface="Source Sans Pro"/>
              <a:buChar char="●"/>
            </a:pPr>
            <a:r>
              <a:rPr lang="en-US" sz="2000" dirty="0">
                <a:solidFill>
                  <a:srgbClr val="C00000"/>
                </a:solidFill>
                <a:ea typeface="Source Sans Pro"/>
                <a:cs typeface="Source Sans Pro"/>
                <a:sym typeface="Source Sans Pro"/>
              </a:rPr>
              <a:t>Grant funding</a:t>
            </a:r>
          </a:p>
        </p:txBody>
      </p:sp>
    </p:spTree>
    <p:extLst>
      <p:ext uri="{BB962C8B-B14F-4D97-AF65-F5344CB8AC3E}">
        <p14:creationId xmlns:p14="http://schemas.microsoft.com/office/powerpoint/2010/main" val="614603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4F488D31-219F-4292-1154-9E268259FE02}"/>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A11DFA71-5BB8-31C7-66CE-52117A97295D}"/>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CAC98659-CE94-99F3-7304-872044230237}"/>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5" name="TextBox 4">
            <a:extLst>
              <a:ext uri="{FF2B5EF4-FFF2-40B4-BE49-F238E27FC236}">
                <a16:creationId xmlns:a16="http://schemas.microsoft.com/office/drawing/2014/main" id="{2060A44D-E2A2-140D-AABF-FB4ADE971A9D}"/>
              </a:ext>
            </a:extLst>
          </p:cNvPr>
          <p:cNvSpPr txBox="1"/>
          <p:nvPr/>
        </p:nvSpPr>
        <p:spPr>
          <a:xfrm>
            <a:off x="4236782" y="413657"/>
            <a:ext cx="6952993" cy="461665"/>
          </a:xfrm>
          <a:prstGeom prst="rect">
            <a:avLst/>
          </a:prstGeom>
          <a:noFill/>
        </p:spPr>
        <p:txBody>
          <a:bodyPr wrap="square">
            <a:spAutoFit/>
          </a:bodyPr>
          <a:lstStyle/>
          <a:p>
            <a:r>
              <a:rPr lang="en-US" sz="2400" b="1" dirty="0"/>
              <a:t>MINIMUM QUALIFICATIONS FOR NONCREDIT </a:t>
            </a:r>
            <a:endParaRPr lang="en-US" sz="2400" dirty="0"/>
          </a:p>
        </p:txBody>
      </p:sp>
      <p:sp>
        <p:nvSpPr>
          <p:cNvPr id="7" name="TextBox 6">
            <a:extLst>
              <a:ext uri="{FF2B5EF4-FFF2-40B4-BE49-F238E27FC236}">
                <a16:creationId xmlns:a16="http://schemas.microsoft.com/office/drawing/2014/main" id="{E7A5305F-3B05-970D-0084-DB57119CF5CB}"/>
              </a:ext>
            </a:extLst>
          </p:cNvPr>
          <p:cNvSpPr txBox="1"/>
          <p:nvPr/>
        </p:nvSpPr>
        <p:spPr>
          <a:xfrm>
            <a:off x="4941849" y="1664785"/>
            <a:ext cx="6102626" cy="3280385"/>
          </a:xfrm>
          <a:prstGeom prst="rect">
            <a:avLst/>
          </a:prstGeom>
          <a:noFill/>
        </p:spPr>
        <p:txBody>
          <a:bodyPr wrap="square">
            <a:spAutoFit/>
          </a:bodyPr>
          <a:lstStyle/>
          <a:p>
            <a:pPr marL="609600" lvl="0" indent="-419100" algn="l" rtl="0">
              <a:lnSpc>
                <a:spcPct val="90000"/>
              </a:lnSpc>
              <a:spcBef>
                <a:spcPts val="1100"/>
              </a:spcBef>
              <a:spcAft>
                <a:spcPts val="0"/>
              </a:spcAft>
              <a:buClr>
                <a:srgbClr val="000000"/>
              </a:buClr>
              <a:buSzPts val="1800"/>
              <a:buChar char="●"/>
            </a:pPr>
            <a:r>
              <a:rPr lang="en-US" sz="2000" dirty="0">
                <a:solidFill>
                  <a:srgbClr val="C00000"/>
                </a:solidFill>
                <a:ea typeface="Source Sans Pro"/>
                <a:cs typeface="Source Sans Pro"/>
                <a:sym typeface="Source Sans Pro"/>
              </a:rPr>
              <a:t>Title 5 § 53412  lists the </a:t>
            </a:r>
            <a:r>
              <a:rPr lang="en-US" sz="2000" b="1" dirty="0">
                <a:solidFill>
                  <a:srgbClr val="C00000"/>
                </a:solidFill>
                <a:ea typeface="Source Sans Pro"/>
                <a:cs typeface="Source Sans Pro"/>
                <a:sym typeface="Source Sans Pro"/>
              </a:rPr>
              <a:t>minimum qualifications</a:t>
            </a:r>
            <a:r>
              <a:rPr lang="en-US" sz="2000" dirty="0">
                <a:solidFill>
                  <a:srgbClr val="C00000"/>
                </a:solidFill>
                <a:ea typeface="Source Sans Pro"/>
                <a:cs typeface="Source Sans Pro"/>
                <a:sym typeface="Source Sans Pro"/>
              </a:rPr>
              <a:t> (MQs) to teach noncredit.  Although some MQs are the same as for credit instruction (</a:t>
            </a:r>
            <a:r>
              <a:rPr lang="en-US" sz="2000" i="1" dirty="0">
                <a:solidFill>
                  <a:srgbClr val="C00000"/>
                </a:solidFill>
                <a:ea typeface="Source Sans Pro"/>
                <a:cs typeface="Source Sans Pro"/>
                <a:sym typeface="Source Sans Pro"/>
              </a:rPr>
              <a:t>i.e</a:t>
            </a:r>
            <a:r>
              <a:rPr lang="en-US" sz="2000" dirty="0">
                <a:solidFill>
                  <a:srgbClr val="C00000"/>
                </a:solidFill>
                <a:ea typeface="Source Sans Pro"/>
                <a:cs typeface="Source Sans Pro"/>
                <a:sym typeface="Source Sans Pro"/>
              </a:rPr>
              <a:t>., §53410), some areas have different MQs including: Basic skills mathematics and English, English as a Second Language, health and safety, citizenship, home economics and older adults.</a:t>
            </a:r>
          </a:p>
          <a:p>
            <a:pPr marL="609600" lvl="0" indent="-419100" algn="l" rtl="0">
              <a:lnSpc>
                <a:spcPct val="90000"/>
              </a:lnSpc>
              <a:spcBef>
                <a:spcPts val="1100"/>
              </a:spcBef>
              <a:spcAft>
                <a:spcPts val="1000"/>
              </a:spcAft>
              <a:buClr>
                <a:srgbClr val="000000"/>
              </a:buClr>
              <a:buSzPts val="1800"/>
              <a:buFont typeface="Source Sans Pro"/>
              <a:buChar char="●"/>
            </a:pPr>
            <a:r>
              <a:rPr lang="en-US" sz="2000" dirty="0">
                <a:solidFill>
                  <a:srgbClr val="C00000"/>
                </a:solidFill>
                <a:ea typeface="Source Sans Pro"/>
                <a:cs typeface="Source Sans Pro"/>
                <a:sym typeface="Source Sans Pro"/>
              </a:rPr>
              <a:t>The Minimum Qualifications Handbook (also called the Disciplines List) details the requirements.</a:t>
            </a:r>
          </a:p>
        </p:txBody>
      </p:sp>
      <p:pic>
        <p:nvPicPr>
          <p:cNvPr id="8" name="Picture 7">
            <a:extLst>
              <a:ext uri="{FF2B5EF4-FFF2-40B4-BE49-F238E27FC236}">
                <a16:creationId xmlns:a16="http://schemas.microsoft.com/office/drawing/2014/main" id="{CC149BD7-8F59-06AB-2CFE-E2D6E58F4F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19200"/>
            <a:ext cx="4700954" cy="5638799"/>
          </a:xfrm>
          <a:prstGeom prst="rect">
            <a:avLst/>
          </a:prstGeom>
        </p:spPr>
      </p:pic>
    </p:spTree>
    <p:extLst>
      <p:ext uri="{BB962C8B-B14F-4D97-AF65-F5344CB8AC3E}">
        <p14:creationId xmlns:p14="http://schemas.microsoft.com/office/powerpoint/2010/main" val="40835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3752DCDB-7B53-EEBF-E365-F7C35133D4B7}"/>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F90DF67-C555-0345-5A23-24CA5927394A}"/>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B5247BC5-C174-E925-D93C-53F52C03954B}"/>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pic>
        <p:nvPicPr>
          <p:cNvPr id="2" name="Picture 1">
            <a:extLst>
              <a:ext uri="{FF2B5EF4-FFF2-40B4-BE49-F238E27FC236}">
                <a16:creationId xmlns:a16="http://schemas.microsoft.com/office/drawing/2014/main" id="{46F66B0C-6F67-E961-9368-F78E14A5A9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07477"/>
            <a:ext cx="4759570" cy="5650523"/>
          </a:xfrm>
          <a:prstGeom prst="rect">
            <a:avLst/>
          </a:prstGeom>
        </p:spPr>
      </p:pic>
      <p:sp>
        <p:nvSpPr>
          <p:cNvPr id="7" name="TextBox 6">
            <a:extLst>
              <a:ext uri="{FF2B5EF4-FFF2-40B4-BE49-F238E27FC236}">
                <a16:creationId xmlns:a16="http://schemas.microsoft.com/office/drawing/2014/main" id="{35E8FB84-A1F9-1BC7-CF7C-8769E5C03F0F}"/>
              </a:ext>
            </a:extLst>
          </p:cNvPr>
          <p:cNvSpPr txBox="1"/>
          <p:nvPr/>
        </p:nvSpPr>
        <p:spPr>
          <a:xfrm>
            <a:off x="4759570" y="413657"/>
            <a:ext cx="6102626" cy="461665"/>
          </a:xfrm>
          <a:prstGeom prst="rect">
            <a:avLst/>
          </a:prstGeom>
          <a:noFill/>
        </p:spPr>
        <p:txBody>
          <a:bodyPr wrap="square">
            <a:spAutoFit/>
          </a:bodyPr>
          <a:lstStyle/>
          <a:p>
            <a:r>
              <a:rPr lang="en-US" sz="2400" b="1" dirty="0">
                <a:latin typeface="+mj-lt"/>
                <a:ea typeface="Georgia"/>
                <a:cs typeface="Georgia"/>
                <a:sym typeface="Georgia"/>
              </a:rPr>
              <a:t>TEACHING CONSIDERATIONS</a:t>
            </a:r>
            <a:endParaRPr lang="en-US" sz="2400" dirty="0">
              <a:latin typeface="+mj-lt"/>
            </a:endParaRPr>
          </a:p>
        </p:txBody>
      </p:sp>
      <p:sp>
        <p:nvSpPr>
          <p:cNvPr id="9" name="TextBox 8">
            <a:extLst>
              <a:ext uri="{FF2B5EF4-FFF2-40B4-BE49-F238E27FC236}">
                <a16:creationId xmlns:a16="http://schemas.microsoft.com/office/drawing/2014/main" id="{2D5DE197-7737-F432-DC56-0F8EDC777A25}"/>
              </a:ext>
            </a:extLst>
          </p:cNvPr>
          <p:cNvSpPr txBox="1"/>
          <p:nvPr/>
        </p:nvSpPr>
        <p:spPr>
          <a:xfrm>
            <a:off x="5295252" y="1745575"/>
            <a:ext cx="6102626" cy="2446824"/>
          </a:xfrm>
          <a:prstGeom prst="rect">
            <a:avLst/>
          </a:prstGeom>
          <a:noFill/>
        </p:spPr>
        <p:txBody>
          <a:bodyPr wrap="square">
            <a:spAutoFit/>
          </a:bodyPr>
          <a:lstStyle/>
          <a:p>
            <a:pPr marL="609600" lvl="0" indent="-457200" algn="l" rtl="0">
              <a:lnSpc>
                <a:spcPct val="90000"/>
              </a:lnSpc>
              <a:spcBef>
                <a:spcPts val="1600"/>
              </a:spcBef>
              <a:spcAft>
                <a:spcPts val="0"/>
              </a:spcAft>
              <a:buClr>
                <a:srgbClr val="000000"/>
              </a:buClr>
              <a:buSzPts val="2400"/>
              <a:buFont typeface="Source Sans Pro"/>
              <a:buChar char="●"/>
            </a:pPr>
            <a:r>
              <a:rPr lang="en-US" sz="2000" dirty="0">
                <a:solidFill>
                  <a:srgbClr val="C00000"/>
                </a:solidFill>
                <a:ea typeface="Source Sans Pro"/>
                <a:cs typeface="Source Sans Pro"/>
                <a:sym typeface="Source Sans Pro"/>
              </a:rPr>
              <a:t>Unique challenges </a:t>
            </a:r>
          </a:p>
          <a:p>
            <a:pPr marL="609600" lvl="0" indent="-457200" algn="l" rtl="0">
              <a:lnSpc>
                <a:spcPct val="90000"/>
              </a:lnSpc>
              <a:spcBef>
                <a:spcPts val="1600"/>
              </a:spcBef>
              <a:spcAft>
                <a:spcPts val="0"/>
              </a:spcAft>
              <a:buClr>
                <a:srgbClr val="000000"/>
              </a:buClr>
              <a:buSzPts val="2400"/>
              <a:buFont typeface="Source Sans Pro"/>
              <a:buChar char="●"/>
            </a:pPr>
            <a:r>
              <a:rPr lang="en-US" sz="2000" dirty="0">
                <a:solidFill>
                  <a:srgbClr val="C00000"/>
                </a:solidFill>
                <a:ea typeface="Source Sans Pro"/>
                <a:cs typeface="Source Sans Pro"/>
                <a:sym typeface="Source Sans Pro"/>
              </a:rPr>
              <a:t>Open-entry/open exit environment </a:t>
            </a:r>
          </a:p>
          <a:p>
            <a:pPr marL="609600" lvl="0" indent="-457200" algn="l" rtl="0">
              <a:lnSpc>
                <a:spcPct val="90000"/>
              </a:lnSpc>
              <a:spcBef>
                <a:spcPts val="1100"/>
              </a:spcBef>
              <a:spcAft>
                <a:spcPts val="0"/>
              </a:spcAft>
              <a:buClr>
                <a:srgbClr val="000000"/>
              </a:buClr>
              <a:buSzPts val="2400"/>
              <a:buFont typeface="Source Sans Pro"/>
              <a:buChar char="●"/>
            </a:pPr>
            <a:r>
              <a:rPr lang="en-US" sz="2000" dirty="0">
                <a:solidFill>
                  <a:srgbClr val="C00000"/>
                </a:solidFill>
                <a:ea typeface="Source Sans Pro"/>
                <a:cs typeface="Source Sans Pro"/>
                <a:sym typeface="Source Sans Pro"/>
              </a:rPr>
              <a:t>Varying gaps in the academic knowledge </a:t>
            </a:r>
          </a:p>
          <a:p>
            <a:pPr marL="609600" lvl="0" indent="-457200" algn="l" rtl="0">
              <a:lnSpc>
                <a:spcPct val="90000"/>
              </a:lnSpc>
              <a:spcBef>
                <a:spcPts val="1100"/>
              </a:spcBef>
              <a:spcAft>
                <a:spcPts val="0"/>
              </a:spcAft>
              <a:buClr>
                <a:srgbClr val="000000"/>
              </a:buClr>
              <a:buSzPts val="2400"/>
              <a:buFont typeface="Source Sans Pro"/>
              <a:buChar char="●"/>
            </a:pPr>
            <a:r>
              <a:rPr lang="en-US" sz="2000" dirty="0">
                <a:solidFill>
                  <a:srgbClr val="C00000"/>
                </a:solidFill>
                <a:ea typeface="Source Sans Pro"/>
                <a:cs typeface="Source Sans Pro"/>
                <a:sym typeface="Source Sans Pro"/>
              </a:rPr>
              <a:t>Pedagogy becomes increasingly important</a:t>
            </a:r>
          </a:p>
          <a:p>
            <a:pPr marL="1219200" lvl="1" indent="-495300" algn="l" rtl="0">
              <a:lnSpc>
                <a:spcPct val="90000"/>
              </a:lnSpc>
              <a:spcBef>
                <a:spcPts val="500"/>
              </a:spcBef>
              <a:spcAft>
                <a:spcPts val="0"/>
              </a:spcAft>
              <a:buClr>
                <a:srgbClr val="000000"/>
              </a:buClr>
              <a:buSzPts val="3000"/>
              <a:buFont typeface="Source Sans Pro"/>
              <a:buChar char="•"/>
            </a:pPr>
            <a:r>
              <a:rPr lang="en-US" sz="2000" dirty="0">
                <a:solidFill>
                  <a:srgbClr val="C00000"/>
                </a:solidFill>
                <a:ea typeface="Source Sans Pro"/>
                <a:cs typeface="Source Sans Pro"/>
                <a:sym typeface="Source Sans Pro"/>
              </a:rPr>
              <a:t>Scaffold lessons </a:t>
            </a:r>
          </a:p>
          <a:p>
            <a:pPr marL="609600" lvl="0" indent="-457200" algn="l" rtl="0">
              <a:lnSpc>
                <a:spcPct val="90000"/>
              </a:lnSpc>
              <a:spcBef>
                <a:spcPts val="1100"/>
              </a:spcBef>
              <a:spcAft>
                <a:spcPts val="0"/>
              </a:spcAft>
              <a:buClr>
                <a:srgbClr val="000000"/>
              </a:buClr>
              <a:buSzPts val="2400"/>
              <a:buFont typeface="Source Sans Pro"/>
              <a:buChar char="●"/>
            </a:pPr>
            <a:r>
              <a:rPr lang="en-US" sz="2000" dirty="0">
                <a:solidFill>
                  <a:srgbClr val="C00000"/>
                </a:solidFill>
                <a:ea typeface="Source Sans Pro"/>
                <a:cs typeface="Source Sans Pro"/>
                <a:sym typeface="Source Sans Pro"/>
              </a:rPr>
              <a:t>Faculty who understand noncredit students</a:t>
            </a:r>
          </a:p>
        </p:txBody>
      </p:sp>
    </p:spTree>
    <p:extLst>
      <p:ext uri="{BB962C8B-B14F-4D97-AF65-F5344CB8AC3E}">
        <p14:creationId xmlns:p14="http://schemas.microsoft.com/office/powerpoint/2010/main" val="30544185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4B0573D8-C574-9EB1-D5CF-982B7D550CCB}"/>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F946D68E-1CCD-9573-AD6B-A75CD2004DB3}"/>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63FFE4C9-D772-EC4A-32C2-FA3D4D8AF522}"/>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5" name="TextBox 4">
            <a:extLst>
              <a:ext uri="{FF2B5EF4-FFF2-40B4-BE49-F238E27FC236}">
                <a16:creationId xmlns:a16="http://schemas.microsoft.com/office/drawing/2014/main" id="{DCADF6CD-255E-698A-28B6-E9261E0FDA83}"/>
              </a:ext>
            </a:extLst>
          </p:cNvPr>
          <p:cNvSpPr txBox="1"/>
          <p:nvPr/>
        </p:nvSpPr>
        <p:spPr>
          <a:xfrm>
            <a:off x="3735091" y="407597"/>
            <a:ext cx="8927023" cy="461665"/>
          </a:xfrm>
          <a:prstGeom prst="rect">
            <a:avLst/>
          </a:prstGeom>
          <a:noFill/>
        </p:spPr>
        <p:txBody>
          <a:bodyPr wrap="square">
            <a:spAutoFit/>
          </a:bodyPr>
          <a:lstStyle/>
          <a:p>
            <a:r>
              <a:rPr lang="en-US" sz="2400" b="1" dirty="0">
                <a:latin typeface="+mj-lt"/>
                <a:ea typeface="Georgia"/>
                <a:cs typeface="Georgia"/>
                <a:sym typeface="Georgia"/>
              </a:rPr>
              <a:t>COLLABORATION BETWEEN CREDIT AND NONCREDIT</a:t>
            </a:r>
            <a:r>
              <a:rPr lang="en-US" sz="2400" b="1" i="1" dirty="0">
                <a:latin typeface="+mj-lt"/>
                <a:ea typeface="Georgia"/>
                <a:cs typeface="Georgia"/>
                <a:sym typeface="Georgia"/>
              </a:rPr>
              <a:t> </a:t>
            </a:r>
            <a:endParaRPr lang="en-US" sz="2400" dirty="0">
              <a:latin typeface="+mj-lt"/>
            </a:endParaRPr>
          </a:p>
        </p:txBody>
      </p:sp>
      <p:pic>
        <p:nvPicPr>
          <p:cNvPr id="6" name="Picture 5">
            <a:extLst>
              <a:ext uri="{FF2B5EF4-FFF2-40B4-BE49-F238E27FC236}">
                <a16:creationId xmlns:a16="http://schemas.microsoft.com/office/drawing/2014/main" id="{A0459159-0623-35AE-D9E5-B79B218E81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30923"/>
            <a:ext cx="4384431" cy="5627077"/>
          </a:xfrm>
          <a:prstGeom prst="rect">
            <a:avLst/>
          </a:prstGeom>
        </p:spPr>
      </p:pic>
      <p:sp>
        <p:nvSpPr>
          <p:cNvPr id="8" name="TextBox 7">
            <a:extLst>
              <a:ext uri="{FF2B5EF4-FFF2-40B4-BE49-F238E27FC236}">
                <a16:creationId xmlns:a16="http://schemas.microsoft.com/office/drawing/2014/main" id="{447EAA9A-BF2D-A1F1-D383-6436FC5596E0}"/>
              </a:ext>
            </a:extLst>
          </p:cNvPr>
          <p:cNvSpPr txBox="1"/>
          <p:nvPr/>
        </p:nvSpPr>
        <p:spPr>
          <a:xfrm>
            <a:off x="4632560" y="1389836"/>
            <a:ext cx="6102626" cy="5468164"/>
          </a:xfrm>
          <a:prstGeom prst="rect">
            <a:avLst/>
          </a:prstGeom>
          <a:noFill/>
        </p:spPr>
        <p:txBody>
          <a:bodyPr wrap="square">
            <a:spAutoFit/>
          </a:bodyPr>
          <a:lstStyle/>
          <a:p>
            <a:pPr marL="609600" lvl="0" indent="-476250" algn="l" rtl="0">
              <a:lnSpc>
                <a:spcPct val="90000"/>
              </a:lnSpc>
              <a:spcBef>
                <a:spcPts val="1000"/>
              </a:spcBef>
              <a:spcAft>
                <a:spcPts val="0"/>
              </a:spcAft>
              <a:buClr>
                <a:srgbClr val="000000"/>
              </a:buClr>
              <a:buSzPts val="2700"/>
              <a:buFont typeface="Source Sans Pro"/>
              <a:buChar char="●"/>
            </a:pPr>
            <a:r>
              <a:rPr lang="en-US" sz="2000" dirty="0">
                <a:solidFill>
                  <a:srgbClr val="C00000"/>
                </a:solidFill>
                <a:ea typeface="Source Sans Pro"/>
                <a:cs typeface="Source Sans Pro"/>
                <a:sym typeface="Source Sans Pro"/>
              </a:rPr>
              <a:t>Noncredit Support Courses. These courses are designed together with credit faculty to support students who are currently enrolled or are preparing to enroll in credit courses.  </a:t>
            </a:r>
          </a:p>
          <a:p>
            <a:pPr marL="609600" lvl="0" indent="-476250" algn="l" rtl="0">
              <a:lnSpc>
                <a:spcPct val="90000"/>
              </a:lnSpc>
              <a:spcBef>
                <a:spcPts val="1100"/>
              </a:spcBef>
              <a:spcAft>
                <a:spcPts val="0"/>
              </a:spcAft>
              <a:buClr>
                <a:srgbClr val="000000"/>
              </a:buClr>
              <a:buSzPts val="2700"/>
              <a:buFont typeface="Source Sans Pro"/>
              <a:buChar char="●"/>
            </a:pPr>
            <a:r>
              <a:rPr lang="en-US" sz="2000" dirty="0">
                <a:solidFill>
                  <a:srgbClr val="C00000"/>
                </a:solidFill>
                <a:ea typeface="Source Sans Pro"/>
                <a:cs typeface="Source Sans Pro"/>
                <a:sym typeface="Source Sans Pro"/>
              </a:rPr>
              <a:t>Some options include</a:t>
            </a:r>
          </a:p>
          <a:p>
            <a:pPr marL="1219200" lvl="1" indent="-450850" algn="l" rtl="0">
              <a:lnSpc>
                <a:spcPct val="90000"/>
              </a:lnSpc>
              <a:spcBef>
                <a:spcPts val="500"/>
              </a:spcBef>
              <a:spcAft>
                <a:spcPts val="0"/>
              </a:spcAft>
              <a:buClr>
                <a:srgbClr val="000000"/>
              </a:buClr>
              <a:buSzPts val="2300"/>
              <a:buFont typeface="Source Sans Pro"/>
              <a:buChar char="•"/>
            </a:pPr>
            <a:r>
              <a:rPr lang="en-US" sz="2000" dirty="0">
                <a:solidFill>
                  <a:srgbClr val="C00000"/>
                </a:solidFill>
                <a:ea typeface="Source Sans Pro"/>
                <a:cs typeface="Source Sans Pro"/>
                <a:sym typeface="Source Sans Pro"/>
              </a:rPr>
              <a:t>Corequisite support courses</a:t>
            </a:r>
          </a:p>
          <a:p>
            <a:pPr marL="1219200" lvl="1" indent="-450850" algn="l" rtl="0">
              <a:lnSpc>
                <a:spcPct val="90000"/>
              </a:lnSpc>
              <a:spcBef>
                <a:spcPts val="500"/>
              </a:spcBef>
              <a:spcAft>
                <a:spcPts val="0"/>
              </a:spcAft>
              <a:buClr>
                <a:srgbClr val="000000"/>
              </a:buClr>
              <a:buSzPts val="2300"/>
              <a:buFont typeface="Source Sans Pro"/>
              <a:buChar char="•"/>
            </a:pPr>
            <a:r>
              <a:rPr lang="en-US" sz="2000" dirty="0">
                <a:solidFill>
                  <a:srgbClr val="C00000"/>
                </a:solidFill>
                <a:ea typeface="Source Sans Pro"/>
                <a:cs typeface="Source Sans Pro"/>
                <a:sym typeface="Source Sans Pro"/>
              </a:rPr>
              <a:t>Modularized support courses</a:t>
            </a:r>
          </a:p>
          <a:p>
            <a:pPr marL="1219200" lvl="1" indent="-450850" algn="l" rtl="0">
              <a:lnSpc>
                <a:spcPct val="90000"/>
              </a:lnSpc>
              <a:spcBef>
                <a:spcPts val="500"/>
              </a:spcBef>
              <a:spcAft>
                <a:spcPts val="0"/>
              </a:spcAft>
              <a:buClr>
                <a:srgbClr val="000000"/>
              </a:buClr>
              <a:buSzPts val="2300"/>
              <a:buFont typeface="Source Sans Pro"/>
              <a:buChar char="•"/>
            </a:pPr>
            <a:r>
              <a:rPr lang="en-US" sz="2000" dirty="0">
                <a:solidFill>
                  <a:srgbClr val="C00000"/>
                </a:solidFill>
                <a:ea typeface="Source Sans Pro"/>
                <a:cs typeface="Source Sans Pro"/>
                <a:sym typeface="Source Sans Pro"/>
              </a:rPr>
              <a:t>Intensive review courses</a:t>
            </a:r>
          </a:p>
          <a:p>
            <a:pPr marL="1219200" lvl="1" indent="-450850" algn="l" rtl="0">
              <a:lnSpc>
                <a:spcPct val="90000"/>
              </a:lnSpc>
              <a:spcBef>
                <a:spcPts val="500"/>
              </a:spcBef>
              <a:spcAft>
                <a:spcPts val="0"/>
              </a:spcAft>
              <a:buClr>
                <a:srgbClr val="000000"/>
              </a:buClr>
              <a:buSzPts val="2300"/>
              <a:buFont typeface="Source Sans Pro"/>
              <a:buChar char="•"/>
            </a:pPr>
            <a:r>
              <a:rPr lang="en-US" sz="2000" dirty="0">
                <a:solidFill>
                  <a:srgbClr val="C00000"/>
                </a:solidFill>
                <a:ea typeface="Source Sans Pro"/>
                <a:cs typeface="Source Sans Pro"/>
                <a:sym typeface="Source Sans Pro"/>
              </a:rPr>
              <a:t>Mirrored courses (more on this on the next slide)</a:t>
            </a:r>
          </a:p>
          <a:p>
            <a:pPr marL="609600" lvl="0" indent="-476250" algn="l" rtl="0">
              <a:lnSpc>
                <a:spcPct val="90000"/>
              </a:lnSpc>
              <a:spcBef>
                <a:spcPts val="1000"/>
              </a:spcBef>
              <a:spcAft>
                <a:spcPts val="0"/>
              </a:spcAft>
              <a:buClr>
                <a:srgbClr val="000000"/>
              </a:buClr>
              <a:buSzPts val="2700"/>
              <a:buFont typeface="Source Sans Pro"/>
              <a:buChar char="●"/>
            </a:pPr>
            <a:r>
              <a:rPr lang="en-US" sz="2000" dirty="0">
                <a:solidFill>
                  <a:srgbClr val="C00000"/>
                </a:solidFill>
                <a:ea typeface="Source Sans Pro"/>
                <a:cs typeface="Source Sans Pro"/>
                <a:sym typeface="Source Sans Pro"/>
              </a:rPr>
              <a:t>Partnerships between credit and noncredit faculty can be an effective way to help students meet their educational  goals</a:t>
            </a:r>
          </a:p>
          <a:p>
            <a:pPr marL="609600" lvl="0" indent="-476250" algn="l" rtl="0">
              <a:lnSpc>
                <a:spcPct val="90000"/>
              </a:lnSpc>
              <a:spcBef>
                <a:spcPts val="1100"/>
              </a:spcBef>
              <a:spcAft>
                <a:spcPts val="0"/>
              </a:spcAft>
              <a:buClr>
                <a:srgbClr val="000000"/>
              </a:buClr>
              <a:buSzPts val="2700"/>
              <a:buFont typeface="Source Sans Pro"/>
              <a:buChar char="●"/>
            </a:pPr>
            <a:r>
              <a:rPr lang="en-US" sz="2000" dirty="0">
                <a:solidFill>
                  <a:srgbClr val="C00000"/>
                </a:solidFill>
                <a:ea typeface="Source Sans Pro"/>
                <a:cs typeface="Source Sans Pro"/>
                <a:sym typeface="Source Sans Pro"/>
              </a:rPr>
              <a:t>Courses that build bridges between credit and noncredit can be a way to introduce noncredit offerings to faculty that typically teach credit courses</a:t>
            </a:r>
          </a:p>
        </p:txBody>
      </p:sp>
    </p:spTree>
    <p:extLst>
      <p:ext uri="{BB962C8B-B14F-4D97-AF65-F5344CB8AC3E}">
        <p14:creationId xmlns:p14="http://schemas.microsoft.com/office/powerpoint/2010/main" val="1988907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603FBF21-F506-10EB-ACED-031EEB5B21DF}"/>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EC7ED09-6599-9B98-0C47-ACD0E1B1AC99}"/>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4B970F32-F451-D7A8-043B-E43D8DFEDE49}"/>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5" name="TextBox 4">
            <a:extLst>
              <a:ext uri="{FF2B5EF4-FFF2-40B4-BE49-F238E27FC236}">
                <a16:creationId xmlns:a16="http://schemas.microsoft.com/office/drawing/2014/main" id="{9084E5D5-8FEB-F3AE-39D3-55FAFBE5BB7A}"/>
              </a:ext>
            </a:extLst>
          </p:cNvPr>
          <p:cNvSpPr txBox="1"/>
          <p:nvPr/>
        </p:nvSpPr>
        <p:spPr>
          <a:xfrm>
            <a:off x="4630614" y="405877"/>
            <a:ext cx="7561385" cy="461665"/>
          </a:xfrm>
          <a:prstGeom prst="rect">
            <a:avLst/>
          </a:prstGeom>
          <a:noFill/>
        </p:spPr>
        <p:txBody>
          <a:bodyPr wrap="square">
            <a:spAutoFit/>
          </a:bodyPr>
          <a:lstStyle/>
          <a:p>
            <a:r>
              <a:rPr lang="en-US" sz="2400" b="1" dirty="0">
                <a:latin typeface="+mj-lt"/>
                <a:ea typeface="Georgia"/>
                <a:cs typeface="Georgia"/>
                <a:sym typeface="Georgia"/>
              </a:rPr>
              <a:t>MIRRORED CREDIT AND NONCREDIT COURSES</a:t>
            </a:r>
            <a:r>
              <a:rPr lang="en-US" sz="2400" b="1" i="1" dirty="0">
                <a:latin typeface="+mj-lt"/>
                <a:ea typeface="Georgia"/>
                <a:cs typeface="Georgia"/>
                <a:sym typeface="Georgia"/>
              </a:rPr>
              <a:t> </a:t>
            </a:r>
            <a:endParaRPr lang="en-US" sz="2400" dirty="0">
              <a:latin typeface="+mj-lt"/>
            </a:endParaRPr>
          </a:p>
        </p:txBody>
      </p:sp>
      <p:sp>
        <p:nvSpPr>
          <p:cNvPr id="9" name="TextBox 8">
            <a:extLst>
              <a:ext uri="{FF2B5EF4-FFF2-40B4-BE49-F238E27FC236}">
                <a16:creationId xmlns:a16="http://schemas.microsoft.com/office/drawing/2014/main" id="{54530C5A-8D32-3DBC-9A1E-7087A526F2C8}"/>
              </a:ext>
            </a:extLst>
          </p:cNvPr>
          <p:cNvSpPr txBox="1"/>
          <p:nvPr/>
        </p:nvSpPr>
        <p:spPr>
          <a:xfrm>
            <a:off x="4952470" y="1507472"/>
            <a:ext cx="6102626" cy="4708981"/>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C00000"/>
                </a:solidFill>
              </a:rPr>
              <a:t>Credit and noncredit course with identical course outline of record. </a:t>
            </a:r>
          </a:p>
          <a:p>
            <a:pPr marL="285750" indent="-285750">
              <a:buFont typeface="Arial" panose="020B0604020202020204" pitchFamily="34" charset="0"/>
              <a:buChar char="•"/>
            </a:pPr>
            <a:r>
              <a:rPr lang="en-US" sz="2000" dirty="0">
                <a:solidFill>
                  <a:srgbClr val="C00000"/>
                </a:solidFill>
              </a:rPr>
              <a:t>Usually seen in ESL and short-term vocational classes.</a:t>
            </a:r>
          </a:p>
          <a:p>
            <a:pPr marL="285750" indent="-285750">
              <a:buFont typeface="Arial" panose="020B0604020202020204" pitchFamily="34" charset="0"/>
              <a:buChar char="•"/>
            </a:pPr>
            <a:r>
              <a:rPr lang="en-US" sz="2000" dirty="0">
                <a:solidFill>
                  <a:srgbClr val="C00000"/>
                </a:solidFill>
              </a:rPr>
              <a:t>Creates pathways for the adult noncredit learners. </a:t>
            </a:r>
          </a:p>
          <a:p>
            <a:pPr marL="285750" indent="-285750">
              <a:buFont typeface="Arial" panose="020B0604020202020204" pitchFamily="34" charset="0"/>
              <a:buChar char="•"/>
            </a:pPr>
            <a:r>
              <a:rPr lang="en-US" sz="2000" dirty="0">
                <a:solidFill>
                  <a:srgbClr val="C00000"/>
                </a:solidFill>
              </a:rPr>
              <a:t>Courses are scheduled at the same time with one instructor teaching all students. </a:t>
            </a:r>
          </a:p>
          <a:p>
            <a:pPr marL="285750" indent="-285750">
              <a:buFont typeface="Arial" panose="020B0604020202020204" pitchFamily="34" charset="0"/>
              <a:buChar char="•"/>
            </a:pPr>
            <a:r>
              <a:rPr lang="en-US" sz="2000" dirty="0">
                <a:solidFill>
                  <a:srgbClr val="C00000"/>
                </a:solidFill>
              </a:rPr>
              <a:t>Sections are typically crossed listed with a specified amount of seats in the credit and noncredit sections. </a:t>
            </a:r>
          </a:p>
          <a:p>
            <a:pPr marL="285750" indent="-285750">
              <a:buFont typeface="Arial" panose="020B0604020202020204" pitchFamily="34" charset="0"/>
              <a:buChar char="•"/>
            </a:pPr>
            <a:r>
              <a:rPr lang="en-US" sz="2000" dirty="0">
                <a:solidFill>
                  <a:srgbClr val="C00000"/>
                </a:solidFill>
              </a:rPr>
              <a:t>Noncredit students attend all class sessions and complete the same work as the credit students.</a:t>
            </a:r>
          </a:p>
          <a:p>
            <a:pPr marL="285750" indent="-285750">
              <a:buFont typeface="Arial" panose="020B0604020202020204" pitchFamily="34" charset="0"/>
              <a:buChar char="•"/>
            </a:pPr>
            <a:r>
              <a:rPr lang="en-US" sz="2000" dirty="0">
                <a:solidFill>
                  <a:srgbClr val="C00000"/>
                </a:solidFill>
              </a:rPr>
              <a:t>Noncredit students cannot earn units for successfully completing the course, but they can earn a certificate</a:t>
            </a:r>
          </a:p>
        </p:txBody>
      </p:sp>
      <p:pic>
        <p:nvPicPr>
          <p:cNvPr id="10" name="Picture 9">
            <a:extLst>
              <a:ext uri="{FF2B5EF4-FFF2-40B4-BE49-F238E27FC236}">
                <a16:creationId xmlns:a16="http://schemas.microsoft.com/office/drawing/2014/main" id="{5B876153-4A91-05A5-D82B-CBABE90DBC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07477"/>
            <a:ext cx="4630615" cy="5650523"/>
          </a:xfrm>
          <a:prstGeom prst="rect">
            <a:avLst/>
          </a:prstGeom>
        </p:spPr>
      </p:pic>
    </p:spTree>
    <p:extLst>
      <p:ext uri="{BB962C8B-B14F-4D97-AF65-F5344CB8AC3E}">
        <p14:creationId xmlns:p14="http://schemas.microsoft.com/office/powerpoint/2010/main" val="26844415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B581BEBF-FF11-9627-4B4A-5AF0A30B5282}"/>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69D766E-66D2-DC45-165F-350D3DFFB3AC}"/>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649BD450-BC1B-2662-E741-AAD2AFEA15DB}"/>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pic>
        <p:nvPicPr>
          <p:cNvPr id="2" name="Picture 1">
            <a:extLst>
              <a:ext uri="{FF2B5EF4-FFF2-40B4-BE49-F238E27FC236}">
                <a16:creationId xmlns:a16="http://schemas.microsoft.com/office/drawing/2014/main" id="{556ECEA1-8AD1-833E-3A8F-F4CEB3ED84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219200"/>
            <a:ext cx="4700954" cy="5638800"/>
          </a:xfrm>
          <a:prstGeom prst="rect">
            <a:avLst/>
          </a:prstGeom>
        </p:spPr>
      </p:pic>
      <p:sp>
        <p:nvSpPr>
          <p:cNvPr id="6" name="TextBox 5">
            <a:extLst>
              <a:ext uri="{FF2B5EF4-FFF2-40B4-BE49-F238E27FC236}">
                <a16:creationId xmlns:a16="http://schemas.microsoft.com/office/drawing/2014/main" id="{211C0005-F380-F092-8C46-33F1D792FDDA}"/>
              </a:ext>
            </a:extLst>
          </p:cNvPr>
          <p:cNvSpPr txBox="1"/>
          <p:nvPr/>
        </p:nvSpPr>
        <p:spPr>
          <a:xfrm>
            <a:off x="4712490" y="406762"/>
            <a:ext cx="6098582" cy="461665"/>
          </a:xfrm>
          <a:prstGeom prst="rect">
            <a:avLst/>
          </a:prstGeom>
          <a:noFill/>
        </p:spPr>
        <p:txBody>
          <a:bodyPr wrap="square">
            <a:spAutoFit/>
          </a:bodyPr>
          <a:lstStyle/>
          <a:p>
            <a:r>
              <a:rPr lang="en-US" sz="2400" b="1" dirty="0">
                <a:latin typeface="+mj-lt"/>
                <a:ea typeface="Georgia"/>
                <a:cs typeface="Georgia"/>
                <a:sym typeface="Georgia"/>
              </a:rPr>
              <a:t>MIRRORED COURSES (CONT.)</a:t>
            </a:r>
            <a:r>
              <a:rPr lang="en-US" sz="2400" b="1" i="1" dirty="0">
                <a:latin typeface="+mj-lt"/>
                <a:ea typeface="Georgia"/>
                <a:cs typeface="Georgia"/>
                <a:sym typeface="Georgia"/>
              </a:rPr>
              <a:t> </a:t>
            </a:r>
            <a:endParaRPr lang="en-US" sz="2400" dirty="0">
              <a:latin typeface="+mj-lt"/>
            </a:endParaRPr>
          </a:p>
        </p:txBody>
      </p:sp>
      <p:sp>
        <p:nvSpPr>
          <p:cNvPr id="17" name="TextBox 16">
            <a:extLst>
              <a:ext uri="{FF2B5EF4-FFF2-40B4-BE49-F238E27FC236}">
                <a16:creationId xmlns:a16="http://schemas.microsoft.com/office/drawing/2014/main" id="{A7391AA0-4302-285D-95B6-3DAE2D1A4B76}"/>
              </a:ext>
            </a:extLst>
          </p:cNvPr>
          <p:cNvSpPr txBox="1"/>
          <p:nvPr/>
        </p:nvSpPr>
        <p:spPr>
          <a:xfrm>
            <a:off x="4712490" y="1472513"/>
            <a:ext cx="6098582" cy="5132174"/>
          </a:xfrm>
          <a:prstGeom prst="rect">
            <a:avLst/>
          </a:prstGeom>
          <a:noFill/>
        </p:spPr>
        <p:txBody>
          <a:bodyPr wrap="square">
            <a:spAutoFit/>
          </a:bodyPr>
          <a:lstStyle/>
          <a:p>
            <a:pPr marL="609600" marR="0" lvl="0" indent="-457200" algn="l" defTabSz="914400" rtl="0" eaLnBrk="1" fontAlgn="auto" latinLnBrk="0" hangingPunct="1">
              <a:lnSpc>
                <a:spcPct val="100000"/>
              </a:lnSpc>
              <a:spcBef>
                <a:spcPts val="1000"/>
              </a:spcBef>
              <a:spcAft>
                <a:spcPts val="0"/>
              </a:spcAft>
              <a:buClr>
                <a:prstClr val="black"/>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Helpful for students that are transitioning from noncredit to credit.</a:t>
            </a:r>
          </a:p>
          <a:p>
            <a:pPr marL="609600" marR="0" lvl="0" indent="-457200" algn="l" defTabSz="914400" rtl="0" eaLnBrk="1" fontAlgn="auto" latinLnBrk="0" hangingPunct="1">
              <a:lnSpc>
                <a:spcPct val="100000"/>
              </a:lnSpc>
              <a:spcBef>
                <a:spcPts val="1000"/>
              </a:spcBef>
              <a:spcAft>
                <a:spcPts val="0"/>
              </a:spcAft>
              <a:buClr>
                <a:prstClr val="black"/>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Low-stakes option for students who want to:</a:t>
            </a:r>
          </a:p>
          <a:p>
            <a:pPr marL="1143000" marR="0" lvl="2" indent="-266700" algn="l" defTabSz="914400" rtl="0" eaLnBrk="1" fontAlgn="auto" latinLnBrk="0" hangingPunct="1">
              <a:lnSpc>
                <a:spcPct val="100000"/>
              </a:lnSpc>
              <a:spcBef>
                <a:spcPts val="500"/>
              </a:spcBef>
              <a:spcAft>
                <a:spcPts val="0"/>
              </a:spcAft>
              <a:buClr>
                <a:prstClr val="black"/>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attempt a course</a:t>
            </a:r>
          </a:p>
          <a:p>
            <a:pPr marL="1143000" marR="0" lvl="2" indent="-266700" algn="l" defTabSz="914400" rtl="0" eaLnBrk="1" fontAlgn="auto" latinLnBrk="0" hangingPunct="1">
              <a:lnSpc>
                <a:spcPct val="100000"/>
              </a:lnSpc>
              <a:spcBef>
                <a:spcPts val="500"/>
              </a:spcBef>
              <a:spcAft>
                <a:spcPts val="0"/>
              </a:spcAft>
              <a:buClr>
                <a:prstClr val="black"/>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need extra time mastering the content</a:t>
            </a:r>
          </a:p>
          <a:p>
            <a:pPr marL="1143000" marR="0" lvl="2" indent="-266700" algn="l" defTabSz="914400" rtl="0" eaLnBrk="1" fontAlgn="auto" latinLnBrk="0" hangingPunct="1">
              <a:lnSpc>
                <a:spcPct val="100000"/>
              </a:lnSpc>
              <a:spcBef>
                <a:spcPts val="500"/>
              </a:spcBef>
              <a:spcAft>
                <a:spcPts val="0"/>
              </a:spcAft>
              <a:buClr>
                <a:prstClr val="black"/>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don’t qualify for financial aid</a:t>
            </a:r>
          </a:p>
          <a:p>
            <a:pPr marL="609600" marR="0" lvl="0" indent="-457200" algn="l" defTabSz="914400" rtl="0" eaLnBrk="1" fontAlgn="auto" latinLnBrk="0" hangingPunct="1">
              <a:lnSpc>
                <a:spcPct val="100000"/>
              </a:lnSpc>
              <a:spcBef>
                <a:spcPts val="1600"/>
              </a:spcBef>
              <a:spcAft>
                <a:spcPts val="0"/>
              </a:spcAft>
              <a:buClr>
                <a:prstClr val="black"/>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Provides a unique opportunity for students to explore the rigor and expectation of credit courses without the pressure of </a:t>
            </a:r>
          </a:p>
          <a:p>
            <a:pPr marL="1143000" marR="0" lvl="2" indent="-266700" algn="l" defTabSz="914400" rtl="0" eaLnBrk="1" fontAlgn="auto" latinLnBrk="0" hangingPunct="1">
              <a:lnSpc>
                <a:spcPct val="100000"/>
              </a:lnSpc>
              <a:spcBef>
                <a:spcPts val="0"/>
              </a:spcBef>
              <a:spcAft>
                <a:spcPts val="0"/>
              </a:spcAft>
              <a:buClr>
                <a:prstClr val="black"/>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tuition fees</a:t>
            </a:r>
          </a:p>
          <a:p>
            <a:pPr marL="1143000" marR="0" lvl="2" indent="-266700" algn="l" defTabSz="914400" rtl="0" eaLnBrk="1" fontAlgn="auto" latinLnBrk="0" hangingPunct="1">
              <a:lnSpc>
                <a:spcPct val="100000"/>
              </a:lnSpc>
              <a:spcBef>
                <a:spcPts val="0"/>
              </a:spcBef>
              <a:spcAft>
                <a:spcPts val="0"/>
              </a:spcAft>
              <a:buClr>
                <a:prstClr val="black"/>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failing grade</a:t>
            </a:r>
          </a:p>
          <a:p>
            <a:pPr marL="1143000" marR="0" lvl="2" indent="-266700" algn="l" defTabSz="914400" rtl="0" eaLnBrk="1" fontAlgn="auto" latinLnBrk="0" hangingPunct="1">
              <a:lnSpc>
                <a:spcPct val="100000"/>
              </a:lnSpc>
              <a:spcBef>
                <a:spcPts val="0"/>
              </a:spcBef>
              <a:spcAft>
                <a:spcPts val="0"/>
              </a:spcAft>
              <a:buClr>
                <a:prstClr val="black"/>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repeatability restrictions	</a:t>
            </a:r>
          </a:p>
          <a:p>
            <a:pPr marL="609600" marR="0" lvl="0" indent="-457200" algn="l" defTabSz="914400" rtl="0" eaLnBrk="1" fontAlgn="auto" latinLnBrk="0" hangingPunct="1">
              <a:lnSpc>
                <a:spcPct val="100000"/>
              </a:lnSpc>
              <a:spcBef>
                <a:spcPts val="1600"/>
              </a:spcBef>
              <a:spcAft>
                <a:spcPts val="0"/>
              </a:spcAft>
              <a:buClr>
                <a:prstClr val="black"/>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Credit for Prior Learning (CPL) can be used to earn units at a later time. </a:t>
            </a:r>
          </a:p>
        </p:txBody>
      </p:sp>
    </p:spTree>
    <p:extLst>
      <p:ext uri="{BB962C8B-B14F-4D97-AF65-F5344CB8AC3E}">
        <p14:creationId xmlns:p14="http://schemas.microsoft.com/office/powerpoint/2010/main" val="30655468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BA81920D-6F68-BB16-5846-FBAE7B6B0A9A}"/>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18A717C-6641-4540-4C02-01184B34668C}"/>
              </a:ext>
            </a:extLst>
          </p:cNvPr>
          <p:cNvSpPr txBox="1">
            <a:spLocks/>
          </p:cNvSpPr>
          <p:nvPr/>
        </p:nvSpPr>
        <p:spPr>
          <a:xfrm>
            <a:off x="4881962" y="1269505"/>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r>
              <a:rPr lang="en-US" sz="2000" b="1" u="sng" dirty="0">
                <a:solidFill>
                  <a:srgbClr val="C00000"/>
                </a:solidFill>
              </a:rPr>
              <a:t>The following restrictions have been placed on Noncredit development at De Anza College to date</a:t>
            </a:r>
            <a:r>
              <a:rPr lang="en-US" sz="2000" dirty="0">
                <a:solidFill>
                  <a:srgbClr val="C00000"/>
                </a:solidFill>
              </a:rPr>
              <a:t>:</a:t>
            </a: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34583373-396F-9037-7144-DC00D89DE0DF}"/>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pic>
        <p:nvPicPr>
          <p:cNvPr id="2" name="Picture 1">
            <a:extLst>
              <a:ext uri="{FF2B5EF4-FFF2-40B4-BE49-F238E27FC236}">
                <a16:creationId xmlns:a16="http://schemas.microsoft.com/office/drawing/2014/main" id="{4DC3A1EE-E171-266D-5F93-099E629264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95754"/>
            <a:ext cx="4736124" cy="5662246"/>
          </a:xfrm>
          <a:prstGeom prst="rect">
            <a:avLst/>
          </a:prstGeom>
        </p:spPr>
      </p:pic>
      <p:sp>
        <p:nvSpPr>
          <p:cNvPr id="6" name="TextBox 5">
            <a:extLst>
              <a:ext uri="{FF2B5EF4-FFF2-40B4-BE49-F238E27FC236}">
                <a16:creationId xmlns:a16="http://schemas.microsoft.com/office/drawing/2014/main" id="{942FDB6C-3EC1-3072-BB69-85B203E34C1A}"/>
              </a:ext>
            </a:extLst>
          </p:cNvPr>
          <p:cNvSpPr txBox="1"/>
          <p:nvPr/>
        </p:nvSpPr>
        <p:spPr>
          <a:xfrm>
            <a:off x="4705821" y="352575"/>
            <a:ext cx="6247208" cy="461665"/>
          </a:xfrm>
          <a:prstGeom prst="rect">
            <a:avLst/>
          </a:prstGeom>
          <a:noFill/>
        </p:spPr>
        <p:txBody>
          <a:bodyPr wrap="square">
            <a:spAutoFit/>
          </a:bodyPr>
          <a:lstStyle/>
          <a:p>
            <a:r>
              <a:rPr lang="en-US" sz="2400" b="1" dirty="0">
                <a:latin typeface="+mj-lt"/>
              </a:rPr>
              <a:t>NONCREDIT AT DE ANZA (TO DATE)</a:t>
            </a:r>
          </a:p>
        </p:txBody>
      </p:sp>
      <p:sp>
        <p:nvSpPr>
          <p:cNvPr id="8" name="TextBox 7">
            <a:extLst>
              <a:ext uri="{FF2B5EF4-FFF2-40B4-BE49-F238E27FC236}">
                <a16:creationId xmlns:a16="http://schemas.microsoft.com/office/drawing/2014/main" id="{D540A30E-F431-D984-30D4-A837F858D6D0}"/>
              </a:ext>
            </a:extLst>
          </p:cNvPr>
          <p:cNvSpPr txBox="1"/>
          <p:nvPr/>
        </p:nvSpPr>
        <p:spPr>
          <a:xfrm>
            <a:off x="4224680" y="2013642"/>
            <a:ext cx="6098582" cy="4779257"/>
          </a:xfrm>
          <a:prstGeom prst="rect">
            <a:avLst/>
          </a:prstGeom>
          <a:noFill/>
        </p:spPr>
        <p:txBody>
          <a:bodyPr wrap="square">
            <a:spAutoFit/>
          </a:bodyPr>
          <a:lstStyle/>
          <a:p>
            <a:pPr marL="571500" marR="0" lvl="1" indent="0" algn="l" defTabSz="914400" rtl="0" eaLnBrk="1" fontAlgn="auto" latinLnBrk="0" hangingPunct="1">
              <a:lnSpc>
                <a:spcPct val="90000"/>
              </a:lnSpc>
              <a:spcBef>
                <a:spcPts val="500"/>
              </a:spcBef>
              <a:spcAft>
                <a:spcPts val="0"/>
              </a:spcAft>
              <a:buClr>
                <a:srgbClr val="404040"/>
              </a:buClr>
              <a:buSzPts val="1800"/>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ea typeface="+mj-ea"/>
              <a:cs typeface="+mn-cs"/>
            </a:endParaRPr>
          </a:p>
          <a:p>
            <a:pPr marL="914400" marR="0" lvl="1" indent="-342900" algn="l" defTabSz="914400" rtl="0" eaLnBrk="1" fontAlgn="auto" latinLnBrk="0" hangingPunct="1">
              <a:lnSpc>
                <a:spcPct val="90000"/>
              </a:lnSpc>
              <a:spcBef>
                <a:spcPts val="500"/>
              </a:spcBef>
              <a:spcAft>
                <a:spcPts val="0"/>
              </a:spcAft>
              <a:buClr>
                <a:srgbClr val="404040"/>
              </a:buClr>
              <a:buSzPts val="18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j-ea"/>
                <a:cs typeface="+mn-cs"/>
              </a:rPr>
              <a:t>Noncredit courses must be mirrored from a credit course</a:t>
            </a:r>
          </a:p>
          <a:p>
            <a:pPr marL="914400" marR="0" lvl="1" indent="-342900" algn="l" defTabSz="914400" rtl="0" eaLnBrk="1" fontAlgn="auto" latinLnBrk="0" hangingPunct="1">
              <a:lnSpc>
                <a:spcPct val="90000"/>
              </a:lnSpc>
              <a:spcBef>
                <a:spcPts val="500"/>
              </a:spcBef>
              <a:spcAft>
                <a:spcPts val="0"/>
              </a:spcAft>
              <a:buClr>
                <a:srgbClr val="404040"/>
              </a:buClr>
              <a:buSzPts val="18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j-ea"/>
                <a:cs typeface="+mn-cs"/>
              </a:rPr>
              <a:t>Noncredit courses must belong on a noncredit certificate</a:t>
            </a:r>
          </a:p>
          <a:p>
            <a:pPr marL="914400" marR="0" lvl="1" indent="-342900" algn="l" defTabSz="914400" rtl="0" eaLnBrk="1" fontAlgn="auto" latinLnBrk="0" hangingPunct="1">
              <a:lnSpc>
                <a:spcPct val="90000"/>
              </a:lnSpc>
              <a:spcBef>
                <a:spcPts val="500"/>
              </a:spcBef>
              <a:spcAft>
                <a:spcPts val="0"/>
              </a:spcAft>
              <a:buClr>
                <a:srgbClr val="404040"/>
              </a:buClr>
              <a:buSzPts val="18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j-ea"/>
                <a:cs typeface="+mn-cs"/>
              </a:rPr>
              <a:t>Noncredit courses must be in CTE or Basic Skills</a:t>
            </a:r>
          </a:p>
          <a:p>
            <a:pPr marL="914400" marR="0" lvl="1" indent="-342900" algn="l" defTabSz="914400" rtl="0" eaLnBrk="1" fontAlgn="auto" latinLnBrk="0" hangingPunct="1">
              <a:lnSpc>
                <a:spcPct val="90000"/>
              </a:lnSpc>
              <a:spcBef>
                <a:spcPts val="500"/>
              </a:spcBef>
              <a:spcAft>
                <a:spcPts val="0"/>
              </a:spcAft>
              <a:buClr>
                <a:srgbClr val="404040"/>
              </a:buClr>
              <a:buSzPts val="18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j-ea"/>
                <a:cs typeface="+mn-cs"/>
              </a:rPr>
              <a:t>Noncredit courses have no load and no seat count</a:t>
            </a:r>
          </a:p>
          <a:p>
            <a:pPr marL="914400" marR="0" lvl="1" indent="-342900" algn="l" defTabSz="914400" rtl="0" eaLnBrk="1" fontAlgn="auto" latinLnBrk="0" hangingPunct="1">
              <a:lnSpc>
                <a:spcPct val="90000"/>
              </a:lnSpc>
              <a:spcBef>
                <a:spcPts val="500"/>
              </a:spcBef>
              <a:spcAft>
                <a:spcPts val="0"/>
              </a:spcAft>
              <a:buClr>
                <a:srgbClr val="404040"/>
              </a:buClr>
              <a:buSzPts val="18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j-ea"/>
                <a:cs typeface="+mn-cs"/>
              </a:rPr>
              <a:t>Noncredit courses must hold the same delivery modes as the credit course</a:t>
            </a:r>
          </a:p>
          <a:p>
            <a:pPr marL="914400" marR="0" lvl="1" indent="-342900" algn="l" defTabSz="914400" rtl="0" eaLnBrk="1" fontAlgn="auto" latinLnBrk="0" hangingPunct="1">
              <a:lnSpc>
                <a:spcPct val="90000"/>
              </a:lnSpc>
              <a:spcBef>
                <a:spcPts val="500"/>
              </a:spcBef>
              <a:spcAft>
                <a:spcPts val="0"/>
              </a:spcAft>
              <a:buClr>
                <a:srgbClr val="404040"/>
              </a:buClr>
              <a:buSzPts val="18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j-ea"/>
                <a:cs typeface="+mn-cs"/>
              </a:rPr>
              <a:t>Noncredit courses will be placed on the same review cycle as the credit course if the noncredit course is created with a different effective year</a:t>
            </a:r>
          </a:p>
          <a:p>
            <a:pPr marL="914400" marR="0" lvl="1" indent="-342900" algn="l" defTabSz="914400" rtl="0" eaLnBrk="1" fontAlgn="auto" latinLnBrk="0" hangingPunct="1">
              <a:lnSpc>
                <a:spcPct val="90000"/>
              </a:lnSpc>
              <a:spcBef>
                <a:spcPts val="500"/>
              </a:spcBef>
              <a:spcAft>
                <a:spcPts val="0"/>
              </a:spcAft>
              <a:buClr>
                <a:srgbClr val="404040"/>
              </a:buClr>
              <a:buSzPts val="18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j-ea"/>
                <a:cs typeface="+mn-cs"/>
              </a:rPr>
              <a:t>Requisites and advisories need to be specified in the COR of the credit and noncredit courses to reflect if the noncredit and credit are to be listed (ex. “Prerequisite:  AUTO 50 or AUTO 350”)</a:t>
            </a:r>
          </a:p>
        </p:txBody>
      </p:sp>
    </p:spTree>
    <p:extLst>
      <p:ext uri="{BB962C8B-B14F-4D97-AF65-F5344CB8AC3E}">
        <p14:creationId xmlns:p14="http://schemas.microsoft.com/office/powerpoint/2010/main" val="8568517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ECF4A4F-205A-49EF-BDB2-167AE59C6191}"/>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r>
              <a:rPr lang="en-US" sz="2000" b="1" dirty="0">
                <a:solidFill>
                  <a:srgbClr val="C00000"/>
                </a:solidFill>
                <a:latin typeface="+mj-lt"/>
                <a:ea typeface="Source Sans Pro"/>
                <a:cs typeface="Source Sans Pro"/>
                <a:sym typeface="Source Sans Pro"/>
              </a:rPr>
              <a:t>During this training you will…</a:t>
            </a:r>
          </a:p>
        </p:txBody>
      </p:sp>
      <p:sp>
        <p:nvSpPr>
          <p:cNvPr id="4" name="Content Placeholder 2">
            <a:extLst>
              <a:ext uri="{FF2B5EF4-FFF2-40B4-BE49-F238E27FC236}">
                <a16:creationId xmlns:a16="http://schemas.microsoft.com/office/drawing/2014/main" id="{D68FFA60-3CA8-E246-B0B8-98B2597B91D0}"/>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69900" indent="-342900">
              <a:spcBef>
                <a:spcPts val="1000"/>
              </a:spcBef>
              <a:buClr>
                <a:srgbClr val="000000"/>
              </a:buClr>
              <a:buSzPts val="2200"/>
              <a:buFont typeface="Arial" panose="020B0604020202020204" pitchFamily="34" charset="0"/>
              <a:buChar char="•"/>
            </a:pPr>
            <a:r>
              <a:rPr lang="en-US" sz="2000" dirty="0">
                <a:solidFill>
                  <a:srgbClr val="C00000"/>
                </a:solidFill>
                <a:latin typeface="+mj-lt"/>
                <a:ea typeface="Source Sans Pro"/>
                <a:cs typeface="Source Sans Pro"/>
                <a:sym typeface="Source Sans Pro"/>
              </a:rPr>
              <a:t>Explore the basics of noncredit curriculum, including an introduction to terms like Career Development and College Preparation (CDCP) noncredit and the ten instructional categories</a:t>
            </a:r>
          </a:p>
          <a:p>
            <a:pPr marL="469900" lvl="0" indent="-342900" algn="l" rtl="0">
              <a:lnSpc>
                <a:spcPct val="90000"/>
              </a:lnSpc>
              <a:spcBef>
                <a:spcPts val="1000"/>
              </a:spcBef>
              <a:spcAft>
                <a:spcPts val="0"/>
              </a:spcAft>
              <a:buClr>
                <a:srgbClr val="000000"/>
              </a:buClr>
              <a:buSzPts val="2200"/>
              <a:buFont typeface="Arial" panose="020B0604020202020204" pitchFamily="34" charset="0"/>
              <a:buChar char="•"/>
            </a:pPr>
            <a:r>
              <a:rPr lang="en-US" sz="2000" dirty="0">
                <a:solidFill>
                  <a:srgbClr val="C00000"/>
                </a:solidFill>
                <a:latin typeface="+mj-lt"/>
                <a:ea typeface="Source Sans Pro"/>
                <a:cs typeface="Source Sans Pro"/>
                <a:sym typeface="Source Sans Pro"/>
              </a:rPr>
              <a:t>Discuss considerations for incorporating noncredit courses and programs into curriculum offerings</a:t>
            </a:r>
          </a:p>
          <a:p>
            <a:pPr marL="469900" lvl="0" indent="-342900" algn="l" rtl="0">
              <a:lnSpc>
                <a:spcPct val="90000"/>
              </a:lnSpc>
              <a:spcBef>
                <a:spcPts val="1000"/>
              </a:spcBef>
              <a:spcAft>
                <a:spcPts val="0"/>
              </a:spcAft>
              <a:buClr>
                <a:srgbClr val="000000"/>
              </a:buClr>
              <a:buSzPts val="2200"/>
              <a:buFont typeface="Arial" panose="020B0604020202020204" pitchFamily="34" charset="0"/>
              <a:buChar char="•"/>
            </a:pPr>
            <a:r>
              <a:rPr lang="en-US" sz="2000" dirty="0">
                <a:solidFill>
                  <a:srgbClr val="C00000"/>
                </a:solidFill>
                <a:latin typeface="+mj-lt"/>
                <a:ea typeface="Source Sans Pro"/>
                <a:cs typeface="Source Sans Pro"/>
                <a:sym typeface="Source Sans Pro"/>
              </a:rPr>
              <a:t>Discover the possibilities for integrating noncredit into instructional programs</a:t>
            </a:r>
          </a:p>
          <a:p>
            <a:pPr marL="469900" lvl="0" indent="-342900" algn="l" rtl="0">
              <a:lnSpc>
                <a:spcPct val="90000"/>
              </a:lnSpc>
              <a:spcBef>
                <a:spcPts val="1000"/>
              </a:spcBef>
              <a:spcAft>
                <a:spcPts val="0"/>
              </a:spcAft>
              <a:buClr>
                <a:srgbClr val="000000"/>
              </a:buClr>
              <a:buSzPts val="2200"/>
              <a:buFont typeface="Arial" panose="020B0604020202020204" pitchFamily="34" charset="0"/>
              <a:buChar char="•"/>
            </a:pPr>
            <a:r>
              <a:rPr lang="en-US" sz="2000" dirty="0">
                <a:solidFill>
                  <a:srgbClr val="C00000"/>
                </a:solidFill>
                <a:latin typeface="+mj-lt"/>
                <a:ea typeface="Source Sans Pro"/>
                <a:cs typeface="Source Sans Pro"/>
                <a:sym typeface="Source Sans Pro"/>
              </a:rPr>
              <a:t>Identify practical tips for understanding noncredit curriculum</a:t>
            </a:r>
          </a:p>
          <a:p>
            <a:pPr marL="469900" lvl="0" indent="-342900" algn="l" rtl="0">
              <a:lnSpc>
                <a:spcPct val="90000"/>
              </a:lnSpc>
              <a:spcBef>
                <a:spcPts val="1000"/>
              </a:spcBef>
              <a:spcAft>
                <a:spcPts val="1000"/>
              </a:spcAft>
              <a:buClr>
                <a:srgbClr val="000000"/>
              </a:buClr>
              <a:buSzPts val="2200"/>
              <a:buFont typeface="Arial" panose="020B0604020202020204" pitchFamily="34" charset="0"/>
              <a:buChar char="•"/>
            </a:pPr>
            <a:r>
              <a:rPr lang="en-US" sz="2000" dirty="0">
                <a:solidFill>
                  <a:srgbClr val="C00000"/>
                </a:solidFill>
                <a:latin typeface="+mj-lt"/>
                <a:ea typeface="Source Sans Pro"/>
                <a:cs typeface="Source Sans Pro"/>
                <a:sym typeface="Source Sans Pro"/>
              </a:rPr>
              <a:t>and much more!</a:t>
            </a:r>
          </a:p>
          <a:p>
            <a:pPr marL="0" indent="0">
              <a:lnSpc>
                <a:spcPct val="110000"/>
              </a:lnSpc>
              <a:spcBef>
                <a:spcPts val="600"/>
              </a:spcBef>
              <a:spcAft>
                <a:spcPts val="600"/>
              </a:spcAft>
              <a:buNone/>
            </a:pPr>
            <a:endParaRPr lang="en-US" dirty="0">
              <a:solidFill>
                <a:srgbClr val="C00000"/>
              </a:solidFill>
            </a:endParaRPr>
          </a:p>
        </p:txBody>
      </p:sp>
      <p:pic>
        <p:nvPicPr>
          <p:cNvPr id="3" name="Picture 2">
            <a:extLst>
              <a:ext uri="{FF2B5EF4-FFF2-40B4-BE49-F238E27FC236}">
                <a16:creationId xmlns:a16="http://schemas.microsoft.com/office/drawing/2014/main" id="{F011D5F9-85AC-F54C-A023-173BE58572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07008"/>
            <a:ext cx="4236783" cy="5650992"/>
          </a:xfrm>
          <a:prstGeom prst="rect">
            <a:avLst/>
          </a:prstGeom>
        </p:spPr>
      </p:pic>
      <p:sp>
        <p:nvSpPr>
          <p:cNvPr id="6" name="TextBox 5">
            <a:extLst>
              <a:ext uri="{FF2B5EF4-FFF2-40B4-BE49-F238E27FC236}">
                <a16:creationId xmlns:a16="http://schemas.microsoft.com/office/drawing/2014/main" id="{EEE083DB-1E45-7742-8EAB-F4E44DD85DFC}"/>
              </a:ext>
            </a:extLst>
          </p:cNvPr>
          <p:cNvSpPr txBox="1"/>
          <p:nvPr/>
        </p:nvSpPr>
        <p:spPr>
          <a:xfrm>
            <a:off x="3071446" y="269631"/>
            <a:ext cx="8593015" cy="461665"/>
          </a:xfrm>
          <a:prstGeom prst="rect">
            <a:avLst/>
          </a:prstGeom>
          <a:noFill/>
        </p:spPr>
        <p:txBody>
          <a:bodyPr wrap="square" rtlCol="0">
            <a:spAutoFit/>
          </a:bodyPr>
          <a:lstStyle/>
          <a:p>
            <a:pPr algn="ctr"/>
            <a:r>
              <a:rPr lang="en-US" sz="2400" b="1" dirty="0"/>
              <a:t>LEARNING OUTCOMES</a:t>
            </a:r>
            <a:endParaRPr lang="en-US" sz="2400" dirty="0"/>
          </a:p>
        </p:txBody>
      </p:sp>
    </p:spTree>
    <p:extLst>
      <p:ext uri="{BB962C8B-B14F-4D97-AF65-F5344CB8AC3E}">
        <p14:creationId xmlns:p14="http://schemas.microsoft.com/office/powerpoint/2010/main" val="2173369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30B381BF-0C7E-2A5F-1A87-24447945A8D0}"/>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621D147-6C77-5BF0-CDDD-8DF228C217B4}"/>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E1F45573-983B-C6DF-0F0C-1AB8BBFA8EFF}"/>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pic>
        <p:nvPicPr>
          <p:cNvPr id="2" name="Picture 1">
            <a:extLst>
              <a:ext uri="{FF2B5EF4-FFF2-40B4-BE49-F238E27FC236}">
                <a16:creationId xmlns:a16="http://schemas.microsoft.com/office/drawing/2014/main" id="{E435F42E-073A-3BCC-DA39-BECACDB3DE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19200"/>
            <a:ext cx="4700954" cy="5638799"/>
          </a:xfrm>
          <a:prstGeom prst="rect">
            <a:avLst/>
          </a:prstGeom>
        </p:spPr>
      </p:pic>
      <p:sp>
        <p:nvSpPr>
          <p:cNvPr id="6" name="TextBox 5">
            <a:extLst>
              <a:ext uri="{FF2B5EF4-FFF2-40B4-BE49-F238E27FC236}">
                <a16:creationId xmlns:a16="http://schemas.microsoft.com/office/drawing/2014/main" id="{31B632EB-EB2D-B307-E086-F4A9FC7A6C6C}"/>
              </a:ext>
            </a:extLst>
          </p:cNvPr>
          <p:cNvSpPr txBox="1"/>
          <p:nvPr/>
        </p:nvSpPr>
        <p:spPr>
          <a:xfrm>
            <a:off x="4566836" y="413657"/>
            <a:ext cx="7245656" cy="461665"/>
          </a:xfrm>
          <a:prstGeom prst="rect">
            <a:avLst/>
          </a:prstGeom>
          <a:noFill/>
        </p:spPr>
        <p:txBody>
          <a:bodyPr wrap="square">
            <a:spAutoFit/>
          </a:bodyPr>
          <a:lstStyle/>
          <a:p>
            <a:r>
              <a:rPr lang="en-US" sz="2400" b="1" dirty="0">
                <a:latin typeface="+mj-lt"/>
              </a:rPr>
              <a:t>NONCREDIT AT DE ANZA (MOVING FORWARD)</a:t>
            </a:r>
          </a:p>
        </p:txBody>
      </p:sp>
      <p:sp>
        <p:nvSpPr>
          <p:cNvPr id="8" name="Text Placeholder 2">
            <a:extLst>
              <a:ext uri="{FF2B5EF4-FFF2-40B4-BE49-F238E27FC236}">
                <a16:creationId xmlns:a16="http://schemas.microsoft.com/office/drawing/2014/main" id="{FF85CEBF-C4D0-2E09-6C11-88CF84158744}"/>
              </a:ext>
            </a:extLst>
          </p:cNvPr>
          <p:cNvSpPr txBox="1">
            <a:spLocks/>
          </p:cNvSpPr>
          <p:nvPr/>
        </p:nvSpPr>
        <p:spPr>
          <a:xfrm>
            <a:off x="4700954" y="1651493"/>
            <a:ext cx="7245656" cy="4807989"/>
          </a:xfrm>
          <a:prstGeom prst="rect">
            <a:avLst/>
          </a:prstGeom>
          <a:noFill/>
          <a:ln>
            <a:noFill/>
          </a:ln>
        </p:spPr>
        <p:txBody>
          <a:bodyPr spcFirstLastPara="1" vert="horz" wrap="square" lIns="91425" tIns="45700" rIns="91425" bIns="45700" rtlCol="0" anchor="t" anchorCtr="0">
            <a:noAutofit/>
          </a:bodyPr>
          <a:lstStyle>
            <a:lvl1pPr marL="457200" lvl="0" indent="-342900" algn="l" defTabSz="914400" rtl="0" eaLnBrk="1" latinLnBrk="0" hangingPunct="1">
              <a:lnSpc>
                <a:spcPct val="90000"/>
              </a:lnSpc>
              <a:spcBef>
                <a:spcPts val="1000"/>
              </a:spcBef>
              <a:spcAft>
                <a:spcPts val="0"/>
              </a:spcAft>
              <a:buClr>
                <a:srgbClr val="404040"/>
              </a:buClr>
              <a:buSzPts val="1800"/>
              <a:buFont typeface="Arial" panose="020B0604020202020204" pitchFamily="34" charset="0"/>
              <a:buChar char="•"/>
              <a:defRPr sz="2000" kern="1200">
                <a:solidFill>
                  <a:schemeClr val="tx1"/>
                </a:solidFill>
                <a:effectLst/>
                <a:latin typeface="+mn-lt"/>
                <a:ea typeface="+mn-ea"/>
                <a:cs typeface="+mn-cs"/>
              </a:defRPr>
            </a:lvl1pPr>
            <a:lvl2pPr marL="914400" lvl="1"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800" kern="1200" cap="none" baseline="0">
                <a:solidFill>
                  <a:schemeClr val="tx1"/>
                </a:solidFill>
                <a:effectLst/>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600" kern="1200">
                <a:solidFill>
                  <a:schemeClr val="tx1"/>
                </a:solidFill>
                <a:effectLst/>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400" kern="1200" cap="none" baseline="0">
                <a:solidFill>
                  <a:schemeClr val="tx1"/>
                </a:solidFill>
                <a:effectLst/>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200" kern="1200">
                <a:solidFill>
                  <a:schemeClr val="tx1"/>
                </a:solidFill>
                <a:effectLst/>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9pPr>
          </a:lstStyle>
          <a:p>
            <a:pPr marL="457200" marR="0" lvl="0" indent="-34290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Char char="•"/>
              <a:tabLst/>
              <a:defRPr/>
            </a:pPr>
            <a:r>
              <a:rPr kumimoji="0" lang="en-US" sz="1800" b="0" i="0" u="none" strike="sngStrike" kern="1200" cap="none" spc="0" normalizeH="0" baseline="0" noProof="0" dirty="0">
                <a:ln>
                  <a:noFill/>
                </a:ln>
                <a:solidFill>
                  <a:srgbClr val="C00000"/>
                </a:solidFill>
                <a:effectLst/>
                <a:uLnTx/>
                <a:uFillTx/>
                <a:ea typeface="+mn-ea"/>
                <a:cs typeface="+mn-cs"/>
              </a:rPr>
              <a:t>Noncredit courses must be mirrored from a credit course </a:t>
            </a:r>
            <a:endParaRPr kumimoji="0" lang="en-US" sz="1800" b="0" i="0" u="none" strike="noStrike" kern="1200" cap="none" spc="0" normalizeH="0" baseline="0" noProof="0" dirty="0">
              <a:ln>
                <a:noFill/>
              </a:ln>
              <a:solidFill>
                <a:srgbClr val="C00000"/>
              </a:solidFill>
              <a:effectLst/>
              <a:uLnTx/>
              <a:uFillTx/>
              <a:ea typeface="+mn-ea"/>
              <a:cs typeface="+mn-cs"/>
            </a:endParaRPr>
          </a:p>
          <a:p>
            <a:pPr marL="457200" marR="0" lvl="0" indent="-34290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Char char="•"/>
              <a:tabLst/>
              <a:defRPr/>
            </a:pPr>
            <a:r>
              <a:rPr kumimoji="0" lang="en-US" sz="1800" b="0" i="0" u="none" strike="sngStrike" kern="1200" cap="none" spc="0" normalizeH="0" baseline="0" noProof="0" dirty="0">
                <a:ln>
                  <a:noFill/>
                </a:ln>
                <a:solidFill>
                  <a:srgbClr val="C00000"/>
                </a:solidFill>
                <a:effectLst/>
                <a:uLnTx/>
                <a:uFillTx/>
                <a:ea typeface="+mn-ea"/>
                <a:cs typeface="+mn-cs"/>
              </a:rPr>
              <a:t>Noncredit courses must belong on a noncredit certificate </a:t>
            </a:r>
            <a:endParaRPr kumimoji="0" lang="en-US" sz="1800" b="0" i="0" u="none" strike="noStrike" kern="1200" cap="none" spc="0" normalizeH="0" baseline="0" noProof="0" dirty="0">
              <a:ln>
                <a:noFill/>
              </a:ln>
              <a:solidFill>
                <a:srgbClr val="C00000"/>
              </a:solidFill>
              <a:effectLst/>
              <a:uLnTx/>
              <a:uFillTx/>
              <a:ea typeface="+mn-ea"/>
              <a:cs typeface="+mn-cs"/>
            </a:endParaRPr>
          </a:p>
          <a:p>
            <a:pPr marL="457200" marR="0" lvl="0" indent="-34290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Char char="•"/>
              <a:tabLst/>
              <a:defRPr/>
            </a:pPr>
            <a:r>
              <a:rPr kumimoji="0" lang="en-US" sz="1800" b="0" i="0" u="none" strike="sngStrike" kern="1200" cap="none" spc="0" normalizeH="0" baseline="0" noProof="0" dirty="0">
                <a:ln>
                  <a:noFill/>
                </a:ln>
                <a:solidFill>
                  <a:srgbClr val="C00000"/>
                </a:solidFill>
                <a:effectLst/>
                <a:uLnTx/>
                <a:uFillTx/>
                <a:ea typeface="+mn-ea"/>
                <a:cs typeface="+mn-cs"/>
              </a:rPr>
              <a:t>Noncredit courses must be in CTE or Basic Skills </a:t>
            </a:r>
            <a:endParaRPr kumimoji="0" lang="en-US" sz="1800" b="0" i="0" u="none" strike="noStrike" kern="1200" cap="none" spc="0" normalizeH="0" baseline="0" noProof="0" dirty="0">
              <a:ln>
                <a:noFill/>
              </a:ln>
              <a:solidFill>
                <a:srgbClr val="C00000"/>
              </a:solidFill>
              <a:effectLst/>
              <a:uLnTx/>
              <a:uFillTx/>
              <a:ea typeface="+mn-ea"/>
              <a:cs typeface="+mn-cs"/>
            </a:endParaRPr>
          </a:p>
          <a:p>
            <a:pPr marL="457200" marR="0" lvl="0" indent="-34290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highlight>
                  <a:srgbClr val="FFFF00"/>
                </a:highlight>
                <a:uLnTx/>
                <a:uFillTx/>
                <a:ea typeface="+mn-ea"/>
                <a:cs typeface="+mn-cs"/>
              </a:rPr>
              <a:t>For noncredit mirrored courses,</a:t>
            </a:r>
            <a:r>
              <a:rPr kumimoji="0" lang="en-US" sz="1800" b="0" i="0" u="none" strike="noStrike" kern="1200" cap="none" spc="0" normalizeH="0" baseline="0" noProof="0" dirty="0">
                <a:ln>
                  <a:noFill/>
                </a:ln>
                <a:solidFill>
                  <a:srgbClr val="C00000"/>
                </a:solidFill>
                <a:effectLst/>
                <a:uLnTx/>
                <a:uFillTx/>
                <a:ea typeface="+mn-ea"/>
                <a:cs typeface="+mn-cs"/>
              </a:rPr>
              <a:t> noncredit courses have no load and no seat count; </a:t>
            </a:r>
            <a:r>
              <a:rPr kumimoji="0" lang="en-US" sz="1800" b="0" i="0" u="none" strike="noStrike" kern="1200" cap="none" spc="0" normalizeH="0" baseline="0" noProof="0" dirty="0">
                <a:ln>
                  <a:noFill/>
                </a:ln>
                <a:solidFill>
                  <a:srgbClr val="C00000"/>
                </a:solidFill>
                <a:effectLst/>
                <a:highlight>
                  <a:srgbClr val="FFFF00"/>
                </a:highlight>
                <a:uLnTx/>
                <a:uFillTx/>
                <a:ea typeface="+mn-ea"/>
                <a:cs typeface="+mn-cs"/>
              </a:rPr>
              <a:t>no restrictions if not mirrored</a:t>
            </a:r>
            <a:r>
              <a:rPr kumimoji="0" lang="en-US" sz="1800" b="0" i="0" u="none" strike="noStrike" kern="1200" cap="none" spc="0" normalizeH="0" baseline="0" noProof="0" dirty="0">
                <a:ln>
                  <a:noFill/>
                </a:ln>
                <a:solidFill>
                  <a:srgbClr val="C00000"/>
                </a:solidFill>
                <a:effectLst/>
                <a:uLnTx/>
                <a:uFillTx/>
                <a:ea typeface="+mn-ea"/>
                <a:cs typeface="+mn-cs"/>
              </a:rPr>
              <a:t>. </a:t>
            </a:r>
          </a:p>
          <a:p>
            <a:pPr marL="457200" marR="0" lvl="0" indent="-34290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highlight>
                  <a:srgbClr val="FFFF00"/>
                </a:highlight>
                <a:uLnTx/>
                <a:uFillTx/>
                <a:ea typeface="+mn-ea"/>
                <a:cs typeface="+mn-cs"/>
              </a:rPr>
              <a:t>For noncredit mirrored courses</a:t>
            </a:r>
            <a:r>
              <a:rPr kumimoji="0" lang="en-US" sz="1800" b="0" i="0" u="none" strike="noStrike" kern="1200" cap="none" spc="0" normalizeH="0" baseline="0" noProof="0" dirty="0">
                <a:ln>
                  <a:noFill/>
                </a:ln>
                <a:solidFill>
                  <a:srgbClr val="C00000"/>
                </a:solidFill>
                <a:effectLst/>
                <a:uLnTx/>
                <a:uFillTx/>
                <a:ea typeface="+mn-ea"/>
                <a:cs typeface="+mn-cs"/>
              </a:rPr>
              <a:t>, noncredit courses must hold the same delivery modes as the credit course; </a:t>
            </a:r>
            <a:r>
              <a:rPr kumimoji="0" lang="en-US" sz="1800" b="0" i="0" u="none" strike="noStrike" kern="1200" cap="none" spc="0" normalizeH="0" baseline="0" noProof="0" dirty="0">
                <a:ln>
                  <a:noFill/>
                </a:ln>
                <a:solidFill>
                  <a:srgbClr val="C00000"/>
                </a:solidFill>
                <a:effectLst/>
                <a:highlight>
                  <a:srgbClr val="FFFF00"/>
                </a:highlight>
                <a:uLnTx/>
                <a:uFillTx/>
                <a:ea typeface="+mn-ea"/>
                <a:cs typeface="+mn-cs"/>
              </a:rPr>
              <a:t>no restrictions if not mirrored</a:t>
            </a:r>
            <a:r>
              <a:rPr kumimoji="0" lang="en-US" sz="1800" b="0" i="0" u="none" strike="noStrike" kern="1200" cap="none" spc="0" normalizeH="0" baseline="0" noProof="0" dirty="0">
                <a:ln>
                  <a:noFill/>
                </a:ln>
                <a:solidFill>
                  <a:srgbClr val="C00000"/>
                </a:solidFill>
                <a:effectLst/>
                <a:uLnTx/>
                <a:uFillTx/>
                <a:ea typeface="+mn-ea"/>
                <a:cs typeface="+mn-cs"/>
              </a:rPr>
              <a:t>. </a:t>
            </a:r>
          </a:p>
          <a:p>
            <a:pPr marL="457200" marR="0" lvl="0" indent="-34290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highlight>
                  <a:srgbClr val="FFFF00"/>
                </a:highlight>
                <a:uLnTx/>
                <a:uFillTx/>
                <a:ea typeface="+mn-ea"/>
                <a:cs typeface="+mn-cs"/>
              </a:rPr>
              <a:t>For noncredit mirrored courses</a:t>
            </a:r>
            <a:r>
              <a:rPr kumimoji="0" lang="en-US" sz="1800" b="0" i="0" u="none" strike="noStrike" kern="1200" cap="none" spc="0" normalizeH="0" baseline="0" noProof="0" dirty="0">
                <a:ln>
                  <a:noFill/>
                </a:ln>
                <a:solidFill>
                  <a:srgbClr val="C00000"/>
                </a:solidFill>
                <a:effectLst/>
                <a:uLnTx/>
                <a:uFillTx/>
                <a:ea typeface="+mn-ea"/>
                <a:cs typeface="+mn-cs"/>
              </a:rPr>
              <a:t>, noncredit courses will be placed on the same review cycle as the credit course if the noncredit course is created with a different effective year; </a:t>
            </a:r>
            <a:r>
              <a:rPr kumimoji="0" lang="en-US" sz="1800" b="0" i="0" u="none" strike="noStrike" kern="1200" cap="none" spc="0" normalizeH="0" baseline="0" noProof="0" dirty="0">
                <a:ln>
                  <a:noFill/>
                </a:ln>
                <a:solidFill>
                  <a:srgbClr val="C00000"/>
                </a:solidFill>
                <a:effectLst/>
                <a:highlight>
                  <a:srgbClr val="FFFF00"/>
                </a:highlight>
                <a:uLnTx/>
                <a:uFillTx/>
                <a:ea typeface="+mn-ea"/>
                <a:cs typeface="+mn-cs"/>
              </a:rPr>
              <a:t>no restrictions if not mirrored</a:t>
            </a:r>
            <a:r>
              <a:rPr kumimoji="0" lang="en-US" sz="1800" b="0" i="0" u="none" strike="noStrike" kern="1200" cap="none" spc="0" normalizeH="0" baseline="0" noProof="0" dirty="0">
                <a:ln>
                  <a:noFill/>
                </a:ln>
                <a:solidFill>
                  <a:srgbClr val="C00000"/>
                </a:solidFill>
                <a:effectLst/>
                <a:uLnTx/>
                <a:uFillTx/>
                <a:ea typeface="+mn-ea"/>
                <a:cs typeface="+mn-cs"/>
              </a:rPr>
              <a:t>. </a:t>
            </a:r>
          </a:p>
          <a:p>
            <a:pPr marL="457200" marR="0" lvl="0" indent="-34290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highlight>
                  <a:srgbClr val="FFFF00"/>
                </a:highlight>
                <a:uLnTx/>
                <a:uFillTx/>
                <a:ea typeface="+mn-ea"/>
                <a:cs typeface="+mn-cs"/>
              </a:rPr>
              <a:t>For noncredit mirrored courses</a:t>
            </a:r>
            <a:r>
              <a:rPr kumimoji="0" lang="en-US" sz="1800" b="0" i="0" u="none" strike="noStrike" kern="1200" cap="none" spc="0" normalizeH="0" baseline="0" noProof="0" dirty="0">
                <a:ln>
                  <a:noFill/>
                </a:ln>
                <a:solidFill>
                  <a:srgbClr val="C00000"/>
                </a:solidFill>
                <a:effectLst/>
                <a:uLnTx/>
                <a:uFillTx/>
                <a:ea typeface="+mn-ea"/>
                <a:cs typeface="+mn-cs"/>
              </a:rPr>
              <a:t>, requisites and advisories need to be specified in the COR of the credit and noncredit courses to reflect if the noncredit and credit are to be listed (ex. “Prerequisite:  AUTO 50 or AUTO 350”); </a:t>
            </a:r>
            <a:r>
              <a:rPr kumimoji="0" lang="en-US" sz="1800" b="0" i="0" u="none" strike="noStrike" kern="1200" cap="none" spc="0" normalizeH="0" baseline="0" noProof="0" dirty="0">
                <a:ln>
                  <a:noFill/>
                </a:ln>
                <a:solidFill>
                  <a:srgbClr val="C00000"/>
                </a:solidFill>
                <a:effectLst/>
                <a:highlight>
                  <a:srgbClr val="FFFF00"/>
                </a:highlight>
                <a:uLnTx/>
                <a:uFillTx/>
                <a:ea typeface="+mn-ea"/>
                <a:cs typeface="+mn-cs"/>
              </a:rPr>
              <a:t>no restrictions if not mirrored</a:t>
            </a:r>
            <a:r>
              <a:rPr kumimoji="0" lang="en-US" sz="1800" b="0" i="0" u="none" strike="noStrike" kern="1200" cap="none" spc="0" normalizeH="0" baseline="0" noProof="0" dirty="0">
                <a:ln>
                  <a:noFill/>
                </a:ln>
                <a:solidFill>
                  <a:srgbClr val="C00000"/>
                </a:solidFill>
                <a:effectLst/>
                <a:uLnTx/>
                <a:uFillTx/>
                <a:ea typeface="+mn-ea"/>
                <a:cs typeface="+mn-cs"/>
              </a:rPr>
              <a:t>. </a:t>
            </a:r>
          </a:p>
          <a:p>
            <a:pPr marL="114300" marR="0" lvl="0" indent="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sp>
        <p:nvSpPr>
          <p:cNvPr id="10" name="TextBox 9">
            <a:extLst>
              <a:ext uri="{FF2B5EF4-FFF2-40B4-BE49-F238E27FC236}">
                <a16:creationId xmlns:a16="http://schemas.microsoft.com/office/drawing/2014/main" id="{24A75127-A947-EBF8-9668-D0C71A6BDD41}"/>
              </a:ext>
            </a:extLst>
          </p:cNvPr>
          <p:cNvSpPr txBox="1"/>
          <p:nvPr/>
        </p:nvSpPr>
        <p:spPr>
          <a:xfrm>
            <a:off x="4566836" y="1246060"/>
            <a:ext cx="6488260" cy="369332"/>
          </a:xfrm>
          <a:prstGeom prst="rect">
            <a:avLst/>
          </a:prstGeom>
          <a:noFill/>
        </p:spPr>
        <p:txBody>
          <a:bodyPr wrap="square">
            <a:spAutoFit/>
          </a:bodyPr>
          <a:lstStyle/>
          <a:p>
            <a:pPr marL="114300" marR="0" lvl="0" indent="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None/>
              <a:tabLst/>
              <a:defRPr/>
            </a:pPr>
            <a:r>
              <a:rPr kumimoji="0" lang="en-US" sz="2000" b="1" i="0" u="sng" strike="noStrike" kern="1200" cap="none" spc="0" normalizeH="0" baseline="0" noProof="0" dirty="0">
                <a:ln>
                  <a:noFill/>
                </a:ln>
                <a:solidFill>
                  <a:srgbClr val="C00000"/>
                </a:solidFill>
                <a:effectLst/>
                <a:uLnTx/>
                <a:uFillTx/>
                <a:latin typeface="+mj-lt"/>
                <a:ea typeface="+mn-ea"/>
                <a:cs typeface="+mn-cs"/>
              </a:rPr>
              <a:t>The following are now approved moving forward</a:t>
            </a:r>
            <a:r>
              <a:rPr kumimoji="0" lang="en-US" sz="2000" b="0" i="0" u="none" strike="noStrike" kern="1200" cap="none" spc="0" normalizeH="0" baseline="0" noProof="0" dirty="0">
                <a:ln>
                  <a:noFill/>
                </a:ln>
                <a:solidFill>
                  <a:srgbClr val="C00000"/>
                </a:solidFill>
                <a:effectLst/>
                <a:uLnTx/>
                <a:uFillTx/>
                <a:latin typeface="+mj-lt"/>
                <a:ea typeface="+mn-ea"/>
                <a:cs typeface="+mn-cs"/>
              </a:rPr>
              <a:t>:</a:t>
            </a:r>
          </a:p>
        </p:txBody>
      </p:sp>
    </p:spTree>
    <p:extLst>
      <p:ext uri="{BB962C8B-B14F-4D97-AF65-F5344CB8AC3E}">
        <p14:creationId xmlns:p14="http://schemas.microsoft.com/office/powerpoint/2010/main" val="25681616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8084318E-D6BD-D3D6-80C8-096AFBB06783}"/>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2173350-BAC8-CF8E-EE65-9B000F543809}"/>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C4D477DF-B8DA-A16E-215C-EA9C37B8C6BB}"/>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6" name="TextBox 5">
            <a:extLst>
              <a:ext uri="{FF2B5EF4-FFF2-40B4-BE49-F238E27FC236}">
                <a16:creationId xmlns:a16="http://schemas.microsoft.com/office/drawing/2014/main" id="{8610474A-3D96-A57A-B024-2BD497F8D021}"/>
              </a:ext>
            </a:extLst>
          </p:cNvPr>
          <p:cNvSpPr txBox="1"/>
          <p:nvPr/>
        </p:nvSpPr>
        <p:spPr>
          <a:xfrm>
            <a:off x="4236783" y="103615"/>
            <a:ext cx="7709826" cy="830997"/>
          </a:xfrm>
          <a:prstGeom prst="rect">
            <a:avLst/>
          </a:prstGeom>
          <a:noFill/>
        </p:spPr>
        <p:txBody>
          <a:bodyPr wrap="square">
            <a:spAutoFit/>
          </a:bodyPr>
          <a:lstStyle/>
          <a:p>
            <a:r>
              <a:rPr lang="en-US" sz="2400" b="1" dirty="0">
                <a:latin typeface="Georgia"/>
                <a:ea typeface="Georgia"/>
                <a:cs typeface="Georgia"/>
                <a:sym typeface="Georgia"/>
              </a:rPr>
              <a:t>FROM NONCREDIT TO CREDIT: PROVIDING </a:t>
            </a:r>
          </a:p>
          <a:p>
            <a:r>
              <a:rPr lang="en-US" sz="2400" b="1" dirty="0">
                <a:latin typeface="Georgia"/>
                <a:ea typeface="Georgia"/>
                <a:cs typeface="Georgia"/>
                <a:sym typeface="Georgia"/>
              </a:rPr>
              <a:t>A GUIDED PATHWAY FOR STUDENTS</a:t>
            </a:r>
            <a:endParaRPr lang="en-US" b="1" dirty="0">
              <a:latin typeface="+mj-lt"/>
            </a:endParaRPr>
          </a:p>
        </p:txBody>
      </p:sp>
      <p:sp>
        <p:nvSpPr>
          <p:cNvPr id="8" name="Text Placeholder 2">
            <a:extLst>
              <a:ext uri="{FF2B5EF4-FFF2-40B4-BE49-F238E27FC236}">
                <a16:creationId xmlns:a16="http://schemas.microsoft.com/office/drawing/2014/main" id="{C79FA216-2D19-142C-7D7B-D4A3C695F23D}"/>
              </a:ext>
            </a:extLst>
          </p:cNvPr>
          <p:cNvSpPr txBox="1">
            <a:spLocks/>
          </p:cNvSpPr>
          <p:nvPr/>
        </p:nvSpPr>
        <p:spPr>
          <a:xfrm>
            <a:off x="4625540" y="1305129"/>
            <a:ext cx="7245656" cy="4807989"/>
          </a:xfrm>
          <a:prstGeom prst="rect">
            <a:avLst/>
          </a:prstGeom>
          <a:noFill/>
          <a:ln>
            <a:noFill/>
          </a:ln>
        </p:spPr>
        <p:txBody>
          <a:bodyPr spcFirstLastPara="1" vert="horz" wrap="square" lIns="91425" tIns="45700" rIns="91425" bIns="45700" rtlCol="0" anchor="t" anchorCtr="0">
            <a:noAutofit/>
          </a:bodyPr>
          <a:lstStyle>
            <a:lvl1pPr marL="457200" lvl="0" indent="-342900" algn="l" defTabSz="914400" rtl="0" eaLnBrk="1" latinLnBrk="0" hangingPunct="1">
              <a:lnSpc>
                <a:spcPct val="90000"/>
              </a:lnSpc>
              <a:spcBef>
                <a:spcPts val="1000"/>
              </a:spcBef>
              <a:spcAft>
                <a:spcPts val="0"/>
              </a:spcAft>
              <a:buClr>
                <a:srgbClr val="404040"/>
              </a:buClr>
              <a:buSzPts val="1800"/>
              <a:buFont typeface="Arial" panose="020B0604020202020204" pitchFamily="34" charset="0"/>
              <a:buChar char="•"/>
              <a:defRPr sz="2000" kern="1200">
                <a:solidFill>
                  <a:schemeClr val="tx1"/>
                </a:solidFill>
                <a:effectLst/>
                <a:latin typeface="+mn-lt"/>
                <a:ea typeface="+mn-ea"/>
                <a:cs typeface="+mn-cs"/>
              </a:defRPr>
            </a:lvl1pPr>
            <a:lvl2pPr marL="914400" lvl="1"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800" kern="1200" cap="none" baseline="0">
                <a:solidFill>
                  <a:schemeClr val="tx1"/>
                </a:solidFill>
                <a:effectLst/>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600" kern="1200">
                <a:solidFill>
                  <a:schemeClr val="tx1"/>
                </a:solidFill>
                <a:effectLst/>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400" kern="1200" cap="none" baseline="0">
                <a:solidFill>
                  <a:schemeClr val="tx1"/>
                </a:solidFill>
                <a:effectLst/>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200" kern="1200">
                <a:solidFill>
                  <a:schemeClr val="tx1"/>
                </a:solidFill>
                <a:effectLst/>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9pPr>
          </a:lstStyle>
          <a:p>
            <a:pPr marL="609600" lvl="0" indent="-419100" algn="l" rtl="0">
              <a:lnSpc>
                <a:spcPct val="90000"/>
              </a:lnSpc>
              <a:spcBef>
                <a:spcPts val="1000"/>
              </a:spcBef>
              <a:spcAft>
                <a:spcPts val="0"/>
              </a:spcAft>
              <a:buClr>
                <a:srgbClr val="000000"/>
              </a:buClr>
              <a:buSzPts val="1800"/>
              <a:buFont typeface="Source Sans Pro"/>
              <a:buChar char="●"/>
            </a:pPr>
            <a:endParaRPr lang="en-US" sz="2800" dirty="0">
              <a:solidFill>
                <a:srgbClr val="000000"/>
              </a:solidFill>
              <a:latin typeface="Source Sans Pro"/>
              <a:ea typeface="Source Sans Pro"/>
              <a:cs typeface="Source Sans Pro"/>
              <a:sym typeface="Source Sans Pro"/>
            </a:endParaRPr>
          </a:p>
        </p:txBody>
      </p:sp>
      <p:pic>
        <p:nvPicPr>
          <p:cNvPr id="3" name="Picture 2">
            <a:extLst>
              <a:ext uri="{FF2B5EF4-FFF2-40B4-BE49-F238E27FC236}">
                <a16:creationId xmlns:a16="http://schemas.microsoft.com/office/drawing/2014/main" id="{110EF4B6-16A7-A701-628A-BAC889D3B6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07008"/>
            <a:ext cx="4236783" cy="5650992"/>
          </a:xfrm>
          <a:prstGeom prst="rect">
            <a:avLst/>
          </a:prstGeom>
        </p:spPr>
      </p:pic>
      <p:sp>
        <p:nvSpPr>
          <p:cNvPr id="7" name="TextBox 6">
            <a:extLst>
              <a:ext uri="{FF2B5EF4-FFF2-40B4-BE49-F238E27FC236}">
                <a16:creationId xmlns:a16="http://schemas.microsoft.com/office/drawing/2014/main" id="{B7343925-C90D-A919-5CC3-B2D71E4E8AD3}"/>
              </a:ext>
            </a:extLst>
          </p:cNvPr>
          <p:cNvSpPr txBox="1"/>
          <p:nvPr/>
        </p:nvSpPr>
        <p:spPr>
          <a:xfrm>
            <a:off x="4236783" y="1991683"/>
            <a:ext cx="6098582" cy="3123932"/>
          </a:xfrm>
          <a:prstGeom prst="rect">
            <a:avLst/>
          </a:prstGeom>
          <a:noFill/>
        </p:spPr>
        <p:txBody>
          <a:bodyPr wrap="square">
            <a:spAutoFit/>
          </a:bodyPr>
          <a:lstStyle/>
          <a:p>
            <a:pPr marL="609600" marR="0" lvl="0" indent="-419100" algn="l" defTabSz="914400" rtl="0" eaLnBrk="1" fontAlgn="auto" latinLnBrk="0" hangingPunct="1">
              <a:lnSpc>
                <a:spcPct val="90000"/>
              </a:lnSpc>
              <a:spcBef>
                <a:spcPts val="1000"/>
              </a:spcBef>
              <a:spcAft>
                <a:spcPts val="0"/>
              </a:spcAft>
              <a:buClr>
                <a:srgbClr val="000000"/>
              </a:buClr>
              <a:buSzPts val="18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For noncredit students seeking to transition into credit programs transition specialists can provide an important safety net.  </a:t>
            </a:r>
          </a:p>
          <a:p>
            <a:pPr marL="609600" marR="0" lvl="0" indent="-419100" algn="l" defTabSz="914400" rtl="0" eaLnBrk="1" fontAlgn="auto" latinLnBrk="0" hangingPunct="1">
              <a:lnSpc>
                <a:spcPct val="90000"/>
              </a:lnSpc>
              <a:spcBef>
                <a:spcPts val="1000"/>
              </a:spcBef>
              <a:spcAft>
                <a:spcPts val="0"/>
              </a:spcAft>
              <a:buClr>
                <a:srgbClr val="000000"/>
              </a:buClr>
              <a:buSzPts val="18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Some crucial areas of support include:</a:t>
            </a:r>
          </a:p>
          <a:p>
            <a:pPr marL="1219200" marR="0" lvl="1" indent="-457200" algn="l" defTabSz="914400" rtl="0" eaLnBrk="1" fontAlgn="auto" latinLnBrk="0" hangingPunct="1">
              <a:lnSpc>
                <a:spcPct val="90000"/>
              </a:lnSpc>
              <a:spcBef>
                <a:spcPts val="1700"/>
              </a:spcBef>
              <a:spcAft>
                <a:spcPts val="0"/>
              </a:spcAft>
              <a:buClr>
                <a:srgbClr val="000000"/>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Career and academic counseling</a:t>
            </a:r>
          </a:p>
          <a:p>
            <a:pPr marL="1219200" marR="0" lvl="1" indent="-457200" algn="l" defTabSz="914400" rtl="0" eaLnBrk="1" fontAlgn="auto" latinLnBrk="0" hangingPunct="1">
              <a:lnSpc>
                <a:spcPct val="90000"/>
              </a:lnSpc>
              <a:spcBef>
                <a:spcPts val="500"/>
              </a:spcBef>
              <a:spcAft>
                <a:spcPts val="0"/>
              </a:spcAft>
              <a:buClr>
                <a:srgbClr val="000000"/>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Financial aid services</a:t>
            </a:r>
          </a:p>
          <a:p>
            <a:pPr marL="1219200" marR="0" lvl="1" indent="-457200" algn="l" defTabSz="914400" rtl="0" eaLnBrk="1" fontAlgn="auto" latinLnBrk="0" hangingPunct="1">
              <a:lnSpc>
                <a:spcPct val="90000"/>
              </a:lnSpc>
              <a:spcBef>
                <a:spcPts val="500"/>
              </a:spcBef>
              <a:spcAft>
                <a:spcPts val="0"/>
              </a:spcAft>
              <a:buClr>
                <a:srgbClr val="000000"/>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Academic support including tutoring</a:t>
            </a:r>
          </a:p>
          <a:p>
            <a:pPr marL="1219200" marR="0" lvl="1" indent="-457200" algn="l" defTabSz="914400" rtl="0" eaLnBrk="1" fontAlgn="auto" latinLnBrk="0" hangingPunct="1">
              <a:lnSpc>
                <a:spcPct val="90000"/>
              </a:lnSpc>
              <a:spcBef>
                <a:spcPts val="500"/>
              </a:spcBef>
              <a:spcAft>
                <a:spcPts val="0"/>
              </a:spcAft>
              <a:buClr>
                <a:srgbClr val="000000"/>
              </a:buClr>
              <a:buSzPts val="24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Supportive Services such as CalWORKs, CAEP, EOPS and DSS</a:t>
            </a:r>
          </a:p>
        </p:txBody>
      </p:sp>
    </p:spTree>
    <p:extLst>
      <p:ext uri="{BB962C8B-B14F-4D97-AF65-F5344CB8AC3E}">
        <p14:creationId xmlns:p14="http://schemas.microsoft.com/office/powerpoint/2010/main" val="3134356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67F70508-09B8-858C-AD83-6BC2AB75DBD6}"/>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1B63C93-4A5E-E106-F141-5891C3B11869}"/>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C6220222-05EB-0654-0285-25BBE34F3FEE}"/>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6" name="TextBox 5">
            <a:extLst>
              <a:ext uri="{FF2B5EF4-FFF2-40B4-BE49-F238E27FC236}">
                <a16:creationId xmlns:a16="http://schemas.microsoft.com/office/drawing/2014/main" id="{28F088D4-AE1C-891A-F7F7-2F6ECD117242}"/>
              </a:ext>
            </a:extLst>
          </p:cNvPr>
          <p:cNvSpPr txBox="1"/>
          <p:nvPr/>
        </p:nvSpPr>
        <p:spPr>
          <a:xfrm>
            <a:off x="4583111" y="358354"/>
            <a:ext cx="7481341" cy="461665"/>
          </a:xfrm>
          <a:prstGeom prst="rect">
            <a:avLst/>
          </a:prstGeom>
          <a:noFill/>
        </p:spPr>
        <p:txBody>
          <a:bodyPr wrap="square">
            <a:spAutoFit/>
          </a:bodyPr>
          <a:lstStyle/>
          <a:p>
            <a:r>
              <a:rPr lang="en-US" sz="2400" b="1" dirty="0"/>
              <a:t>READ THE </a:t>
            </a:r>
            <a:r>
              <a:rPr lang="en-US" sz="2400" b="1" u="sng" dirty="0">
                <a:solidFill>
                  <a:schemeClr val="bg1"/>
                </a:solidFill>
                <a:hlinkClick r:id="rId3">
                  <a:extLst>
                    <a:ext uri="{A12FA001-AC4F-418D-AE19-62706E023703}">
                      <ahyp:hlinkClr xmlns:ahyp="http://schemas.microsoft.com/office/drawing/2018/hyperlinkcolor" val="tx"/>
                    </a:ext>
                  </a:extLst>
                </a:hlinkClick>
              </a:rPr>
              <a:t>PCAH</a:t>
            </a:r>
            <a:r>
              <a:rPr lang="en-US" sz="2400" b="1" dirty="0">
                <a:solidFill>
                  <a:schemeClr val="bg1"/>
                </a:solidFill>
              </a:rPr>
              <a:t>! SPECIFICALLY</a:t>
            </a:r>
            <a:r>
              <a:rPr lang="en-US" sz="2400" b="1" dirty="0"/>
              <a:t>, PAGES 103-145</a:t>
            </a:r>
            <a:endParaRPr lang="en-US" sz="2400" b="1" dirty="0">
              <a:latin typeface="+mj-lt"/>
            </a:endParaRPr>
          </a:p>
        </p:txBody>
      </p:sp>
      <p:sp>
        <p:nvSpPr>
          <p:cNvPr id="8" name="Text Placeholder 2">
            <a:extLst>
              <a:ext uri="{FF2B5EF4-FFF2-40B4-BE49-F238E27FC236}">
                <a16:creationId xmlns:a16="http://schemas.microsoft.com/office/drawing/2014/main" id="{0FA8DCB8-4151-DB2B-C233-07BC8042FE12}"/>
              </a:ext>
            </a:extLst>
          </p:cNvPr>
          <p:cNvSpPr txBox="1">
            <a:spLocks/>
          </p:cNvSpPr>
          <p:nvPr/>
        </p:nvSpPr>
        <p:spPr>
          <a:xfrm>
            <a:off x="4700954" y="1651493"/>
            <a:ext cx="7245656" cy="4807989"/>
          </a:xfrm>
          <a:prstGeom prst="rect">
            <a:avLst/>
          </a:prstGeom>
          <a:noFill/>
          <a:ln>
            <a:noFill/>
          </a:ln>
        </p:spPr>
        <p:txBody>
          <a:bodyPr spcFirstLastPara="1" vert="horz" wrap="square" lIns="91425" tIns="45700" rIns="91425" bIns="45700" rtlCol="0" anchor="t" anchorCtr="0">
            <a:noAutofit/>
          </a:bodyPr>
          <a:lstStyle>
            <a:lvl1pPr marL="457200" lvl="0" indent="-342900" algn="l" defTabSz="914400" rtl="0" eaLnBrk="1" latinLnBrk="0" hangingPunct="1">
              <a:lnSpc>
                <a:spcPct val="90000"/>
              </a:lnSpc>
              <a:spcBef>
                <a:spcPts val="1000"/>
              </a:spcBef>
              <a:spcAft>
                <a:spcPts val="0"/>
              </a:spcAft>
              <a:buClr>
                <a:srgbClr val="404040"/>
              </a:buClr>
              <a:buSzPts val="1800"/>
              <a:buFont typeface="Arial" panose="020B0604020202020204" pitchFamily="34" charset="0"/>
              <a:buChar char="•"/>
              <a:defRPr sz="2000" kern="1200">
                <a:solidFill>
                  <a:schemeClr val="tx1"/>
                </a:solidFill>
                <a:effectLst/>
                <a:latin typeface="+mn-lt"/>
                <a:ea typeface="+mn-ea"/>
                <a:cs typeface="+mn-cs"/>
              </a:defRPr>
            </a:lvl1pPr>
            <a:lvl2pPr marL="914400" lvl="1"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800" kern="1200" cap="none" baseline="0">
                <a:solidFill>
                  <a:schemeClr val="tx1"/>
                </a:solidFill>
                <a:effectLst/>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600" kern="1200">
                <a:solidFill>
                  <a:schemeClr val="tx1"/>
                </a:solidFill>
                <a:effectLst/>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400" kern="1200" cap="none" baseline="0">
                <a:solidFill>
                  <a:schemeClr val="tx1"/>
                </a:solidFill>
                <a:effectLst/>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200" kern="1200">
                <a:solidFill>
                  <a:schemeClr val="tx1"/>
                </a:solidFill>
                <a:effectLst/>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9pPr>
          </a:lstStyle>
          <a:p>
            <a:pPr marL="114300" marR="0" lvl="0" indent="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7BD5A368-485B-B290-72FF-DFD285CF2FE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207477"/>
            <a:ext cx="4759570" cy="5650523"/>
          </a:xfrm>
          <a:prstGeom prst="rect">
            <a:avLst/>
          </a:prstGeom>
        </p:spPr>
      </p:pic>
      <p:pic>
        <p:nvPicPr>
          <p:cNvPr id="2" name="Picture 1">
            <a:extLst>
              <a:ext uri="{FF2B5EF4-FFF2-40B4-BE49-F238E27FC236}">
                <a16:creationId xmlns:a16="http://schemas.microsoft.com/office/drawing/2014/main" id="{1992C7B7-EA66-4423-8CD9-3CE1952CE4A2}"/>
              </a:ext>
            </a:extLst>
          </p:cNvPr>
          <p:cNvPicPr>
            <a:picLocks noChangeAspect="1"/>
          </p:cNvPicPr>
          <p:nvPr/>
        </p:nvPicPr>
        <p:blipFill>
          <a:blip r:embed="rId5"/>
          <a:stretch>
            <a:fillRect/>
          </a:stretch>
        </p:blipFill>
        <p:spPr>
          <a:xfrm>
            <a:off x="6367074" y="1333601"/>
            <a:ext cx="4309335" cy="5423892"/>
          </a:xfrm>
          <a:prstGeom prst="rect">
            <a:avLst/>
          </a:prstGeom>
        </p:spPr>
      </p:pic>
    </p:spTree>
    <p:extLst>
      <p:ext uri="{BB962C8B-B14F-4D97-AF65-F5344CB8AC3E}">
        <p14:creationId xmlns:p14="http://schemas.microsoft.com/office/powerpoint/2010/main" val="3062065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3B77B32D-643B-1CBF-EC3A-A0289AB4FF09}"/>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562D224-3A26-F094-CBA5-C3BB10E08D86}"/>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E4F9B8C3-26E1-8E53-59B0-91D4B5478BAB}"/>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6" name="TextBox 5">
            <a:extLst>
              <a:ext uri="{FF2B5EF4-FFF2-40B4-BE49-F238E27FC236}">
                <a16:creationId xmlns:a16="http://schemas.microsoft.com/office/drawing/2014/main" id="{C99ADC17-E99B-CA54-87B4-B346CFE9C83F}"/>
              </a:ext>
            </a:extLst>
          </p:cNvPr>
          <p:cNvSpPr txBox="1"/>
          <p:nvPr/>
        </p:nvSpPr>
        <p:spPr>
          <a:xfrm>
            <a:off x="4956514" y="398518"/>
            <a:ext cx="6990096" cy="461665"/>
          </a:xfrm>
          <a:prstGeom prst="rect">
            <a:avLst/>
          </a:prstGeom>
          <a:noFill/>
        </p:spPr>
        <p:txBody>
          <a:bodyPr wrap="square">
            <a:spAutoFit/>
          </a:bodyPr>
          <a:lstStyle/>
          <a:p>
            <a:r>
              <a:rPr lang="en-US" sz="2400" b="1" dirty="0"/>
              <a:t>TOP CODES AND EXISTING CURRICULUM</a:t>
            </a:r>
            <a:endParaRPr lang="en-US" sz="2400" b="1" dirty="0">
              <a:latin typeface="+mj-lt"/>
            </a:endParaRPr>
          </a:p>
        </p:txBody>
      </p:sp>
      <p:sp>
        <p:nvSpPr>
          <p:cNvPr id="8" name="Text Placeholder 2">
            <a:extLst>
              <a:ext uri="{FF2B5EF4-FFF2-40B4-BE49-F238E27FC236}">
                <a16:creationId xmlns:a16="http://schemas.microsoft.com/office/drawing/2014/main" id="{560A811D-E1D5-0E1F-9D2A-E12F27745074}"/>
              </a:ext>
            </a:extLst>
          </p:cNvPr>
          <p:cNvSpPr txBox="1">
            <a:spLocks/>
          </p:cNvSpPr>
          <p:nvPr/>
        </p:nvSpPr>
        <p:spPr>
          <a:xfrm>
            <a:off x="4700954" y="1651493"/>
            <a:ext cx="7245656" cy="4807989"/>
          </a:xfrm>
          <a:prstGeom prst="rect">
            <a:avLst/>
          </a:prstGeom>
          <a:noFill/>
          <a:ln>
            <a:noFill/>
          </a:ln>
        </p:spPr>
        <p:txBody>
          <a:bodyPr spcFirstLastPara="1" vert="horz" wrap="square" lIns="91425" tIns="45700" rIns="91425" bIns="45700" rtlCol="0" anchor="t" anchorCtr="0">
            <a:noAutofit/>
          </a:bodyPr>
          <a:lstStyle>
            <a:lvl1pPr marL="457200" lvl="0" indent="-342900" algn="l" defTabSz="914400" rtl="0" eaLnBrk="1" latinLnBrk="0" hangingPunct="1">
              <a:lnSpc>
                <a:spcPct val="90000"/>
              </a:lnSpc>
              <a:spcBef>
                <a:spcPts val="1000"/>
              </a:spcBef>
              <a:spcAft>
                <a:spcPts val="0"/>
              </a:spcAft>
              <a:buClr>
                <a:srgbClr val="404040"/>
              </a:buClr>
              <a:buSzPts val="1800"/>
              <a:buFont typeface="Arial" panose="020B0604020202020204" pitchFamily="34" charset="0"/>
              <a:buChar char="•"/>
              <a:defRPr sz="2000" kern="1200">
                <a:solidFill>
                  <a:schemeClr val="tx1"/>
                </a:solidFill>
                <a:effectLst/>
                <a:latin typeface="+mn-lt"/>
                <a:ea typeface="+mn-ea"/>
                <a:cs typeface="+mn-cs"/>
              </a:defRPr>
            </a:lvl1pPr>
            <a:lvl2pPr marL="914400" lvl="1"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800" kern="1200" cap="none" baseline="0">
                <a:solidFill>
                  <a:schemeClr val="tx1"/>
                </a:solidFill>
                <a:effectLst/>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600" kern="1200">
                <a:solidFill>
                  <a:schemeClr val="tx1"/>
                </a:solidFill>
                <a:effectLst/>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400" kern="1200" cap="none" baseline="0">
                <a:solidFill>
                  <a:schemeClr val="tx1"/>
                </a:solidFill>
                <a:effectLst/>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200" kern="1200">
                <a:solidFill>
                  <a:schemeClr val="tx1"/>
                </a:solidFill>
                <a:effectLst/>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9pPr>
          </a:lstStyle>
          <a:p>
            <a:pPr marL="114300" marR="0" lvl="0" indent="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82316745-CEE1-7B6B-4CBE-22F337AA95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07008"/>
            <a:ext cx="4736592" cy="5650992"/>
          </a:xfrm>
          <a:prstGeom prst="rect">
            <a:avLst/>
          </a:prstGeom>
        </p:spPr>
      </p:pic>
      <p:sp>
        <p:nvSpPr>
          <p:cNvPr id="7" name="TextBox 6">
            <a:extLst>
              <a:ext uri="{FF2B5EF4-FFF2-40B4-BE49-F238E27FC236}">
                <a16:creationId xmlns:a16="http://schemas.microsoft.com/office/drawing/2014/main" id="{5D8BEA21-A829-D1A4-1F22-0E52E425FEF4}"/>
              </a:ext>
            </a:extLst>
          </p:cNvPr>
          <p:cNvSpPr txBox="1"/>
          <p:nvPr/>
        </p:nvSpPr>
        <p:spPr>
          <a:xfrm>
            <a:off x="5029433" y="1385625"/>
            <a:ext cx="6098582" cy="5293757"/>
          </a:xfrm>
          <a:prstGeom prst="rect">
            <a:avLst/>
          </a:prstGeom>
          <a:noFill/>
        </p:spPr>
        <p:txBody>
          <a:bodyPr wrap="square">
            <a:spAutoFit/>
          </a:bodyPr>
          <a:lstStyle/>
          <a:p>
            <a:pPr marL="609600" marR="0" lvl="0" indent="-450850" algn="l" defTabSz="914400" rtl="0" eaLnBrk="1" fontAlgn="auto" latinLnBrk="0" hangingPunct="1">
              <a:lnSpc>
                <a:spcPct val="90000"/>
              </a:lnSpc>
              <a:spcBef>
                <a:spcPts val="1000"/>
              </a:spcBef>
              <a:spcAft>
                <a:spcPts val="0"/>
              </a:spcAft>
              <a:buClr>
                <a:prstClr val="black"/>
              </a:buClr>
              <a:buSzPts val="23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There are specific TOP codes that must be used for each category of noncredit. </a:t>
            </a:r>
          </a:p>
          <a:p>
            <a:pPr marL="609600" marR="0" lvl="0" indent="-450850" algn="l" defTabSz="914400" rtl="0" eaLnBrk="1" fontAlgn="auto" latinLnBrk="0" hangingPunct="1">
              <a:lnSpc>
                <a:spcPct val="90000"/>
              </a:lnSpc>
              <a:spcBef>
                <a:spcPts val="1000"/>
              </a:spcBef>
              <a:spcAft>
                <a:spcPts val="0"/>
              </a:spcAft>
              <a:buClr>
                <a:prstClr val="black"/>
              </a:buClr>
              <a:buSzPts val="23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Being familiar with TOP Codes helps determine which category of noncredit is most appropriate for the curriculum being developed</a:t>
            </a:r>
          </a:p>
          <a:p>
            <a:pPr marL="609600" marR="0" lvl="0" indent="-450850" algn="l" defTabSz="914400" rtl="0" eaLnBrk="1" fontAlgn="auto" latinLnBrk="0" hangingPunct="1">
              <a:lnSpc>
                <a:spcPct val="90000"/>
              </a:lnSpc>
              <a:spcBef>
                <a:spcPts val="1000"/>
              </a:spcBef>
              <a:spcAft>
                <a:spcPts val="0"/>
              </a:spcAft>
              <a:buClr>
                <a:prstClr val="black"/>
              </a:buClr>
              <a:buSzPts val="23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What noncredit curriculum currently exists at De Anza College?	</a:t>
            </a:r>
          </a:p>
          <a:p>
            <a:pPr marL="1066800" lvl="1" indent="-450850" defTabSz="914400">
              <a:lnSpc>
                <a:spcPct val="90000"/>
              </a:lnSpc>
              <a:spcBef>
                <a:spcPts val="1000"/>
              </a:spcBef>
              <a:buClr>
                <a:prstClr val="black"/>
              </a:buClr>
              <a:buSzPts val="2300"/>
              <a:buFont typeface="Source Sans Pro"/>
              <a:buChar char="●"/>
              <a:defRPr/>
            </a:pPr>
            <a:r>
              <a:rPr lang="en-US" sz="2000" dirty="0">
                <a:solidFill>
                  <a:srgbClr val="070707"/>
                </a:solidFill>
              </a:rPr>
              <a:t>See spreadsheet for existing 90 enhanced (</a:t>
            </a:r>
            <a:r>
              <a:rPr lang="en-US" sz="2000" dirty="0">
                <a:solidFill>
                  <a:srgbClr val="0070C0"/>
                </a:solidFill>
              </a:rPr>
              <a:t>blue</a:t>
            </a:r>
            <a:r>
              <a:rPr lang="en-US" sz="2000" dirty="0">
                <a:solidFill>
                  <a:srgbClr val="070707"/>
                </a:solidFill>
              </a:rPr>
              <a:t>) and 5 non-enhanced active NC courses at DAC</a:t>
            </a:r>
            <a:endParaRPr kumimoji="0" lang="en-US" sz="2000" b="0" i="0" u="none" strike="noStrike" kern="1200" cap="none" spc="0" normalizeH="0" baseline="0" noProof="0" dirty="0">
              <a:ln>
                <a:noFill/>
              </a:ln>
              <a:solidFill>
                <a:srgbClr val="070707"/>
              </a:solidFill>
              <a:effectLst/>
              <a:uLnTx/>
              <a:uFillTx/>
              <a:ea typeface="Source Sans Pro"/>
              <a:cs typeface="Source Sans Pro"/>
              <a:sym typeface="Source Sans Pro"/>
            </a:endParaRPr>
          </a:p>
          <a:p>
            <a:pPr marL="609600" lvl="0" indent="-450850" defTabSz="914400">
              <a:lnSpc>
                <a:spcPct val="90000"/>
              </a:lnSpc>
              <a:spcBef>
                <a:spcPts val="1000"/>
              </a:spcBef>
              <a:buClr>
                <a:prstClr val="black"/>
              </a:buClr>
              <a:buSzPts val="2300"/>
              <a:buFont typeface="Source Sans Pro"/>
              <a:buChar char="●"/>
              <a:defRPr/>
            </a:pPr>
            <a:r>
              <a:rPr lang="en-US" sz="2000" dirty="0">
                <a:solidFill>
                  <a:srgbClr val="C00000"/>
                </a:solidFill>
                <a:ea typeface="Source Sans Pro"/>
                <a:cs typeface="Source Sans Pro"/>
                <a:sym typeface="Source Sans Pro"/>
              </a:rPr>
              <a:t>What noncredit curriculum currently exists at other </a:t>
            </a: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colleges? </a:t>
            </a:r>
            <a:endParaRPr lang="en-US" sz="2000" dirty="0">
              <a:solidFill>
                <a:srgbClr val="C00000"/>
              </a:solidFill>
              <a:ea typeface="Source Sans Pro"/>
              <a:cs typeface="Source Sans Pro"/>
              <a:sym typeface="Source Sans Pro"/>
            </a:endParaRPr>
          </a:p>
          <a:p>
            <a:pPr marL="1066800" lvl="1" indent="-450850" defTabSz="914400">
              <a:lnSpc>
                <a:spcPct val="90000"/>
              </a:lnSpc>
              <a:spcBef>
                <a:spcPts val="1000"/>
              </a:spcBef>
              <a:buClr>
                <a:prstClr val="black"/>
              </a:buClr>
              <a:buSzPts val="2300"/>
              <a:buFont typeface="Source Sans Pro"/>
              <a:buChar char="●"/>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COCI 2.0 and our Curriculum Coordinator can answer that question </a:t>
            </a:r>
            <a:r>
              <a:rPr kumimoji="0" lang="en-US" sz="2000" b="0" i="0" u="none" strike="noStrike" kern="1200" cap="none" spc="0" normalizeH="0" baseline="0" noProof="0" dirty="0">
                <a:ln>
                  <a:noFill/>
                </a:ln>
                <a:solidFill>
                  <a:srgbClr val="C00000"/>
                </a:solidFill>
                <a:effectLst/>
                <a:uLnTx/>
                <a:uFillTx/>
                <a:ea typeface="Source Sans Pro"/>
                <a:cs typeface="Source Sans Pro"/>
                <a:sym typeface="Wingdings" panose="05000000000000000000" pitchFamily="2" charset="2"/>
              </a:rPr>
              <a:t></a:t>
            </a:r>
          </a:p>
          <a:p>
            <a:pPr marL="1066800" lvl="1" indent="-450850" defTabSz="914400">
              <a:lnSpc>
                <a:spcPct val="90000"/>
              </a:lnSpc>
              <a:spcBef>
                <a:spcPts val="1000"/>
              </a:spcBef>
              <a:buClr>
                <a:prstClr val="black"/>
              </a:buClr>
              <a:buSzPts val="2300"/>
              <a:buFont typeface="Source Sans Pro"/>
              <a:buChar char="●"/>
              <a:defRPr/>
            </a:pPr>
            <a:r>
              <a:rPr lang="en-US" sz="2000" dirty="0">
                <a:solidFill>
                  <a:srgbClr val="C00000"/>
                </a:solidFill>
                <a:ea typeface="Source Sans Pro"/>
                <a:cs typeface="Source Sans Pro"/>
                <a:sym typeface="Wingdings" panose="05000000000000000000" pitchFamily="2" charset="2"/>
              </a:rPr>
              <a:t>Also see suggested college districts on slide 25.</a:t>
            </a:r>
            <a:endPar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endParaRPr>
          </a:p>
        </p:txBody>
      </p:sp>
    </p:spTree>
    <p:extLst>
      <p:ext uri="{BB962C8B-B14F-4D97-AF65-F5344CB8AC3E}">
        <p14:creationId xmlns:p14="http://schemas.microsoft.com/office/powerpoint/2010/main" val="26171334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AB7FE4FB-E4FE-3386-40CB-437462D6765D}"/>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64E9FDAD-9578-9280-45D2-BBDCEF6724E6}"/>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6CDC244F-011C-3B90-56FD-8C27B7082E83}"/>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6" name="TextBox 5">
            <a:extLst>
              <a:ext uri="{FF2B5EF4-FFF2-40B4-BE49-F238E27FC236}">
                <a16:creationId xmlns:a16="http://schemas.microsoft.com/office/drawing/2014/main" id="{277067BD-F649-337C-A6E3-7FFA85890BAB}"/>
              </a:ext>
            </a:extLst>
          </p:cNvPr>
          <p:cNvSpPr txBox="1"/>
          <p:nvPr/>
        </p:nvSpPr>
        <p:spPr>
          <a:xfrm>
            <a:off x="4566836" y="413657"/>
            <a:ext cx="6098582" cy="461665"/>
          </a:xfrm>
          <a:prstGeom prst="rect">
            <a:avLst/>
          </a:prstGeom>
          <a:noFill/>
        </p:spPr>
        <p:txBody>
          <a:bodyPr wrap="square">
            <a:spAutoFit/>
          </a:bodyPr>
          <a:lstStyle/>
          <a:p>
            <a:r>
              <a:rPr lang="en-US" sz="2400" b="1" dirty="0"/>
              <a:t>LMI: QUANTITATIVE AND QUALITATIVE </a:t>
            </a:r>
            <a:endParaRPr lang="en-US" sz="2400" b="1" dirty="0">
              <a:latin typeface="+mj-lt"/>
            </a:endParaRPr>
          </a:p>
        </p:txBody>
      </p:sp>
      <p:sp>
        <p:nvSpPr>
          <p:cNvPr id="8" name="Text Placeholder 2">
            <a:extLst>
              <a:ext uri="{FF2B5EF4-FFF2-40B4-BE49-F238E27FC236}">
                <a16:creationId xmlns:a16="http://schemas.microsoft.com/office/drawing/2014/main" id="{1D7BC53E-E72B-017D-77B2-B412CCAD901A}"/>
              </a:ext>
            </a:extLst>
          </p:cNvPr>
          <p:cNvSpPr txBox="1">
            <a:spLocks/>
          </p:cNvSpPr>
          <p:nvPr/>
        </p:nvSpPr>
        <p:spPr>
          <a:xfrm>
            <a:off x="4700954" y="1651493"/>
            <a:ext cx="7245656" cy="4807989"/>
          </a:xfrm>
          <a:prstGeom prst="rect">
            <a:avLst/>
          </a:prstGeom>
          <a:noFill/>
          <a:ln>
            <a:noFill/>
          </a:ln>
        </p:spPr>
        <p:txBody>
          <a:bodyPr spcFirstLastPara="1" vert="horz" wrap="square" lIns="91425" tIns="45700" rIns="91425" bIns="45700" rtlCol="0" anchor="t" anchorCtr="0">
            <a:noAutofit/>
          </a:bodyPr>
          <a:lstStyle>
            <a:lvl1pPr marL="457200" lvl="0" indent="-342900" algn="l" defTabSz="914400" rtl="0" eaLnBrk="1" latinLnBrk="0" hangingPunct="1">
              <a:lnSpc>
                <a:spcPct val="90000"/>
              </a:lnSpc>
              <a:spcBef>
                <a:spcPts val="1000"/>
              </a:spcBef>
              <a:spcAft>
                <a:spcPts val="0"/>
              </a:spcAft>
              <a:buClr>
                <a:srgbClr val="404040"/>
              </a:buClr>
              <a:buSzPts val="1800"/>
              <a:buFont typeface="Arial" panose="020B0604020202020204" pitchFamily="34" charset="0"/>
              <a:buChar char="•"/>
              <a:defRPr sz="2000" kern="1200">
                <a:solidFill>
                  <a:schemeClr val="tx1"/>
                </a:solidFill>
                <a:effectLst/>
                <a:latin typeface="+mn-lt"/>
                <a:ea typeface="+mn-ea"/>
                <a:cs typeface="+mn-cs"/>
              </a:defRPr>
            </a:lvl1pPr>
            <a:lvl2pPr marL="914400" lvl="1"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800" kern="1200" cap="none" baseline="0">
                <a:solidFill>
                  <a:schemeClr val="tx1"/>
                </a:solidFill>
                <a:effectLst/>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600" kern="1200">
                <a:solidFill>
                  <a:schemeClr val="tx1"/>
                </a:solidFill>
                <a:effectLst/>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400" kern="1200" cap="none" baseline="0">
                <a:solidFill>
                  <a:schemeClr val="tx1"/>
                </a:solidFill>
                <a:effectLst/>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200" kern="1200">
                <a:solidFill>
                  <a:schemeClr val="tx1"/>
                </a:solidFill>
                <a:effectLst/>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9pPr>
          </a:lstStyle>
          <a:p>
            <a:pPr marL="114300" marR="0" lvl="0" indent="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13A0832F-2D5D-4F14-AA9A-9E7D645608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07477"/>
            <a:ext cx="4630615" cy="5650523"/>
          </a:xfrm>
          <a:prstGeom prst="rect">
            <a:avLst/>
          </a:prstGeom>
        </p:spPr>
      </p:pic>
      <p:sp>
        <p:nvSpPr>
          <p:cNvPr id="7" name="TextBox 6">
            <a:extLst>
              <a:ext uri="{FF2B5EF4-FFF2-40B4-BE49-F238E27FC236}">
                <a16:creationId xmlns:a16="http://schemas.microsoft.com/office/drawing/2014/main" id="{D21A69BA-4CD6-2DEC-CE98-7B158D5A0FB0}"/>
              </a:ext>
            </a:extLst>
          </p:cNvPr>
          <p:cNvSpPr txBox="1"/>
          <p:nvPr/>
        </p:nvSpPr>
        <p:spPr>
          <a:xfrm>
            <a:off x="4860890" y="1207477"/>
            <a:ext cx="6098582" cy="424270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None/>
              <a:tabLst/>
              <a:defRPr/>
            </a:pPr>
            <a:endParaRPr kumimoji="0" lang="en-US" b="0" i="0" u="none" strike="noStrike" kern="1200" cap="none" spc="0" normalizeH="0" baseline="0" noProof="0" dirty="0">
              <a:ln>
                <a:noFill/>
              </a:ln>
              <a:solidFill>
                <a:srgbClr val="C00000"/>
              </a:solidFill>
              <a:effectLst/>
              <a:uLnTx/>
              <a:uFillTx/>
              <a:ea typeface="Source Sans Pro"/>
              <a:cs typeface="Source Sans Pro"/>
              <a:sym typeface="Source Sans Pro"/>
            </a:endParaRPr>
          </a:p>
          <a:p>
            <a:pPr marL="609600" marR="0" lvl="0" indent="-450850" algn="l" defTabSz="914400" rtl="0" eaLnBrk="1" fontAlgn="auto" latinLnBrk="0" hangingPunct="1">
              <a:lnSpc>
                <a:spcPct val="90000"/>
              </a:lnSpc>
              <a:spcBef>
                <a:spcPts val="1000"/>
              </a:spcBef>
              <a:spcAft>
                <a:spcPts val="0"/>
              </a:spcAft>
              <a:buClr>
                <a:prstClr val="black"/>
              </a:buClr>
              <a:buSzPts val="23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Labor Market Information (required from EDD)</a:t>
            </a:r>
          </a:p>
          <a:p>
            <a:pPr marL="1219200" marR="0" lvl="1" indent="-450850" algn="l" defTabSz="914400" rtl="0" eaLnBrk="1" fontAlgn="auto" latinLnBrk="0" hangingPunct="1">
              <a:lnSpc>
                <a:spcPct val="90000"/>
              </a:lnSpc>
              <a:spcBef>
                <a:spcPts val="500"/>
              </a:spcBef>
              <a:spcAft>
                <a:spcPts val="0"/>
              </a:spcAft>
              <a:buClr>
                <a:prstClr val="black"/>
              </a:buClr>
              <a:buSzPts val="2300"/>
              <a:buFont typeface="Source Sans Pro"/>
              <a:buChar char="•"/>
              <a:tabLst/>
              <a:defRPr/>
            </a:pPr>
            <a:r>
              <a:rPr kumimoji="0" lang="en-US" sz="2000" b="0" i="0" u="none" strike="noStrike" kern="1200" cap="none" spc="0" normalizeH="0" baseline="0" noProof="0" dirty="0" err="1">
                <a:ln>
                  <a:noFill/>
                </a:ln>
                <a:solidFill>
                  <a:srgbClr val="C00000"/>
                </a:solidFill>
                <a:effectLst/>
                <a:uLnTx/>
                <a:uFillTx/>
                <a:ea typeface="Source Sans Pro"/>
                <a:cs typeface="Source Sans Pro"/>
                <a:sym typeface="Source Sans Pro"/>
              </a:rPr>
              <a:t>onetonline.org</a:t>
            </a:r>
            <a:endPar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endParaRPr>
          </a:p>
          <a:p>
            <a:pPr marL="1219200" marR="0" lvl="1" indent="-431800" algn="l" defTabSz="914400" rtl="0" eaLnBrk="1" fontAlgn="auto" latinLnBrk="0" hangingPunct="1">
              <a:lnSpc>
                <a:spcPct val="90000"/>
              </a:lnSpc>
              <a:spcBef>
                <a:spcPts val="500"/>
              </a:spcBef>
              <a:spcAft>
                <a:spcPts val="0"/>
              </a:spcAft>
              <a:buClr>
                <a:prstClr val="black"/>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EDD’s LMI System: </a:t>
            </a: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hlinkClick r:id="rId4"/>
              </a:rPr>
              <a:t>http://www.labormarketinfo.edd.ca.gov</a:t>
            </a: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 </a:t>
            </a:r>
          </a:p>
          <a:p>
            <a:pPr marL="1219200" marR="0" lvl="1" indent="-450850" algn="l" defTabSz="914400" rtl="0" eaLnBrk="1" fontAlgn="auto" latinLnBrk="0" hangingPunct="1">
              <a:lnSpc>
                <a:spcPct val="90000"/>
              </a:lnSpc>
              <a:spcBef>
                <a:spcPts val="500"/>
              </a:spcBef>
              <a:spcAft>
                <a:spcPts val="0"/>
              </a:spcAft>
              <a:buClr>
                <a:prstClr val="black"/>
              </a:buClr>
              <a:buSzPts val="23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Centers of Excellence for Labor Market Research: </a:t>
            </a:r>
            <a:r>
              <a:rPr kumimoji="0" lang="en-US" sz="2000" b="0" i="0" u="sng" strike="noStrike" kern="1200" cap="none" spc="0" normalizeH="0" baseline="0" noProof="0" dirty="0">
                <a:ln>
                  <a:noFill/>
                </a:ln>
                <a:solidFill>
                  <a:srgbClr val="C00000"/>
                </a:solidFill>
                <a:effectLst/>
                <a:uLnTx/>
                <a:uFillTx/>
                <a:ea typeface="Source Sans Pro"/>
                <a:cs typeface="Source Sans Pro"/>
                <a:sym typeface="Source Sans Pro"/>
                <a:hlinkClick r:id="rId5">
                  <a:extLst>
                    <a:ext uri="{A12FA001-AC4F-418D-AE19-62706E023703}">
                      <ahyp:hlinkClr xmlns:ahyp="http://schemas.microsoft.com/office/drawing/2018/hyperlinkcolor" val="tx"/>
                    </a:ext>
                  </a:extLst>
                </a:hlinkClick>
              </a:rPr>
              <a:t>http://coeccc.net/Supply-and-Demand.aspx</a:t>
            </a:r>
            <a:endParaRPr kumimoji="0" lang="en-US" sz="2000" b="0" i="0" u="none" strike="noStrike" kern="1200" cap="none" spc="0" normalizeH="0" baseline="0" noProof="0" dirty="0">
              <a:ln>
                <a:noFill/>
              </a:ln>
              <a:solidFill>
                <a:srgbClr val="C00000"/>
              </a:solidFill>
              <a:effectLst/>
              <a:uLnTx/>
              <a:uFillTx/>
              <a:ea typeface="+mn-ea"/>
              <a:cs typeface="+mn-cs"/>
            </a:endParaRPr>
          </a:p>
          <a:p>
            <a:pPr marL="609600" marR="0" lvl="0" indent="-444500" algn="l" defTabSz="914400" rtl="0" eaLnBrk="1" fontAlgn="auto" latinLnBrk="0" hangingPunct="1">
              <a:lnSpc>
                <a:spcPct val="90000"/>
              </a:lnSpc>
              <a:spcBef>
                <a:spcPts val="1000"/>
              </a:spcBef>
              <a:spcAft>
                <a:spcPts val="0"/>
              </a:spcAft>
              <a:buClr>
                <a:prstClr val="black"/>
              </a:buClr>
              <a:buSzPts val="22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Advisory board meetings (Not required)</a:t>
            </a:r>
          </a:p>
          <a:p>
            <a:pPr marL="1219200" marR="0" lvl="1" indent="-444500" algn="l" defTabSz="914400" rtl="0" eaLnBrk="1" fontAlgn="auto" latinLnBrk="0" hangingPunct="1">
              <a:lnSpc>
                <a:spcPct val="90000"/>
              </a:lnSpc>
              <a:spcBef>
                <a:spcPts val="500"/>
              </a:spcBef>
              <a:spcAft>
                <a:spcPts val="0"/>
              </a:spcAft>
              <a:buClr>
                <a:prstClr val="black"/>
              </a:buClr>
              <a:buSzPts val="22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What short-term vocational programs can increase the employability of students? </a:t>
            </a:r>
          </a:p>
          <a:p>
            <a:pPr marL="1219200" marR="0" lvl="1" indent="-444500" algn="l" defTabSz="914400" rtl="0" eaLnBrk="1" fontAlgn="auto" latinLnBrk="0" hangingPunct="1">
              <a:lnSpc>
                <a:spcPct val="90000"/>
              </a:lnSpc>
              <a:spcBef>
                <a:spcPts val="500"/>
              </a:spcBef>
              <a:spcAft>
                <a:spcPts val="0"/>
              </a:spcAft>
              <a:buClr>
                <a:prstClr val="black"/>
              </a:buClr>
              <a:buSzPts val="2200"/>
              <a:buFont typeface="Source Sans Pro"/>
              <a:buChar char="•"/>
              <a:tabLst/>
              <a:defRPr/>
            </a:pPr>
            <a:r>
              <a:rPr kumimoji="0" lang="en-US" sz="2000" b="0" i="0" u="none" strike="noStrike" kern="1200" cap="none" spc="0" normalizeH="0" baseline="0" noProof="0" dirty="0">
                <a:ln>
                  <a:noFill/>
                </a:ln>
                <a:solidFill>
                  <a:srgbClr val="C00000"/>
                </a:solidFill>
                <a:effectLst/>
                <a:uLnTx/>
                <a:uFillTx/>
                <a:ea typeface="Source Sans Pro"/>
                <a:cs typeface="Source Sans Pro"/>
                <a:sym typeface="Source Sans Pro"/>
              </a:rPr>
              <a:t>What skill gaps can be covered in noncredit?</a:t>
            </a:r>
          </a:p>
        </p:txBody>
      </p:sp>
    </p:spTree>
    <p:extLst>
      <p:ext uri="{BB962C8B-B14F-4D97-AF65-F5344CB8AC3E}">
        <p14:creationId xmlns:p14="http://schemas.microsoft.com/office/powerpoint/2010/main" val="9925004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9B63DB9A-862F-4D56-DB98-1FB3DED46FD1}"/>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5EA8515-F367-BB95-302A-BB8B6B1F8147}"/>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C53DED2C-872D-407C-2DEC-4087DE8A04F0}"/>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6" name="TextBox 5">
            <a:extLst>
              <a:ext uri="{FF2B5EF4-FFF2-40B4-BE49-F238E27FC236}">
                <a16:creationId xmlns:a16="http://schemas.microsoft.com/office/drawing/2014/main" id="{E9372A4A-1672-A9AE-89D7-A382821D5A73}"/>
              </a:ext>
            </a:extLst>
          </p:cNvPr>
          <p:cNvSpPr txBox="1"/>
          <p:nvPr/>
        </p:nvSpPr>
        <p:spPr>
          <a:xfrm>
            <a:off x="4566836" y="413657"/>
            <a:ext cx="6932906" cy="461665"/>
          </a:xfrm>
          <a:prstGeom prst="rect">
            <a:avLst/>
          </a:prstGeom>
          <a:noFill/>
        </p:spPr>
        <p:txBody>
          <a:bodyPr wrap="square">
            <a:spAutoFit/>
          </a:bodyPr>
          <a:lstStyle/>
          <a:p>
            <a:r>
              <a:rPr lang="en-US" sz="2400" b="1" dirty="0"/>
              <a:t>WHAT IS OUT THERE, AND YOUR IDEAS?</a:t>
            </a:r>
            <a:endParaRPr lang="en-US" sz="2400" b="1" dirty="0">
              <a:latin typeface="+mj-lt"/>
            </a:endParaRPr>
          </a:p>
        </p:txBody>
      </p:sp>
      <p:sp>
        <p:nvSpPr>
          <p:cNvPr id="8" name="Text Placeholder 2">
            <a:extLst>
              <a:ext uri="{FF2B5EF4-FFF2-40B4-BE49-F238E27FC236}">
                <a16:creationId xmlns:a16="http://schemas.microsoft.com/office/drawing/2014/main" id="{A60524B2-504E-5493-C522-462761EE1CB2}"/>
              </a:ext>
            </a:extLst>
          </p:cNvPr>
          <p:cNvSpPr txBox="1">
            <a:spLocks/>
          </p:cNvSpPr>
          <p:nvPr/>
        </p:nvSpPr>
        <p:spPr>
          <a:xfrm>
            <a:off x="4700954" y="1651493"/>
            <a:ext cx="7245656" cy="4807989"/>
          </a:xfrm>
          <a:prstGeom prst="rect">
            <a:avLst/>
          </a:prstGeom>
          <a:noFill/>
          <a:ln>
            <a:noFill/>
          </a:ln>
        </p:spPr>
        <p:txBody>
          <a:bodyPr spcFirstLastPara="1" vert="horz" wrap="square" lIns="91425" tIns="45700" rIns="91425" bIns="45700" rtlCol="0" anchor="t" anchorCtr="0">
            <a:noAutofit/>
          </a:bodyPr>
          <a:lstStyle>
            <a:lvl1pPr marL="457200" lvl="0" indent="-342900" algn="l" defTabSz="914400" rtl="0" eaLnBrk="1" latinLnBrk="0" hangingPunct="1">
              <a:lnSpc>
                <a:spcPct val="90000"/>
              </a:lnSpc>
              <a:spcBef>
                <a:spcPts val="1000"/>
              </a:spcBef>
              <a:spcAft>
                <a:spcPts val="0"/>
              </a:spcAft>
              <a:buClr>
                <a:srgbClr val="404040"/>
              </a:buClr>
              <a:buSzPts val="1800"/>
              <a:buFont typeface="Arial" panose="020B0604020202020204" pitchFamily="34" charset="0"/>
              <a:buChar char="•"/>
              <a:defRPr sz="2000" kern="1200">
                <a:solidFill>
                  <a:schemeClr val="tx1"/>
                </a:solidFill>
                <a:effectLst/>
                <a:latin typeface="+mn-lt"/>
                <a:ea typeface="+mn-ea"/>
                <a:cs typeface="+mn-cs"/>
              </a:defRPr>
            </a:lvl1pPr>
            <a:lvl2pPr marL="914400" lvl="1"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800" kern="1200" cap="none" baseline="0">
                <a:solidFill>
                  <a:schemeClr val="tx1"/>
                </a:solidFill>
                <a:effectLst/>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600" kern="1200">
                <a:solidFill>
                  <a:schemeClr val="tx1"/>
                </a:solidFill>
                <a:effectLst/>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400" kern="1200" cap="none" baseline="0">
                <a:solidFill>
                  <a:schemeClr val="tx1"/>
                </a:solidFill>
                <a:effectLst/>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200" kern="1200">
                <a:solidFill>
                  <a:schemeClr val="tx1"/>
                </a:solidFill>
                <a:effectLst/>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9pPr>
          </a:lstStyle>
          <a:p>
            <a:pPr marL="114300" marR="0" lvl="0" indent="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4C973E5A-A7C1-0570-3476-A1523EB742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30923"/>
            <a:ext cx="4384431" cy="5627077"/>
          </a:xfrm>
          <a:prstGeom prst="rect">
            <a:avLst/>
          </a:prstGeom>
        </p:spPr>
      </p:pic>
      <p:sp>
        <p:nvSpPr>
          <p:cNvPr id="7" name="TextBox 6">
            <a:extLst>
              <a:ext uri="{FF2B5EF4-FFF2-40B4-BE49-F238E27FC236}">
                <a16:creationId xmlns:a16="http://schemas.microsoft.com/office/drawing/2014/main" id="{166E20B9-7862-88F8-D8FE-DE898C2A3DC3}"/>
              </a:ext>
            </a:extLst>
          </p:cNvPr>
          <p:cNvSpPr txBox="1"/>
          <p:nvPr/>
        </p:nvSpPr>
        <p:spPr>
          <a:xfrm>
            <a:off x="4700954" y="1479269"/>
            <a:ext cx="7245655" cy="5152436"/>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n-ea"/>
                <a:cs typeface="+mn-cs"/>
                <a:hlinkClick r:id="rId4">
                  <a:extLst>
                    <a:ext uri="{A12FA001-AC4F-418D-AE19-62706E023703}">
                      <ahyp:hlinkClr xmlns:ahyp="http://schemas.microsoft.com/office/drawing/2018/hyperlinkcolor" val="tx"/>
                    </a:ext>
                  </a:extLst>
                </a:hlinkClick>
              </a:rPr>
              <a:t>Mt. San Antonio College School of Continuing Education</a:t>
            </a:r>
            <a:endParaRPr kumimoji="0" lang="en-US" b="0" i="0" u="none" strike="noStrike" kern="1200" cap="none" spc="0" normalizeH="0" baseline="0" noProof="0" dirty="0">
              <a:ln>
                <a:noFill/>
              </a:ln>
              <a:solidFill>
                <a:srgbClr val="C00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n-ea"/>
                <a:cs typeface="+mn-cs"/>
                <a:hlinkClick r:id="rId5">
                  <a:extLst>
                    <a:ext uri="{A12FA001-AC4F-418D-AE19-62706E023703}">
                      <ahyp:hlinkClr xmlns:ahyp="http://schemas.microsoft.com/office/drawing/2018/hyperlinkcolor" val="tx"/>
                    </a:ext>
                  </a:extLst>
                </a:hlinkClick>
              </a:rPr>
              <a:t>San Diego College of Continuing Education</a:t>
            </a:r>
            <a:endParaRPr kumimoji="0" lang="en-US" b="0" i="0" u="none" strike="noStrike" kern="1200" cap="none" spc="0" normalizeH="0" baseline="0" noProof="0" dirty="0">
              <a:ln>
                <a:noFill/>
              </a:ln>
              <a:solidFill>
                <a:srgbClr val="C00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n-ea"/>
                <a:cs typeface="+mn-cs"/>
                <a:hlinkClick r:id="rId6">
                  <a:extLst>
                    <a:ext uri="{A12FA001-AC4F-418D-AE19-62706E023703}">
                      <ahyp:hlinkClr xmlns:ahyp="http://schemas.microsoft.com/office/drawing/2018/hyperlinkcolor" val="tx"/>
                    </a:ext>
                  </a:extLst>
                </a:hlinkClick>
              </a:rPr>
              <a:t>Santa Ana College School of Continuing Education</a:t>
            </a:r>
            <a:endParaRPr kumimoji="0" lang="en-US" b="0" i="0" u="none" strike="noStrike" kern="1200" cap="none" spc="0" normalizeH="0" baseline="0" noProof="0" dirty="0">
              <a:ln>
                <a:noFill/>
              </a:ln>
              <a:solidFill>
                <a:srgbClr val="C00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n-ea"/>
                <a:cs typeface="+mn-cs"/>
                <a:hlinkClick r:id="rId7">
                  <a:extLst>
                    <a:ext uri="{A12FA001-AC4F-418D-AE19-62706E023703}">
                      <ahyp:hlinkClr xmlns:ahyp="http://schemas.microsoft.com/office/drawing/2018/hyperlinkcolor" val="tx"/>
                    </a:ext>
                  </a:extLst>
                </a:hlinkClick>
              </a:rPr>
              <a:t>North Orange Continuing Education</a:t>
            </a:r>
            <a:endParaRPr kumimoji="0" lang="en-US" b="0" i="0" u="none" strike="noStrike" kern="1200" cap="none" spc="0" normalizeH="0" baseline="0" noProof="0" dirty="0">
              <a:ln>
                <a:noFill/>
              </a:ln>
              <a:solidFill>
                <a:srgbClr val="C00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ea typeface="+mn-ea"/>
                <a:cs typeface="+mn-cs"/>
                <a:hlinkClick r:id="rId8">
                  <a:extLst>
                    <a:ext uri="{A12FA001-AC4F-418D-AE19-62706E023703}">
                      <ahyp:hlinkClr xmlns:ahyp="http://schemas.microsoft.com/office/drawing/2018/hyperlinkcolor" val="tx"/>
                    </a:ext>
                  </a:extLst>
                </a:hlinkClick>
              </a:rPr>
              <a:t>College of the Canyons School of Personal &amp; Professional Learning</a:t>
            </a:r>
            <a:endParaRPr kumimoji="0" lang="en-US" b="0" i="0" u="none" strike="noStrike" kern="1200" cap="none" spc="0" normalizeH="0" baseline="0" noProof="0" dirty="0">
              <a:ln>
                <a:noFill/>
              </a:ln>
              <a:solidFill>
                <a:srgbClr val="C00000"/>
              </a:solidFill>
              <a:effectLst/>
              <a:uLnTx/>
              <a:uFillTx/>
              <a:ea typeface="+mn-ea"/>
              <a:cs typeface="+mn-cs"/>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70707"/>
                </a:solidFill>
                <a:effectLst/>
                <a:uLnTx/>
                <a:uFillTx/>
                <a:ea typeface="+mn-ea"/>
                <a:cs typeface="+mn-cs"/>
              </a:rPr>
              <a:t>See spreadsheet for existing 90 enhanced (</a:t>
            </a:r>
            <a:r>
              <a:rPr kumimoji="0" lang="en-US" b="0" i="0" u="none" strike="noStrike" kern="1200" cap="none" spc="0" normalizeH="0" baseline="0" noProof="0" dirty="0">
                <a:ln>
                  <a:noFill/>
                </a:ln>
                <a:solidFill>
                  <a:srgbClr val="0070C0"/>
                </a:solidFill>
                <a:effectLst/>
                <a:uLnTx/>
                <a:uFillTx/>
                <a:ea typeface="+mn-ea"/>
                <a:cs typeface="+mn-cs"/>
              </a:rPr>
              <a:t>blue</a:t>
            </a:r>
            <a:r>
              <a:rPr kumimoji="0" lang="en-US" b="0" i="0" u="none" strike="noStrike" kern="1200" cap="none" spc="0" normalizeH="0" baseline="0" noProof="0" dirty="0">
                <a:ln>
                  <a:noFill/>
                </a:ln>
                <a:solidFill>
                  <a:srgbClr val="070707"/>
                </a:solidFill>
                <a:effectLst/>
                <a:uLnTx/>
                <a:uFillTx/>
                <a:ea typeface="+mn-ea"/>
                <a:cs typeface="+mn-cs"/>
              </a:rPr>
              <a:t>)</a:t>
            </a:r>
            <a:r>
              <a:rPr kumimoji="0" lang="en-US" b="0" i="0" u="none" strike="noStrike" kern="1200" cap="none" spc="0" normalizeH="0" baseline="0" noProof="0" dirty="0">
                <a:ln>
                  <a:noFill/>
                </a:ln>
                <a:solidFill>
                  <a:srgbClr val="0070C0"/>
                </a:solidFill>
                <a:effectLst/>
                <a:uLnTx/>
                <a:uFillTx/>
                <a:ea typeface="+mn-ea"/>
                <a:cs typeface="+mn-cs"/>
              </a:rPr>
              <a:t> </a:t>
            </a:r>
            <a:r>
              <a:rPr kumimoji="0" lang="en-US" b="0" i="0" u="none" strike="noStrike" kern="1200" cap="none" spc="0" normalizeH="0" baseline="0" noProof="0" dirty="0">
                <a:ln>
                  <a:noFill/>
                </a:ln>
                <a:solidFill>
                  <a:srgbClr val="070707"/>
                </a:solidFill>
                <a:effectLst/>
                <a:uLnTx/>
                <a:uFillTx/>
                <a:ea typeface="+mn-ea"/>
                <a:cs typeface="+mn-cs"/>
              </a:rPr>
              <a:t>and 5 non-enhanced active NC courses at DAC</a:t>
            </a:r>
            <a:br>
              <a:rPr kumimoji="0" lang="en-US" b="0" i="0" u="none" strike="noStrike" kern="1200" cap="none" spc="0" normalizeH="0" baseline="0" noProof="0" dirty="0">
                <a:ln>
                  <a:noFill/>
                </a:ln>
                <a:solidFill>
                  <a:srgbClr val="070707"/>
                </a:solidFill>
                <a:effectLst/>
                <a:uLnTx/>
                <a:uFillTx/>
                <a:ea typeface="+mn-ea"/>
                <a:cs typeface="+mn-cs"/>
              </a:rPr>
            </a:br>
            <a:endParaRPr kumimoji="0" lang="en-US" b="0" i="0" u="none" strike="noStrike" kern="1200" cap="none" spc="0" normalizeH="0" baseline="0" noProof="0" dirty="0">
              <a:ln>
                <a:noFill/>
              </a:ln>
              <a:solidFill>
                <a:srgbClr val="070707"/>
              </a:solidFill>
              <a:effectLst/>
              <a:uLnTx/>
              <a:uFillTx/>
              <a:ea typeface="+mn-ea"/>
              <a:cs typeface="+mn-cs"/>
            </a:endParaRPr>
          </a:p>
          <a:p>
            <a:pPr marL="0" marR="0" lvl="0" indent="0" algn="ctr"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ea typeface="+mn-ea"/>
                <a:cs typeface="+mn-cs"/>
              </a:rPr>
              <a:t>What ideas do you have for the development of new continuing education (noncredit) courses?  Please email the CEO, VPI, and AVPI your new “top 10” ideas (course and NC category) </a:t>
            </a:r>
            <a:r>
              <a:rPr kumimoji="0" lang="en-US" b="1" i="0" u="sng" strike="noStrike" kern="1200" cap="none" spc="0" normalizeH="0" baseline="0" noProof="0" dirty="0">
                <a:ln>
                  <a:noFill/>
                </a:ln>
                <a:solidFill>
                  <a:srgbClr val="C00000"/>
                </a:solidFill>
                <a:effectLst/>
                <a:uLnTx/>
                <a:uFillTx/>
                <a:ea typeface="+mn-ea"/>
                <a:cs typeface="+mn-cs"/>
              </a:rPr>
              <a:t>by Friday, 2/21/25</a:t>
            </a:r>
            <a:r>
              <a:rPr kumimoji="0" lang="en-US" b="1" i="0" u="none" strike="noStrike" kern="1200" cap="none" spc="0" normalizeH="0" baseline="0" noProof="0" dirty="0">
                <a:ln>
                  <a:noFill/>
                </a:ln>
                <a:solidFill>
                  <a:srgbClr val="C00000"/>
                </a:solidFill>
                <a:effectLst/>
                <a:uLnTx/>
                <a:uFillTx/>
                <a:ea typeface="+mn-ea"/>
                <a:cs typeface="+mn-cs"/>
              </a:rPr>
              <a:t>.</a:t>
            </a:r>
          </a:p>
        </p:txBody>
      </p:sp>
    </p:spTree>
    <p:extLst>
      <p:ext uri="{BB962C8B-B14F-4D97-AF65-F5344CB8AC3E}">
        <p14:creationId xmlns:p14="http://schemas.microsoft.com/office/powerpoint/2010/main" val="12438940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71328AC3-B2A6-6C05-4E14-1F59900B686B}"/>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5046A00-CE3B-28A4-62DD-E18755FCAA45}"/>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A706A69C-D29C-F2B7-34E0-1B1DD13E0E1C}"/>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pic>
        <p:nvPicPr>
          <p:cNvPr id="2" name="Picture 1">
            <a:extLst>
              <a:ext uri="{FF2B5EF4-FFF2-40B4-BE49-F238E27FC236}">
                <a16:creationId xmlns:a16="http://schemas.microsoft.com/office/drawing/2014/main" id="{093769EB-04BC-FFAE-647D-9A8CA12086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19200"/>
            <a:ext cx="4700954" cy="5638799"/>
          </a:xfrm>
          <a:prstGeom prst="rect">
            <a:avLst/>
          </a:prstGeom>
        </p:spPr>
      </p:pic>
      <p:sp>
        <p:nvSpPr>
          <p:cNvPr id="6" name="TextBox 5">
            <a:extLst>
              <a:ext uri="{FF2B5EF4-FFF2-40B4-BE49-F238E27FC236}">
                <a16:creationId xmlns:a16="http://schemas.microsoft.com/office/drawing/2014/main" id="{13F4E44C-FC6E-5E37-87F5-235777FA2E88}"/>
              </a:ext>
            </a:extLst>
          </p:cNvPr>
          <p:cNvSpPr txBox="1"/>
          <p:nvPr/>
        </p:nvSpPr>
        <p:spPr>
          <a:xfrm>
            <a:off x="4566836" y="413657"/>
            <a:ext cx="6098582" cy="461665"/>
          </a:xfrm>
          <a:prstGeom prst="rect">
            <a:avLst/>
          </a:prstGeom>
          <a:noFill/>
        </p:spPr>
        <p:txBody>
          <a:bodyPr wrap="square">
            <a:spAutoFit/>
          </a:bodyPr>
          <a:lstStyle/>
          <a:p>
            <a:r>
              <a:rPr lang="en-US" sz="2400" b="1" dirty="0"/>
              <a:t>Other Noncredit Resources</a:t>
            </a:r>
            <a:endParaRPr lang="en-US" sz="2400" b="1" dirty="0">
              <a:latin typeface="+mj-lt"/>
            </a:endParaRPr>
          </a:p>
        </p:txBody>
      </p:sp>
      <p:sp>
        <p:nvSpPr>
          <p:cNvPr id="8" name="Text Placeholder 2">
            <a:extLst>
              <a:ext uri="{FF2B5EF4-FFF2-40B4-BE49-F238E27FC236}">
                <a16:creationId xmlns:a16="http://schemas.microsoft.com/office/drawing/2014/main" id="{2A45233E-D1C2-B116-F1F7-967A72701EB9}"/>
              </a:ext>
            </a:extLst>
          </p:cNvPr>
          <p:cNvSpPr txBox="1">
            <a:spLocks/>
          </p:cNvSpPr>
          <p:nvPr/>
        </p:nvSpPr>
        <p:spPr>
          <a:xfrm>
            <a:off x="4700954" y="1651493"/>
            <a:ext cx="7245656" cy="4807989"/>
          </a:xfrm>
          <a:prstGeom prst="rect">
            <a:avLst/>
          </a:prstGeom>
          <a:noFill/>
          <a:ln>
            <a:noFill/>
          </a:ln>
        </p:spPr>
        <p:txBody>
          <a:bodyPr spcFirstLastPara="1" vert="horz" wrap="square" lIns="91425" tIns="45700" rIns="91425" bIns="45700" rtlCol="0" anchor="t" anchorCtr="0">
            <a:noAutofit/>
          </a:bodyPr>
          <a:lstStyle>
            <a:lvl1pPr marL="457200" lvl="0" indent="-342900" algn="l" defTabSz="914400" rtl="0" eaLnBrk="1" latinLnBrk="0" hangingPunct="1">
              <a:lnSpc>
                <a:spcPct val="90000"/>
              </a:lnSpc>
              <a:spcBef>
                <a:spcPts val="1000"/>
              </a:spcBef>
              <a:spcAft>
                <a:spcPts val="0"/>
              </a:spcAft>
              <a:buClr>
                <a:srgbClr val="404040"/>
              </a:buClr>
              <a:buSzPts val="1800"/>
              <a:buFont typeface="Arial" panose="020B0604020202020204" pitchFamily="34" charset="0"/>
              <a:buChar char="•"/>
              <a:defRPr sz="2000" kern="1200">
                <a:solidFill>
                  <a:schemeClr val="tx1"/>
                </a:solidFill>
                <a:effectLst/>
                <a:latin typeface="+mn-lt"/>
                <a:ea typeface="+mn-ea"/>
                <a:cs typeface="+mn-cs"/>
              </a:defRPr>
            </a:lvl1pPr>
            <a:lvl2pPr marL="914400" lvl="1"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800" kern="1200" cap="none" baseline="0">
                <a:solidFill>
                  <a:schemeClr val="tx1"/>
                </a:solidFill>
                <a:effectLst/>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600" kern="1200">
                <a:solidFill>
                  <a:schemeClr val="tx1"/>
                </a:solidFill>
                <a:effectLst/>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400" kern="1200" cap="none" baseline="0">
                <a:solidFill>
                  <a:schemeClr val="tx1"/>
                </a:solidFill>
                <a:effectLst/>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200" kern="1200">
                <a:solidFill>
                  <a:schemeClr val="tx1"/>
                </a:solidFill>
                <a:effectLst/>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9pPr>
          </a:lstStyle>
          <a:p>
            <a:pPr marL="114300" marR="0" lvl="0" indent="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AE6902B8-D032-31BC-ED10-78F9CE9A67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207477"/>
            <a:ext cx="4759570" cy="5650523"/>
          </a:xfrm>
          <a:prstGeom prst="rect">
            <a:avLst/>
          </a:prstGeom>
        </p:spPr>
      </p:pic>
      <p:sp>
        <p:nvSpPr>
          <p:cNvPr id="7" name="TextBox 6">
            <a:extLst>
              <a:ext uri="{FF2B5EF4-FFF2-40B4-BE49-F238E27FC236}">
                <a16:creationId xmlns:a16="http://schemas.microsoft.com/office/drawing/2014/main" id="{0F4A0BE7-27C7-F4EB-65D9-368242D48436}"/>
              </a:ext>
            </a:extLst>
          </p:cNvPr>
          <p:cNvSpPr txBox="1"/>
          <p:nvPr/>
        </p:nvSpPr>
        <p:spPr>
          <a:xfrm>
            <a:off x="4943871" y="1651493"/>
            <a:ext cx="6098582" cy="4970591"/>
          </a:xfrm>
          <a:prstGeom prst="rect">
            <a:avLst/>
          </a:prstGeom>
          <a:noFill/>
        </p:spPr>
        <p:txBody>
          <a:bodyPr wrap="square">
            <a:spAutoFit/>
          </a:bodyPr>
          <a:lstStyle/>
          <a:p>
            <a:pPr marL="241300" marR="0" lvl="0" indent="-254000" algn="l" defTabSz="914400" rtl="0" eaLnBrk="1" fontAlgn="auto" latinLnBrk="0" hangingPunct="1">
              <a:lnSpc>
                <a:spcPct val="110000"/>
              </a:lnSpc>
              <a:spcBef>
                <a:spcPts val="0"/>
              </a:spcBef>
              <a:spcAft>
                <a:spcPts val="1200"/>
              </a:spcAft>
              <a:buClr>
                <a:srgbClr val="674831"/>
              </a:buClr>
              <a:buSzPts val="2800"/>
              <a:buFont typeface="Source Sans Pro"/>
              <a:buChar char="•"/>
              <a:tabLst/>
              <a:defRPr/>
            </a:pP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rPr>
              <a:t>Academic Senate CCC  </a:t>
            </a:r>
            <a:r>
              <a:rPr kumimoji="0" lang="en-US" sz="2000" b="0" i="0" u="sng" strike="noStrike" kern="1200" cap="none" spc="0" normalizeH="0" baseline="0" noProof="0" dirty="0">
                <a:ln>
                  <a:noFill/>
                </a:ln>
                <a:solidFill>
                  <a:srgbClr val="FA2B5C"/>
                </a:solidFill>
                <a:effectLst/>
                <a:uLnTx/>
                <a:uFillTx/>
                <a:ea typeface="Source Sans Pro"/>
                <a:cs typeface="Source Sans Pro"/>
                <a:sym typeface="Source Sans Pro"/>
                <a:hlinkClick r:id="rId5"/>
              </a:rPr>
              <a:t>http://asccc.org</a:t>
            </a: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rPr>
              <a:t> </a:t>
            </a:r>
          </a:p>
          <a:p>
            <a:pPr marL="241300" marR="0" lvl="0" indent="-254000" algn="l" defTabSz="914400" rtl="0" eaLnBrk="1" fontAlgn="auto" latinLnBrk="0" hangingPunct="1">
              <a:lnSpc>
                <a:spcPct val="90000"/>
              </a:lnSpc>
              <a:spcBef>
                <a:spcPts val="1100"/>
              </a:spcBef>
              <a:spcAft>
                <a:spcPts val="1200"/>
              </a:spcAft>
              <a:buClr>
                <a:srgbClr val="674831"/>
              </a:buClr>
              <a:buSzPts val="2800"/>
              <a:buFont typeface="Source Sans Pro"/>
              <a:buChar char="•"/>
              <a:tabLst/>
              <a:defRPr/>
            </a:pP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rPr>
              <a:t>CCC Chancellor’s Office </a:t>
            </a:r>
            <a:r>
              <a:rPr kumimoji="0" lang="en-US" sz="2000" b="0" i="0" u="sng" strike="noStrike" kern="1200" cap="none" spc="0" normalizeH="0" baseline="0" noProof="0" dirty="0">
                <a:ln>
                  <a:noFill/>
                </a:ln>
                <a:solidFill>
                  <a:srgbClr val="FA2B5C"/>
                </a:solidFill>
                <a:effectLst/>
                <a:uLnTx/>
                <a:uFillTx/>
                <a:ea typeface="Source Sans Pro"/>
                <a:cs typeface="Source Sans Pro"/>
                <a:sym typeface="Source Sans Pro"/>
                <a:hlinkClick r:id="rId6"/>
              </a:rPr>
              <a:t>http://cccco.edu</a:t>
            </a: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rPr>
              <a:t> </a:t>
            </a:r>
          </a:p>
          <a:p>
            <a:pPr marL="241300" marR="0" lvl="0" indent="-254000" algn="l" defTabSz="914400" rtl="0" eaLnBrk="1" fontAlgn="auto" latinLnBrk="0" hangingPunct="1">
              <a:lnSpc>
                <a:spcPct val="90000"/>
              </a:lnSpc>
              <a:spcBef>
                <a:spcPts val="1100"/>
              </a:spcBef>
              <a:spcAft>
                <a:spcPts val="1200"/>
              </a:spcAft>
              <a:buClr>
                <a:srgbClr val="674831"/>
              </a:buClr>
              <a:buSzPts val="2800"/>
              <a:buFont typeface="Source Sans Pro"/>
              <a:buChar char="•"/>
              <a:tabLst/>
              <a:defRPr/>
            </a:pP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rPr>
              <a:t>Vision Resource Center </a:t>
            </a:r>
            <a:r>
              <a:rPr kumimoji="0" lang="en-US" sz="2000" b="0" i="0" u="sng" strike="noStrike" kern="1200" cap="none" spc="0" normalizeH="0" baseline="0" noProof="0" dirty="0">
                <a:ln>
                  <a:noFill/>
                </a:ln>
                <a:solidFill>
                  <a:srgbClr val="FA2B5C"/>
                </a:solidFill>
                <a:effectLst/>
                <a:uLnTx/>
                <a:uFillTx/>
                <a:ea typeface="Source Sans Pro"/>
                <a:cs typeface="Source Sans Pro"/>
                <a:sym typeface="Source Sans Pro"/>
                <a:hlinkClick r:id="rId7"/>
              </a:rPr>
              <a:t>https://visionresourcecenter.cccco.edu/</a:t>
            </a:r>
            <a:endPar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endParaRPr>
          </a:p>
          <a:p>
            <a:pPr marL="241300" marR="0" lvl="0" indent="-254000" algn="l" defTabSz="914400" rtl="0" eaLnBrk="1" fontAlgn="auto" latinLnBrk="0" hangingPunct="1">
              <a:lnSpc>
                <a:spcPct val="90000"/>
              </a:lnSpc>
              <a:spcBef>
                <a:spcPts val="1100"/>
              </a:spcBef>
              <a:spcAft>
                <a:spcPts val="1200"/>
              </a:spcAft>
              <a:buClr>
                <a:srgbClr val="674831"/>
              </a:buClr>
              <a:buSzPts val="2800"/>
              <a:buFont typeface="Source Sans Pro"/>
              <a:buChar char="•"/>
              <a:tabLst/>
              <a:defRPr/>
            </a:pP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rPr>
              <a:t>California Adult Education Program </a:t>
            </a:r>
            <a:r>
              <a:rPr kumimoji="0" lang="en-US" sz="2000" b="0" i="0" u="sng" strike="noStrike" kern="1200" cap="none" spc="0" normalizeH="0" baseline="0" noProof="0" dirty="0">
                <a:ln>
                  <a:noFill/>
                </a:ln>
                <a:solidFill>
                  <a:srgbClr val="FA2B5C"/>
                </a:solidFill>
                <a:effectLst/>
                <a:uLnTx/>
                <a:uFillTx/>
                <a:ea typeface="Source Sans Pro"/>
                <a:cs typeface="Source Sans Pro"/>
                <a:sym typeface="Source Sans Pro"/>
                <a:hlinkClick r:id="rId8"/>
              </a:rPr>
              <a:t>https://caladulted.org/</a:t>
            </a:r>
            <a:endPar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endParaRPr>
          </a:p>
          <a:p>
            <a:pPr marL="241300" marR="0" lvl="0" indent="-254000" algn="l" defTabSz="914400" rtl="0" eaLnBrk="1" fontAlgn="auto" latinLnBrk="0" hangingPunct="1">
              <a:lnSpc>
                <a:spcPct val="90000"/>
              </a:lnSpc>
              <a:spcBef>
                <a:spcPts val="1100"/>
              </a:spcBef>
              <a:spcAft>
                <a:spcPts val="1200"/>
              </a:spcAft>
              <a:buClr>
                <a:srgbClr val="674831"/>
              </a:buClr>
              <a:buSzPts val="2800"/>
              <a:buFont typeface="Source Sans Pro"/>
              <a:buChar char="•"/>
              <a:tabLst/>
              <a:defRPr/>
            </a:pP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rPr>
              <a:t>Association of Community and Continuing Education (ACCE) </a:t>
            </a:r>
            <a:r>
              <a:rPr kumimoji="0" lang="en-US" sz="2000" b="0" i="0" u="sng" strike="noStrike" kern="1200" cap="none" spc="0" normalizeH="0" baseline="0" noProof="0" dirty="0">
                <a:ln>
                  <a:noFill/>
                </a:ln>
                <a:solidFill>
                  <a:srgbClr val="FA2B5C"/>
                </a:solidFill>
                <a:effectLst/>
                <a:uLnTx/>
                <a:uFillTx/>
                <a:ea typeface="Source Sans Pro"/>
                <a:cs typeface="Source Sans Pro"/>
                <a:sym typeface="Source Sans Pro"/>
                <a:hlinkClick r:id="rId9"/>
              </a:rPr>
              <a:t>http://www.acceonline.org/</a:t>
            </a:r>
            <a:endPar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endParaRPr>
          </a:p>
          <a:p>
            <a:pPr marL="241300" marR="0" lvl="0" indent="-254000" algn="l" defTabSz="914400" rtl="0" eaLnBrk="1" fontAlgn="auto" latinLnBrk="0" hangingPunct="1">
              <a:lnSpc>
                <a:spcPct val="90000"/>
              </a:lnSpc>
              <a:spcBef>
                <a:spcPts val="1100"/>
              </a:spcBef>
              <a:spcAft>
                <a:spcPts val="1200"/>
              </a:spcAft>
              <a:buClr>
                <a:srgbClr val="674831"/>
              </a:buClr>
              <a:buSzPts val="2800"/>
              <a:buFont typeface="Source Sans Pro"/>
              <a:buChar char="•"/>
              <a:tabLst/>
              <a:defRPr/>
            </a:pP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rPr>
              <a:t>California Council of Adult Educators (CCAE) </a:t>
            </a:r>
            <a:r>
              <a:rPr kumimoji="0" lang="en-US" sz="2000" b="0" i="0" u="sng" strike="noStrike" kern="1200" cap="none" spc="0" normalizeH="0" baseline="0" noProof="0" dirty="0">
                <a:ln>
                  <a:noFill/>
                </a:ln>
                <a:solidFill>
                  <a:srgbClr val="FA2B5C"/>
                </a:solidFill>
                <a:effectLst/>
                <a:uLnTx/>
                <a:uFillTx/>
                <a:ea typeface="Source Sans Pro"/>
                <a:cs typeface="Source Sans Pro"/>
                <a:sym typeface="Source Sans Pro"/>
                <a:hlinkClick r:id="rId10"/>
              </a:rPr>
              <a:t>https://www.ccaestate.org/</a:t>
            </a:r>
            <a:endPar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endParaRPr>
          </a:p>
          <a:p>
            <a:pPr marL="241300" marR="0" lvl="0" indent="-254000" algn="l" defTabSz="914400" rtl="0" eaLnBrk="1" fontAlgn="auto" latinLnBrk="0" hangingPunct="1">
              <a:lnSpc>
                <a:spcPct val="90000"/>
              </a:lnSpc>
              <a:spcBef>
                <a:spcPts val="1100"/>
              </a:spcBef>
              <a:spcAft>
                <a:spcPts val="1200"/>
              </a:spcAft>
              <a:buClr>
                <a:srgbClr val="674831"/>
              </a:buClr>
              <a:buSzPts val="2800"/>
              <a:buFont typeface="Source Sans Pro"/>
              <a:buChar char="•"/>
              <a:tabLst/>
              <a:defRPr/>
            </a:pPr>
            <a:r>
              <a:rPr kumimoji="0" lang="en-US" sz="2000" b="0" i="0" u="none" strike="noStrike" kern="1200" cap="none" spc="0" normalizeH="0" baseline="0" noProof="0" dirty="0" err="1">
                <a:ln>
                  <a:noFill/>
                </a:ln>
                <a:solidFill>
                  <a:prstClr val="black"/>
                </a:solidFill>
                <a:effectLst/>
                <a:uLnTx/>
                <a:uFillTx/>
                <a:ea typeface="Source Sans Pro"/>
                <a:cs typeface="Source Sans Pro"/>
                <a:sym typeface="Source Sans Pro"/>
              </a:rPr>
              <a:t>DataVista</a:t>
            </a: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rPr>
              <a:t> </a:t>
            </a: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hlinkClick r:id="rId11"/>
              </a:rPr>
              <a:t>https://datavista.cccco.edu/</a:t>
            </a:r>
            <a:r>
              <a:rPr kumimoji="0" lang="en-US" sz="2000" b="0" i="0" u="none" strike="noStrike" kern="1200" cap="none" spc="0" normalizeH="0" baseline="0" noProof="0" dirty="0">
                <a:ln>
                  <a:noFill/>
                </a:ln>
                <a:solidFill>
                  <a:prstClr val="black"/>
                </a:solidFill>
                <a:effectLst/>
                <a:uLnTx/>
                <a:uFillTx/>
                <a:ea typeface="Source Sans Pro"/>
                <a:cs typeface="Source Sans Pro"/>
                <a:sym typeface="Source Sans Pro"/>
              </a:rPr>
              <a:t> </a:t>
            </a:r>
          </a:p>
        </p:txBody>
      </p:sp>
      <p:cxnSp>
        <p:nvCxnSpPr>
          <p:cNvPr id="9" name="Straight Connector 8">
            <a:extLst>
              <a:ext uri="{FF2B5EF4-FFF2-40B4-BE49-F238E27FC236}">
                <a16:creationId xmlns:a16="http://schemas.microsoft.com/office/drawing/2014/main" id="{32410061-A957-B222-329E-F6637FB68925}"/>
              </a:ext>
            </a:extLst>
          </p:cNvPr>
          <p:cNvCxnSpPr>
            <a:cxnSpLocks/>
          </p:cNvCxnSpPr>
          <p:nvPr/>
        </p:nvCxnSpPr>
        <p:spPr bwMode="auto">
          <a:xfrm>
            <a:off x="5102352" y="1409498"/>
            <a:ext cx="4987078" cy="0"/>
          </a:xfrm>
          <a:prstGeom prst="line">
            <a:avLst/>
          </a:prstGeom>
          <a:solidFill>
            <a:schemeClr val="accent1"/>
          </a:solidFill>
          <a:ln w="25400" cap="flat" cmpd="sng" algn="ctr">
            <a:solidFill>
              <a:srgbClr val="C00000"/>
            </a:solidFill>
            <a:prstDash val="solid"/>
            <a:round/>
            <a:headEnd type="none" w="lg" len="lg"/>
            <a:tailEnd type="non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380646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a:extLst>
            <a:ext uri="{FF2B5EF4-FFF2-40B4-BE49-F238E27FC236}">
              <a16:creationId xmlns:a16="http://schemas.microsoft.com/office/drawing/2014/main" id="{78CA57E5-D835-DCA2-9E63-111AF9D7A0AC}"/>
            </a:ext>
          </a:extLst>
        </p:cNvPr>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AE7AFE4F-B4DB-6993-7417-68EEC700C247}"/>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l" rtl="0">
              <a:lnSpc>
                <a:spcPct val="90000"/>
              </a:lnSpc>
              <a:spcBef>
                <a:spcPts val="0"/>
              </a:spcBef>
              <a:spcAft>
                <a:spcPts val="0"/>
              </a:spcAft>
              <a:buNone/>
            </a:pPr>
            <a:endParaRPr lang="en-US" sz="2000" b="1" dirty="0">
              <a:solidFill>
                <a:srgbClr val="C00000"/>
              </a:solidFill>
              <a:latin typeface="+mj-lt"/>
              <a:ea typeface="Source Sans Pro"/>
              <a:cs typeface="Source Sans Pro"/>
              <a:sym typeface="Source Sans Pro"/>
            </a:endParaRPr>
          </a:p>
        </p:txBody>
      </p:sp>
      <p:sp>
        <p:nvSpPr>
          <p:cNvPr id="4" name="Content Placeholder 2">
            <a:extLst>
              <a:ext uri="{FF2B5EF4-FFF2-40B4-BE49-F238E27FC236}">
                <a16:creationId xmlns:a16="http://schemas.microsoft.com/office/drawing/2014/main" id="{EA1EE39D-1CBD-5C86-140F-EB297E2DD183}"/>
              </a:ext>
            </a:extLst>
          </p:cNvPr>
          <p:cNvSpPr txBox="1">
            <a:spLocks/>
          </p:cNvSpPr>
          <p:nvPr/>
        </p:nvSpPr>
        <p:spPr>
          <a:xfrm>
            <a:off x="4931229" y="2362200"/>
            <a:ext cx="6123867" cy="4082143"/>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pic>
        <p:nvPicPr>
          <p:cNvPr id="2" name="Picture 1">
            <a:extLst>
              <a:ext uri="{FF2B5EF4-FFF2-40B4-BE49-F238E27FC236}">
                <a16:creationId xmlns:a16="http://schemas.microsoft.com/office/drawing/2014/main" id="{7119131C-AFE3-E431-BAA1-FDFABB33C5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19200"/>
            <a:ext cx="4700954" cy="5638799"/>
          </a:xfrm>
          <a:prstGeom prst="rect">
            <a:avLst/>
          </a:prstGeom>
        </p:spPr>
      </p:pic>
      <p:sp>
        <p:nvSpPr>
          <p:cNvPr id="8" name="Text Placeholder 2">
            <a:extLst>
              <a:ext uri="{FF2B5EF4-FFF2-40B4-BE49-F238E27FC236}">
                <a16:creationId xmlns:a16="http://schemas.microsoft.com/office/drawing/2014/main" id="{03F42BF1-1144-837E-7717-ADFA5FB170FE}"/>
              </a:ext>
            </a:extLst>
          </p:cNvPr>
          <p:cNvSpPr txBox="1">
            <a:spLocks/>
          </p:cNvSpPr>
          <p:nvPr/>
        </p:nvSpPr>
        <p:spPr>
          <a:xfrm>
            <a:off x="4700954" y="1651493"/>
            <a:ext cx="7245656" cy="4807989"/>
          </a:xfrm>
          <a:prstGeom prst="rect">
            <a:avLst/>
          </a:prstGeom>
          <a:noFill/>
          <a:ln>
            <a:noFill/>
          </a:ln>
        </p:spPr>
        <p:txBody>
          <a:bodyPr spcFirstLastPara="1" vert="horz" wrap="square" lIns="91425" tIns="45700" rIns="91425" bIns="45700" rtlCol="0" anchor="t" anchorCtr="0">
            <a:noAutofit/>
          </a:bodyPr>
          <a:lstStyle>
            <a:lvl1pPr marL="457200" lvl="0" indent="-342900" algn="l" defTabSz="914400" rtl="0" eaLnBrk="1" latinLnBrk="0" hangingPunct="1">
              <a:lnSpc>
                <a:spcPct val="90000"/>
              </a:lnSpc>
              <a:spcBef>
                <a:spcPts val="1000"/>
              </a:spcBef>
              <a:spcAft>
                <a:spcPts val="0"/>
              </a:spcAft>
              <a:buClr>
                <a:srgbClr val="404040"/>
              </a:buClr>
              <a:buSzPts val="1800"/>
              <a:buFont typeface="Arial" panose="020B0604020202020204" pitchFamily="34" charset="0"/>
              <a:buChar char="•"/>
              <a:defRPr sz="2000" kern="1200">
                <a:solidFill>
                  <a:schemeClr val="tx1"/>
                </a:solidFill>
                <a:effectLst/>
                <a:latin typeface="+mn-lt"/>
                <a:ea typeface="+mn-ea"/>
                <a:cs typeface="+mn-cs"/>
              </a:defRPr>
            </a:lvl1pPr>
            <a:lvl2pPr marL="914400" lvl="1"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800" kern="1200" cap="none" baseline="0">
                <a:solidFill>
                  <a:schemeClr val="tx1"/>
                </a:solidFill>
                <a:effectLst/>
                <a:latin typeface="+mn-lt"/>
                <a:ea typeface="+mn-ea"/>
                <a:cs typeface="+mn-cs"/>
              </a:defRPr>
            </a:lvl2pPr>
            <a:lvl3pPr marL="1371600" lvl="2"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600" kern="1200">
                <a:solidFill>
                  <a:schemeClr val="tx1"/>
                </a:solidFill>
                <a:effectLst/>
                <a:latin typeface="+mn-lt"/>
                <a:ea typeface="+mn-ea"/>
                <a:cs typeface="+mn-cs"/>
              </a:defRPr>
            </a:lvl3pPr>
            <a:lvl4pPr marL="1828800" lvl="3"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400" kern="1200" cap="none" baseline="0">
                <a:solidFill>
                  <a:schemeClr val="tx1"/>
                </a:solidFill>
                <a:effectLst/>
                <a:latin typeface="+mn-lt"/>
                <a:ea typeface="+mn-ea"/>
                <a:cs typeface="+mn-cs"/>
              </a:defRPr>
            </a:lvl4pPr>
            <a:lvl5pPr marL="2286000" lvl="4" indent="-342900" algn="l" defTabSz="914400" rtl="0" eaLnBrk="1" latinLnBrk="0" hangingPunct="1">
              <a:lnSpc>
                <a:spcPct val="90000"/>
              </a:lnSpc>
              <a:spcBef>
                <a:spcPts val="500"/>
              </a:spcBef>
              <a:spcAft>
                <a:spcPts val="0"/>
              </a:spcAft>
              <a:buClr>
                <a:srgbClr val="404040"/>
              </a:buClr>
              <a:buSzPts val="1800"/>
              <a:buFont typeface="Arial" panose="020B0604020202020204" pitchFamily="34" charset="0"/>
              <a:buChar char="•"/>
              <a:defRPr sz="1200" kern="1200">
                <a:solidFill>
                  <a:schemeClr val="tx1"/>
                </a:solidFill>
                <a:effectLst/>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a:solidFill>
                  <a:schemeClr val="tx1"/>
                </a:solidFill>
                <a:effectLst/>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200" kern="1200" baseline="0">
                <a:solidFill>
                  <a:schemeClr val="tx1"/>
                </a:solidFill>
                <a:effectLst/>
                <a:latin typeface="+mn-lt"/>
                <a:ea typeface="+mn-ea"/>
                <a:cs typeface="+mn-cs"/>
              </a:defRPr>
            </a:lvl9pPr>
          </a:lstStyle>
          <a:p>
            <a:pPr marL="114300" marR="0" lvl="0" indent="0" algn="l" defTabSz="914400" rtl="0" eaLnBrk="1" fontAlgn="auto" latinLnBrk="0" hangingPunct="1">
              <a:lnSpc>
                <a:spcPct val="90000"/>
              </a:lnSpc>
              <a:spcBef>
                <a:spcPts val="1000"/>
              </a:spcBef>
              <a:spcAft>
                <a:spcPts val="0"/>
              </a:spcAft>
              <a:buClr>
                <a:srgbClr val="404040"/>
              </a:buClr>
              <a:buSzPts val="1800"/>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endParaRPr>
          </a:p>
        </p:txBody>
      </p:sp>
      <p:pic>
        <p:nvPicPr>
          <p:cNvPr id="5" name="Google Shape;309;p38">
            <a:extLst>
              <a:ext uri="{FF2B5EF4-FFF2-40B4-BE49-F238E27FC236}">
                <a16:creationId xmlns:a16="http://schemas.microsoft.com/office/drawing/2014/main" id="{DB96010E-AB02-8B5C-0D25-B6CABECEE924}"/>
              </a:ext>
            </a:extLst>
          </p:cNvPr>
          <p:cNvPicPr preferRelativeResize="0"/>
          <p:nvPr/>
        </p:nvPicPr>
        <p:blipFill>
          <a:blip r:embed="rId4">
            <a:alphaModFix/>
          </a:blip>
          <a:stretch>
            <a:fillRect/>
          </a:stretch>
        </p:blipFill>
        <p:spPr>
          <a:xfrm>
            <a:off x="5240748" y="2134164"/>
            <a:ext cx="6260105" cy="3575205"/>
          </a:xfrm>
          <a:prstGeom prst="rect">
            <a:avLst/>
          </a:prstGeom>
          <a:noFill/>
          <a:ln>
            <a:noFill/>
          </a:ln>
        </p:spPr>
      </p:pic>
    </p:spTree>
    <p:extLst>
      <p:ext uri="{BB962C8B-B14F-4D97-AF65-F5344CB8AC3E}">
        <p14:creationId xmlns:p14="http://schemas.microsoft.com/office/powerpoint/2010/main" val="12038419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ECF4A4F-205A-49EF-BDB2-167AE59C6191}"/>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4" name="Content Placeholder 2">
            <a:extLst>
              <a:ext uri="{FF2B5EF4-FFF2-40B4-BE49-F238E27FC236}">
                <a16:creationId xmlns:a16="http://schemas.microsoft.com/office/drawing/2014/main" id="{D68FFA60-3CA8-E246-B0B8-98B2597B91D0}"/>
              </a:ext>
            </a:extLst>
          </p:cNvPr>
          <p:cNvSpPr txBox="1">
            <a:spLocks/>
          </p:cNvSpPr>
          <p:nvPr/>
        </p:nvSpPr>
        <p:spPr>
          <a:xfrm>
            <a:off x="5468112" y="1929766"/>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r>
              <a:rPr lang="en-US" sz="2000" dirty="0">
                <a:solidFill>
                  <a:srgbClr val="C00000"/>
                </a:solidFill>
                <a:latin typeface="+mj-lt"/>
                <a:ea typeface="Source Sans Pro"/>
                <a:cs typeface="Source Sans Pro"/>
                <a:sym typeface="Source Sans Pro"/>
              </a:rPr>
              <a:t>The past few years have seen a noticeable increase in noncredit education in the California community college system. While noncredit programs have been advocated as a promising way to address educational equity, there are varied topics of noncredit education to explore. Today, we will discuss the basics including the categories of noncredit, mirrored classes, noncredit course completion factors, and local/state compliance.</a:t>
            </a:r>
            <a:endParaRPr lang="en-US" sz="100" dirty="0">
              <a:solidFill>
                <a:srgbClr val="C00000"/>
              </a:solidFill>
              <a:latin typeface="+mj-lt"/>
              <a:ea typeface="Source Sans Pro"/>
              <a:cs typeface="Source Sans Pro"/>
              <a:sym typeface="Source Sans Pro"/>
            </a:endParaRPr>
          </a:p>
          <a:p>
            <a:pPr marL="0" indent="0">
              <a:lnSpc>
                <a:spcPct val="110000"/>
              </a:lnSpc>
              <a:spcBef>
                <a:spcPts val="600"/>
              </a:spcBef>
              <a:spcAft>
                <a:spcPts val="600"/>
              </a:spcAft>
              <a:buNone/>
            </a:pPr>
            <a:endParaRPr lang="en-US" dirty="0">
              <a:solidFill>
                <a:srgbClr val="C00000"/>
              </a:solidFill>
            </a:endParaRPr>
          </a:p>
        </p:txBody>
      </p:sp>
      <p:pic>
        <p:nvPicPr>
          <p:cNvPr id="3" name="Picture 2">
            <a:extLst>
              <a:ext uri="{FF2B5EF4-FFF2-40B4-BE49-F238E27FC236}">
                <a16:creationId xmlns:a16="http://schemas.microsoft.com/office/drawing/2014/main" id="{F011D5F9-85AC-F54C-A023-173BE58572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07008"/>
            <a:ext cx="4736592" cy="5650992"/>
          </a:xfrm>
          <a:prstGeom prst="rect">
            <a:avLst/>
          </a:prstGeom>
        </p:spPr>
      </p:pic>
      <p:sp>
        <p:nvSpPr>
          <p:cNvPr id="7" name="TextBox 6">
            <a:extLst>
              <a:ext uri="{FF2B5EF4-FFF2-40B4-BE49-F238E27FC236}">
                <a16:creationId xmlns:a16="http://schemas.microsoft.com/office/drawing/2014/main" id="{4501B8AC-659D-4A41-8881-3FFA955735F3}"/>
              </a:ext>
            </a:extLst>
          </p:cNvPr>
          <p:cNvSpPr txBox="1"/>
          <p:nvPr/>
        </p:nvSpPr>
        <p:spPr>
          <a:xfrm>
            <a:off x="3071446" y="269631"/>
            <a:ext cx="8593015" cy="461665"/>
          </a:xfrm>
          <a:prstGeom prst="rect">
            <a:avLst/>
          </a:prstGeom>
          <a:noFill/>
        </p:spPr>
        <p:txBody>
          <a:bodyPr wrap="square" rtlCol="0">
            <a:spAutoFit/>
          </a:bodyPr>
          <a:lstStyle/>
          <a:p>
            <a:pPr algn="ctr"/>
            <a:r>
              <a:rPr lang="en-US" sz="2400" b="1" dirty="0"/>
              <a:t>BACKGROUND</a:t>
            </a:r>
            <a:endParaRPr lang="en-US" sz="2400" dirty="0"/>
          </a:p>
        </p:txBody>
      </p:sp>
    </p:spTree>
    <p:extLst>
      <p:ext uri="{BB962C8B-B14F-4D97-AF65-F5344CB8AC3E}">
        <p14:creationId xmlns:p14="http://schemas.microsoft.com/office/powerpoint/2010/main" val="21211948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ECF4A4F-205A-49EF-BDB2-167AE59C6191}"/>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r>
              <a:rPr lang="en-US" b="1" dirty="0">
                <a:solidFill>
                  <a:srgbClr val="C00000"/>
                </a:solidFill>
              </a:rPr>
              <a:t>A BRIEF HISTORY AND GUIDING PHILOSOPHY</a:t>
            </a:r>
            <a:endParaRPr lang="en-US" dirty="0">
              <a:solidFill>
                <a:srgbClr val="C00000"/>
              </a:solidFill>
            </a:endParaRPr>
          </a:p>
        </p:txBody>
      </p:sp>
      <p:sp>
        <p:nvSpPr>
          <p:cNvPr id="4" name="Content Placeholder 2">
            <a:extLst>
              <a:ext uri="{FF2B5EF4-FFF2-40B4-BE49-F238E27FC236}">
                <a16:creationId xmlns:a16="http://schemas.microsoft.com/office/drawing/2014/main" id="{D68FFA60-3CA8-E246-B0B8-98B2597B91D0}"/>
              </a:ext>
            </a:extLst>
          </p:cNvPr>
          <p:cNvSpPr txBox="1">
            <a:spLocks/>
          </p:cNvSpPr>
          <p:nvPr/>
        </p:nvSpPr>
        <p:spPr>
          <a:xfrm>
            <a:off x="5102352" y="2362200"/>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609600" marR="0" lvl="0" indent="-457200" algn="l" defTabSz="914400" rtl="0" eaLnBrk="1" fontAlgn="auto" latinLnBrk="0" hangingPunct="1">
              <a:lnSpc>
                <a:spcPct val="90000"/>
              </a:lnSpc>
              <a:spcBef>
                <a:spcPts val="1000"/>
              </a:spcBef>
              <a:spcAft>
                <a:spcPts val="0"/>
              </a:spcAft>
              <a:buClr>
                <a:srgbClr val="674831"/>
              </a:buClr>
              <a:buSzPts val="2400"/>
              <a:buFont typeface="Source Sans Pro"/>
              <a:buChar char="●"/>
              <a:tabLst/>
              <a:defRPr/>
            </a:pPr>
            <a:r>
              <a:rPr kumimoji="0" lang="en-US" b="0" i="0" u="none" strike="noStrike" kern="1200" cap="none" spc="0" normalizeH="0" baseline="0" noProof="0" dirty="0">
                <a:ln>
                  <a:noFill/>
                </a:ln>
                <a:solidFill>
                  <a:srgbClr val="C00000"/>
                </a:solidFill>
                <a:effectLst/>
                <a:uLnTx/>
                <a:uFillTx/>
                <a:latin typeface="+mj-lt"/>
                <a:ea typeface="Source Sans Pro"/>
                <a:cs typeface="Source Sans Pro"/>
                <a:sym typeface="Source Sans Pro"/>
              </a:rPr>
              <a:t>First adult school in California in 1865</a:t>
            </a:r>
          </a:p>
          <a:p>
            <a:pPr marL="609600" marR="0" lvl="0" indent="-457200" algn="l" defTabSz="914400" rtl="0" eaLnBrk="1" fontAlgn="auto" latinLnBrk="0" hangingPunct="1">
              <a:lnSpc>
                <a:spcPct val="90000"/>
              </a:lnSpc>
              <a:spcBef>
                <a:spcPts val="1100"/>
              </a:spcBef>
              <a:spcAft>
                <a:spcPts val="0"/>
              </a:spcAft>
              <a:buClr>
                <a:srgbClr val="674831"/>
              </a:buClr>
              <a:buSzPts val="2400"/>
              <a:buFont typeface="Source Sans Pro"/>
              <a:buChar char="●"/>
              <a:tabLst/>
              <a:defRPr/>
            </a:pPr>
            <a:r>
              <a:rPr kumimoji="0" lang="en-US" b="0" i="0" u="none" strike="noStrike" kern="1200" cap="none" spc="0" normalizeH="0" baseline="0" noProof="0" dirty="0">
                <a:ln>
                  <a:noFill/>
                </a:ln>
                <a:solidFill>
                  <a:srgbClr val="C00000"/>
                </a:solidFill>
                <a:effectLst/>
                <a:uLnTx/>
                <a:uFillTx/>
                <a:latin typeface="+mj-lt"/>
                <a:ea typeface="Source Sans Pro"/>
                <a:cs typeface="Source Sans Pro"/>
                <a:sym typeface="Source Sans Pro"/>
              </a:rPr>
              <a:t>Important contributor to “open access” for students with diverse backgrounds</a:t>
            </a:r>
          </a:p>
          <a:p>
            <a:pPr marL="609600" marR="0" lvl="0" indent="-457200" algn="l" defTabSz="914400" rtl="0" eaLnBrk="1" fontAlgn="auto" latinLnBrk="0" hangingPunct="1">
              <a:lnSpc>
                <a:spcPct val="90000"/>
              </a:lnSpc>
              <a:spcBef>
                <a:spcPts val="1100"/>
              </a:spcBef>
              <a:spcAft>
                <a:spcPts val="0"/>
              </a:spcAft>
              <a:buClr>
                <a:srgbClr val="674831"/>
              </a:buClr>
              <a:buSzPts val="2400"/>
              <a:buFont typeface="Source Sans Pro"/>
              <a:buChar char="●"/>
              <a:tabLst/>
              <a:defRPr/>
            </a:pPr>
            <a:r>
              <a:rPr kumimoji="0" lang="en-US" b="0" i="0" u="none" strike="noStrike" kern="1200" cap="none" spc="0" normalizeH="0" baseline="0" noProof="0" dirty="0">
                <a:ln>
                  <a:noFill/>
                </a:ln>
                <a:solidFill>
                  <a:srgbClr val="C00000"/>
                </a:solidFill>
                <a:effectLst/>
                <a:uLnTx/>
                <a:uFillTx/>
                <a:latin typeface="+mj-lt"/>
                <a:ea typeface="Source Sans Pro"/>
                <a:cs typeface="Source Sans Pro"/>
                <a:sym typeface="Source Sans Pro"/>
              </a:rPr>
              <a:t>Tuition free</a:t>
            </a:r>
          </a:p>
          <a:p>
            <a:pPr marL="609600" marR="0" lvl="0" indent="-457200" algn="l" defTabSz="914400" rtl="0" eaLnBrk="1" fontAlgn="auto" latinLnBrk="0" hangingPunct="1">
              <a:lnSpc>
                <a:spcPct val="90000"/>
              </a:lnSpc>
              <a:spcBef>
                <a:spcPts val="1100"/>
              </a:spcBef>
              <a:spcAft>
                <a:spcPts val="0"/>
              </a:spcAft>
              <a:buClr>
                <a:srgbClr val="674831"/>
              </a:buClr>
              <a:buSzPts val="2400"/>
              <a:buFont typeface="Source Sans Pro"/>
              <a:buChar char="●"/>
              <a:tabLst/>
              <a:defRPr/>
            </a:pPr>
            <a:r>
              <a:rPr kumimoji="0" lang="en-US" b="0" i="0" u="none" strike="noStrike" kern="1200" cap="none" spc="0" normalizeH="0" baseline="0" noProof="0" dirty="0">
                <a:ln>
                  <a:noFill/>
                </a:ln>
                <a:solidFill>
                  <a:srgbClr val="C00000"/>
                </a:solidFill>
                <a:effectLst/>
                <a:uLnTx/>
                <a:uFillTx/>
                <a:latin typeface="+mj-lt"/>
                <a:ea typeface="Source Sans Pro"/>
                <a:cs typeface="Source Sans Pro"/>
                <a:sym typeface="Source Sans Pro"/>
              </a:rPr>
              <a:t>Can be a first point of entry</a:t>
            </a:r>
          </a:p>
          <a:p>
            <a:pPr marL="609600" marR="0" lvl="0" indent="-457200" algn="l" defTabSz="914400" rtl="0" eaLnBrk="1" fontAlgn="auto" latinLnBrk="0" hangingPunct="1">
              <a:lnSpc>
                <a:spcPct val="90000"/>
              </a:lnSpc>
              <a:spcBef>
                <a:spcPts val="1100"/>
              </a:spcBef>
              <a:spcAft>
                <a:spcPts val="0"/>
              </a:spcAft>
              <a:buClr>
                <a:srgbClr val="674831"/>
              </a:buClr>
              <a:buSzPts val="2400"/>
              <a:buFont typeface="Source Sans Pro"/>
              <a:buChar char="●"/>
              <a:tabLst/>
              <a:defRPr/>
            </a:pPr>
            <a:r>
              <a:rPr kumimoji="0" lang="en-US" b="0" i="0" u="none" strike="noStrike" kern="1200" cap="none" spc="0" normalizeH="0" baseline="0" noProof="0" dirty="0">
                <a:ln>
                  <a:noFill/>
                </a:ln>
                <a:solidFill>
                  <a:srgbClr val="C00000"/>
                </a:solidFill>
                <a:effectLst/>
                <a:uLnTx/>
                <a:uFillTx/>
                <a:latin typeface="+mj-lt"/>
                <a:ea typeface="Source Sans Pro"/>
                <a:cs typeface="Source Sans Pro"/>
                <a:sym typeface="Source Sans Pro"/>
              </a:rPr>
              <a:t>Transition point to credit instruction and the workforce </a:t>
            </a:r>
          </a:p>
          <a:p>
            <a:pPr marL="609600" marR="0" lvl="0" indent="-457200" algn="l" defTabSz="914400" rtl="0" eaLnBrk="1" fontAlgn="auto" latinLnBrk="0" hangingPunct="1">
              <a:lnSpc>
                <a:spcPct val="90000"/>
              </a:lnSpc>
              <a:spcBef>
                <a:spcPts val="1100"/>
              </a:spcBef>
              <a:spcAft>
                <a:spcPts val="0"/>
              </a:spcAft>
              <a:buClr>
                <a:srgbClr val="674831"/>
              </a:buClr>
              <a:buSzPts val="2400"/>
              <a:buFont typeface="Source Sans Pro"/>
              <a:buChar char="●"/>
              <a:tabLst/>
              <a:defRPr/>
            </a:pPr>
            <a:r>
              <a:rPr kumimoji="0" lang="en-US" b="0" i="0" u="none" strike="noStrike" kern="1200" cap="none" spc="0" normalizeH="0" baseline="0" noProof="0" dirty="0">
                <a:ln>
                  <a:noFill/>
                </a:ln>
                <a:solidFill>
                  <a:srgbClr val="C00000"/>
                </a:solidFill>
                <a:effectLst/>
                <a:uLnTx/>
                <a:uFillTx/>
                <a:latin typeface="+mj-lt"/>
                <a:ea typeface="Source Sans Pro"/>
                <a:cs typeface="Source Sans Pro"/>
                <a:sym typeface="Source Sans Pro"/>
              </a:rPr>
              <a:t>Courses focus on skill attainment, not grades or units</a:t>
            </a:r>
          </a:p>
          <a:p>
            <a:pPr marL="609600" marR="0" lvl="0" indent="-457200" algn="l" defTabSz="914400" rtl="0" eaLnBrk="1" fontAlgn="auto" latinLnBrk="0" hangingPunct="1">
              <a:lnSpc>
                <a:spcPct val="90000"/>
              </a:lnSpc>
              <a:spcBef>
                <a:spcPts val="1100"/>
              </a:spcBef>
              <a:spcAft>
                <a:spcPts val="0"/>
              </a:spcAft>
              <a:buClr>
                <a:srgbClr val="674831"/>
              </a:buClr>
              <a:buSzPts val="2400"/>
              <a:buFont typeface="Arial" panose="020B0604020202020204" pitchFamily="34" charset="0"/>
              <a:buChar char="●"/>
              <a:tabLst/>
              <a:defRPr/>
            </a:pPr>
            <a:r>
              <a:rPr kumimoji="0" lang="en-US" b="0" i="0" u="none" strike="noStrike" kern="1200" cap="none" spc="0" normalizeH="0" baseline="0" noProof="0" dirty="0">
                <a:ln>
                  <a:noFill/>
                </a:ln>
                <a:solidFill>
                  <a:srgbClr val="C00000"/>
                </a:solidFill>
                <a:effectLst/>
                <a:uLnTx/>
                <a:uFillTx/>
                <a:latin typeface="+mj-lt"/>
                <a:ea typeface="Source Sans Pro"/>
                <a:cs typeface="Source Sans Pro"/>
                <a:sym typeface="Source Sans Pro"/>
              </a:rPr>
              <a:t>Flexible course scheduling</a:t>
            </a:r>
            <a:r>
              <a:rPr kumimoji="0" lang="en-US" b="0" i="0" u="none" strike="noStrike" kern="1200" cap="none" spc="0" normalizeH="0" baseline="0" noProof="0" dirty="0">
                <a:ln>
                  <a:noFill/>
                </a:ln>
                <a:solidFill>
                  <a:srgbClr val="C00000"/>
                </a:solidFill>
                <a:effectLst/>
                <a:uLnTx/>
                <a:uFillTx/>
                <a:latin typeface="+mj-lt"/>
                <a:ea typeface="+mn-ea"/>
                <a:cs typeface="+mn-cs"/>
              </a:rPr>
              <a:t> </a:t>
            </a:r>
          </a:p>
        </p:txBody>
      </p:sp>
      <p:pic>
        <p:nvPicPr>
          <p:cNvPr id="3" name="Picture 2">
            <a:extLst>
              <a:ext uri="{FF2B5EF4-FFF2-40B4-BE49-F238E27FC236}">
                <a16:creationId xmlns:a16="http://schemas.microsoft.com/office/drawing/2014/main" id="{F011D5F9-85AC-F54C-A023-173BE58572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30923"/>
            <a:ext cx="4384431" cy="5627077"/>
          </a:xfrm>
          <a:prstGeom prst="rect">
            <a:avLst/>
          </a:prstGeom>
        </p:spPr>
      </p:pic>
      <p:sp>
        <p:nvSpPr>
          <p:cNvPr id="6" name="TextBox 5">
            <a:extLst>
              <a:ext uri="{FF2B5EF4-FFF2-40B4-BE49-F238E27FC236}">
                <a16:creationId xmlns:a16="http://schemas.microsoft.com/office/drawing/2014/main" id="{7654FBAE-5025-3D4E-BF90-BF6FD08B30FB}"/>
              </a:ext>
            </a:extLst>
          </p:cNvPr>
          <p:cNvSpPr txBox="1"/>
          <p:nvPr/>
        </p:nvSpPr>
        <p:spPr>
          <a:xfrm>
            <a:off x="3071446" y="269631"/>
            <a:ext cx="8593015" cy="461665"/>
          </a:xfrm>
          <a:prstGeom prst="rect">
            <a:avLst/>
          </a:prstGeom>
          <a:noFill/>
        </p:spPr>
        <p:txBody>
          <a:bodyPr wrap="square" rtlCol="0">
            <a:spAutoFit/>
          </a:bodyPr>
          <a:lstStyle/>
          <a:p>
            <a:pPr algn="ctr"/>
            <a:r>
              <a:rPr lang="en-US" sz="2400" b="1" dirty="0"/>
              <a:t>WHAT IS NONCREDIT? </a:t>
            </a:r>
            <a:endParaRPr lang="en-US" sz="2400" dirty="0"/>
          </a:p>
        </p:txBody>
      </p:sp>
    </p:spTree>
    <p:extLst>
      <p:ext uri="{BB962C8B-B14F-4D97-AF65-F5344CB8AC3E}">
        <p14:creationId xmlns:p14="http://schemas.microsoft.com/office/powerpoint/2010/main" val="9454254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ECF4A4F-205A-49EF-BDB2-167AE59C6191}"/>
              </a:ext>
            </a:extLst>
          </p:cNvPr>
          <p:cNvSpPr txBox="1">
            <a:spLocks/>
          </p:cNvSpPr>
          <p:nvPr/>
        </p:nvSpPr>
        <p:spPr>
          <a:xfrm>
            <a:off x="5050544" y="1373261"/>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r>
              <a:rPr lang="en-US" b="1" dirty="0">
                <a:solidFill>
                  <a:srgbClr val="C00000"/>
                </a:solidFill>
              </a:rPr>
              <a:t>GUIDING PHILOSOPHY</a:t>
            </a:r>
            <a:endParaRPr lang="en-US" dirty="0">
              <a:solidFill>
                <a:srgbClr val="C00000"/>
              </a:solidFill>
            </a:endParaRPr>
          </a:p>
        </p:txBody>
      </p:sp>
      <p:sp>
        <p:nvSpPr>
          <p:cNvPr id="4" name="Content Placeholder 2">
            <a:extLst>
              <a:ext uri="{FF2B5EF4-FFF2-40B4-BE49-F238E27FC236}">
                <a16:creationId xmlns:a16="http://schemas.microsoft.com/office/drawing/2014/main" id="{D68FFA60-3CA8-E246-B0B8-98B2597B91D0}"/>
              </a:ext>
            </a:extLst>
          </p:cNvPr>
          <p:cNvSpPr txBox="1">
            <a:spLocks/>
          </p:cNvSpPr>
          <p:nvPr/>
        </p:nvSpPr>
        <p:spPr>
          <a:xfrm>
            <a:off x="5102352" y="2362200"/>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pic>
        <p:nvPicPr>
          <p:cNvPr id="3" name="Picture 2">
            <a:extLst>
              <a:ext uri="{FF2B5EF4-FFF2-40B4-BE49-F238E27FC236}">
                <a16:creationId xmlns:a16="http://schemas.microsoft.com/office/drawing/2014/main" id="{F011D5F9-85AC-F54C-A023-173BE58572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07477"/>
            <a:ext cx="4630615" cy="5650523"/>
          </a:xfrm>
          <a:prstGeom prst="rect">
            <a:avLst/>
          </a:prstGeom>
        </p:spPr>
      </p:pic>
      <p:sp>
        <p:nvSpPr>
          <p:cNvPr id="8" name="TextBox 7">
            <a:extLst>
              <a:ext uri="{FF2B5EF4-FFF2-40B4-BE49-F238E27FC236}">
                <a16:creationId xmlns:a16="http://schemas.microsoft.com/office/drawing/2014/main" id="{52778224-8FB2-F84B-84CC-242097E84120}"/>
              </a:ext>
            </a:extLst>
          </p:cNvPr>
          <p:cNvSpPr txBox="1"/>
          <p:nvPr/>
        </p:nvSpPr>
        <p:spPr>
          <a:xfrm>
            <a:off x="2135008" y="343903"/>
            <a:ext cx="8593015" cy="461665"/>
          </a:xfrm>
          <a:prstGeom prst="rect">
            <a:avLst/>
          </a:prstGeom>
          <a:noFill/>
        </p:spPr>
        <p:txBody>
          <a:bodyPr wrap="square" rtlCol="0">
            <a:spAutoFit/>
          </a:bodyPr>
          <a:lstStyle/>
          <a:p>
            <a:pPr algn="ctr"/>
            <a:r>
              <a:rPr lang="en-US" sz="2400" b="1" dirty="0"/>
              <a:t> WHAT IS NONCREDIT? </a:t>
            </a:r>
            <a:endParaRPr lang="en-US" sz="2400" dirty="0"/>
          </a:p>
        </p:txBody>
      </p:sp>
      <p:grpSp>
        <p:nvGrpSpPr>
          <p:cNvPr id="2" name="Google Shape;101;p17">
            <a:extLst>
              <a:ext uri="{FF2B5EF4-FFF2-40B4-BE49-F238E27FC236}">
                <a16:creationId xmlns:a16="http://schemas.microsoft.com/office/drawing/2014/main" id="{376842A8-8679-1BCC-50ED-DC6192713769}"/>
              </a:ext>
            </a:extLst>
          </p:cNvPr>
          <p:cNvGrpSpPr/>
          <p:nvPr/>
        </p:nvGrpSpPr>
        <p:grpSpPr>
          <a:xfrm>
            <a:off x="433633" y="2255982"/>
            <a:ext cx="11140881" cy="3394541"/>
            <a:chOff x="3272" y="1158126"/>
            <a:chExt cx="10465890" cy="2834875"/>
          </a:xfrm>
        </p:grpSpPr>
        <p:sp>
          <p:nvSpPr>
            <p:cNvPr id="5" name="Google Shape;102;p17">
              <a:extLst>
                <a:ext uri="{FF2B5EF4-FFF2-40B4-BE49-F238E27FC236}">
                  <a16:creationId xmlns:a16="http://schemas.microsoft.com/office/drawing/2014/main" id="{4F746D2A-A98F-154E-11ED-A18436F9F086}"/>
                </a:ext>
              </a:extLst>
            </p:cNvPr>
            <p:cNvSpPr/>
            <p:nvPr/>
          </p:nvSpPr>
          <p:spPr>
            <a:xfrm>
              <a:off x="3272" y="1158126"/>
              <a:ext cx="3190800" cy="1254000"/>
            </a:xfrm>
            <a:prstGeom prst="rect">
              <a:avLst/>
            </a:prstGeom>
            <a:solidFill>
              <a:srgbClr val="DF2624"/>
            </a:solidFill>
            <a:ln w="12700" cap="flat" cmpd="sng">
              <a:solidFill>
                <a:srgbClr val="DF26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3;p17">
              <a:extLst>
                <a:ext uri="{FF2B5EF4-FFF2-40B4-BE49-F238E27FC236}">
                  <a16:creationId xmlns:a16="http://schemas.microsoft.com/office/drawing/2014/main" id="{108A98AF-910E-D6AB-1689-F38DE4B8E578}"/>
                </a:ext>
              </a:extLst>
            </p:cNvPr>
            <p:cNvSpPr txBox="1"/>
            <p:nvPr/>
          </p:nvSpPr>
          <p:spPr>
            <a:xfrm>
              <a:off x="3272" y="1158126"/>
              <a:ext cx="3190800" cy="12540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None/>
              </a:pPr>
              <a:r>
                <a:rPr lang="en-US" sz="3600" b="0" i="0" u="none" strike="noStrike" cap="none">
                  <a:solidFill>
                    <a:schemeClr val="lt1"/>
                  </a:solidFill>
                  <a:latin typeface="Gill Sans"/>
                  <a:ea typeface="Gill Sans"/>
                  <a:cs typeface="Gill Sans"/>
                  <a:sym typeface="Gill Sans"/>
                </a:rPr>
                <a:t>Flexible</a:t>
              </a:r>
              <a:endParaRPr sz="1500"/>
            </a:p>
          </p:txBody>
        </p:sp>
        <p:sp>
          <p:nvSpPr>
            <p:cNvPr id="7" name="Google Shape;104;p17">
              <a:extLst>
                <a:ext uri="{FF2B5EF4-FFF2-40B4-BE49-F238E27FC236}">
                  <a16:creationId xmlns:a16="http://schemas.microsoft.com/office/drawing/2014/main" id="{9B948EBF-BF77-627B-D394-D95FD58B17D5}"/>
                </a:ext>
              </a:extLst>
            </p:cNvPr>
            <p:cNvSpPr/>
            <p:nvPr/>
          </p:nvSpPr>
          <p:spPr>
            <a:xfrm>
              <a:off x="3272" y="2412001"/>
              <a:ext cx="3190800" cy="1581000"/>
            </a:xfrm>
            <a:prstGeom prst="rect">
              <a:avLst/>
            </a:prstGeom>
            <a:solidFill>
              <a:srgbClr val="F3CBCB">
                <a:alpha val="89800"/>
              </a:srgbClr>
            </a:solidFill>
            <a:ln w="12700" cap="flat" cmpd="sng">
              <a:solidFill>
                <a:srgbClr val="F3CBCB">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5;p17">
              <a:extLst>
                <a:ext uri="{FF2B5EF4-FFF2-40B4-BE49-F238E27FC236}">
                  <a16:creationId xmlns:a16="http://schemas.microsoft.com/office/drawing/2014/main" id="{6AE5B578-F245-A21F-5E60-8C40D0A2A945}"/>
                </a:ext>
              </a:extLst>
            </p:cNvPr>
            <p:cNvSpPr txBox="1"/>
            <p:nvPr/>
          </p:nvSpPr>
          <p:spPr>
            <a:xfrm>
              <a:off x="3272" y="2412001"/>
              <a:ext cx="3190800" cy="1581000"/>
            </a:xfrm>
            <a:prstGeom prst="rect">
              <a:avLst/>
            </a:prstGeom>
            <a:noFill/>
            <a:ln>
              <a:noFill/>
            </a:ln>
          </p:spPr>
          <p:txBody>
            <a:bodyPr spcFirstLastPara="1" wrap="square" lIns="74675" tIns="74675" rIns="99575" bIns="112000" anchor="t" anchorCtr="0">
              <a:noAutofit/>
            </a:bodyPr>
            <a:lstStyle/>
            <a:p>
              <a:pPr marL="114300" marR="0" lvl="1" indent="-120650" algn="l" rtl="0">
                <a:lnSpc>
                  <a:spcPct val="90000"/>
                </a:lnSpc>
                <a:spcBef>
                  <a:spcPts val="0"/>
                </a:spcBef>
                <a:spcAft>
                  <a:spcPts val="0"/>
                </a:spcAft>
                <a:buClr>
                  <a:schemeClr val="dk1"/>
                </a:buClr>
                <a:buSzPts val="1500"/>
                <a:buFont typeface="Gill Sans"/>
                <a:buChar char="•"/>
              </a:pPr>
              <a:r>
                <a:rPr lang="en-US" sz="1500" b="0" i="0" u="none" strike="noStrike" cap="none">
                  <a:solidFill>
                    <a:schemeClr val="dk1"/>
                  </a:solidFill>
                  <a:latin typeface="Gill Sans"/>
                  <a:ea typeface="Gill Sans"/>
                  <a:cs typeface="Gill Sans"/>
                  <a:sym typeface="Gill Sans"/>
                </a:rPr>
                <a:t>Flexible course scheduling</a:t>
              </a:r>
              <a:endParaRPr sz="1500"/>
            </a:p>
            <a:p>
              <a:pPr marL="114300" marR="0" lvl="1" indent="-120650" algn="l" rtl="0">
                <a:lnSpc>
                  <a:spcPct val="90000"/>
                </a:lnSpc>
                <a:spcBef>
                  <a:spcPts val="300"/>
                </a:spcBef>
                <a:spcAft>
                  <a:spcPts val="0"/>
                </a:spcAft>
                <a:buClr>
                  <a:schemeClr val="dk1"/>
                </a:buClr>
                <a:buSzPts val="1500"/>
                <a:buFont typeface="Gill Sans"/>
                <a:buChar char="•"/>
              </a:pPr>
              <a:r>
                <a:rPr lang="en-US" sz="1500" b="0" i="0" u="none" strike="noStrike" cap="none">
                  <a:solidFill>
                    <a:schemeClr val="dk1"/>
                  </a:solidFill>
                  <a:latin typeface="Gill Sans"/>
                  <a:ea typeface="Gill Sans"/>
                  <a:cs typeface="Gill Sans"/>
                  <a:sym typeface="Gill Sans"/>
                </a:rPr>
                <a:t>Open Entry/Open Exit</a:t>
              </a:r>
              <a:endParaRPr sz="1500"/>
            </a:p>
          </p:txBody>
        </p:sp>
        <p:sp>
          <p:nvSpPr>
            <p:cNvPr id="10" name="Google Shape;106;p17">
              <a:extLst>
                <a:ext uri="{FF2B5EF4-FFF2-40B4-BE49-F238E27FC236}">
                  <a16:creationId xmlns:a16="http://schemas.microsoft.com/office/drawing/2014/main" id="{6C357369-4B80-7F78-05FC-9F396D97A960}"/>
                </a:ext>
              </a:extLst>
            </p:cNvPr>
            <p:cNvSpPr/>
            <p:nvPr/>
          </p:nvSpPr>
          <p:spPr>
            <a:xfrm>
              <a:off x="3640817" y="1158126"/>
              <a:ext cx="3190800" cy="1254000"/>
            </a:xfrm>
            <a:prstGeom prst="rect">
              <a:avLst/>
            </a:prstGeom>
            <a:solidFill>
              <a:srgbClr val="DF2624"/>
            </a:solidFill>
            <a:ln w="12700" cap="flat" cmpd="sng">
              <a:solidFill>
                <a:srgbClr val="DF26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7;p17">
              <a:extLst>
                <a:ext uri="{FF2B5EF4-FFF2-40B4-BE49-F238E27FC236}">
                  <a16:creationId xmlns:a16="http://schemas.microsoft.com/office/drawing/2014/main" id="{42FEEC7F-4EF7-B1AE-6236-F02D9D1038B1}"/>
                </a:ext>
              </a:extLst>
            </p:cNvPr>
            <p:cNvSpPr txBox="1"/>
            <p:nvPr/>
          </p:nvSpPr>
          <p:spPr>
            <a:xfrm>
              <a:off x="3640817" y="1158126"/>
              <a:ext cx="3190800" cy="12540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None/>
              </a:pPr>
              <a:r>
                <a:rPr lang="en-US" sz="3600" b="0" i="0" u="none" strike="noStrike" cap="none" dirty="0">
                  <a:solidFill>
                    <a:schemeClr val="lt1"/>
                  </a:solidFill>
                  <a:latin typeface="Gill Sans"/>
                  <a:ea typeface="Gill Sans"/>
                  <a:cs typeface="Gill Sans"/>
                  <a:sym typeface="Gill Sans"/>
                </a:rPr>
                <a:t>Equity Centered</a:t>
              </a:r>
              <a:endParaRPr sz="1500" dirty="0"/>
            </a:p>
          </p:txBody>
        </p:sp>
        <p:sp>
          <p:nvSpPr>
            <p:cNvPr id="12" name="Google Shape;108;p17">
              <a:extLst>
                <a:ext uri="{FF2B5EF4-FFF2-40B4-BE49-F238E27FC236}">
                  <a16:creationId xmlns:a16="http://schemas.microsoft.com/office/drawing/2014/main" id="{64CA6E01-8D7F-F4EF-7923-9DD88EEF0F1D}"/>
                </a:ext>
              </a:extLst>
            </p:cNvPr>
            <p:cNvSpPr/>
            <p:nvPr/>
          </p:nvSpPr>
          <p:spPr>
            <a:xfrm>
              <a:off x="3640817" y="2412001"/>
              <a:ext cx="3190800" cy="1581000"/>
            </a:xfrm>
            <a:prstGeom prst="rect">
              <a:avLst/>
            </a:prstGeom>
            <a:solidFill>
              <a:srgbClr val="F3CBCB">
                <a:alpha val="89800"/>
              </a:srgbClr>
            </a:solidFill>
            <a:ln w="12700" cap="flat" cmpd="sng">
              <a:solidFill>
                <a:srgbClr val="F3CBCB">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p17">
              <a:extLst>
                <a:ext uri="{FF2B5EF4-FFF2-40B4-BE49-F238E27FC236}">
                  <a16:creationId xmlns:a16="http://schemas.microsoft.com/office/drawing/2014/main" id="{D178D587-65DB-6BCB-4E76-B64DEA50C793}"/>
                </a:ext>
              </a:extLst>
            </p:cNvPr>
            <p:cNvSpPr txBox="1"/>
            <p:nvPr/>
          </p:nvSpPr>
          <p:spPr>
            <a:xfrm>
              <a:off x="3640817" y="2412001"/>
              <a:ext cx="3190800" cy="1581000"/>
            </a:xfrm>
            <a:prstGeom prst="rect">
              <a:avLst/>
            </a:prstGeom>
            <a:noFill/>
            <a:ln>
              <a:noFill/>
            </a:ln>
          </p:spPr>
          <p:txBody>
            <a:bodyPr spcFirstLastPara="1" wrap="square" lIns="74675" tIns="74675" rIns="99575" bIns="112000" anchor="t" anchorCtr="0">
              <a:noAutofit/>
            </a:bodyPr>
            <a:lstStyle/>
            <a:p>
              <a:pPr marL="114300" marR="0" lvl="1" indent="-120650" algn="l" rtl="0">
                <a:lnSpc>
                  <a:spcPct val="90000"/>
                </a:lnSpc>
                <a:spcBef>
                  <a:spcPts val="0"/>
                </a:spcBef>
                <a:spcAft>
                  <a:spcPts val="0"/>
                </a:spcAft>
                <a:buClr>
                  <a:schemeClr val="dk1"/>
                </a:buClr>
                <a:buSzPts val="1500"/>
                <a:buFont typeface="Gill Sans"/>
                <a:buChar char="•"/>
              </a:pPr>
              <a:r>
                <a:rPr lang="en-US" sz="1500" b="0" i="0" u="none" strike="noStrike" cap="none">
                  <a:solidFill>
                    <a:schemeClr val="dk1"/>
                  </a:solidFill>
                  <a:latin typeface="Gill Sans"/>
                  <a:ea typeface="Gill Sans"/>
                  <a:cs typeface="Gill Sans"/>
                  <a:sym typeface="Gill Sans"/>
                </a:rPr>
                <a:t>Open Access</a:t>
              </a:r>
              <a:endParaRPr sz="1500"/>
            </a:p>
            <a:p>
              <a:pPr marL="114300" marR="0" lvl="1" indent="-120650" algn="l" rtl="0">
                <a:lnSpc>
                  <a:spcPct val="90000"/>
                </a:lnSpc>
                <a:spcBef>
                  <a:spcPts val="300"/>
                </a:spcBef>
                <a:spcAft>
                  <a:spcPts val="0"/>
                </a:spcAft>
                <a:buClr>
                  <a:schemeClr val="dk1"/>
                </a:buClr>
                <a:buSzPts val="1500"/>
                <a:buFont typeface="Gill Sans"/>
                <a:buChar char="•"/>
              </a:pPr>
              <a:r>
                <a:rPr lang="en-US" sz="1500" b="0" i="0" u="none" strike="noStrike" cap="none">
                  <a:solidFill>
                    <a:schemeClr val="dk1"/>
                  </a:solidFill>
                  <a:latin typeface="Gill Sans"/>
                  <a:ea typeface="Gill Sans"/>
                  <a:cs typeface="Gill Sans"/>
                  <a:sym typeface="Gill Sans"/>
                </a:rPr>
                <a:t>First point of entry for underserved students</a:t>
              </a:r>
              <a:endParaRPr sz="1500"/>
            </a:p>
            <a:p>
              <a:pPr marL="114300" marR="0" lvl="1" indent="-120650" algn="l" rtl="0">
                <a:lnSpc>
                  <a:spcPct val="90000"/>
                </a:lnSpc>
                <a:spcBef>
                  <a:spcPts val="300"/>
                </a:spcBef>
                <a:spcAft>
                  <a:spcPts val="0"/>
                </a:spcAft>
                <a:buClr>
                  <a:schemeClr val="dk1"/>
                </a:buClr>
                <a:buSzPts val="1500"/>
                <a:buFont typeface="Gill Sans"/>
                <a:buChar char="•"/>
              </a:pPr>
              <a:r>
                <a:rPr lang="en-US" sz="1500" b="0" i="0" u="none" strike="noStrike" cap="none">
                  <a:solidFill>
                    <a:schemeClr val="dk1"/>
                  </a:solidFill>
                  <a:latin typeface="Gill Sans"/>
                  <a:ea typeface="Gill Sans"/>
                  <a:cs typeface="Gill Sans"/>
                  <a:sym typeface="Gill Sans"/>
                </a:rPr>
                <a:t>Low and no-cost courses</a:t>
              </a:r>
              <a:endParaRPr sz="1500"/>
            </a:p>
          </p:txBody>
        </p:sp>
        <p:sp>
          <p:nvSpPr>
            <p:cNvPr id="15" name="Google Shape;110;p17">
              <a:extLst>
                <a:ext uri="{FF2B5EF4-FFF2-40B4-BE49-F238E27FC236}">
                  <a16:creationId xmlns:a16="http://schemas.microsoft.com/office/drawing/2014/main" id="{838EDA7A-1DA4-D845-987E-93310C2CE2B2}"/>
                </a:ext>
              </a:extLst>
            </p:cNvPr>
            <p:cNvSpPr/>
            <p:nvPr/>
          </p:nvSpPr>
          <p:spPr>
            <a:xfrm>
              <a:off x="7278362" y="1158126"/>
              <a:ext cx="3190800" cy="1254000"/>
            </a:xfrm>
            <a:prstGeom prst="rect">
              <a:avLst/>
            </a:prstGeom>
            <a:solidFill>
              <a:srgbClr val="DF2624"/>
            </a:solidFill>
            <a:ln w="12700" cap="flat" cmpd="sng">
              <a:solidFill>
                <a:srgbClr val="DF262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1;p17">
              <a:extLst>
                <a:ext uri="{FF2B5EF4-FFF2-40B4-BE49-F238E27FC236}">
                  <a16:creationId xmlns:a16="http://schemas.microsoft.com/office/drawing/2014/main" id="{B9469739-0693-2688-0BBC-716253D21D24}"/>
                </a:ext>
              </a:extLst>
            </p:cNvPr>
            <p:cNvSpPr txBox="1"/>
            <p:nvPr/>
          </p:nvSpPr>
          <p:spPr>
            <a:xfrm>
              <a:off x="7278362" y="1158126"/>
              <a:ext cx="3190800" cy="1254000"/>
            </a:xfrm>
            <a:prstGeom prst="rect">
              <a:avLst/>
            </a:prstGeom>
            <a:noFill/>
            <a:ln>
              <a:noFill/>
            </a:ln>
          </p:spPr>
          <p:txBody>
            <a:bodyPr spcFirstLastPara="1" wrap="square" lIns="256025" tIns="146300" rIns="256025" bIns="146300" anchor="ctr" anchorCtr="0">
              <a:noAutofit/>
            </a:bodyPr>
            <a:lstStyle/>
            <a:p>
              <a:pPr marL="0" marR="0" lvl="0" indent="0" algn="ctr" rtl="0">
                <a:lnSpc>
                  <a:spcPct val="90000"/>
                </a:lnSpc>
                <a:spcBef>
                  <a:spcPts val="0"/>
                </a:spcBef>
                <a:spcAft>
                  <a:spcPts val="0"/>
                </a:spcAft>
                <a:buNone/>
              </a:pPr>
              <a:r>
                <a:rPr lang="en-US" sz="3200" b="0" i="0" u="none" strike="noStrike" cap="none" dirty="0">
                  <a:solidFill>
                    <a:schemeClr val="lt1"/>
                  </a:solidFill>
                  <a:latin typeface="Gill Sans"/>
                  <a:ea typeface="Gill Sans"/>
                  <a:cs typeface="Gill Sans"/>
                  <a:sym typeface="Gill Sans"/>
                </a:rPr>
                <a:t>Competency Focused</a:t>
              </a:r>
              <a:endParaRPr dirty="0"/>
            </a:p>
          </p:txBody>
        </p:sp>
        <p:sp>
          <p:nvSpPr>
            <p:cNvPr id="17" name="Google Shape;112;p17">
              <a:extLst>
                <a:ext uri="{FF2B5EF4-FFF2-40B4-BE49-F238E27FC236}">
                  <a16:creationId xmlns:a16="http://schemas.microsoft.com/office/drawing/2014/main" id="{0ED1CA48-005D-D14D-B61A-A25743CE0DF8}"/>
                </a:ext>
              </a:extLst>
            </p:cNvPr>
            <p:cNvSpPr/>
            <p:nvPr/>
          </p:nvSpPr>
          <p:spPr>
            <a:xfrm>
              <a:off x="7278362" y="2412001"/>
              <a:ext cx="3190800" cy="1581000"/>
            </a:xfrm>
            <a:prstGeom prst="rect">
              <a:avLst/>
            </a:prstGeom>
            <a:solidFill>
              <a:srgbClr val="F3CBCB">
                <a:alpha val="89800"/>
              </a:srgbClr>
            </a:solidFill>
            <a:ln w="12700" cap="flat" cmpd="sng">
              <a:solidFill>
                <a:srgbClr val="F3CBCB">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3;p17">
              <a:extLst>
                <a:ext uri="{FF2B5EF4-FFF2-40B4-BE49-F238E27FC236}">
                  <a16:creationId xmlns:a16="http://schemas.microsoft.com/office/drawing/2014/main" id="{D8FAD7E7-E31D-8527-473C-01B5BFD76AF2}"/>
                </a:ext>
              </a:extLst>
            </p:cNvPr>
            <p:cNvSpPr txBox="1"/>
            <p:nvPr/>
          </p:nvSpPr>
          <p:spPr>
            <a:xfrm>
              <a:off x="7278362" y="2412001"/>
              <a:ext cx="3190800" cy="1581000"/>
            </a:xfrm>
            <a:prstGeom prst="rect">
              <a:avLst/>
            </a:prstGeom>
            <a:noFill/>
            <a:ln>
              <a:noFill/>
            </a:ln>
          </p:spPr>
          <p:txBody>
            <a:bodyPr spcFirstLastPara="1" wrap="square" lIns="74675" tIns="74675" rIns="99575" bIns="112000" anchor="t" anchorCtr="0">
              <a:noAutofit/>
            </a:bodyPr>
            <a:lstStyle/>
            <a:p>
              <a:pPr marL="114300" marR="0" lvl="1" indent="-120650" algn="l" rtl="0">
                <a:lnSpc>
                  <a:spcPct val="90000"/>
                </a:lnSpc>
                <a:spcBef>
                  <a:spcPts val="0"/>
                </a:spcBef>
                <a:spcAft>
                  <a:spcPts val="0"/>
                </a:spcAft>
                <a:buClr>
                  <a:schemeClr val="dk1"/>
                </a:buClr>
                <a:buSzPts val="1500"/>
                <a:buFont typeface="Gill Sans"/>
                <a:buChar char="•"/>
              </a:pPr>
              <a:r>
                <a:rPr lang="en-US" sz="1500" b="0" i="0" u="none" strike="noStrike" cap="none" dirty="0">
                  <a:solidFill>
                    <a:schemeClr val="dk1"/>
                  </a:solidFill>
                  <a:latin typeface="Gill Sans"/>
                  <a:ea typeface="Gill Sans"/>
                  <a:cs typeface="Gill Sans"/>
                  <a:sym typeface="Gill Sans"/>
                </a:rPr>
                <a:t>Prepares students for credit instruction and workforce opportunities </a:t>
              </a:r>
              <a:endParaRPr sz="1500" dirty="0"/>
            </a:p>
            <a:p>
              <a:pPr marL="114300" marR="0" lvl="1" indent="-120650" algn="l" rtl="0">
                <a:lnSpc>
                  <a:spcPct val="90000"/>
                </a:lnSpc>
                <a:spcBef>
                  <a:spcPts val="300"/>
                </a:spcBef>
                <a:spcAft>
                  <a:spcPts val="0"/>
                </a:spcAft>
                <a:buClr>
                  <a:schemeClr val="dk1"/>
                </a:buClr>
                <a:buSzPts val="1500"/>
                <a:buFont typeface="Gill Sans"/>
                <a:buChar char="•"/>
              </a:pPr>
              <a:r>
                <a:rPr lang="en-US" sz="1500" b="0" i="0" u="none" strike="noStrike" cap="none" dirty="0">
                  <a:solidFill>
                    <a:schemeClr val="dk1"/>
                  </a:solidFill>
                  <a:latin typeface="Gill Sans"/>
                  <a:ea typeface="Gill Sans"/>
                  <a:cs typeface="Gill Sans"/>
                  <a:sym typeface="Gill Sans"/>
                </a:rPr>
                <a:t>Focus is on skill attainment, not grades or units</a:t>
              </a:r>
            </a:p>
            <a:p>
              <a:pPr marL="114300" marR="0" lvl="1" indent="-120650" algn="l" rtl="0">
                <a:lnSpc>
                  <a:spcPct val="90000"/>
                </a:lnSpc>
                <a:spcBef>
                  <a:spcPts val="300"/>
                </a:spcBef>
                <a:spcAft>
                  <a:spcPts val="0"/>
                </a:spcAft>
                <a:buClr>
                  <a:schemeClr val="dk1"/>
                </a:buClr>
                <a:buSzPts val="1500"/>
                <a:buFont typeface="Gill Sans"/>
                <a:buChar char="•"/>
              </a:pPr>
              <a:r>
                <a:rPr lang="en-US" sz="1500" dirty="0">
                  <a:solidFill>
                    <a:schemeClr val="dk1"/>
                  </a:solidFill>
                  <a:latin typeface="Gill Sans"/>
                  <a:sym typeface="Gill Sans"/>
                </a:rPr>
                <a:t>Upskilling and reskilling</a:t>
              </a:r>
              <a:endParaRPr sz="1500" dirty="0"/>
            </a:p>
          </p:txBody>
        </p:sp>
      </p:grpSp>
    </p:spTree>
    <p:extLst>
      <p:ext uri="{BB962C8B-B14F-4D97-AF65-F5344CB8AC3E}">
        <p14:creationId xmlns:p14="http://schemas.microsoft.com/office/powerpoint/2010/main" val="1908937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ECF4A4F-205A-49EF-BDB2-167AE59C6191}"/>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4" name="Content Placeholder 2">
            <a:extLst>
              <a:ext uri="{FF2B5EF4-FFF2-40B4-BE49-F238E27FC236}">
                <a16:creationId xmlns:a16="http://schemas.microsoft.com/office/drawing/2014/main" id="{D68FFA60-3CA8-E246-B0B8-98B2597B91D0}"/>
              </a:ext>
            </a:extLst>
          </p:cNvPr>
          <p:cNvSpPr txBox="1">
            <a:spLocks/>
          </p:cNvSpPr>
          <p:nvPr/>
        </p:nvSpPr>
        <p:spPr>
          <a:xfrm>
            <a:off x="5102351" y="1804261"/>
            <a:ext cx="6426629"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buNone/>
            </a:pPr>
            <a:r>
              <a:rPr lang="en-US" kern="100" dirty="0">
                <a:solidFill>
                  <a:srgbClr val="C00000"/>
                </a:solidFill>
                <a:effectLst/>
                <a:ea typeface="Aptos" panose="020B0004020202020204" pitchFamily="34" charset="0"/>
                <a:cs typeface="Times New Roman" panose="02020603050405020304" pitchFamily="18" charset="0"/>
              </a:rPr>
              <a:t>1. English as A Second Language (ESL)</a:t>
            </a:r>
          </a:p>
          <a:p>
            <a:pPr marL="0" marR="0" lvl="0" indent="0">
              <a:buNone/>
            </a:pPr>
            <a:r>
              <a:rPr lang="en-US" kern="100" dirty="0">
                <a:solidFill>
                  <a:srgbClr val="C00000"/>
                </a:solidFill>
                <a:effectLst/>
                <a:ea typeface="Aptos" panose="020B0004020202020204" pitchFamily="34" charset="0"/>
                <a:cs typeface="Times New Roman" panose="02020603050405020304" pitchFamily="18" charset="0"/>
              </a:rPr>
              <a:t>2. Immigrant Courses </a:t>
            </a:r>
          </a:p>
          <a:p>
            <a:pPr marL="0" marR="0" lvl="0" indent="0">
              <a:buNone/>
            </a:pPr>
            <a:r>
              <a:rPr lang="en-US" kern="100" dirty="0">
                <a:solidFill>
                  <a:srgbClr val="C00000"/>
                </a:solidFill>
                <a:effectLst/>
                <a:ea typeface="Aptos" panose="020B0004020202020204" pitchFamily="34" charset="0"/>
                <a:cs typeface="Times New Roman" panose="02020603050405020304" pitchFamily="18" charset="0"/>
              </a:rPr>
              <a:t>3. Elementary and Secondary Basic Skills</a:t>
            </a:r>
          </a:p>
          <a:p>
            <a:pPr marL="0" marR="0" lvl="0" indent="0">
              <a:buNone/>
            </a:pPr>
            <a:r>
              <a:rPr lang="en-US" kern="100" dirty="0">
                <a:solidFill>
                  <a:srgbClr val="C00000"/>
                </a:solidFill>
                <a:effectLst/>
                <a:ea typeface="Aptos" panose="020B0004020202020204" pitchFamily="34" charset="0"/>
                <a:cs typeface="Times New Roman" panose="02020603050405020304" pitchFamily="18" charset="0"/>
              </a:rPr>
              <a:t>4. Health and Safety</a:t>
            </a:r>
          </a:p>
          <a:p>
            <a:pPr marL="0" marR="0" lvl="0" indent="0">
              <a:buNone/>
            </a:pPr>
            <a:r>
              <a:rPr lang="en-US" kern="100" dirty="0">
                <a:solidFill>
                  <a:srgbClr val="C00000"/>
                </a:solidFill>
                <a:effectLst/>
                <a:ea typeface="Aptos" panose="020B0004020202020204" pitchFamily="34" charset="0"/>
                <a:cs typeface="Times New Roman" panose="02020603050405020304" pitchFamily="18" charset="0"/>
              </a:rPr>
              <a:t>5. Substantial Disabilities</a:t>
            </a:r>
          </a:p>
          <a:p>
            <a:pPr marL="0" marR="0" lvl="0" indent="0">
              <a:buNone/>
            </a:pPr>
            <a:r>
              <a:rPr lang="en-US" kern="100" dirty="0">
                <a:solidFill>
                  <a:srgbClr val="C00000"/>
                </a:solidFill>
                <a:effectLst/>
                <a:ea typeface="Aptos" panose="020B0004020202020204" pitchFamily="34" charset="0"/>
                <a:cs typeface="Times New Roman" panose="02020603050405020304" pitchFamily="18" charset="0"/>
              </a:rPr>
              <a:t>6. Parenting</a:t>
            </a:r>
          </a:p>
          <a:p>
            <a:pPr marL="0" marR="0" lvl="0" indent="0">
              <a:buNone/>
            </a:pPr>
            <a:r>
              <a:rPr lang="en-US" kern="100" dirty="0">
                <a:solidFill>
                  <a:srgbClr val="C00000"/>
                </a:solidFill>
                <a:effectLst/>
                <a:ea typeface="Aptos" panose="020B0004020202020204" pitchFamily="34" charset="0"/>
                <a:cs typeface="Times New Roman" panose="02020603050405020304" pitchFamily="18" charset="0"/>
              </a:rPr>
              <a:t>7. Home Economics or Family and Consumer Sciences</a:t>
            </a:r>
          </a:p>
          <a:p>
            <a:pPr marL="0" marR="0" lvl="0" indent="0">
              <a:buNone/>
            </a:pPr>
            <a:r>
              <a:rPr lang="en-US" kern="100" dirty="0">
                <a:solidFill>
                  <a:srgbClr val="C00000"/>
                </a:solidFill>
                <a:effectLst/>
                <a:ea typeface="Aptos" panose="020B0004020202020204" pitchFamily="34" charset="0"/>
                <a:cs typeface="Times New Roman" panose="02020603050405020304" pitchFamily="18" charset="0"/>
              </a:rPr>
              <a:t>8. Courses for Older Adults</a:t>
            </a:r>
          </a:p>
          <a:p>
            <a:pPr marL="0" marR="0" lvl="0" indent="0">
              <a:buNone/>
            </a:pPr>
            <a:r>
              <a:rPr lang="en-US" kern="100" dirty="0">
                <a:solidFill>
                  <a:srgbClr val="C00000"/>
                </a:solidFill>
                <a:effectLst/>
                <a:ea typeface="Aptos" panose="020B0004020202020204" pitchFamily="34" charset="0"/>
                <a:cs typeface="Times New Roman" panose="02020603050405020304" pitchFamily="18" charset="0"/>
              </a:rPr>
              <a:t>9. Short-term Vocational Programs</a:t>
            </a:r>
          </a:p>
          <a:p>
            <a:pPr marL="0" indent="0">
              <a:buNone/>
            </a:pPr>
            <a:r>
              <a:rPr lang="en-US" kern="100" dirty="0">
                <a:solidFill>
                  <a:srgbClr val="C00000"/>
                </a:solidFill>
                <a:effectLst/>
                <a:ea typeface="Aptos" panose="020B0004020202020204" pitchFamily="34" charset="0"/>
                <a:cs typeface="Times New Roman" panose="02020603050405020304" pitchFamily="18" charset="0"/>
              </a:rPr>
              <a:t>10. Workforce Preparation</a:t>
            </a:r>
          </a:p>
          <a:p>
            <a:pPr marL="0" marR="0" lvl="0" indent="0">
              <a:buNone/>
            </a:pPr>
            <a:endParaRPr lang="en-US" sz="1800" kern="100" dirty="0">
              <a:solidFill>
                <a:srgbClr val="C00000"/>
              </a:solidFill>
              <a:effectLst/>
              <a:ea typeface="Aptos" panose="020B0004020202020204" pitchFamily="34" charset="0"/>
              <a:cs typeface="Times New Roman" panose="02020603050405020304" pitchFamily="18" charset="0"/>
            </a:endParaRPr>
          </a:p>
          <a:p>
            <a:pPr marL="342900" marR="0" lvl="0" indent="-342900">
              <a:buFont typeface="+mj-lt"/>
              <a:buAutoNum type="arabicPeriod"/>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spcBef>
                <a:spcPts val="600"/>
              </a:spcBef>
              <a:spcAft>
                <a:spcPts val="600"/>
              </a:spcAft>
              <a:buNone/>
            </a:pPr>
            <a:endParaRPr lang="en-US" dirty="0">
              <a:solidFill>
                <a:srgbClr val="C00000"/>
              </a:solidFill>
            </a:endParaRPr>
          </a:p>
        </p:txBody>
      </p:sp>
      <p:pic>
        <p:nvPicPr>
          <p:cNvPr id="3" name="Picture 2">
            <a:extLst>
              <a:ext uri="{FF2B5EF4-FFF2-40B4-BE49-F238E27FC236}">
                <a16:creationId xmlns:a16="http://schemas.microsoft.com/office/drawing/2014/main" id="{F011D5F9-85AC-F54C-A023-173BE58572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219200"/>
            <a:ext cx="4700954" cy="5638800"/>
          </a:xfrm>
          <a:prstGeom prst="rect">
            <a:avLst/>
          </a:prstGeom>
        </p:spPr>
      </p:pic>
      <p:sp>
        <p:nvSpPr>
          <p:cNvPr id="6" name="TextBox 5">
            <a:extLst>
              <a:ext uri="{FF2B5EF4-FFF2-40B4-BE49-F238E27FC236}">
                <a16:creationId xmlns:a16="http://schemas.microsoft.com/office/drawing/2014/main" id="{2FD51B5F-5D9F-6B45-B0AD-BF309D24C9A8}"/>
              </a:ext>
            </a:extLst>
          </p:cNvPr>
          <p:cNvSpPr txBox="1"/>
          <p:nvPr/>
        </p:nvSpPr>
        <p:spPr>
          <a:xfrm>
            <a:off x="3071446" y="269631"/>
            <a:ext cx="8593015" cy="461665"/>
          </a:xfrm>
          <a:prstGeom prst="rect">
            <a:avLst/>
          </a:prstGeom>
          <a:noFill/>
        </p:spPr>
        <p:txBody>
          <a:bodyPr wrap="square" rtlCol="0">
            <a:spAutoFit/>
          </a:bodyPr>
          <a:lstStyle/>
          <a:p>
            <a:pPr algn="ctr"/>
            <a:r>
              <a:rPr lang="en-US" sz="2400" b="1" dirty="0"/>
              <a:t> NONCREDIT CURRICULUM BASICS </a:t>
            </a:r>
            <a:endParaRPr lang="en-US" sz="2400" dirty="0"/>
          </a:p>
        </p:txBody>
      </p:sp>
    </p:spTree>
    <p:extLst>
      <p:ext uri="{BB962C8B-B14F-4D97-AF65-F5344CB8AC3E}">
        <p14:creationId xmlns:p14="http://schemas.microsoft.com/office/powerpoint/2010/main" val="209933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ECF4A4F-205A-49EF-BDB2-167AE59C6191}"/>
              </a:ext>
            </a:extLst>
          </p:cNvPr>
          <p:cNvSpPr txBox="1">
            <a:spLocks/>
          </p:cNvSpPr>
          <p:nvPr/>
        </p:nvSpPr>
        <p:spPr>
          <a:xfrm>
            <a:off x="3034708" y="1235332"/>
            <a:ext cx="8826076"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r>
              <a:rPr lang="en-US" b="1" dirty="0">
                <a:solidFill>
                  <a:srgbClr val="C00000"/>
                </a:solidFill>
                <a:ea typeface="Palatino"/>
                <a:cs typeface="Palatino"/>
                <a:sym typeface="Palatino"/>
              </a:rPr>
              <a:t>[EC § 84757; Title 5 § 58160]   |   [CDCP: EC § 84760.5; Title 5 § 55151]</a:t>
            </a:r>
          </a:p>
          <a:p>
            <a:pPr marL="0" indent="0">
              <a:lnSpc>
                <a:spcPct val="110000"/>
              </a:lnSpc>
              <a:spcBef>
                <a:spcPts val="600"/>
              </a:spcBef>
              <a:spcAft>
                <a:spcPts val="600"/>
              </a:spcAft>
              <a:buNone/>
            </a:pPr>
            <a:endParaRPr lang="en-US" dirty="0">
              <a:solidFill>
                <a:srgbClr val="C00000"/>
              </a:solidFill>
            </a:endParaRPr>
          </a:p>
        </p:txBody>
      </p:sp>
      <p:sp>
        <p:nvSpPr>
          <p:cNvPr id="4" name="Content Placeholder 2">
            <a:extLst>
              <a:ext uri="{FF2B5EF4-FFF2-40B4-BE49-F238E27FC236}">
                <a16:creationId xmlns:a16="http://schemas.microsoft.com/office/drawing/2014/main" id="{D68FFA60-3CA8-E246-B0B8-98B2597B91D0}"/>
              </a:ext>
            </a:extLst>
          </p:cNvPr>
          <p:cNvSpPr txBox="1">
            <a:spLocks/>
          </p:cNvSpPr>
          <p:nvPr/>
        </p:nvSpPr>
        <p:spPr>
          <a:xfrm>
            <a:off x="7177895" y="2030299"/>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6" name="TextBox 5">
            <a:extLst>
              <a:ext uri="{FF2B5EF4-FFF2-40B4-BE49-F238E27FC236}">
                <a16:creationId xmlns:a16="http://schemas.microsoft.com/office/drawing/2014/main" id="{2FD51B5F-5D9F-6B45-B0AD-BF309D24C9A8}"/>
              </a:ext>
            </a:extLst>
          </p:cNvPr>
          <p:cNvSpPr txBox="1"/>
          <p:nvPr/>
        </p:nvSpPr>
        <p:spPr>
          <a:xfrm>
            <a:off x="2657517" y="284992"/>
            <a:ext cx="8593015" cy="1200329"/>
          </a:xfrm>
          <a:prstGeom prst="rect">
            <a:avLst/>
          </a:prstGeom>
          <a:noFill/>
        </p:spPr>
        <p:txBody>
          <a:bodyPr wrap="square" rtlCol="0">
            <a:spAutoFit/>
          </a:bodyPr>
          <a:lstStyle/>
          <a:p>
            <a:pPr algn="ctr">
              <a:defRPr/>
            </a:pPr>
            <a:r>
              <a:rPr lang="en-US" sz="2400" b="1" dirty="0">
                <a:latin typeface="+mj-lt"/>
              </a:rPr>
              <a:t> </a:t>
            </a:r>
            <a:r>
              <a:rPr lang="en-US" sz="2400" b="1" dirty="0">
                <a:solidFill>
                  <a:schemeClr val="accent1"/>
                </a:solidFill>
                <a:latin typeface="+mj-lt"/>
                <a:ea typeface="Palatino"/>
                <a:cs typeface="Palatino"/>
                <a:sym typeface="Palatino"/>
              </a:rPr>
              <a:t>NONCREDIT INSTRUCTIONAL CATEGORIES ELIGIBLE FOR APPORTIONMENT</a:t>
            </a:r>
          </a:p>
          <a:p>
            <a:pPr lvl="0" algn="ctr"/>
            <a:endParaRPr lang="en-US" sz="2400" dirty="0"/>
          </a:p>
        </p:txBody>
      </p:sp>
      <p:grpSp>
        <p:nvGrpSpPr>
          <p:cNvPr id="2" name="Google Shape;120;p18">
            <a:extLst>
              <a:ext uri="{FF2B5EF4-FFF2-40B4-BE49-F238E27FC236}">
                <a16:creationId xmlns:a16="http://schemas.microsoft.com/office/drawing/2014/main" id="{E1CFC9B9-04B7-4F95-499F-9A6C2E5D428E}"/>
              </a:ext>
            </a:extLst>
          </p:cNvPr>
          <p:cNvGrpSpPr/>
          <p:nvPr/>
        </p:nvGrpSpPr>
        <p:grpSpPr>
          <a:xfrm>
            <a:off x="3677488" y="1856128"/>
            <a:ext cx="5197363" cy="4875859"/>
            <a:chOff x="1634939" y="131449"/>
            <a:chExt cx="5197363" cy="4875859"/>
          </a:xfrm>
        </p:grpSpPr>
        <p:sp>
          <p:nvSpPr>
            <p:cNvPr id="5" name="Google Shape;121;p18">
              <a:extLst>
                <a:ext uri="{FF2B5EF4-FFF2-40B4-BE49-F238E27FC236}">
                  <a16:creationId xmlns:a16="http://schemas.microsoft.com/office/drawing/2014/main" id="{F5F53DEE-240F-7C4E-D806-90B4C8959FE7}"/>
                </a:ext>
              </a:extLst>
            </p:cNvPr>
            <p:cNvSpPr/>
            <p:nvPr/>
          </p:nvSpPr>
          <p:spPr>
            <a:xfrm>
              <a:off x="2426639" y="1511613"/>
              <a:ext cx="3549000" cy="2234700"/>
            </a:xfrm>
            <a:prstGeom prst="ellipse">
              <a:avLst/>
            </a:prstGeom>
            <a:gradFill>
              <a:gsLst>
                <a:gs pos="0">
                  <a:srgbClr val="5B5B5B"/>
                </a:gs>
                <a:gs pos="48000">
                  <a:srgbClr val="8A8A8A"/>
                </a:gs>
                <a:gs pos="100000">
                  <a:srgbClr val="B7B7B7"/>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2;p18">
              <a:extLst>
                <a:ext uri="{FF2B5EF4-FFF2-40B4-BE49-F238E27FC236}">
                  <a16:creationId xmlns:a16="http://schemas.microsoft.com/office/drawing/2014/main" id="{F94C1027-FACE-52F1-E6AB-EB5AA62CBA3B}"/>
                </a:ext>
              </a:extLst>
            </p:cNvPr>
            <p:cNvSpPr txBox="1"/>
            <p:nvPr/>
          </p:nvSpPr>
          <p:spPr>
            <a:xfrm>
              <a:off x="2946379" y="1838859"/>
              <a:ext cx="2509500" cy="1580100"/>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None/>
              </a:pPr>
              <a:r>
                <a:rPr lang="en-US" sz="3200" b="1" i="0" u="none" strike="noStrike" cap="none" dirty="0">
                  <a:solidFill>
                    <a:srgbClr val="533A27"/>
                  </a:solidFill>
                  <a:latin typeface="Gill Sans"/>
                  <a:ea typeface="Gill Sans"/>
                  <a:cs typeface="Gill Sans"/>
                  <a:sym typeface="Gill Sans"/>
                </a:rPr>
                <a:t>Noncredit Course Categories </a:t>
              </a:r>
              <a:endParaRPr sz="1500" dirty="0"/>
            </a:p>
          </p:txBody>
        </p:sp>
        <p:sp>
          <p:nvSpPr>
            <p:cNvPr id="8" name="Google Shape;123;p18">
              <a:extLst>
                <a:ext uri="{FF2B5EF4-FFF2-40B4-BE49-F238E27FC236}">
                  <a16:creationId xmlns:a16="http://schemas.microsoft.com/office/drawing/2014/main" id="{F0B78FC8-D416-BD89-C335-51FA3C2BFAFE}"/>
                </a:ext>
              </a:extLst>
            </p:cNvPr>
            <p:cNvSpPr/>
            <p:nvPr/>
          </p:nvSpPr>
          <p:spPr>
            <a:xfrm>
              <a:off x="3412473" y="131449"/>
              <a:ext cx="1464300" cy="1458300"/>
            </a:xfrm>
            <a:prstGeom prst="ellipse">
              <a:avLst/>
            </a:prstGeom>
            <a:gradFill>
              <a:gsLst>
                <a:gs pos="0">
                  <a:srgbClr val="FCA94B">
                    <a:alpha val="49803"/>
                  </a:srgbClr>
                </a:gs>
                <a:gs pos="50000">
                  <a:srgbClr val="FFA20F">
                    <a:alpha val="49803"/>
                  </a:srgbClr>
                </a:gs>
                <a:gs pos="100000">
                  <a:srgbClr val="E39001">
                    <a:alpha val="49803"/>
                  </a:srgbClr>
                </a:gs>
              </a:gsLst>
              <a:lin ang="5400012" scaled="0"/>
            </a:gradFill>
            <a:ln w="57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4;p18">
              <a:extLst>
                <a:ext uri="{FF2B5EF4-FFF2-40B4-BE49-F238E27FC236}">
                  <a16:creationId xmlns:a16="http://schemas.microsoft.com/office/drawing/2014/main" id="{838D6C66-CCBC-2749-0C80-63FB04127A5C}"/>
                </a:ext>
              </a:extLst>
            </p:cNvPr>
            <p:cNvSpPr txBox="1"/>
            <p:nvPr/>
          </p:nvSpPr>
          <p:spPr>
            <a:xfrm>
              <a:off x="3626900" y="345000"/>
              <a:ext cx="10353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ESL</a:t>
              </a:r>
              <a:endParaRPr sz="1500"/>
            </a:p>
          </p:txBody>
        </p:sp>
        <p:sp>
          <p:nvSpPr>
            <p:cNvPr id="10" name="Google Shape;125;p18">
              <a:extLst>
                <a:ext uri="{FF2B5EF4-FFF2-40B4-BE49-F238E27FC236}">
                  <a16:creationId xmlns:a16="http://schemas.microsoft.com/office/drawing/2014/main" id="{70775E1A-884E-D019-EF90-3C9F09CBDD6A}"/>
                </a:ext>
              </a:extLst>
            </p:cNvPr>
            <p:cNvSpPr/>
            <p:nvPr/>
          </p:nvSpPr>
          <p:spPr>
            <a:xfrm>
              <a:off x="4515626" y="363248"/>
              <a:ext cx="1603800" cy="1458300"/>
            </a:xfrm>
            <a:prstGeom prst="ellipse">
              <a:avLst/>
            </a:prstGeom>
            <a:gradFill>
              <a:gsLst>
                <a:gs pos="0">
                  <a:srgbClr val="949494">
                    <a:alpha val="49803"/>
                  </a:srgbClr>
                </a:gs>
                <a:gs pos="50000">
                  <a:srgbClr val="888888">
                    <a:alpha val="49803"/>
                  </a:srgbClr>
                </a:gs>
                <a:gs pos="100000">
                  <a:srgbClr val="777777">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6;p18">
              <a:extLst>
                <a:ext uri="{FF2B5EF4-FFF2-40B4-BE49-F238E27FC236}">
                  <a16:creationId xmlns:a16="http://schemas.microsoft.com/office/drawing/2014/main" id="{A25F3FC5-4A43-2C4C-3917-97B635D4B331}"/>
                </a:ext>
              </a:extLst>
            </p:cNvPr>
            <p:cNvSpPr txBox="1"/>
            <p:nvPr/>
          </p:nvSpPr>
          <p:spPr>
            <a:xfrm>
              <a:off x="4854092" y="480524"/>
              <a:ext cx="11340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Immigrant Education</a:t>
              </a:r>
              <a:endParaRPr sz="1500"/>
            </a:p>
          </p:txBody>
        </p:sp>
        <p:sp>
          <p:nvSpPr>
            <p:cNvPr id="12" name="Google Shape;127;p18">
              <a:extLst>
                <a:ext uri="{FF2B5EF4-FFF2-40B4-BE49-F238E27FC236}">
                  <a16:creationId xmlns:a16="http://schemas.microsoft.com/office/drawing/2014/main" id="{C7D22C92-64D4-E8F1-B0EA-B7B568EB2FD2}"/>
                </a:ext>
              </a:extLst>
            </p:cNvPr>
            <p:cNvSpPr/>
            <p:nvPr/>
          </p:nvSpPr>
          <p:spPr>
            <a:xfrm>
              <a:off x="5182602" y="1312884"/>
              <a:ext cx="1649700" cy="1458300"/>
            </a:xfrm>
            <a:prstGeom prst="ellipse">
              <a:avLst/>
            </a:prstGeom>
            <a:gradFill>
              <a:gsLst>
                <a:gs pos="0">
                  <a:srgbClr val="476B9E">
                    <a:alpha val="49803"/>
                  </a:srgbClr>
                </a:gs>
                <a:gs pos="50000">
                  <a:srgbClr val="005798">
                    <a:alpha val="49803"/>
                  </a:srgbClr>
                </a:gs>
                <a:gs pos="100000">
                  <a:srgbClr val="004D8C">
                    <a:alpha val="49803"/>
                  </a:srgbClr>
                </a:gs>
              </a:gsLst>
              <a:lin ang="5400012" scaled="0"/>
            </a:gradFill>
            <a:ln w="57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8;p18">
              <a:extLst>
                <a:ext uri="{FF2B5EF4-FFF2-40B4-BE49-F238E27FC236}">
                  <a16:creationId xmlns:a16="http://schemas.microsoft.com/office/drawing/2014/main" id="{4261501F-D6EE-2AA4-ACFE-429246CF376C}"/>
                </a:ext>
              </a:extLst>
            </p:cNvPr>
            <p:cNvSpPr txBox="1"/>
            <p:nvPr/>
          </p:nvSpPr>
          <p:spPr>
            <a:xfrm>
              <a:off x="5424197" y="1526435"/>
              <a:ext cx="11664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dirty="0">
                  <a:solidFill>
                    <a:srgbClr val="533A27"/>
                  </a:solidFill>
                  <a:latin typeface="Gill Sans"/>
                  <a:ea typeface="Gill Sans"/>
                  <a:cs typeface="Gill Sans"/>
                  <a:sym typeface="Gill Sans"/>
                </a:rPr>
                <a:t>Elementary and Secondary Basic Skills</a:t>
              </a:r>
              <a:endParaRPr sz="1500" dirty="0"/>
            </a:p>
          </p:txBody>
        </p:sp>
        <p:sp>
          <p:nvSpPr>
            <p:cNvPr id="15" name="Google Shape;129;p18">
              <a:extLst>
                <a:ext uri="{FF2B5EF4-FFF2-40B4-BE49-F238E27FC236}">
                  <a16:creationId xmlns:a16="http://schemas.microsoft.com/office/drawing/2014/main" id="{B07128B0-4D79-547C-B3E3-2BA31861054F}"/>
                </a:ext>
              </a:extLst>
            </p:cNvPr>
            <p:cNvSpPr/>
            <p:nvPr/>
          </p:nvSpPr>
          <p:spPr>
            <a:xfrm>
              <a:off x="5247566" y="2486697"/>
              <a:ext cx="1519800" cy="1458300"/>
            </a:xfrm>
            <a:prstGeom prst="ellipse">
              <a:avLst/>
            </a:prstGeom>
            <a:gradFill>
              <a:gsLst>
                <a:gs pos="0">
                  <a:srgbClr val="47B19F">
                    <a:alpha val="49803"/>
                  </a:srgbClr>
                </a:gs>
                <a:gs pos="50000">
                  <a:srgbClr val="00AD99">
                    <a:alpha val="49803"/>
                  </a:srgbClr>
                </a:gs>
                <a:gs pos="100000">
                  <a:srgbClr val="009F8C">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p18">
              <a:extLst>
                <a:ext uri="{FF2B5EF4-FFF2-40B4-BE49-F238E27FC236}">
                  <a16:creationId xmlns:a16="http://schemas.microsoft.com/office/drawing/2014/main" id="{E44E8CDF-EF07-7B0A-307D-703B348E2F2A}"/>
                </a:ext>
              </a:extLst>
            </p:cNvPr>
            <p:cNvSpPr txBox="1"/>
            <p:nvPr/>
          </p:nvSpPr>
          <p:spPr>
            <a:xfrm>
              <a:off x="5470133" y="2700248"/>
              <a:ext cx="10746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Health and Safety</a:t>
              </a:r>
              <a:endParaRPr sz="1500"/>
            </a:p>
          </p:txBody>
        </p:sp>
        <p:sp>
          <p:nvSpPr>
            <p:cNvPr id="17" name="Google Shape;131;p18">
              <a:extLst>
                <a:ext uri="{FF2B5EF4-FFF2-40B4-BE49-F238E27FC236}">
                  <a16:creationId xmlns:a16="http://schemas.microsoft.com/office/drawing/2014/main" id="{C96DF94C-82AE-8920-F467-DB5C0A6440DB}"/>
                </a:ext>
              </a:extLst>
            </p:cNvPr>
            <p:cNvSpPr/>
            <p:nvPr/>
          </p:nvSpPr>
          <p:spPr>
            <a:xfrm>
              <a:off x="4547768" y="3351856"/>
              <a:ext cx="1746600" cy="1458300"/>
            </a:xfrm>
            <a:prstGeom prst="ellipse">
              <a:avLst/>
            </a:prstGeom>
            <a:gradFill>
              <a:gsLst>
                <a:gs pos="0">
                  <a:srgbClr val="A0474A">
                    <a:alpha val="49803"/>
                  </a:srgbClr>
                </a:gs>
                <a:gs pos="50000">
                  <a:srgbClr val="9A0018">
                    <a:alpha val="49803"/>
                  </a:srgbClr>
                </a:gs>
                <a:gs pos="100000">
                  <a:srgbClr val="8E0010">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2;p18">
              <a:extLst>
                <a:ext uri="{FF2B5EF4-FFF2-40B4-BE49-F238E27FC236}">
                  <a16:creationId xmlns:a16="http://schemas.microsoft.com/office/drawing/2014/main" id="{9A352390-7767-0C15-3072-DAD7B0FA7EC4}"/>
                </a:ext>
              </a:extLst>
            </p:cNvPr>
            <p:cNvSpPr txBox="1"/>
            <p:nvPr/>
          </p:nvSpPr>
          <p:spPr>
            <a:xfrm>
              <a:off x="4787647" y="3688293"/>
              <a:ext cx="12351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dirty="0">
                  <a:solidFill>
                    <a:srgbClr val="533A27"/>
                  </a:solidFill>
                  <a:latin typeface="Gill Sans"/>
                  <a:ea typeface="Gill Sans"/>
                  <a:cs typeface="Gill Sans"/>
                  <a:sym typeface="Gill Sans"/>
                </a:rPr>
                <a:t>Substantial Disabilities</a:t>
              </a:r>
              <a:endParaRPr sz="1500" dirty="0"/>
            </a:p>
          </p:txBody>
        </p:sp>
        <p:sp>
          <p:nvSpPr>
            <p:cNvPr id="19" name="Google Shape;133;p18">
              <a:extLst>
                <a:ext uri="{FF2B5EF4-FFF2-40B4-BE49-F238E27FC236}">
                  <a16:creationId xmlns:a16="http://schemas.microsoft.com/office/drawing/2014/main" id="{4215CE12-202A-CD39-56BF-206A1056F244}"/>
                </a:ext>
              </a:extLst>
            </p:cNvPr>
            <p:cNvSpPr/>
            <p:nvPr/>
          </p:nvSpPr>
          <p:spPr>
            <a:xfrm>
              <a:off x="3511053" y="3549008"/>
              <a:ext cx="1519800" cy="1458300"/>
            </a:xfrm>
            <a:prstGeom prst="ellipse">
              <a:avLst/>
            </a:prstGeom>
            <a:gradFill>
              <a:gsLst>
                <a:gs pos="0">
                  <a:srgbClr val="FCA94B">
                    <a:alpha val="49803"/>
                  </a:srgbClr>
                </a:gs>
                <a:gs pos="50000">
                  <a:srgbClr val="FFA20F">
                    <a:alpha val="49803"/>
                  </a:srgbClr>
                </a:gs>
                <a:gs pos="100000">
                  <a:srgbClr val="E39001">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4;p18">
              <a:extLst>
                <a:ext uri="{FF2B5EF4-FFF2-40B4-BE49-F238E27FC236}">
                  <a16:creationId xmlns:a16="http://schemas.microsoft.com/office/drawing/2014/main" id="{9437B5B3-DF73-6A26-87C1-06424CDFA244}"/>
                </a:ext>
              </a:extLst>
            </p:cNvPr>
            <p:cNvSpPr txBox="1"/>
            <p:nvPr/>
          </p:nvSpPr>
          <p:spPr>
            <a:xfrm>
              <a:off x="3733620" y="3762559"/>
              <a:ext cx="10746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Parenting</a:t>
              </a:r>
              <a:endParaRPr sz="1500"/>
            </a:p>
          </p:txBody>
        </p:sp>
        <p:sp>
          <p:nvSpPr>
            <p:cNvPr id="21" name="Google Shape;135;p18">
              <a:extLst>
                <a:ext uri="{FF2B5EF4-FFF2-40B4-BE49-F238E27FC236}">
                  <a16:creationId xmlns:a16="http://schemas.microsoft.com/office/drawing/2014/main" id="{26716A62-6983-7542-59C0-C969C1E89B73}"/>
                </a:ext>
              </a:extLst>
            </p:cNvPr>
            <p:cNvSpPr/>
            <p:nvPr/>
          </p:nvSpPr>
          <p:spPr>
            <a:xfrm>
              <a:off x="2324889" y="3436333"/>
              <a:ext cx="1519800" cy="1458300"/>
            </a:xfrm>
            <a:prstGeom prst="ellipse">
              <a:avLst/>
            </a:prstGeom>
            <a:gradFill>
              <a:gsLst>
                <a:gs pos="0">
                  <a:srgbClr val="949494">
                    <a:alpha val="49803"/>
                  </a:srgbClr>
                </a:gs>
                <a:gs pos="50000">
                  <a:srgbClr val="888888">
                    <a:alpha val="49803"/>
                  </a:srgbClr>
                </a:gs>
                <a:gs pos="100000">
                  <a:srgbClr val="777777">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p18">
              <a:extLst>
                <a:ext uri="{FF2B5EF4-FFF2-40B4-BE49-F238E27FC236}">
                  <a16:creationId xmlns:a16="http://schemas.microsoft.com/office/drawing/2014/main" id="{74E097A6-BF76-F43B-450B-BEFE8BFAE79E}"/>
                </a:ext>
              </a:extLst>
            </p:cNvPr>
            <p:cNvSpPr txBox="1"/>
            <p:nvPr/>
          </p:nvSpPr>
          <p:spPr>
            <a:xfrm>
              <a:off x="2547456" y="3649884"/>
              <a:ext cx="10746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Home Economics</a:t>
              </a:r>
              <a:endParaRPr sz="1500"/>
            </a:p>
          </p:txBody>
        </p:sp>
        <p:sp>
          <p:nvSpPr>
            <p:cNvPr id="23" name="Google Shape;137;p18">
              <a:extLst>
                <a:ext uri="{FF2B5EF4-FFF2-40B4-BE49-F238E27FC236}">
                  <a16:creationId xmlns:a16="http://schemas.microsoft.com/office/drawing/2014/main" id="{DA1CB8DA-9991-62A3-E8DC-1100F1099360}"/>
                </a:ext>
              </a:extLst>
            </p:cNvPr>
            <p:cNvSpPr/>
            <p:nvPr/>
          </p:nvSpPr>
          <p:spPr>
            <a:xfrm>
              <a:off x="1634939" y="2486697"/>
              <a:ext cx="1519800" cy="1458300"/>
            </a:xfrm>
            <a:prstGeom prst="ellipse">
              <a:avLst/>
            </a:prstGeom>
            <a:gradFill>
              <a:gsLst>
                <a:gs pos="0">
                  <a:srgbClr val="476B9E">
                    <a:alpha val="49803"/>
                  </a:srgbClr>
                </a:gs>
                <a:gs pos="50000">
                  <a:srgbClr val="005798">
                    <a:alpha val="49803"/>
                  </a:srgbClr>
                </a:gs>
                <a:gs pos="100000">
                  <a:srgbClr val="004D8C">
                    <a:alpha val="49803"/>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8;p18">
              <a:extLst>
                <a:ext uri="{FF2B5EF4-FFF2-40B4-BE49-F238E27FC236}">
                  <a16:creationId xmlns:a16="http://schemas.microsoft.com/office/drawing/2014/main" id="{3DE5AC08-061B-9917-131D-A7BF2C7B6162}"/>
                </a:ext>
              </a:extLst>
            </p:cNvPr>
            <p:cNvSpPr txBox="1"/>
            <p:nvPr/>
          </p:nvSpPr>
          <p:spPr>
            <a:xfrm>
              <a:off x="1857506" y="2700248"/>
              <a:ext cx="10746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Older Adults</a:t>
              </a:r>
              <a:endParaRPr sz="1500"/>
            </a:p>
          </p:txBody>
        </p:sp>
        <p:sp>
          <p:nvSpPr>
            <p:cNvPr id="25" name="Google Shape;139;p18">
              <a:extLst>
                <a:ext uri="{FF2B5EF4-FFF2-40B4-BE49-F238E27FC236}">
                  <a16:creationId xmlns:a16="http://schemas.microsoft.com/office/drawing/2014/main" id="{E65958F1-27D7-44B9-A586-477C0FFF09BF}"/>
                </a:ext>
              </a:extLst>
            </p:cNvPr>
            <p:cNvSpPr/>
            <p:nvPr/>
          </p:nvSpPr>
          <p:spPr>
            <a:xfrm>
              <a:off x="1634939" y="1312884"/>
              <a:ext cx="1519800" cy="1458300"/>
            </a:xfrm>
            <a:prstGeom prst="ellipse">
              <a:avLst/>
            </a:prstGeom>
            <a:gradFill>
              <a:gsLst>
                <a:gs pos="0">
                  <a:srgbClr val="47B19F">
                    <a:alpha val="49803"/>
                  </a:srgbClr>
                </a:gs>
                <a:gs pos="50000">
                  <a:srgbClr val="00AD99">
                    <a:alpha val="49803"/>
                  </a:srgbClr>
                </a:gs>
                <a:gs pos="100000">
                  <a:srgbClr val="009F8C">
                    <a:alpha val="49803"/>
                  </a:srgbClr>
                </a:gs>
              </a:gsLst>
              <a:lin ang="5400012" scaled="0"/>
            </a:gradFill>
            <a:ln w="57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p18">
              <a:extLst>
                <a:ext uri="{FF2B5EF4-FFF2-40B4-BE49-F238E27FC236}">
                  <a16:creationId xmlns:a16="http://schemas.microsoft.com/office/drawing/2014/main" id="{552455CB-59D2-91CF-5C3C-E3A4B4A9932A}"/>
                </a:ext>
              </a:extLst>
            </p:cNvPr>
            <p:cNvSpPr txBox="1"/>
            <p:nvPr/>
          </p:nvSpPr>
          <p:spPr>
            <a:xfrm>
              <a:off x="1857506" y="1526435"/>
              <a:ext cx="10746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500" b="1" i="0" u="none" strike="noStrike" cap="none" dirty="0">
                  <a:solidFill>
                    <a:srgbClr val="533A27"/>
                  </a:solidFill>
                  <a:latin typeface="Gill Sans"/>
                  <a:ea typeface="Gill Sans"/>
                  <a:cs typeface="Gill Sans"/>
                  <a:sym typeface="Gill Sans"/>
                </a:rPr>
                <a:t>Short-term</a:t>
              </a:r>
              <a:r>
                <a:rPr lang="en-US" sz="1600" b="1" i="0" u="none" strike="noStrike" cap="none" dirty="0">
                  <a:solidFill>
                    <a:srgbClr val="533A27"/>
                  </a:solidFill>
                  <a:latin typeface="Gill Sans"/>
                  <a:ea typeface="Gill Sans"/>
                  <a:cs typeface="Gill Sans"/>
                  <a:sym typeface="Gill Sans"/>
                </a:rPr>
                <a:t> Vocational</a:t>
              </a:r>
              <a:endParaRPr sz="1500" dirty="0"/>
            </a:p>
          </p:txBody>
        </p:sp>
        <p:sp>
          <p:nvSpPr>
            <p:cNvPr id="27" name="Google Shape;141;p18">
              <a:extLst>
                <a:ext uri="{FF2B5EF4-FFF2-40B4-BE49-F238E27FC236}">
                  <a16:creationId xmlns:a16="http://schemas.microsoft.com/office/drawing/2014/main" id="{694B4AD9-C20E-95C7-D3C3-A26749FF92BA}"/>
                </a:ext>
              </a:extLst>
            </p:cNvPr>
            <p:cNvSpPr/>
            <p:nvPr/>
          </p:nvSpPr>
          <p:spPr>
            <a:xfrm>
              <a:off x="2247523" y="363248"/>
              <a:ext cx="1674600" cy="1458300"/>
            </a:xfrm>
            <a:prstGeom prst="ellipse">
              <a:avLst/>
            </a:prstGeom>
            <a:gradFill>
              <a:gsLst>
                <a:gs pos="0">
                  <a:srgbClr val="A0474A">
                    <a:alpha val="49803"/>
                  </a:srgbClr>
                </a:gs>
                <a:gs pos="50000">
                  <a:srgbClr val="9A0018">
                    <a:alpha val="49803"/>
                  </a:srgbClr>
                </a:gs>
                <a:gs pos="100000">
                  <a:srgbClr val="8E0010">
                    <a:alpha val="49803"/>
                  </a:srgbClr>
                </a:gs>
              </a:gsLst>
              <a:lin ang="5400012" scaled="0"/>
            </a:gradFill>
            <a:ln w="571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2;p18">
              <a:extLst>
                <a:ext uri="{FF2B5EF4-FFF2-40B4-BE49-F238E27FC236}">
                  <a16:creationId xmlns:a16="http://schemas.microsoft.com/office/drawing/2014/main" id="{95A1ADBF-D701-8591-58FD-87AF95A0498B}"/>
                </a:ext>
              </a:extLst>
            </p:cNvPr>
            <p:cNvSpPr txBox="1"/>
            <p:nvPr/>
          </p:nvSpPr>
          <p:spPr>
            <a:xfrm>
              <a:off x="2492750" y="576799"/>
              <a:ext cx="1184100" cy="10311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n-US" sz="1600" b="1" i="0" u="none" strike="noStrike" cap="none">
                  <a:solidFill>
                    <a:srgbClr val="533A27"/>
                  </a:solidFill>
                  <a:latin typeface="Gill Sans"/>
                  <a:ea typeface="Gill Sans"/>
                  <a:cs typeface="Gill Sans"/>
                  <a:sym typeface="Gill Sans"/>
                </a:rPr>
                <a:t>Workforce Preparation</a:t>
              </a:r>
              <a:endParaRPr sz="1500"/>
            </a:p>
          </p:txBody>
        </p:sp>
      </p:grpSp>
      <p:sp>
        <p:nvSpPr>
          <p:cNvPr id="29" name="Google Shape;146;p18">
            <a:extLst>
              <a:ext uri="{FF2B5EF4-FFF2-40B4-BE49-F238E27FC236}">
                <a16:creationId xmlns:a16="http://schemas.microsoft.com/office/drawing/2014/main" id="{31C23D61-2CEB-A5AA-5A09-BB9F2C4FCEE9}"/>
              </a:ext>
            </a:extLst>
          </p:cNvPr>
          <p:cNvSpPr txBox="1"/>
          <p:nvPr/>
        </p:nvSpPr>
        <p:spPr>
          <a:xfrm>
            <a:off x="297980" y="2860566"/>
            <a:ext cx="3379508"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rgbClr val="C00000"/>
                </a:solidFill>
                <a:ea typeface="Source Sans Pro"/>
                <a:cs typeface="Source Sans Pro"/>
                <a:sym typeface="Source Sans Pro"/>
              </a:rPr>
              <a:t>STREAMLINED APPROVAL!</a:t>
            </a:r>
            <a:endParaRPr dirty="0">
              <a:solidFill>
                <a:srgbClr val="C00000"/>
              </a:solidFill>
              <a:ea typeface="Source Sans Pro"/>
              <a:cs typeface="Source Sans Pro"/>
              <a:sym typeface="Source Sans Pro"/>
            </a:endParaRPr>
          </a:p>
          <a:p>
            <a:pPr marL="0" marR="0" lvl="0" indent="0" algn="l" rtl="0">
              <a:spcBef>
                <a:spcPts val="0"/>
              </a:spcBef>
              <a:spcAft>
                <a:spcPts val="0"/>
              </a:spcAft>
              <a:buNone/>
            </a:pPr>
            <a:r>
              <a:rPr lang="en-US" dirty="0">
                <a:solidFill>
                  <a:srgbClr val="C00000"/>
                </a:solidFill>
                <a:ea typeface="Source Sans Pro"/>
                <a:cs typeface="Source Sans Pro"/>
                <a:sym typeface="Source Sans Pro"/>
              </a:rPr>
              <a:t>Noncredit courses are approved by districts and “chaptered” by CCCCO via the CO Curriculum Inventory (COCI) </a:t>
            </a:r>
            <a:endParaRPr dirty="0">
              <a:solidFill>
                <a:srgbClr val="C00000"/>
              </a:solidFill>
              <a:ea typeface="Source Sans Pro"/>
              <a:cs typeface="Source Sans Pro"/>
              <a:sym typeface="Source Sans Pro"/>
            </a:endParaRPr>
          </a:p>
        </p:txBody>
      </p:sp>
      <p:sp>
        <p:nvSpPr>
          <p:cNvPr id="30" name="Google Shape;145;p18">
            <a:extLst>
              <a:ext uri="{FF2B5EF4-FFF2-40B4-BE49-F238E27FC236}">
                <a16:creationId xmlns:a16="http://schemas.microsoft.com/office/drawing/2014/main" id="{9F94D356-96C9-B5B7-ECBE-978A6C12483B}"/>
              </a:ext>
            </a:extLst>
          </p:cNvPr>
          <p:cNvSpPr txBox="1"/>
          <p:nvPr/>
        </p:nvSpPr>
        <p:spPr>
          <a:xfrm>
            <a:off x="299697" y="5061265"/>
            <a:ext cx="331008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a:solidFill>
                  <a:srgbClr val="C00000"/>
                </a:solidFill>
                <a:ea typeface="Source Sans Pro"/>
                <a:cs typeface="Source Sans Pro"/>
                <a:sym typeface="Source Sans Pro"/>
              </a:rPr>
              <a:t>Refer to PCAH for specific curriculum submission requirements applicable to each category</a:t>
            </a:r>
            <a:endParaRPr dirty="0">
              <a:solidFill>
                <a:srgbClr val="C00000"/>
              </a:solidFill>
              <a:ea typeface="Source Sans Pro"/>
              <a:cs typeface="Source Sans Pro"/>
              <a:sym typeface="Source Sans Pro"/>
            </a:endParaRPr>
          </a:p>
        </p:txBody>
      </p:sp>
      <p:sp>
        <p:nvSpPr>
          <p:cNvPr id="31" name="Google Shape;143;p18">
            <a:extLst>
              <a:ext uri="{FF2B5EF4-FFF2-40B4-BE49-F238E27FC236}">
                <a16:creationId xmlns:a16="http://schemas.microsoft.com/office/drawing/2014/main" id="{72495E2D-8682-4DB7-F371-F349AFE8EF46}"/>
              </a:ext>
            </a:extLst>
          </p:cNvPr>
          <p:cNvSpPr txBox="1"/>
          <p:nvPr/>
        </p:nvSpPr>
        <p:spPr>
          <a:xfrm>
            <a:off x="9098989" y="3630104"/>
            <a:ext cx="2987503" cy="2246729"/>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u="none" strike="noStrike" cap="none" dirty="0">
                <a:solidFill>
                  <a:srgbClr val="C00000"/>
                </a:solidFill>
                <a:ea typeface="Source Sans Pro"/>
                <a:cs typeface="Source Sans Pro"/>
                <a:sym typeface="Source Sans Pro"/>
              </a:rPr>
              <a:t>Note:  </a:t>
            </a:r>
            <a:r>
              <a:rPr lang="en-US" sz="1400" i="1" u="none" strike="noStrike" cap="none" dirty="0">
                <a:solidFill>
                  <a:srgbClr val="C00000"/>
                </a:solidFill>
                <a:ea typeface="Source Sans Pro"/>
                <a:cs typeface="Source Sans Pro"/>
                <a:sym typeface="Source Sans Pro"/>
              </a:rPr>
              <a:t>A noncredit instructional category that is </a:t>
            </a:r>
            <a:r>
              <a:rPr lang="en-US" sz="1400" b="1" i="1" u="sng" strike="noStrike" cap="none" dirty="0">
                <a:solidFill>
                  <a:srgbClr val="C00000"/>
                </a:solidFill>
                <a:ea typeface="Source Sans Pro"/>
                <a:cs typeface="Source Sans Pro"/>
                <a:sym typeface="Source Sans Pro"/>
              </a:rPr>
              <a:t>outlined/circled in red</a:t>
            </a:r>
            <a:r>
              <a:rPr lang="en-US" sz="1400" i="1" u="none" strike="noStrike" cap="none" dirty="0">
                <a:solidFill>
                  <a:srgbClr val="C00000"/>
                </a:solidFill>
                <a:ea typeface="Source Sans Pro"/>
                <a:cs typeface="Source Sans Pro"/>
                <a:sym typeface="Source Sans Pro"/>
              </a:rPr>
              <a:t> denotes an instructional category in which eligible noncredit courses may be sequenced to lead to a </a:t>
            </a:r>
            <a:r>
              <a:rPr lang="en-US" sz="1400" b="1" i="1" u="sng" strike="noStrike" cap="none" dirty="0">
                <a:solidFill>
                  <a:srgbClr val="C00000"/>
                </a:solidFill>
                <a:ea typeface="Source Sans Pro"/>
                <a:cs typeface="Source Sans Pro"/>
                <a:sym typeface="Source Sans Pro"/>
              </a:rPr>
              <a:t>Career Development and College Preparation (CDCP)</a:t>
            </a:r>
            <a:r>
              <a:rPr lang="en-US" sz="1400" i="1" u="none" strike="noStrike" cap="none" dirty="0">
                <a:solidFill>
                  <a:srgbClr val="C00000"/>
                </a:solidFill>
                <a:ea typeface="Source Sans Pro"/>
                <a:cs typeface="Source Sans Pro"/>
                <a:sym typeface="Source Sans Pro"/>
              </a:rPr>
              <a:t> (“enhanced funding”) certificate program, pursuant to </a:t>
            </a:r>
            <a:endParaRPr sz="1400" dirty="0">
              <a:solidFill>
                <a:srgbClr val="C00000"/>
              </a:solidFill>
              <a:ea typeface="Source Sans Pro"/>
              <a:cs typeface="Source Sans Pro"/>
              <a:sym typeface="Source Sans Pro"/>
            </a:endParaRPr>
          </a:p>
          <a:p>
            <a:pPr marL="0" marR="0" lvl="0" indent="0" algn="l" rtl="0">
              <a:spcBef>
                <a:spcPts val="0"/>
              </a:spcBef>
              <a:spcAft>
                <a:spcPts val="0"/>
              </a:spcAft>
              <a:buNone/>
            </a:pPr>
            <a:r>
              <a:rPr lang="en-US" sz="1400" i="1" dirty="0">
                <a:solidFill>
                  <a:srgbClr val="C00000"/>
                </a:solidFill>
                <a:ea typeface="Source Sans Pro"/>
                <a:cs typeface="Source Sans Pro"/>
                <a:sym typeface="Source Sans Pro"/>
              </a:rPr>
              <a:t>Ed Code § 84760.5. </a:t>
            </a:r>
            <a:endParaRPr sz="1400" dirty="0">
              <a:solidFill>
                <a:srgbClr val="C00000"/>
              </a:solidFill>
              <a:ea typeface="Source Sans Pro"/>
              <a:cs typeface="Source Sans Pro"/>
              <a:sym typeface="Source Sans Pro"/>
            </a:endParaRPr>
          </a:p>
        </p:txBody>
      </p:sp>
    </p:spTree>
    <p:extLst>
      <p:ext uri="{BB962C8B-B14F-4D97-AF65-F5344CB8AC3E}">
        <p14:creationId xmlns:p14="http://schemas.microsoft.com/office/powerpoint/2010/main" val="3755982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ECF4A4F-205A-49EF-BDB2-167AE59C6191}"/>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5" name="TextBox 4">
            <a:extLst>
              <a:ext uri="{FF2B5EF4-FFF2-40B4-BE49-F238E27FC236}">
                <a16:creationId xmlns:a16="http://schemas.microsoft.com/office/drawing/2014/main" id="{6C914392-2294-DC44-8125-E8ADFC299C82}"/>
              </a:ext>
            </a:extLst>
          </p:cNvPr>
          <p:cNvSpPr txBox="1"/>
          <p:nvPr/>
        </p:nvSpPr>
        <p:spPr>
          <a:xfrm>
            <a:off x="1561961" y="255526"/>
            <a:ext cx="8593015" cy="830997"/>
          </a:xfrm>
          <a:prstGeom prst="rect">
            <a:avLst/>
          </a:prstGeom>
          <a:noFill/>
        </p:spPr>
        <p:txBody>
          <a:bodyPr wrap="square" rtlCol="0">
            <a:spAutoFit/>
          </a:bodyPr>
          <a:lstStyle/>
          <a:p>
            <a:pPr algn="ctr"/>
            <a:r>
              <a:rPr lang="en-US" sz="2400" b="1" dirty="0">
                <a:latin typeface="+mj-lt"/>
              </a:rPr>
              <a:t> </a:t>
            </a:r>
            <a:r>
              <a:rPr lang="en-US" sz="2400" b="1" dirty="0">
                <a:solidFill>
                  <a:schemeClr val="accent1"/>
                </a:solidFill>
                <a:latin typeface="+mj-lt"/>
                <a:ea typeface="Palatino"/>
                <a:cs typeface="Palatino"/>
                <a:sym typeface="Palatino"/>
              </a:rPr>
              <a:t>NONCREDIT PROGRAMS</a:t>
            </a:r>
          </a:p>
          <a:p>
            <a:pPr algn="ctr"/>
            <a:endParaRPr lang="en-US" sz="2400" dirty="0"/>
          </a:p>
        </p:txBody>
      </p:sp>
      <p:sp>
        <p:nvSpPr>
          <p:cNvPr id="4" name="Content Placeholder 2">
            <a:extLst>
              <a:ext uri="{FF2B5EF4-FFF2-40B4-BE49-F238E27FC236}">
                <a16:creationId xmlns:a16="http://schemas.microsoft.com/office/drawing/2014/main" id="{D68FFA60-3CA8-E246-B0B8-98B2597B91D0}"/>
              </a:ext>
            </a:extLst>
          </p:cNvPr>
          <p:cNvSpPr txBox="1">
            <a:spLocks/>
          </p:cNvSpPr>
          <p:nvPr/>
        </p:nvSpPr>
        <p:spPr>
          <a:xfrm>
            <a:off x="5102352" y="2362200"/>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18" name="Google Shape;166;p19">
            <a:extLst>
              <a:ext uri="{FF2B5EF4-FFF2-40B4-BE49-F238E27FC236}">
                <a16:creationId xmlns:a16="http://schemas.microsoft.com/office/drawing/2014/main" id="{CC7700F5-2921-F362-B460-DAD3BA287365}"/>
              </a:ext>
            </a:extLst>
          </p:cNvPr>
          <p:cNvSpPr txBox="1"/>
          <p:nvPr/>
        </p:nvSpPr>
        <p:spPr>
          <a:xfrm>
            <a:off x="133074" y="4051103"/>
            <a:ext cx="340350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dirty="0">
                <a:solidFill>
                  <a:srgbClr val="C00000"/>
                </a:solidFill>
                <a:ea typeface="Source Sans Pro"/>
                <a:cs typeface="Source Sans Pro"/>
                <a:sym typeface="Source Sans Pro"/>
              </a:rPr>
              <a:t>STREAMLINED APPROVAL!</a:t>
            </a:r>
            <a:endParaRPr sz="1400" dirty="0">
              <a:solidFill>
                <a:srgbClr val="C00000"/>
              </a:solidFill>
              <a:ea typeface="Source Sans Pro"/>
              <a:cs typeface="Source Sans Pro"/>
              <a:sym typeface="Source Sans Pro"/>
            </a:endParaRPr>
          </a:p>
          <a:p>
            <a:pPr marL="0" marR="0" lvl="0" indent="0" algn="l" rtl="0">
              <a:spcBef>
                <a:spcPts val="0"/>
              </a:spcBef>
              <a:spcAft>
                <a:spcPts val="0"/>
              </a:spcAft>
              <a:buNone/>
            </a:pPr>
            <a:r>
              <a:rPr lang="en-US" sz="1400" i="1" dirty="0">
                <a:solidFill>
                  <a:srgbClr val="C00000"/>
                </a:solidFill>
                <a:ea typeface="Source Sans Pro"/>
                <a:cs typeface="Source Sans Pro"/>
                <a:sym typeface="Source Sans Pro"/>
              </a:rPr>
              <a:t>Noncredit programs are approved by districts and “chaptered” by CCCCO via the CO Curriculum Inventory (COCI). Streamlined approval does </a:t>
            </a:r>
            <a:r>
              <a:rPr lang="en-US" sz="1400" i="1" u="sng" dirty="0">
                <a:solidFill>
                  <a:srgbClr val="C00000"/>
                </a:solidFill>
                <a:ea typeface="Source Sans Pro"/>
                <a:cs typeface="Source Sans Pro"/>
                <a:sym typeface="Source Sans Pro"/>
              </a:rPr>
              <a:t>not</a:t>
            </a:r>
            <a:r>
              <a:rPr lang="en-US" sz="1400" i="1" dirty="0">
                <a:solidFill>
                  <a:srgbClr val="C00000"/>
                </a:solidFill>
                <a:ea typeface="Source Sans Pro"/>
                <a:cs typeface="Source Sans Pro"/>
                <a:sym typeface="Source Sans Pro"/>
              </a:rPr>
              <a:t> include </a:t>
            </a:r>
            <a:r>
              <a:rPr lang="en-US" sz="1400" i="1" u="sng" dirty="0">
                <a:solidFill>
                  <a:srgbClr val="C00000"/>
                </a:solidFill>
                <a:ea typeface="Source Sans Pro"/>
                <a:cs typeface="Source Sans Pro"/>
                <a:sym typeface="Source Sans Pro"/>
              </a:rPr>
              <a:t>CDCP programs in the instructional domain of “short-term vocational with high employment potential”; CCCCO review and approval is required </a:t>
            </a:r>
            <a:endParaRPr sz="1400" dirty="0">
              <a:solidFill>
                <a:srgbClr val="C00000"/>
              </a:solidFill>
              <a:ea typeface="Source Sans Pro"/>
              <a:cs typeface="Source Sans Pro"/>
              <a:sym typeface="Source Sans Pro"/>
            </a:endParaRPr>
          </a:p>
        </p:txBody>
      </p:sp>
      <p:sp>
        <p:nvSpPr>
          <p:cNvPr id="19" name="Google Shape;164;p19">
            <a:extLst>
              <a:ext uri="{FF2B5EF4-FFF2-40B4-BE49-F238E27FC236}">
                <a16:creationId xmlns:a16="http://schemas.microsoft.com/office/drawing/2014/main" id="{673906FB-5303-8A34-209D-11C161DF25B1}"/>
              </a:ext>
            </a:extLst>
          </p:cNvPr>
          <p:cNvSpPr txBox="1"/>
          <p:nvPr/>
        </p:nvSpPr>
        <p:spPr>
          <a:xfrm flipH="1">
            <a:off x="7843404" y="4334121"/>
            <a:ext cx="4215522"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dirty="0">
                <a:solidFill>
                  <a:srgbClr val="C00000"/>
                </a:solidFill>
                <a:ea typeface="Source Sans Pro"/>
                <a:cs typeface="Source Sans Pro"/>
                <a:sym typeface="Source Sans Pro"/>
              </a:rPr>
              <a:t>Note:</a:t>
            </a:r>
            <a:endParaRPr sz="1400" b="1" dirty="0">
              <a:solidFill>
                <a:srgbClr val="C00000"/>
              </a:solidFill>
              <a:ea typeface="Source Sans Pro"/>
              <a:cs typeface="Source Sans Pro"/>
              <a:sym typeface="Source Sans Pro"/>
            </a:endParaRPr>
          </a:p>
          <a:p>
            <a:pPr marL="0" marR="0" lvl="0" indent="0" algn="l" rtl="0">
              <a:spcBef>
                <a:spcPts val="0"/>
              </a:spcBef>
              <a:spcAft>
                <a:spcPts val="0"/>
              </a:spcAft>
              <a:buNone/>
            </a:pPr>
            <a:r>
              <a:rPr lang="en-US" sz="1400" i="1" dirty="0">
                <a:solidFill>
                  <a:srgbClr val="C00000"/>
                </a:solidFill>
                <a:ea typeface="Source Sans Pro"/>
                <a:cs typeface="Source Sans Pro"/>
                <a:sym typeface="Source Sans Pro"/>
              </a:rPr>
              <a:t>Programs circled in red are CDCP (Career Development and College Preparation). </a:t>
            </a:r>
            <a:endParaRPr sz="1400" dirty="0">
              <a:solidFill>
                <a:srgbClr val="C00000"/>
              </a:solidFill>
              <a:ea typeface="Source Sans Pro"/>
              <a:cs typeface="Source Sans Pro"/>
              <a:sym typeface="Source Sans Pro"/>
            </a:endParaRPr>
          </a:p>
          <a:p>
            <a:pPr marL="0" marR="0" lvl="0" indent="0" algn="l" rtl="0">
              <a:spcBef>
                <a:spcPts val="0"/>
              </a:spcBef>
              <a:spcAft>
                <a:spcPts val="0"/>
              </a:spcAft>
              <a:buNone/>
            </a:pPr>
            <a:r>
              <a:rPr lang="en-US" sz="1400" i="1" dirty="0">
                <a:solidFill>
                  <a:srgbClr val="C00000"/>
                </a:solidFill>
                <a:ea typeface="Source Sans Pro"/>
                <a:cs typeface="Source Sans Pro"/>
                <a:sym typeface="Source Sans Pro"/>
              </a:rPr>
              <a:t>CO “</a:t>
            </a:r>
            <a:r>
              <a:rPr lang="en-US" sz="1400" i="1" u="sng" dirty="0">
                <a:solidFill>
                  <a:srgbClr val="C00000"/>
                </a:solidFill>
                <a:ea typeface="Source Sans Pro"/>
                <a:cs typeface="Source Sans Pro"/>
                <a:sym typeface="Source Sans Pro"/>
              </a:rPr>
              <a:t>approval</a:t>
            </a:r>
            <a:r>
              <a:rPr lang="en-US" sz="1400" i="1" dirty="0">
                <a:solidFill>
                  <a:srgbClr val="C00000"/>
                </a:solidFill>
                <a:ea typeface="Source Sans Pro"/>
                <a:cs typeface="Source Sans Pro"/>
                <a:sym typeface="Source Sans Pro"/>
              </a:rPr>
              <a:t>” is currently required for CDCP programs in the instructional domain of </a:t>
            </a:r>
            <a:r>
              <a:rPr lang="en-US" sz="1400" i="1" u="sng" dirty="0">
                <a:solidFill>
                  <a:srgbClr val="C00000"/>
                </a:solidFill>
                <a:ea typeface="Source Sans Pro"/>
                <a:cs typeface="Source Sans Pro"/>
                <a:sym typeface="Source Sans Pro"/>
              </a:rPr>
              <a:t>short-term vocational with high employment potential</a:t>
            </a:r>
            <a:r>
              <a:rPr lang="en-US" sz="1400" i="1" dirty="0">
                <a:solidFill>
                  <a:srgbClr val="C00000"/>
                </a:solidFill>
                <a:ea typeface="Source Sans Pro"/>
                <a:cs typeface="Source Sans Pro"/>
                <a:sym typeface="Source Sans Pro"/>
              </a:rPr>
              <a:t>. The short-term vocational CDCP program is in the </a:t>
            </a:r>
            <a:r>
              <a:rPr lang="en-US" sz="1400" i="1" u="sng" dirty="0">
                <a:solidFill>
                  <a:srgbClr val="C00000"/>
                </a:solidFill>
                <a:ea typeface="Source Sans Pro"/>
                <a:cs typeface="Source Sans Pro"/>
                <a:sym typeface="Source Sans Pro"/>
              </a:rPr>
              <a:t>certificate of completion</a:t>
            </a:r>
            <a:r>
              <a:rPr lang="en-US" sz="1400" i="1" dirty="0">
                <a:solidFill>
                  <a:srgbClr val="C00000"/>
                </a:solidFill>
                <a:ea typeface="Source Sans Pro"/>
                <a:cs typeface="Source Sans Pro"/>
                <a:sym typeface="Source Sans Pro"/>
              </a:rPr>
              <a:t> group</a:t>
            </a:r>
            <a:endParaRPr sz="1400" dirty="0">
              <a:solidFill>
                <a:srgbClr val="C00000"/>
              </a:solidFill>
              <a:ea typeface="Source Sans Pro"/>
              <a:cs typeface="Source Sans Pro"/>
              <a:sym typeface="Source Sans Pro"/>
            </a:endParaRPr>
          </a:p>
          <a:p>
            <a:pPr marL="0" marR="0" lvl="0" indent="0" algn="l" rtl="0">
              <a:spcBef>
                <a:spcPts val="0"/>
              </a:spcBef>
              <a:spcAft>
                <a:spcPts val="0"/>
              </a:spcAft>
              <a:buNone/>
            </a:pPr>
            <a:r>
              <a:rPr lang="en-US" sz="1400" i="1" dirty="0">
                <a:solidFill>
                  <a:srgbClr val="C00000"/>
                </a:solidFill>
                <a:ea typeface="Source Sans Pro"/>
                <a:cs typeface="Source Sans Pro"/>
                <a:sym typeface="Source Sans Pro"/>
              </a:rPr>
              <a:t>[References: EC 84760.5; Title 5, 55151]</a:t>
            </a:r>
            <a:endParaRPr sz="1400" dirty="0">
              <a:solidFill>
                <a:srgbClr val="C00000"/>
              </a:solidFill>
              <a:ea typeface="Source Sans Pro"/>
              <a:cs typeface="Source Sans Pro"/>
              <a:sym typeface="Source Sans Pro"/>
            </a:endParaRPr>
          </a:p>
        </p:txBody>
      </p:sp>
      <p:pic>
        <p:nvPicPr>
          <p:cNvPr id="31" name="Picture 30">
            <a:extLst>
              <a:ext uri="{FF2B5EF4-FFF2-40B4-BE49-F238E27FC236}">
                <a16:creationId xmlns:a16="http://schemas.microsoft.com/office/drawing/2014/main" id="{AB2A40AF-B1AD-C21A-E63F-85310B694CC4}"/>
              </a:ext>
            </a:extLst>
          </p:cNvPr>
          <p:cNvPicPr>
            <a:picLocks noChangeAspect="1"/>
          </p:cNvPicPr>
          <p:nvPr/>
        </p:nvPicPr>
        <p:blipFill>
          <a:blip r:embed="rId3"/>
          <a:stretch>
            <a:fillRect/>
          </a:stretch>
        </p:blipFill>
        <p:spPr>
          <a:xfrm>
            <a:off x="1715678" y="1399619"/>
            <a:ext cx="8950694" cy="4965787"/>
          </a:xfrm>
          <a:prstGeom prst="rect">
            <a:avLst/>
          </a:prstGeom>
        </p:spPr>
      </p:pic>
      <p:sp>
        <p:nvSpPr>
          <p:cNvPr id="33" name="TextBox 32">
            <a:extLst>
              <a:ext uri="{FF2B5EF4-FFF2-40B4-BE49-F238E27FC236}">
                <a16:creationId xmlns:a16="http://schemas.microsoft.com/office/drawing/2014/main" id="{AD2524AD-C919-37A3-A5F3-08DB76A7BF50}"/>
              </a:ext>
            </a:extLst>
          </p:cNvPr>
          <p:cNvSpPr txBox="1"/>
          <p:nvPr/>
        </p:nvSpPr>
        <p:spPr>
          <a:xfrm>
            <a:off x="1834824" y="6476820"/>
            <a:ext cx="6096000" cy="276999"/>
          </a:xfrm>
          <a:prstGeom prst="rect">
            <a:avLst/>
          </a:prstGeom>
          <a:noFill/>
        </p:spPr>
        <p:txBody>
          <a:bodyPr wrap="square">
            <a:spAutoFit/>
          </a:bodyPr>
          <a:lstStyle/>
          <a:p>
            <a:pPr marL="0" marR="0" lvl="0" indent="0" algn="l" rtl="0">
              <a:spcBef>
                <a:spcPts val="0"/>
              </a:spcBef>
              <a:spcAft>
                <a:spcPts val="0"/>
              </a:spcAft>
              <a:buNone/>
            </a:pPr>
            <a:r>
              <a:rPr lang="en-US" sz="1200" i="1" u="sng" dirty="0">
                <a:solidFill>
                  <a:srgbClr val="C00000"/>
                </a:solidFill>
                <a:ea typeface="Gill Sans"/>
                <a:cs typeface="Gill Sans"/>
                <a:sym typeface="Gill Sans"/>
              </a:rPr>
              <a:t>The underlined programs are eligible for CDCP enhanced funding, EDC 84760.5 (b)</a:t>
            </a:r>
            <a:endParaRPr lang="en-US" sz="1200" dirty="0">
              <a:solidFill>
                <a:srgbClr val="C00000"/>
              </a:solidFill>
            </a:endParaRPr>
          </a:p>
        </p:txBody>
      </p:sp>
    </p:spTree>
    <p:extLst>
      <p:ext uri="{BB962C8B-B14F-4D97-AF65-F5344CB8AC3E}">
        <p14:creationId xmlns:p14="http://schemas.microsoft.com/office/powerpoint/2010/main" val="37358085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ECF4A4F-205A-49EF-BDB2-167AE59C6191}"/>
              </a:ext>
            </a:extLst>
          </p:cNvPr>
          <p:cNvSpPr txBox="1">
            <a:spLocks/>
          </p:cNvSpPr>
          <p:nvPr/>
        </p:nvSpPr>
        <p:spPr>
          <a:xfrm>
            <a:off x="5102352" y="1651493"/>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4" name="Content Placeholder 2">
            <a:extLst>
              <a:ext uri="{FF2B5EF4-FFF2-40B4-BE49-F238E27FC236}">
                <a16:creationId xmlns:a16="http://schemas.microsoft.com/office/drawing/2014/main" id="{D68FFA60-3CA8-E246-B0B8-98B2597B91D0}"/>
              </a:ext>
            </a:extLst>
          </p:cNvPr>
          <p:cNvSpPr txBox="1">
            <a:spLocks/>
          </p:cNvSpPr>
          <p:nvPr/>
        </p:nvSpPr>
        <p:spPr>
          <a:xfrm>
            <a:off x="5102352" y="2362200"/>
            <a:ext cx="5952744" cy="661939"/>
          </a:xfrm>
          <a:prstGeom prst="rect">
            <a:avLst/>
          </a:prstGeom>
        </p:spPr>
        <p:txBody>
          <a:bodyPr vert="horz" lIns="0" tIns="45720" rIns="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10000"/>
              </a:lnSpc>
              <a:spcBef>
                <a:spcPts val="600"/>
              </a:spcBef>
              <a:spcAft>
                <a:spcPts val="600"/>
              </a:spcAft>
              <a:buNone/>
            </a:pPr>
            <a:endParaRPr lang="en-US" dirty="0">
              <a:solidFill>
                <a:srgbClr val="C00000"/>
              </a:solidFill>
            </a:endParaRPr>
          </a:p>
        </p:txBody>
      </p:sp>
      <p:sp>
        <p:nvSpPr>
          <p:cNvPr id="6" name="TextBox 5">
            <a:extLst>
              <a:ext uri="{FF2B5EF4-FFF2-40B4-BE49-F238E27FC236}">
                <a16:creationId xmlns:a16="http://schemas.microsoft.com/office/drawing/2014/main" id="{67C263D0-2DE8-6948-B4B2-1AEE3F2BDA5B}"/>
              </a:ext>
            </a:extLst>
          </p:cNvPr>
          <p:cNvSpPr txBox="1"/>
          <p:nvPr/>
        </p:nvSpPr>
        <p:spPr>
          <a:xfrm>
            <a:off x="2754651" y="270619"/>
            <a:ext cx="8593015" cy="830997"/>
          </a:xfrm>
          <a:prstGeom prst="rect">
            <a:avLst/>
          </a:prstGeom>
          <a:noFill/>
        </p:spPr>
        <p:txBody>
          <a:bodyPr wrap="square" rtlCol="0">
            <a:spAutoFit/>
          </a:bodyPr>
          <a:lstStyle/>
          <a:p>
            <a:pPr algn="ctr"/>
            <a:r>
              <a:rPr lang="en-US" sz="2400" b="1" dirty="0"/>
              <a:t>CAREER DEVELOPMENT AND COLLEGE </a:t>
            </a:r>
          </a:p>
          <a:p>
            <a:pPr algn="ctr"/>
            <a:r>
              <a:rPr lang="en-US" sz="2400" b="1" dirty="0"/>
              <a:t>PREPARATION (CDCP) PROGRAMS</a:t>
            </a:r>
            <a:endParaRPr lang="en-US" sz="2400" dirty="0"/>
          </a:p>
        </p:txBody>
      </p:sp>
      <p:sp>
        <p:nvSpPr>
          <p:cNvPr id="9" name="TextBox 8">
            <a:extLst>
              <a:ext uri="{FF2B5EF4-FFF2-40B4-BE49-F238E27FC236}">
                <a16:creationId xmlns:a16="http://schemas.microsoft.com/office/drawing/2014/main" id="{8C408D7F-1D0B-6BED-6CD2-BAE5869E2753}"/>
              </a:ext>
            </a:extLst>
          </p:cNvPr>
          <p:cNvSpPr txBox="1"/>
          <p:nvPr/>
        </p:nvSpPr>
        <p:spPr>
          <a:xfrm>
            <a:off x="362858" y="1982462"/>
            <a:ext cx="6151662" cy="4545347"/>
          </a:xfrm>
          <a:prstGeom prst="rect">
            <a:avLst/>
          </a:prstGeom>
          <a:noFill/>
        </p:spPr>
        <p:txBody>
          <a:bodyPr wrap="square">
            <a:spAutoFit/>
          </a:bodyPr>
          <a:lstStyle/>
          <a:p>
            <a:pPr marL="0" lvl="0" indent="0" algn="l" rtl="0">
              <a:lnSpc>
                <a:spcPct val="90000"/>
              </a:lnSpc>
              <a:spcBef>
                <a:spcPts val="0"/>
              </a:spcBef>
              <a:spcAft>
                <a:spcPts val="0"/>
              </a:spcAft>
              <a:buClr>
                <a:schemeClr val="dk1"/>
              </a:buClr>
              <a:buSzPts val="2800"/>
              <a:buNone/>
            </a:pPr>
            <a:endParaRPr lang="en-US" sz="2000" b="1" dirty="0">
              <a:solidFill>
                <a:srgbClr val="070707"/>
              </a:solidFill>
              <a:latin typeface="Source Sans Pro"/>
              <a:ea typeface="Source Sans Pro"/>
              <a:cs typeface="Source Sans Pro"/>
              <a:sym typeface="Source Sans Pro"/>
            </a:endParaRPr>
          </a:p>
          <a:p>
            <a:pPr marL="0" lvl="0" indent="0" algn="l" rtl="0">
              <a:lnSpc>
                <a:spcPct val="90000"/>
              </a:lnSpc>
              <a:spcBef>
                <a:spcPts val="0"/>
              </a:spcBef>
              <a:spcAft>
                <a:spcPts val="0"/>
              </a:spcAft>
              <a:buClr>
                <a:schemeClr val="dk1"/>
              </a:buClr>
              <a:buSzPts val="2800"/>
              <a:buNone/>
            </a:pPr>
            <a:endParaRPr lang="en-US" sz="2000" b="1" dirty="0">
              <a:solidFill>
                <a:srgbClr val="070707"/>
              </a:solidFill>
              <a:latin typeface="Source Sans Pro"/>
              <a:ea typeface="Source Sans Pro"/>
              <a:cs typeface="Source Sans Pro"/>
              <a:sym typeface="Source Sans Pro"/>
            </a:endParaRPr>
          </a:p>
          <a:p>
            <a:pPr marL="0" lvl="0" indent="0" algn="l" rtl="0">
              <a:lnSpc>
                <a:spcPct val="90000"/>
              </a:lnSpc>
              <a:spcBef>
                <a:spcPts val="0"/>
              </a:spcBef>
              <a:spcAft>
                <a:spcPts val="0"/>
              </a:spcAft>
              <a:buClr>
                <a:schemeClr val="dk1"/>
              </a:buClr>
              <a:buSzPts val="2800"/>
              <a:buNone/>
            </a:pPr>
            <a:endParaRPr lang="en-US" b="1" dirty="0">
              <a:solidFill>
                <a:srgbClr val="070707"/>
              </a:solidFill>
              <a:latin typeface="Source Sans Pro"/>
              <a:ea typeface="Source Sans Pro"/>
              <a:cs typeface="Source Sans Pro"/>
              <a:sym typeface="Source Sans Pro"/>
            </a:endParaRPr>
          </a:p>
          <a:p>
            <a:pPr marL="0" lvl="0" indent="0" algn="l" rtl="0">
              <a:lnSpc>
                <a:spcPct val="90000"/>
              </a:lnSpc>
              <a:spcBef>
                <a:spcPts val="0"/>
              </a:spcBef>
              <a:spcAft>
                <a:spcPts val="0"/>
              </a:spcAft>
              <a:buClr>
                <a:schemeClr val="dk1"/>
              </a:buClr>
              <a:buSzPts val="2800"/>
              <a:buNone/>
            </a:pPr>
            <a:endParaRPr lang="en-US" sz="1800" b="1" dirty="0">
              <a:solidFill>
                <a:srgbClr val="070707"/>
              </a:solidFill>
              <a:latin typeface="Source Sans Pro"/>
              <a:ea typeface="Source Sans Pro"/>
              <a:cs typeface="Source Sans Pro"/>
              <a:sym typeface="Source Sans Pro"/>
            </a:endParaRPr>
          </a:p>
          <a:p>
            <a:pPr marL="165100" lvl="0" indent="-146050" algn="l" rtl="0">
              <a:spcBef>
                <a:spcPts val="1300"/>
              </a:spcBef>
              <a:spcAft>
                <a:spcPts val="0"/>
              </a:spcAft>
              <a:buClr>
                <a:srgbClr val="C55A11"/>
              </a:buClr>
              <a:buSzPts val="2100"/>
              <a:buFont typeface="Source Sans Pro"/>
              <a:buChar char="•"/>
            </a:pPr>
            <a:r>
              <a:rPr lang="en-US" sz="1800" dirty="0">
                <a:solidFill>
                  <a:srgbClr val="C55A11"/>
                </a:solidFill>
                <a:ea typeface="Source Sans Pro"/>
                <a:cs typeface="Source Sans Pro"/>
                <a:sym typeface="Source Sans Pro"/>
              </a:rPr>
              <a:t>Workforce Preparation </a:t>
            </a:r>
            <a:endParaRPr lang="en-US" sz="1800" dirty="0">
              <a:ea typeface="Source Sans Pro"/>
              <a:cs typeface="Source Sans Pro"/>
              <a:sym typeface="Source Sans Pro"/>
            </a:endParaRPr>
          </a:p>
          <a:p>
            <a:pPr marL="165100" lvl="0" indent="-177800" algn="l" rtl="0">
              <a:spcBef>
                <a:spcPts val="800"/>
              </a:spcBef>
              <a:spcAft>
                <a:spcPts val="0"/>
              </a:spcAft>
              <a:buClr>
                <a:srgbClr val="FF0000"/>
              </a:buClr>
              <a:buSzPts val="2800"/>
              <a:buFont typeface="Source Sans Pro"/>
              <a:buChar char="•"/>
            </a:pPr>
            <a:r>
              <a:rPr lang="en-US" sz="2000" dirty="0">
                <a:solidFill>
                  <a:srgbClr val="FF0000"/>
                </a:solidFill>
                <a:ea typeface="Source Sans Pro"/>
                <a:cs typeface="Source Sans Pro"/>
                <a:sym typeface="Source Sans Pro"/>
              </a:rPr>
              <a:t>*</a:t>
            </a:r>
            <a:r>
              <a:rPr lang="en-US" sz="1800" dirty="0">
                <a:solidFill>
                  <a:srgbClr val="FF0000"/>
                </a:solidFill>
                <a:ea typeface="Source Sans Pro"/>
                <a:cs typeface="Source Sans Pro"/>
                <a:sym typeface="Source Sans Pro"/>
              </a:rPr>
              <a:t> </a:t>
            </a:r>
            <a:r>
              <a:rPr lang="en-US" sz="1800" dirty="0">
                <a:solidFill>
                  <a:srgbClr val="C55A11"/>
                </a:solidFill>
                <a:ea typeface="Source Sans Pro"/>
                <a:cs typeface="Source Sans Pro"/>
                <a:sym typeface="Source Sans Pro"/>
              </a:rPr>
              <a:t>Short-term Vocational</a:t>
            </a:r>
            <a:endParaRPr lang="en-US" sz="1800" dirty="0">
              <a:ea typeface="Source Sans Pro"/>
              <a:cs typeface="Source Sans Pro"/>
              <a:sym typeface="Source Sans Pro"/>
            </a:endParaRPr>
          </a:p>
          <a:p>
            <a:pPr marL="0" lvl="0" indent="0" algn="l" rtl="0">
              <a:spcBef>
                <a:spcPts val="800"/>
              </a:spcBef>
              <a:spcAft>
                <a:spcPts val="0"/>
              </a:spcAft>
              <a:buClr>
                <a:srgbClr val="C55A11"/>
              </a:buClr>
              <a:buSzPts val="2400"/>
              <a:buNone/>
            </a:pPr>
            <a:r>
              <a:rPr lang="en-US" sz="1800" dirty="0">
                <a:solidFill>
                  <a:srgbClr val="C55A11"/>
                </a:solidFill>
                <a:ea typeface="Source Sans Pro"/>
                <a:cs typeface="Source Sans Pro"/>
                <a:sym typeface="Source Sans Pro"/>
              </a:rPr>
              <a:t>     With High Employment Potential</a:t>
            </a:r>
            <a:endParaRPr lang="en-US" sz="1800" dirty="0">
              <a:solidFill>
                <a:srgbClr val="2E75B5"/>
              </a:solidFill>
              <a:ea typeface="Source Sans Pro"/>
              <a:cs typeface="Source Sans Pro"/>
              <a:sym typeface="Source Sans Pro"/>
            </a:endParaRPr>
          </a:p>
          <a:p>
            <a:pPr marL="165100" lvl="0" indent="-146050" algn="l" rtl="0">
              <a:spcBef>
                <a:spcPts val="800"/>
              </a:spcBef>
              <a:spcAft>
                <a:spcPts val="0"/>
              </a:spcAft>
              <a:buClr>
                <a:srgbClr val="2E75B5"/>
              </a:buClr>
              <a:buSzPts val="2100"/>
              <a:buFont typeface="Source Sans Pro"/>
              <a:buChar char="•"/>
            </a:pPr>
            <a:endParaRPr lang="en-US" sz="1800" dirty="0">
              <a:solidFill>
                <a:srgbClr val="2E75B5"/>
              </a:solidFill>
              <a:ea typeface="Source Sans Pro"/>
              <a:cs typeface="Source Sans Pro"/>
              <a:sym typeface="Source Sans Pro"/>
            </a:endParaRPr>
          </a:p>
          <a:p>
            <a:pPr marL="165100" lvl="0" indent="-146050" algn="l" rtl="0">
              <a:spcBef>
                <a:spcPts val="800"/>
              </a:spcBef>
              <a:spcAft>
                <a:spcPts val="0"/>
              </a:spcAft>
              <a:buClr>
                <a:srgbClr val="2E75B5"/>
              </a:buClr>
              <a:buSzPts val="2100"/>
              <a:buFont typeface="Source Sans Pro"/>
              <a:buChar char="•"/>
            </a:pPr>
            <a:r>
              <a:rPr lang="en-US" sz="1800" dirty="0">
                <a:solidFill>
                  <a:srgbClr val="2E75B5"/>
                </a:solidFill>
                <a:ea typeface="Source Sans Pro"/>
                <a:cs typeface="Source Sans Pro"/>
                <a:sym typeface="Source Sans Pro"/>
              </a:rPr>
              <a:t>Elementary and Secondary Basic Skills</a:t>
            </a:r>
            <a:endParaRPr lang="en-US" sz="1800" dirty="0">
              <a:ea typeface="Source Sans Pro"/>
              <a:cs typeface="Source Sans Pro"/>
              <a:sym typeface="Source Sans Pro"/>
            </a:endParaRPr>
          </a:p>
          <a:p>
            <a:pPr marL="165100" lvl="0" indent="-146050" algn="l" rtl="0">
              <a:spcBef>
                <a:spcPts val="800"/>
              </a:spcBef>
              <a:spcAft>
                <a:spcPts val="0"/>
              </a:spcAft>
              <a:buClr>
                <a:srgbClr val="2E75B5"/>
              </a:buClr>
              <a:buSzPts val="2100"/>
              <a:buFont typeface="Source Sans Pro"/>
              <a:buChar char="•"/>
            </a:pPr>
            <a:r>
              <a:rPr lang="en-US" sz="1800" dirty="0">
                <a:solidFill>
                  <a:srgbClr val="2E75B5"/>
                </a:solidFill>
                <a:ea typeface="Source Sans Pro"/>
                <a:cs typeface="Source Sans Pro"/>
                <a:sym typeface="Source Sans Pro"/>
              </a:rPr>
              <a:t>English as a second language (ESL) and </a:t>
            </a:r>
            <a:endParaRPr lang="en-US" sz="1800" dirty="0">
              <a:ea typeface="Source Sans Pro"/>
              <a:cs typeface="Source Sans Pro"/>
              <a:sym typeface="Source Sans Pro"/>
            </a:endParaRPr>
          </a:p>
          <a:p>
            <a:pPr marL="0" lvl="0" indent="0" algn="l" rtl="0">
              <a:spcBef>
                <a:spcPts val="800"/>
              </a:spcBef>
              <a:spcAft>
                <a:spcPts val="0"/>
              </a:spcAft>
              <a:buClr>
                <a:srgbClr val="2E75B5"/>
              </a:buClr>
              <a:buSzPts val="2400"/>
              <a:buNone/>
            </a:pPr>
            <a:r>
              <a:rPr lang="en-US" sz="1800" dirty="0">
                <a:solidFill>
                  <a:srgbClr val="2E75B5"/>
                </a:solidFill>
                <a:ea typeface="Source Sans Pro"/>
                <a:cs typeface="Source Sans Pro"/>
                <a:sym typeface="Source Sans Pro"/>
              </a:rPr>
              <a:t>     vocational English as a second language</a:t>
            </a:r>
            <a:endParaRPr lang="en-US" sz="1800" dirty="0">
              <a:ea typeface="Source Sans Pro"/>
              <a:cs typeface="Source Sans Pro"/>
              <a:sym typeface="Source Sans Pro"/>
            </a:endParaRPr>
          </a:p>
          <a:p>
            <a:pPr marL="0" lvl="0" indent="0" algn="l" rtl="0">
              <a:lnSpc>
                <a:spcPct val="90000"/>
              </a:lnSpc>
              <a:spcBef>
                <a:spcPts val="800"/>
              </a:spcBef>
              <a:spcAft>
                <a:spcPts val="0"/>
              </a:spcAft>
              <a:buClr>
                <a:srgbClr val="FF0000"/>
              </a:buClr>
              <a:buSzPts val="2000"/>
              <a:buNone/>
            </a:pPr>
            <a:endParaRPr lang="en-US" sz="1600" dirty="0">
              <a:solidFill>
                <a:srgbClr val="FF0000"/>
              </a:solidFill>
            </a:endParaRPr>
          </a:p>
          <a:p>
            <a:pPr marL="0" lvl="0" indent="0" algn="l" rtl="0">
              <a:lnSpc>
                <a:spcPct val="90000"/>
              </a:lnSpc>
              <a:spcBef>
                <a:spcPts val="800"/>
              </a:spcBef>
              <a:spcAft>
                <a:spcPts val="0"/>
              </a:spcAft>
              <a:buClr>
                <a:srgbClr val="FF0000"/>
              </a:buClr>
              <a:buSzPts val="2000"/>
              <a:buNone/>
            </a:pPr>
            <a:r>
              <a:rPr lang="en-US" sz="1600" dirty="0">
                <a:solidFill>
                  <a:srgbClr val="FF0000"/>
                </a:solidFill>
              </a:rPr>
              <a:t>*</a:t>
            </a:r>
            <a:r>
              <a:rPr lang="en-US" sz="1200" dirty="0">
                <a:solidFill>
                  <a:srgbClr val="FF0000"/>
                </a:solidFill>
              </a:rPr>
              <a:t>CCCCO approval is required</a:t>
            </a:r>
            <a:endParaRPr lang="en-US" dirty="0"/>
          </a:p>
        </p:txBody>
      </p:sp>
      <p:pic>
        <p:nvPicPr>
          <p:cNvPr id="17" name="Picture 16">
            <a:extLst>
              <a:ext uri="{FF2B5EF4-FFF2-40B4-BE49-F238E27FC236}">
                <a16:creationId xmlns:a16="http://schemas.microsoft.com/office/drawing/2014/main" id="{58500AE7-CFFB-CC17-92EC-EE53361C78D8}"/>
              </a:ext>
            </a:extLst>
          </p:cNvPr>
          <p:cNvPicPr>
            <a:picLocks noChangeAspect="1"/>
          </p:cNvPicPr>
          <p:nvPr/>
        </p:nvPicPr>
        <p:blipFill>
          <a:blip r:embed="rId3"/>
          <a:stretch>
            <a:fillRect/>
          </a:stretch>
        </p:blipFill>
        <p:spPr>
          <a:xfrm>
            <a:off x="379751" y="3561019"/>
            <a:ext cx="4749800" cy="825500"/>
          </a:xfrm>
          <a:prstGeom prst="rect">
            <a:avLst/>
          </a:prstGeom>
        </p:spPr>
      </p:pic>
      <p:pic>
        <p:nvPicPr>
          <p:cNvPr id="19" name="Picture 18">
            <a:extLst>
              <a:ext uri="{FF2B5EF4-FFF2-40B4-BE49-F238E27FC236}">
                <a16:creationId xmlns:a16="http://schemas.microsoft.com/office/drawing/2014/main" id="{F4330261-16AD-5A78-F226-EE7B51C286A9}"/>
              </a:ext>
            </a:extLst>
          </p:cNvPr>
          <p:cNvPicPr>
            <a:picLocks noChangeAspect="1"/>
          </p:cNvPicPr>
          <p:nvPr/>
        </p:nvPicPr>
        <p:blipFill>
          <a:blip r:embed="rId4"/>
          <a:stretch>
            <a:fillRect/>
          </a:stretch>
        </p:blipFill>
        <p:spPr>
          <a:xfrm>
            <a:off x="5308020" y="3008041"/>
            <a:ext cx="1257300" cy="1358900"/>
          </a:xfrm>
          <a:prstGeom prst="rect">
            <a:avLst/>
          </a:prstGeom>
        </p:spPr>
      </p:pic>
      <p:pic>
        <p:nvPicPr>
          <p:cNvPr id="21" name="Picture 20">
            <a:extLst>
              <a:ext uri="{FF2B5EF4-FFF2-40B4-BE49-F238E27FC236}">
                <a16:creationId xmlns:a16="http://schemas.microsoft.com/office/drawing/2014/main" id="{221B693D-E30C-1B5C-C110-92D3D68944E8}"/>
              </a:ext>
            </a:extLst>
          </p:cNvPr>
          <p:cNvPicPr>
            <a:picLocks noChangeAspect="1"/>
          </p:cNvPicPr>
          <p:nvPr/>
        </p:nvPicPr>
        <p:blipFill>
          <a:blip r:embed="rId5"/>
          <a:stretch>
            <a:fillRect/>
          </a:stretch>
        </p:blipFill>
        <p:spPr>
          <a:xfrm>
            <a:off x="5308020" y="4665632"/>
            <a:ext cx="1206500" cy="1498600"/>
          </a:xfrm>
          <a:prstGeom prst="rect">
            <a:avLst/>
          </a:prstGeom>
        </p:spPr>
      </p:pic>
      <p:sp>
        <p:nvSpPr>
          <p:cNvPr id="22" name="Google Shape;178;p20">
            <a:extLst>
              <a:ext uri="{FF2B5EF4-FFF2-40B4-BE49-F238E27FC236}">
                <a16:creationId xmlns:a16="http://schemas.microsoft.com/office/drawing/2014/main" id="{73849861-0D18-D9D8-FC36-A47F828AE4DB}"/>
              </a:ext>
            </a:extLst>
          </p:cNvPr>
          <p:cNvSpPr/>
          <p:nvPr/>
        </p:nvSpPr>
        <p:spPr>
          <a:xfrm>
            <a:off x="6922258" y="2979631"/>
            <a:ext cx="2312928" cy="1339092"/>
          </a:xfrm>
          <a:prstGeom prst="cloud">
            <a:avLst/>
          </a:prstGeom>
          <a:gradFill>
            <a:gsLst>
              <a:gs pos="0">
                <a:srgbClr val="F08B54"/>
              </a:gs>
              <a:gs pos="50000">
                <a:srgbClr val="F67A26"/>
              </a:gs>
              <a:gs pos="100000">
                <a:srgbClr val="E36A18"/>
              </a:gs>
            </a:gsLst>
            <a:lin ang="5400012" scaled="0"/>
          </a:gra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dirty="0">
                <a:solidFill>
                  <a:srgbClr val="000000"/>
                </a:solidFill>
                <a:latin typeface="Calibri"/>
                <a:ea typeface="Calibri"/>
                <a:cs typeface="Calibri"/>
                <a:sym typeface="Calibri"/>
              </a:rPr>
              <a:t>Certificate of Completion </a:t>
            </a:r>
            <a:endParaRPr sz="1500" dirty="0"/>
          </a:p>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dirty="0">
                <a:solidFill>
                  <a:srgbClr val="000000"/>
                </a:solidFill>
                <a:latin typeface="Calibri"/>
                <a:ea typeface="Calibri"/>
                <a:cs typeface="Calibri"/>
                <a:sym typeface="Calibri"/>
              </a:rPr>
              <a:t>Title 5, </a:t>
            </a:r>
            <a:endParaRPr sz="1500" dirty="0"/>
          </a:p>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dirty="0">
                <a:solidFill>
                  <a:srgbClr val="000000"/>
                </a:solidFill>
                <a:latin typeface="Calibri"/>
                <a:ea typeface="Calibri"/>
                <a:cs typeface="Calibri"/>
                <a:sym typeface="Calibri"/>
              </a:rPr>
              <a:t>§ 55151(h)</a:t>
            </a:r>
            <a:endParaRPr sz="1500" dirty="0"/>
          </a:p>
        </p:txBody>
      </p:sp>
      <p:sp>
        <p:nvSpPr>
          <p:cNvPr id="23" name="Google Shape;179;p20">
            <a:extLst>
              <a:ext uri="{FF2B5EF4-FFF2-40B4-BE49-F238E27FC236}">
                <a16:creationId xmlns:a16="http://schemas.microsoft.com/office/drawing/2014/main" id="{498F7527-EA5C-29D3-7ABC-3627D3BC770A}"/>
              </a:ext>
            </a:extLst>
          </p:cNvPr>
          <p:cNvSpPr/>
          <p:nvPr/>
        </p:nvSpPr>
        <p:spPr>
          <a:xfrm>
            <a:off x="6792725" y="4816284"/>
            <a:ext cx="2571995" cy="1347948"/>
          </a:xfrm>
          <a:prstGeom prst="cloud">
            <a:avLst/>
          </a:prstGeom>
          <a:gradFill>
            <a:gsLst>
              <a:gs pos="0">
                <a:srgbClr val="70A5DA"/>
              </a:gs>
              <a:gs pos="50000">
                <a:srgbClr val="539BDB"/>
              </a:gs>
              <a:gs pos="100000">
                <a:srgbClr val="4288C8"/>
              </a:gs>
            </a:gsLst>
            <a:lin ang="5400012" scaled="0"/>
          </a:gra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dirty="0">
                <a:solidFill>
                  <a:srgbClr val="000000"/>
                </a:solidFill>
                <a:latin typeface="Calibri"/>
                <a:ea typeface="Calibri"/>
                <a:cs typeface="Calibri"/>
                <a:sym typeface="Calibri"/>
              </a:rPr>
              <a:t>Certificate of Competency </a:t>
            </a:r>
            <a:endParaRPr sz="1500" dirty="0"/>
          </a:p>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dirty="0">
                <a:solidFill>
                  <a:srgbClr val="000000"/>
                </a:solidFill>
                <a:latin typeface="Calibri"/>
                <a:ea typeface="Calibri"/>
                <a:cs typeface="Calibri"/>
                <a:sym typeface="Calibri"/>
              </a:rPr>
              <a:t>Title 5, </a:t>
            </a:r>
            <a:endParaRPr sz="1500" dirty="0"/>
          </a:p>
          <a:p>
            <a:pPr marL="0" marR="0" lvl="0" indent="0" algn="ctr" rtl="0">
              <a:lnSpc>
                <a:spcPct val="100000"/>
              </a:lnSpc>
              <a:spcBef>
                <a:spcPts val="0"/>
              </a:spcBef>
              <a:spcAft>
                <a:spcPts val="0"/>
              </a:spcAft>
              <a:buClr>
                <a:srgbClr val="000000"/>
              </a:buClr>
              <a:buSzPts val="1900"/>
              <a:buFont typeface="Calibri"/>
              <a:buNone/>
            </a:pPr>
            <a:r>
              <a:rPr lang="en-US" sz="1900" b="1" i="0" u="none" strike="noStrike" cap="none" dirty="0">
                <a:solidFill>
                  <a:srgbClr val="000000"/>
                </a:solidFill>
                <a:latin typeface="Calibri"/>
                <a:ea typeface="Calibri"/>
                <a:cs typeface="Calibri"/>
                <a:sym typeface="Calibri"/>
              </a:rPr>
              <a:t>§ 55151(</a:t>
            </a:r>
            <a:r>
              <a:rPr lang="en-US" sz="1900" b="1" i="0" u="none" strike="noStrike" cap="none" dirty="0" err="1">
                <a:solidFill>
                  <a:srgbClr val="000000"/>
                </a:solidFill>
                <a:latin typeface="Calibri"/>
                <a:ea typeface="Calibri"/>
                <a:cs typeface="Calibri"/>
                <a:sym typeface="Calibri"/>
              </a:rPr>
              <a:t>i</a:t>
            </a:r>
            <a:r>
              <a:rPr lang="en-US" sz="1900" b="1" i="0" u="none" strike="noStrike" cap="none" dirty="0">
                <a:solidFill>
                  <a:srgbClr val="000000"/>
                </a:solidFill>
                <a:latin typeface="Calibri"/>
                <a:ea typeface="Calibri"/>
                <a:cs typeface="Calibri"/>
                <a:sym typeface="Calibri"/>
              </a:rPr>
              <a:t>)</a:t>
            </a:r>
            <a:endParaRPr sz="1500" dirty="0"/>
          </a:p>
        </p:txBody>
      </p:sp>
      <p:sp>
        <p:nvSpPr>
          <p:cNvPr id="24" name="Google Shape;175;p20">
            <a:extLst>
              <a:ext uri="{FF2B5EF4-FFF2-40B4-BE49-F238E27FC236}">
                <a16:creationId xmlns:a16="http://schemas.microsoft.com/office/drawing/2014/main" id="{B2791AC5-6E92-1331-C022-9ED29DCD45FF}"/>
              </a:ext>
            </a:extLst>
          </p:cNvPr>
          <p:cNvSpPr/>
          <p:nvPr/>
        </p:nvSpPr>
        <p:spPr>
          <a:xfrm>
            <a:off x="9558649" y="2790467"/>
            <a:ext cx="2406402" cy="1405512"/>
          </a:xfrm>
          <a:prstGeom prst="irregularSeal1">
            <a:avLst/>
          </a:prstGeom>
          <a:gradFill>
            <a:gsLst>
              <a:gs pos="0">
                <a:srgbClr val="F08B54"/>
              </a:gs>
              <a:gs pos="50000">
                <a:srgbClr val="F67A26"/>
              </a:gs>
              <a:gs pos="100000">
                <a:srgbClr val="E36A18"/>
              </a:gs>
            </a:gsLst>
            <a:lin ang="5400012" scaled="0"/>
          </a:gra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1" i="0" u="none" strike="noStrike" cap="none" dirty="0">
                <a:solidFill>
                  <a:srgbClr val="FFFFFF"/>
                </a:solidFill>
                <a:latin typeface="Calibri"/>
                <a:ea typeface="Calibri"/>
                <a:cs typeface="Calibri"/>
                <a:sym typeface="Calibri"/>
              </a:rPr>
              <a:t>Career Development</a:t>
            </a:r>
            <a:endParaRPr sz="1500" dirty="0"/>
          </a:p>
        </p:txBody>
      </p:sp>
      <p:sp>
        <p:nvSpPr>
          <p:cNvPr id="25" name="Google Shape;174;p20">
            <a:extLst>
              <a:ext uri="{FF2B5EF4-FFF2-40B4-BE49-F238E27FC236}">
                <a16:creationId xmlns:a16="http://schemas.microsoft.com/office/drawing/2014/main" id="{0F6A7AA4-14DB-1FF6-E513-D1F32863D8BC}"/>
              </a:ext>
            </a:extLst>
          </p:cNvPr>
          <p:cNvSpPr/>
          <p:nvPr/>
        </p:nvSpPr>
        <p:spPr>
          <a:xfrm>
            <a:off x="9558649" y="4690539"/>
            <a:ext cx="2406402" cy="1275750"/>
          </a:xfrm>
          <a:prstGeom prst="irregularSeal1">
            <a:avLst/>
          </a:prstGeom>
          <a:gradFill>
            <a:gsLst>
              <a:gs pos="0">
                <a:srgbClr val="70A5DA"/>
              </a:gs>
              <a:gs pos="50000">
                <a:srgbClr val="539BDB"/>
              </a:gs>
              <a:gs pos="100000">
                <a:srgbClr val="4288C8"/>
              </a:gs>
            </a:gsLst>
            <a:lin ang="5400012" scaled="0"/>
          </a:gra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b="1" i="0" u="none" strike="noStrike" cap="none" dirty="0">
                <a:solidFill>
                  <a:srgbClr val="FFFFFF"/>
                </a:solidFill>
                <a:latin typeface="Calibri"/>
                <a:ea typeface="Calibri"/>
                <a:cs typeface="Calibri"/>
                <a:sym typeface="Calibri"/>
              </a:rPr>
              <a:t>College Preparation</a:t>
            </a:r>
            <a:endParaRPr dirty="0"/>
          </a:p>
        </p:txBody>
      </p:sp>
      <p:sp>
        <p:nvSpPr>
          <p:cNvPr id="27" name="TextBox 26">
            <a:extLst>
              <a:ext uri="{FF2B5EF4-FFF2-40B4-BE49-F238E27FC236}">
                <a16:creationId xmlns:a16="http://schemas.microsoft.com/office/drawing/2014/main" id="{7B000383-406D-D03C-ECA5-347E0445D680}"/>
              </a:ext>
            </a:extLst>
          </p:cNvPr>
          <p:cNvSpPr txBox="1"/>
          <p:nvPr/>
        </p:nvSpPr>
        <p:spPr>
          <a:xfrm>
            <a:off x="312058" y="1445582"/>
            <a:ext cx="10940142" cy="1229054"/>
          </a:xfrm>
          <a:prstGeom prst="rect">
            <a:avLst/>
          </a:prstGeom>
          <a:noFill/>
        </p:spPr>
        <p:txBody>
          <a:bodyPr wrap="square">
            <a:spAutoFit/>
          </a:bodyPr>
          <a:lstStyle/>
          <a:p>
            <a:pPr marL="0" lvl="0" indent="0" algn="l" rtl="0">
              <a:lnSpc>
                <a:spcPct val="90000"/>
              </a:lnSpc>
              <a:spcBef>
                <a:spcPts val="0"/>
              </a:spcBef>
              <a:spcAft>
                <a:spcPts val="0"/>
              </a:spcAft>
              <a:buClr>
                <a:schemeClr val="dk1"/>
              </a:buClr>
              <a:buSzPts val="2800"/>
              <a:buNone/>
            </a:pPr>
            <a:r>
              <a:rPr lang="en-US" sz="2000" b="1" dirty="0">
                <a:solidFill>
                  <a:srgbClr val="C00000"/>
                </a:solidFill>
                <a:ea typeface="Source Sans Pro"/>
                <a:cs typeface="Source Sans Pro"/>
                <a:sym typeface="Source Sans Pro"/>
              </a:rPr>
              <a:t>Edu Code 84760.5 (b) - </a:t>
            </a:r>
          </a:p>
          <a:p>
            <a:pPr marL="0" lvl="0" indent="0" algn="l" rtl="0">
              <a:lnSpc>
                <a:spcPct val="90000"/>
              </a:lnSpc>
              <a:spcBef>
                <a:spcPts val="1300"/>
              </a:spcBef>
              <a:spcAft>
                <a:spcPts val="0"/>
              </a:spcAft>
              <a:buClr>
                <a:schemeClr val="dk1"/>
              </a:buClr>
              <a:buSzPts val="2800"/>
              <a:buNone/>
            </a:pPr>
            <a:endParaRPr lang="en-US" dirty="0">
              <a:solidFill>
                <a:srgbClr val="C00000"/>
              </a:solidFill>
              <a:ea typeface="Source Sans Pro"/>
              <a:cs typeface="Source Sans Pro"/>
              <a:sym typeface="Source Sans Pro"/>
            </a:endParaRPr>
          </a:p>
          <a:p>
            <a:pPr marL="0" lvl="0" indent="0" algn="l" rtl="0">
              <a:lnSpc>
                <a:spcPct val="90000"/>
              </a:lnSpc>
              <a:spcBef>
                <a:spcPts val="1300"/>
              </a:spcBef>
              <a:spcAft>
                <a:spcPts val="0"/>
              </a:spcAft>
              <a:buClr>
                <a:schemeClr val="dk1"/>
              </a:buClr>
              <a:buSzPts val="2800"/>
              <a:buNone/>
            </a:pPr>
            <a:r>
              <a:rPr lang="en-US" sz="2000" dirty="0">
                <a:solidFill>
                  <a:srgbClr val="C00000"/>
                </a:solidFill>
                <a:ea typeface="Source Sans Pro"/>
                <a:cs typeface="Source Sans Pro"/>
                <a:sym typeface="Source Sans Pro"/>
              </a:rPr>
              <a:t>Limits CDCP eligibility to courses in the following instructional domains: </a:t>
            </a:r>
          </a:p>
        </p:txBody>
      </p:sp>
      <p:cxnSp>
        <p:nvCxnSpPr>
          <p:cNvPr id="31" name="Straight Connector 30">
            <a:extLst>
              <a:ext uri="{FF2B5EF4-FFF2-40B4-BE49-F238E27FC236}">
                <a16:creationId xmlns:a16="http://schemas.microsoft.com/office/drawing/2014/main" id="{11DDF98B-F11A-0A02-E23A-FF71AB0A619A}"/>
              </a:ext>
            </a:extLst>
          </p:cNvPr>
          <p:cNvCxnSpPr>
            <a:cxnSpLocks/>
          </p:cNvCxnSpPr>
          <p:nvPr/>
        </p:nvCxnSpPr>
        <p:spPr bwMode="auto">
          <a:xfrm>
            <a:off x="1289736" y="1982462"/>
            <a:ext cx="9612527" cy="0"/>
          </a:xfrm>
          <a:prstGeom prst="line">
            <a:avLst/>
          </a:prstGeom>
          <a:solidFill>
            <a:schemeClr val="accent1"/>
          </a:solidFill>
          <a:ln w="25400" cap="flat" cmpd="sng" algn="ctr">
            <a:solidFill>
              <a:srgbClr val="C00000"/>
            </a:solidFill>
            <a:prstDash val="solid"/>
            <a:round/>
            <a:headEnd type="none" w="lg" len="lg"/>
            <a:tailEnd type="none"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546998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Default Theme">
  <a:themeElements>
    <a:clrScheme name="Custom 12">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C10000"/>
      </a:hlink>
      <a:folHlink>
        <a:srgbClr val="BF00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3550</TotalTime>
  <Words>2306</Words>
  <Application>Microsoft Office PowerPoint</Application>
  <PresentationFormat>Widescreen</PresentationFormat>
  <Paragraphs>247</Paragraphs>
  <Slides>27</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27</vt:i4>
      </vt:variant>
    </vt:vector>
  </HeadingPairs>
  <TitlesOfParts>
    <vt:vector size="41" baseType="lpstr">
      <vt:lpstr>ＭＳ Ｐゴシック</vt:lpstr>
      <vt:lpstr>Aptos</vt:lpstr>
      <vt:lpstr>Arial</vt:lpstr>
      <vt:lpstr>Calibri</vt:lpstr>
      <vt:lpstr>Georgia</vt:lpstr>
      <vt:lpstr>Gill Sans</vt:lpstr>
      <vt:lpstr>Gill Sans MT</vt:lpstr>
      <vt:lpstr>Noto Sans Symbols</vt:lpstr>
      <vt:lpstr>Palatino</vt:lpstr>
      <vt:lpstr>Source Sans Pro</vt:lpstr>
      <vt:lpstr>Times New Roman</vt:lpstr>
      <vt:lpstr>Wingdings</vt:lpstr>
      <vt:lpstr>Default Theme</vt:lpstr>
      <vt:lpstr>Blank Presentation</vt:lpstr>
      <vt:lpstr>NONCREDIT CURRICULUM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Omar Torres</cp:lastModifiedBy>
  <cp:revision>247</cp:revision>
  <dcterms:created xsi:type="dcterms:W3CDTF">2021-05-21T01:59:18Z</dcterms:created>
  <dcterms:modified xsi:type="dcterms:W3CDTF">2025-02-11T20:57:45Z</dcterms:modified>
</cp:coreProperties>
</file>