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4" r:id="rId3"/>
    <p:sldId id="337" r:id="rId4"/>
    <p:sldId id="338" r:id="rId5"/>
    <p:sldId id="343" r:id="rId6"/>
    <p:sldId id="303" r:id="rId7"/>
    <p:sldId id="300" r:id="rId8"/>
    <p:sldId id="339" r:id="rId9"/>
    <p:sldId id="308" r:id="rId10"/>
    <p:sldId id="340" r:id="rId11"/>
    <p:sldId id="321" r:id="rId12"/>
    <p:sldId id="318" r:id="rId13"/>
    <p:sldId id="341" r:id="rId14"/>
    <p:sldId id="316" r:id="rId15"/>
    <p:sldId id="342" r:id="rId16"/>
    <p:sldId id="335" r:id="rId17"/>
    <p:sldId id="333" r:id="rId18"/>
    <p:sldId id="334" r:id="rId19"/>
    <p:sldId id="317" r:id="rId20"/>
    <p:sldId id="312" r:id="rId21"/>
    <p:sldId id="326" r:id="rId22"/>
    <p:sldId id="327" r:id="rId23"/>
    <p:sldId id="329" r:id="rId24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FFF7"/>
    <a:srgbClr val="F0F0F0"/>
    <a:srgbClr val="FFFFEB"/>
    <a:srgbClr val="FFFFCC"/>
    <a:srgbClr val="385400"/>
    <a:srgbClr val="B5B58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7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13" y="0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4D81E-3F4F-4108-92A3-0B877CCE10F8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13" y="8829675"/>
            <a:ext cx="298274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EEC6D6-AC79-44A4-9FB4-6ADB03B2D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18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694" y="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5790"/>
            <a:ext cx="5046663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694" y="8831580"/>
            <a:ext cx="2982119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457A0D-FEF1-45D4-BB6E-70BC98C2B6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8535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137A24E-E0EE-4687-AA5B-8B276ECB91F3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0B69AE6-4ACA-48C0-A8FB-599AF58A7B66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C10CD55-D2FF-49E8-AB10-DB1E1704952E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3D0291A-6110-498E-84EB-C0E0F3223CFC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F3FD255-A123-4A0E-A9C1-6778948960D8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7EAEA7C-DF73-4F46-BD67-CE2EF9E0859F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274D70B-C1EC-44E8-962B-4E1097D2EB2D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AFBAED9-68C0-4CDB-8A9A-DE614989DA7D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F23CFCC-AFCB-468C-81F2-2CC954B9A50E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3427FF0-3A13-46D6-A670-1AFDE366DA0F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EC0D5B2-0661-49BB-ABC9-0078BF562984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EB97901-2F4B-4DBC-8CF5-A1836D5224CA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BCB1B18-390F-4756-BD34-16B51D67AC0C}" type="slidenum">
              <a:rPr lang="en-US" altLang="en-US" sz="1200"/>
              <a:pPr eaLnBrk="1" hangingPunct="1"/>
              <a:t>20</a:t>
            </a:fld>
            <a:endParaRPr lang="en-US" altLang="en-US" sz="1200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EC4E415-C6C3-47BB-B3EF-A4E1D1249ABB}" type="slidenum">
              <a:rPr lang="en-US" altLang="en-US" sz="1200"/>
              <a:pPr eaLnBrk="1" hangingPunct="1"/>
              <a:t>21</a:t>
            </a:fld>
            <a:endParaRPr lang="en-US" altLang="en-US" sz="1200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79786ED-57FA-4CBF-93F7-3337620530AD}" type="slidenum">
              <a:rPr lang="en-US" altLang="en-US" sz="1200"/>
              <a:pPr eaLnBrk="1" hangingPunct="1"/>
              <a:t>22</a:t>
            </a:fld>
            <a:endParaRPr lang="en-US" altLang="en-US" sz="1200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C50A7DB-F035-4058-96C0-736DB726D8BF}" type="slidenum">
              <a:rPr lang="en-US" altLang="en-US" sz="1200"/>
              <a:pPr eaLnBrk="1" hangingPunct="1"/>
              <a:t>23</a:t>
            </a:fld>
            <a:endParaRPr lang="en-US" altLang="en-US" sz="1200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63AF369-F5F6-433B-AE76-E534256749E2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CEC8C1E-23ED-49E5-93FB-5EDA6159710C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CEC8C1E-23ED-49E5-93FB-5EDA6159710C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5326F82-5EB5-488F-9A2D-0210A1A457D0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98AF587-64B3-4900-A3AD-6EF948E06BBF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860803F9-9430-43D8-8649-54F078FB9309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7066" indent="-291179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717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604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491" indent="-232943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A9EDA0C-66F6-42BF-A73A-26B0E973F08D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E8C36A-91CF-4AEE-AE56-4BA6294E20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22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9BE1A5-F168-453A-86D9-86CFF1BE8B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7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3B03E9-7FCA-4544-8ACD-3A45BB6E11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175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C9CBE0-8576-48F2-9E34-3DC0BB2024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56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DAF60-7138-41CC-95F8-23277169E9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563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B8610E-EF01-4CFA-8A0B-AE9622A439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94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28ED2-9AC9-4BE0-A092-9A70AE715D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80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5AC67-C409-424E-8EB3-1A2640E50C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14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AB582D-57CB-4F8B-A1E7-024F4BBDBE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8263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5CB281-0D77-4A59-B63A-58DBAC6B17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291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701D70-4C96-4FE2-9BEC-BC3BCC921E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17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6BB49-BED9-4C6F-9A8E-5269B3909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023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C554CA-F01E-4D95-81A4-85D3001456F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2.bin"/><Relationship Id="rId4" Type="http://schemas.openxmlformats.org/officeDocument/2006/relationships/hyperlink" Target="http://fafhda.org/agreement_articles.html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095625" y="3571875"/>
            <a:ext cx="5899150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>
                <a:latin typeface="Arial" charset="0"/>
                <a:ea typeface="ＭＳ Ｐゴシック" charset="0"/>
              </a:rPr>
              <a:t>The PDL Process</a:t>
            </a:r>
          </a:p>
          <a:p>
            <a:pPr algn="ctr">
              <a:defRPr/>
            </a:pPr>
            <a:endParaRPr lang="en-US" sz="1200" b="1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 </a:t>
            </a:r>
            <a:r>
              <a:rPr lang="en-US" sz="2800" dirty="0">
                <a:latin typeface="Arial" charset="0"/>
                <a:ea typeface="ＭＳ Ｐゴシック" charset="0"/>
              </a:rPr>
              <a:t>Faculty Workshop</a:t>
            </a:r>
          </a:p>
          <a:p>
            <a:pPr algn="ctr"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Spring </a:t>
            </a:r>
            <a:r>
              <a:rPr lang="en-US" sz="2800" dirty="0" smtClean="0">
                <a:latin typeface="Arial" charset="0"/>
                <a:ea typeface="ＭＳ Ｐゴシック" charset="0"/>
              </a:rPr>
              <a:t>2018</a:t>
            </a:r>
            <a:endParaRPr lang="en-US" sz="2800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endParaRPr lang="en-US" sz="1200" dirty="0">
              <a:latin typeface="Arial" charset="0"/>
              <a:ea typeface="ＭＳ Ｐゴシック" charset="0"/>
            </a:endParaRPr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aphicFrame>
        <p:nvGraphicFramePr>
          <p:cNvPr id="15363" name="Object 22"/>
          <p:cNvGraphicFramePr>
            <a:graphicFrameLocks noChangeAspect="1"/>
          </p:cNvGraphicFramePr>
          <p:nvPr/>
        </p:nvGraphicFramePr>
        <p:xfrm>
          <a:off x="4038600" y="642938"/>
          <a:ext cx="3962400" cy="225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Image" r:id="rId4" imgW="5473016" imgH="3111111" progId="Photoshop.Image.9">
                  <p:embed/>
                </p:oleObj>
              </mc:Choice>
              <mc:Fallback>
                <p:oleObj name="Image" r:id="rId4" imgW="5473016" imgH="3111111" progId="Photoshop.Image.9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642938"/>
                        <a:ext cx="3962400" cy="225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228600" y="228600"/>
            <a:ext cx="2514600" cy="2057400"/>
          </a:xfrm>
          <a:prstGeom prst="rect">
            <a:avLst/>
          </a:prstGeom>
          <a:solidFill>
            <a:srgbClr val="CC33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 </a:t>
            </a:r>
            <a:r>
              <a:rPr lang="en-US" i="1" dirty="0">
                <a:latin typeface="Arial" charset="0"/>
                <a:ea typeface="ＭＳ Ｐゴシック" charset="0"/>
              </a:rPr>
              <a:t>Appendix P1:</a:t>
            </a: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application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228600" y="2438400"/>
            <a:ext cx="2514600" cy="2057400"/>
          </a:xfrm>
          <a:prstGeom prst="rect">
            <a:avLst/>
          </a:prstGeom>
          <a:solidFill>
            <a:srgbClr val="CC3300">
              <a:alpha val="7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1" dirty="0">
                <a:latin typeface="Arial" charset="0"/>
                <a:ea typeface="ＭＳ Ｐゴシック" charset="0"/>
              </a:rPr>
              <a:t>Appendix P2</a:t>
            </a:r>
            <a:endParaRPr lang="en-US" dirty="0">
              <a:latin typeface="Arial" charset="0"/>
              <a:ea typeface="ＭＳ Ｐゴシック" charset="0"/>
            </a:endParaRP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change request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228600" y="4648200"/>
            <a:ext cx="2514600" cy="20574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i="1" dirty="0">
                <a:latin typeface="Arial" charset="0"/>
                <a:ea typeface="ＭＳ Ｐゴシック" charset="0"/>
              </a:rPr>
              <a:t>Appendix P3</a:t>
            </a:r>
          </a:p>
          <a:p>
            <a:pPr algn="ctr">
              <a:defRPr/>
            </a:pPr>
            <a:r>
              <a:rPr lang="en-US" dirty="0">
                <a:latin typeface="Arial" charset="0"/>
                <a:ea typeface="ＭＳ Ｐゴシック" charset="0"/>
              </a:rPr>
              <a:t>the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Samples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886200"/>
          </a:xfrm>
        </p:spPr>
        <p:txBody>
          <a:bodyPr/>
          <a:lstStyle/>
          <a:p>
            <a:pPr marL="1588" indent="-1588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cs typeface="+mn-cs"/>
              </a:rPr>
              <a:t> </a:t>
            </a:r>
            <a:endParaRPr lang="en-US" sz="1400" dirty="0" smtClean="0">
              <a:solidFill>
                <a:srgbClr val="CC3300"/>
              </a:solidFill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816326"/>
              </p:ext>
            </p:extLst>
          </p:nvPr>
        </p:nvGraphicFramePr>
        <p:xfrm>
          <a:off x="838200" y="2362200"/>
          <a:ext cx="7620000" cy="3870960"/>
        </p:xfrm>
        <a:graphic>
          <a:graphicData uri="http://schemas.openxmlformats.org/drawingml/2006/table">
            <a:tbl>
              <a:tblPr/>
              <a:tblGrid>
                <a:gridCol w="3886200"/>
                <a:gridCol w="3733800"/>
              </a:tblGrid>
              <a:tr h="8223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Expand knowledge</a:t>
                      </a: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: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develop expertise, learn new technology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enroll in course(s)               • earn certificate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attend workshop(s)             • do research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conduct interviews/survey   • do internship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compile “best practices” / successful models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Develop new material 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(beyond primary duties)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 art / music / website / app / tool / widget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write book / manual / workbook / resource guide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compile resources / bibliography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Develop new course / program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write new course outline(s)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create/propose new program, certificate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Research to determine…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conduct research on…</a:t>
                      </a:r>
                    </a:p>
                    <a:p>
                      <a:pPr marL="109538" marR="0" lvl="0" indent="-109538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conduct a research review and summarize findings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write report / journal article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 new material / curriculum / resources 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Prepare to work in new area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enroll in course(s)                 • earn certificate in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attend workshop(s)               • do research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compile “best practices” / successful models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Create supplemental material </a:t>
                      </a: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(beyond primary duties) </a:t>
                      </a:r>
                    </a:p>
                  </a:txBody>
                  <a:tcPr horzOverflow="overflow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create book / manual / workbook / resource guide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update resources / bibliography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67" name="TextBox 2"/>
          <p:cNvSpPr txBox="1">
            <a:spLocks noChangeArrowheads="1"/>
          </p:cNvSpPr>
          <p:nvPr/>
        </p:nvSpPr>
        <p:spPr bwMode="auto">
          <a:xfrm>
            <a:off x="1905000" y="1735138"/>
            <a:ext cx="5867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/>
              <a:t>      Objective 		           Possible Activities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53400" cy="10969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bg1"/>
                </a:solidFill>
                <a:cs typeface="+mj-cs"/>
              </a:rPr>
              <a:t> </a:t>
            </a:r>
            <a:r>
              <a:rPr lang="en-US" sz="3600" smtClean="0">
                <a:solidFill>
                  <a:schemeClr val="bg1"/>
                </a:solidFill>
                <a:cs typeface="+mj-cs"/>
              </a:rPr>
              <a:t>Tips on Describing Activities</a:t>
            </a:r>
            <a:endParaRPr lang="en-US" b="1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</a:rPr>
              <a:t>AVOID the following…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0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 </a:t>
            </a:r>
            <a:r>
              <a:rPr lang="ja-JP" altLang="en-US" sz="1800" dirty="0" smtClean="0"/>
              <a:t>“</a:t>
            </a:r>
            <a:r>
              <a:rPr lang="en-US" altLang="ja-JP" sz="1800" dirty="0" smtClean="0"/>
              <a:t>indeterminate</a:t>
            </a:r>
            <a:r>
              <a:rPr lang="ja-JP" altLang="en-US" sz="1800" dirty="0" smtClean="0"/>
              <a:t>”</a:t>
            </a:r>
            <a:r>
              <a:rPr lang="en-US" altLang="ja-JP" sz="1800" dirty="0" smtClean="0"/>
              <a:t> verbs, vague numbers:</a:t>
            </a:r>
            <a:r>
              <a:rPr lang="en-US" altLang="ja-JP" sz="1600" dirty="0" smtClean="0"/>
              <a:t>     </a:t>
            </a:r>
          </a:p>
          <a:p>
            <a:pPr eaLnBrk="1" hangingPunct="1">
              <a:lnSpc>
                <a:spcPct val="80000"/>
              </a:lnSpc>
            </a:pPr>
            <a:endParaRPr lang="en-US" altLang="en-US" sz="7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 smtClean="0"/>
              <a:t>I’</a:t>
            </a:r>
            <a:r>
              <a:rPr lang="en-US" altLang="ja-JP" sz="1400" dirty="0" smtClean="0"/>
              <a:t>d </a:t>
            </a:r>
            <a:r>
              <a:rPr lang="en-US" altLang="ja-JP" sz="1400" b="1" dirty="0" smtClean="0">
                <a:solidFill>
                  <a:srgbClr val="CC3300"/>
                </a:solidFill>
              </a:rPr>
              <a:t>like to</a:t>
            </a:r>
            <a:r>
              <a:rPr lang="en-US" altLang="ja-JP" sz="1400" dirty="0" smtClean="0"/>
              <a:t> </a:t>
            </a:r>
            <a:r>
              <a:rPr lang="en-US" altLang="ja-JP" sz="1400" b="1" dirty="0" smtClean="0">
                <a:solidFill>
                  <a:srgbClr val="CC3300"/>
                </a:solidFill>
              </a:rPr>
              <a:t>take </a:t>
            </a:r>
            <a:r>
              <a:rPr lang="en-US" altLang="ja-JP" sz="1400" dirty="0" smtClean="0"/>
              <a:t>classes in Culinary Arts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 smtClean="0"/>
              <a:t>I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hope to</a:t>
            </a:r>
            <a:r>
              <a:rPr lang="en-US" altLang="en-US" sz="1400" dirty="0" smtClean="0"/>
              <a:t> visit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a few</a:t>
            </a:r>
            <a:r>
              <a:rPr lang="en-US" altLang="en-US" sz="1400" dirty="0" smtClean="0"/>
              <a:t> colleges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 smtClean="0"/>
              <a:t>I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plan to begin to develop</a:t>
            </a:r>
            <a:r>
              <a:rPr lang="en-US" altLang="en-US" sz="1400" dirty="0" smtClean="0"/>
              <a:t> a course in Culinary Arts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 smtClean="0"/>
              <a:t>I will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look at</a:t>
            </a:r>
            <a:r>
              <a:rPr lang="en-US" altLang="en-US" sz="1400" dirty="0" smtClean="0"/>
              <a:t> conferences offered by UCSC Extension, UC Berkeley Extension</a:t>
            </a:r>
          </a:p>
          <a:p>
            <a:pPr lvl="1" eaLnBrk="1" hangingPunct="1">
              <a:buFont typeface="Wingdings" pitchFamily="2" charset="2"/>
              <a:buChar char=""/>
            </a:pPr>
            <a:r>
              <a:rPr lang="en-US" altLang="en-US" sz="1400" dirty="0" smtClean="0"/>
              <a:t>I will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review several courses</a:t>
            </a:r>
            <a:r>
              <a:rPr lang="en-US" altLang="en-US" sz="1400" dirty="0" smtClean="0"/>
              <a:t> at UC Santa Cruz, UCLA, and CAL Tech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"/>
            </a:pPr>
            <a:endParaRPr lang="en-US" altLang="en-US" sz="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 smtClean="0"/>
              <a:t>vague date: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 smtClean="0"/>
              <a:t>I will take two classes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during my leave</a:t>
            </a:r>
            <a:r>
              <a:rPr lang="en-US" altLang="en-US" sz="1400" dirty="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endParaRPr lang="en-US" altLang="en-US" sz="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 smtClean="0"/>
              <a:t>range of items: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 smtClean="0"/>
              <a:t>I will visit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5-10 colleges</a:t>
            </a:r>
            <a:r>
              <a:rPr lang="en-US" altLang="en-US" sz="1400" dirty="0" smtClean="0"/>
              <a:t>.  I will read and annotate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10- 20 texts</a:t>
            </a:r>
            <a:r>
              <a:rPr lang="en-US" altLang="en-US" sz="1400" dirty="0" smtClean="0"/>
              <a:t>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endParaRPr lang="en-US" altLang="en-US" sz="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1800" dirty="0" smtClean="0"/>
              <a:t>single option:</a:t>
            </a:r>
            <a:endParaRPr lang="en-US" altLang="en-US" sz="16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 smtClean="0"/>
              <a:t>I will enroll in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UCB’</a:t>
            </a:r>
            <a:r>
              <a:rPr lang="en-US" altLang="ja-JP" sz="1400" b="1" dirty="0" smtClean="0">
                <a:solidFill>
                  <a:srgbClr val="CC3300"/>
                </a:solidFill>
              </a:rPr>
              <a:t>s PhD program in Philosophy</a:t>
            </a:r>
            <a:r>
              <a:rPr lang="en-US" altLang="ja-JP" sz="1400" dirty="0" smtClean="0"/>
              <a:t>.  </a:t>
            </a:r>
            <a:r>
              <a:rPr lang="en-US" altLang="ja-JP" sz="1400" b="1" i="1" dirty="0" smtClean="0"/>
              <a:t>what if not accepted?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"/>
            </a:pPr>
            <a:r>
              <a:rPr lang="en-US" altLang="en-US" sz="1400" dirty="0" smtClean="0"/>
              <a:t>I will take </a:t>
            </a:r>
            <a:r>
              <a:rPr lang="en-US" altLang="en-US" sz="1400" b="1" dirty="0">
                <a:solidFill>
                  <a:srgbClr val="CC3300"/>
                </a:solidFill>
              </a:rPr>
              <a:t>UCSC</a:t>
            </a:r>
            <a:r>
              <a:rPr lang="en-US" altLang="en-US" sz="1400" dirty="0" smtClean="0"/>
              <a:t>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Philosophy </a:t>
            </a:r>
            <a:r>
              <a:rPr lang="en-US" altLang="en-US" sz="1400" b="1" dirty="0" smtClean="0">
                <a:solidFill>
                  <a:srgbClr val="CC3300"/>
                </a:solidFill>
              </a:rPr>
              <a:t>25 in Spring 2016</a:t>
            </a:r>
            <a:r>
              <a:rPr lang="en-US" altLang="en-US" sz="1400" dirty="0" smtClean="0"/>
              <a:t>.   </a:t>
            </a:r>
            <a:r>
              <a:rPr lang="en-US" altLang="en-US" sz="1400" b="1" i="1" dirty="0" smtClean="0"/>
              <a:t>what if class </a:t>
            </a:r>
            <a:r>
              <a:rPr lang="en-US" altLang="en-US" sz="1400" b="1" i="1" dirty="0" smtClean="0"/>
              <a:t>cancels or isn’t offered?</a:t>
            </a:r>
            <a:r>
              <a:rPr lang="en-US" altLang="en-US" sz="1400" dirty="0" smtClean="0"/>
              <a:t>	</a:t>
            </a:r>
            <a:endParaRPr lang="en-US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9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9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9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9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9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9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9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9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926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926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926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3926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PDL Application Verification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67200"/>
          </a:xfrm>
        </p:spPr>
        <p:txBody>
          <a:bodyPr/>
          <a:lstStyle/>
          <a:p>
            <a:pPr indent="-1588" eaLnBrk="1" hangingPunct="1">
              <a:buFontTx/>
              <a:buNone/>
            </a:pPr>
            <a:r>
              <a:rPr lang="en-US" altLang="en-US" sz="2000" smtClean="0"/>
              <a:t>What committee will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see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at end of </a:t>
            </a:r>
          </a:p>
          <a:p>
            <a:pPr indent="-1588" eaLnBrk="1" hangingPunct="1">
              <a:buFontTx/>
              <a:buNone/>
            </a:pPr>
            <a:r>
              <a:rPr lang="en-US" altLang="ja-JP" sz="2000" smtClean="0"/>
              <a:t>completed PDL</a:t>
            </a:r>
          </a:p>
          <a:p>
            <a:pPr indent="-1588" eaLnBrk="1" hangingPunct="1">
              <a:buFontTx/>
              <a:buNone/>
            </a:pPr>
            <a:endParaRPr lang="en-US" altLang="en-US" sz="2000" smtClean="0"/>
          </a:p>
          <a:p>
            <a:pPr indent="-1588" eaLnBrk="1" hangingPunct="1">
              <a:buFontTx/>
              <a:buNone/>
            </a:pPr>
            <a:endParaRPr lang="en-US" altLang="en-US" sz="2000" smtClean="0"/>
          </a:p>
          <a:p>
            <a:pPr indent="-1588" eaLnBrk="1" hangingPunct="1">
              <a:buFontTx/>
              <a:buNone/>
            </a:pPr>
            <a:endParaRPr lang="en-US" altLang="en-US" sz="2000" smtClean="0"/>
          </a:p>
          <a:p>
            <a:pPr indent="-1588" eaLnBrk="1" hangingPunct="1">
              <a:buFontTx/>
              <a:buNone/>
            </a:pPr>
            <a:endParaRPr lang="en-US" altLang="en-US" sz="2000" smtClean="0"/>
          </a:p>
          <a:p>
            <a:pPr indent="-1588" eaLnBrk="1" hangingPunct="1">
              <a:buFontTx/>
              <a:buNone/>
            </a:pPr>
            <a:r>
              <a:rPr lang="en-US" altLang="en-US" sz="2000" smtClean="0">
                <a:solidFill>
                  <a:srgbClr val="000000"/>
                </a:solidFill>
              </a:rPr>
              <a:t>Product </a:t>
            </a:r>
            <a:r>
              <a:rPr lang="en-US" altLang="en-US" sz="2000" smtClean="0"/>
              <a:t>(hard-copy/URL) showing activity successfully completed, objective met</a:t>
            </a:r>
          </a:p>
        </p:txBody>
      </p:sp>
      <p:pic>
        <p:nvPicPr>
          <p:cNvPr id="4" name="Picture 3" descr="MC900039016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828800"/>
            <a:ext cx="2070100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MC900030044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76800"/>
            <a:ext cx="1066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music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7244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ainting.WM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724400"/>
            <a:ext cx="1092200" cy="137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ook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876800"/>
            <a:ext cx="139858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MC900089386.WM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800600"/>
            <a:ext cx="10985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34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134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341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Samples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304477"/>
              </p:ext>
            </p:extLst>
          </p:nvPr>
        </p:nvGraphicFramePr>
        <p:xfrm>
          <a:off x="457200" y="2209800"/>
          <a:ext cx="8382000" cy="3440328"/>
        </p:xfrm>
        <a:graphic>
          <a:graphicData uri="http://schemas.openxmlformats.org/drawingml/2006/table">
            <a:tbl>
              <a:tblPr/>
              <a:tblGrid>
                <a:gridCol w="3005389"/>
                <a:gridCol w="5376611"/>
              </a:tblGrid>
              <a:tr h="30480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Conference / Workshop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program/flyer + summary / notes / relevance / use              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Course 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official transcript (sealed)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certificate of completion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74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Research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report/summary + application /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use</a:t>
                      </a:r>
                      <a:endParaRPr kumimoji="0" lang="en-US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Bibliography / Literature Review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citations w/annotation: summary / application / use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summary of “best practices/sources”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New Material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hard copy or URL of finished document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Interview / Survey 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questionnaire + summary responses + conclusions/application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data or chart of findings + conclusions/application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Internship / Volunteer Work</a:t>
                      </a: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letter verifying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hours worked, 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non-paid status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New Course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• “curriculum committee-ready” course proposal</a:t>
                      </a:r>
                    </a:p>
                    <a:p>
                      <a:pPr marL="111125" marR="0" lvl="0" indent="-111125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“instructor-ready” course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19" name="TextBox 1"/>
          <p:cNvSpPr txBox="1">
            <a:spLocks noChangeArrowheads="1"/>
          </p:cNvSpPr>
          <p:nvPr/>
        </p:nvSpPr>
        <p:spPr bwMode="auto">
          <a:xfrm>
            <a:off x="1905000" y="1647825"/>
            <a:ext cx="6400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2400"/>
              <a:t>Activity                            Verification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7" name="Object 5"/>
          <p:cNvGraphicFramePr>
            <a:graphicFrameLocks noChangeAspect="1"/>
          </p:cNvGraphicFramePr>
          <p:nvPr/>
        </p:nvGraphicFramePr>
        <p:xfrm>
          <a:off x="381000" y="381000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2" name="Image" r:id="rId4" imgW="5473016" imgH="3111111" progId="Photoshop.Image.9">
                  <p:embed/>
                </p:oleObj>
              </mc:Choice>
              <mc:Fallback>
                <p:oleObj name="Image" r:id="rId4" imgW="5473016" imgH="3111111" progId="Photoshop.Image.9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2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524000" y="2971800"/>
            <a:ext cx="7086600" cy="2895600"/>
          </a:xfrm>
        </p:spPr>
        <p:txBody>
          <a:bodyPr/>
          <a:lstStyle/>
          <a:p>
            <a:pPr eaLnBrk="1" hangingPunct="1"/>
            <a:r>
              <a:rPr lang="en-US" altLang="en-US" sz="4800" smtClean="0"/>
              <a:t>The Change Request:</a:t>
            </a:r>
            <a:r>
              <a:rPr lang="en-US" altLang="en-US" sz="4800" b="1" i="1" smtClean="0"/>
              <a:t/>
            </a:r>
            <a:br>
              <a:rPr lang="en-US" altLang="en-US" sz="4800" b="1" i="1" smtClean="0"/>
            </a:br>
            <a:r>
              <a:rPr lang="en-US" altLang="en-US" sz="4800" b="1" i="1" smtClean="0"/>
              <a:t>Appendix P2</a:t>
            </a:r>
            <a:endParaRPr lang="en-US" altLang="en-US" sz="8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PDL Change Request</a:t>
            </a:r>
            <a:r>
              <a:rPr lang="en-US" sz="3600" b="1" i="1" dirty="0" smtClean="0">
                <a:solidFill>
                  <a:schemeClr val="bg1"/>
                </a:solidFill>
                <a:cs typeface="+mj-cs"/>
              </a:rPr>
              <a:t> 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572000"/>
          </a:xfrm>
        </p:spPr>
        <p:txBody>
          <a:bodyPr/>
          <a:lstStyle/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/>
              <a:t>				Things happen…</a:t>
            </a:r>
          </a:p>
          <a:p>
            <a:pPr indent="-1588" eaLnBrk="1" hangingPunct="1">
              <a:buFontTx/>
              <a:buNone/>
            </a:pPr>
            <a:endParaRPr lang="en-US" altLang="en-US" sz="2000" dirty="0" smtClean="0"/>
          </a:p>
          <a:p>
            <a:pPr indent="-1588" eaLnBrk="1" hangingPunct="1">
              <a:buFontTx/>
              <a:buNone/>
            </a:pPr>
            <a:r>
              <a:rPr lang="en-US" altLang="en-US" sz="2000" dirty="0" smtClean="0"/>
              <a:t>				For any change to approved 			               	                          PDL Application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		                  </a:t>
            </a:r>
            <a:r>
              <a:rPr lang="en-US" altLang="en-US" sz="1400" i="1" dirty="0" smtClean="0"/>
              <a:t>– moving date of PDL quarter 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1400" i="1" dirty="0" smtClean="0"/>
              <a:t>		                        </a:t>
            </a:r>
            <a:r>
              <a:rPr lang="en-US" altLang="en-US" sz="2000" dirty="0" smtClean="0"/>
              <a:t> </a:t>
            </a:r>
            <a:r>
              <a:rPr lang="en-US" altLang="en-US" sz="1400" i="1" dirty="0" smtClean="0"/>
              <a:t>– moving activity to another PDL quarter  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			     </a:t>
            </a:r>
            <a:r>
              <a:rPr lang="en-US" altLang="en-US" sz="1400" dirty="0" smtClean="0"/>
              <a:t>– </a:t>
            </a:r>
            <a:r>
              <a:rPr lang="en-US" altLang="en-US" sz="1400" i="1" dirty="0" smtClean="0"/>
              <a:t>deleting/reducing/adding activity or verification  OR</a:t>
            </a:r>
          </a:p>
          <a:p>
            <a:pPr indent="-1588">
              <a:spcBef>
                <a:spcPct val="0"/>
              </a:spcBef>
              <a:buFontTx/>
              <a:buNone/>
            </a:pPr>
            <a:r>
              <a:rPr lang="en-US" altLang="en-US" sz="1400" i="1" dirty="0"/>
              <a:t>	</a:t>
            </a:r>
            <a:r>
              <a:rPr lang="en-US" altLang="en-US" sz="1400" i="1" dirty="0" smtClean="0"/>
              <a:t>		       - changes in activities or verification</a:t>
            </a:r>
          </a:p>
          <a:p>
            <a:pPr indent="-1588" eaLnBrk="1" hangingPunct="1">
              <a:buFontTx/>
              <a:buNone/>
            </a:pPr>
            <a:endParaRPr lang="en-US" altLang="en-US" sz="1000" dirty="0" smtClean="0"/>
          </a:p>
          <a:p>
            <a:pPr indent="-1588" eaLnBrk="1" hangingPunct="1">
              <a:buFontTx/>
              <a:buNone/>
            </a:pPr>
            <a:r>
              <a:rPr lang="en-US" altLang="en-US" sz="2000" dirty="0" smtClean="0"/>
              <a:t>                                  </a:t>
            </a:r>
            <a:r>
              <a:rPr lang="en-US" altLang="en-US" sz="2000" b="1" dirty="0" smtClean="0">
                <a:solidFill>
                  <a:srgbClr val="CC3300"/>
                </a:solidFill>
              </a:rPr>
              <a:t>prior to enacting change,</a:t>
            </a:r>
            <a:r>
              <a:rPr lang="en-US" altLang="en-US" sz="2000" dirty="0" smtClean="0"/>
              <a:t>		     	    		submit </a:t>
            </a:r>
            <a:r>
              <a:rPr lang="en-US" altLang="en-US" sz="2000" i="1" dirty="0" smtClean="0"/>
              <a:t>Appendix P2 </a:t>
            </a:r>
            <a:r>
              <a:rPr lang="en-US" altLang="en-US" sz="2000" dirty="0" smtClean="0"/>
              <a:t>to District Office of </a:t>
            </a:r>
          </a:p>
          <a:p>
            <a:pPr indent="-1588" eaLnBrk="1" hangingPunct="1">
              <a:buFontTx/>
              <a:buNone/>
            </a:pPr>
            <a:r>
              <a:rPr lang="en-US" altLang="en-US" sz="2000" dirty="0" smtClean="0"/>
              <a:t>				Human Resources</a:t>
            </a:r>
            <a:r>
              <a:rPr lang="en-US" altLang="en-US" sz="2000" b="1" dirty="0" smtClean="0">
                <a:solidFill>
                  <a:srgbClr val="CC3300"/>
                </a:solidFill>
              </a:rPr>
              <a:t> </a:t>
            </a:r>
            <a:r>
              <a:rPr lang="en-US" altLang="en-US" sz="2000" dirty="0" smtClean="0"/>
              <a:t>and </a:t>
            </a:r>
            <a:r>
              <a:rPr lang="en-US" altLang="en-US" sz="2000" b="1" dirty="0" smtClean="0">
                <a:solidFill>
                  <a:srgbClr val="CC3300"/>
                </a:solidFill>
              </a:rPr>
              <a:t>await approval	</a:t>
            </a:r>
          </a:p>
          <a:p>
            <a:pPr indent="-1588" eaLnBrk="1" hangingPunct="1">
              <a:buFontTx/>
              <a:buNone/>
            </a:pPr>
            <a:r>
              <a:rPr lang="en-US" altLang="en-US" sz="2000" b="1" dirty="0" smtClean="0">
                <a:solidFill>
                  <a:srgbClr val="CC3300"/>
                </a:solidFill>
              </a:rPr>
              <a:t>				</a:t>
            </a:r>
            <a:r>
              <a:rPr lang="en-US" altLang="en-US" sz="2000" dirty="0" smtClean="0"/>
              <a:t>from PDL Committee.</a:t>
            </a:r>
          </a:p>
          <a:p>
            <a:pPr indent="-1588" eaLnBrk="1" hangingPunct="1">
              <a:buFontTx/>
              <a:buNone/>
            </a:pPr>
            <a:endParaRPr lang="en-US" altLang="en-US" sz="1800" i="1" dirty="0" smtClean="0"/>
          </a:p>
          <a:p>
            <a:pPr indent="-1588" eaLnBrk="1" hangingPunct="1">
              <a:buFontTx/>
              <a:buNone/>
            </a:pPr>
            <a:r>
              <a:rPr lang="en-US" altLang="en-US" sz="1800" i="1" dirty="0" smtClean="0"/>
              <a:t>	NOTE: Appendix P2 requires Dean signature	</a:t>
            </a:r>
          </a:p>
        </p:txBody>
      </p:sp>
      <p:pic>
        <p:nvPicPr>
          <p:cNvPr id="6" name="Picture 5" descr="MC90007881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22098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5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5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5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5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45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54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454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54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454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54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066800"/>
          </a:xfrm>
          <a:solidFill>
            <a:srgbClr val="CC3300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bg1"/>
                </a:solidFill>
              </a:rPr>
              <a:t>PDL Change Request</a:t>
            </a:r>
            <a:r>
              <a:rPr lang="en-US" altLang="en-US" sz="3600" i="1" smtClean="0">
                <a:solidFill>
                  <a:schemeClr val="bg1"/>
                </a:solidFill>
              </a:rPr>
              <a:t>–</a:t>
            </a:r>
            <a:r>
              <a:rPr lang="en-US" altLang="en-US" sz="3600" smtClean="0">
                <a:solidFill>
                  <a:schemeClr val="bg1"/>
                </a:solidFill>
              </a:rPr>
              <a:t>Approval</a:t>
            </a:r>
            <a:r>
              <a:rPr lang="en-US" altLang="en-US" sz="3600" b="1" i="1" smtClean="0">
                <a:solidFill>
                  <a:schemeClr val="bg1"/>
                </a:solidFill>
              </a:rPr>
              <a:t> </a:t>
            </a:r>
            <a:endParaRPr lang="en-US" altLang="en-US" b="1" smtClean="0">
              <a:solidFill>
                <a:schemeClr val="bg1"/>
              </a:solidFill>
            </a:endParaRP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724400"/>
          </a:xfrm>
        </p:spPr>
        <p:txBody>
          <a:bodyPr/>
          <a:lstStyle/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/>
              <a:t>Change of PDL quarter OK if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CC3300"/>
                </a:solidFill>
                <a:sym typeface="Wingdings" pitchFamily="2" charset="2"/>
              </a:rPr>
              <a:t>            </a:t>
            </a:r>
            <a:r>
              <a:rPr lang="en-US" altLang="en-US" sz="2000" b="1" dirty="0" smtClean="0">
                <a:solidFill>
                  <a:srgbClr val="CC3300"/>
                </a:solidFill>
                <a:sym typeface="Wingdings" pitchFamily="2" charset="2"/>
              </a:rPr>
              <a:t>within PDL timeframe (same 3 years)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2000" b="1" dirty="0" smtClean="0">
              <a:solidFill>
                <a:srgbClr val="CC3300"/>
              </a:solidFill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1000" dirty="0" smtClean="0"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ym typeface="Wingdings" pitchFamily="2" charset="2"/>
              </a:rPr>
              <a:t>Change to PDL activity </a:t>
            </a:r>
            <a:r>
              <a:rPr lang="en-US" altLang="en-US" sz="2400" i="1" dirty="0" smtClean="0">
                <a:sym typeface="Wingdings" pitchFamily="2" charset="2"/>
              </a:rPr>
              <a:t>usually</a:t>
            </a:r>
            <a:r>
              <a:rPr lang="en-US" altLang="en-US" sz="2400" dirty="0" smtClean="0">
                <a:sym typeface="Wingdings" pitchFamily="2" charset="2"/>
              </a:rPr>
              <a:t> OK, if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CC3300"/>
                </a:solidFill>
                <a:sym typeface="Wingdings" pitchFamily="2" charset="2"/>
              </a:rPr>
              <a:t>           </a:t>
            </a:r>
            <a:r>
              <a:rPr lang="en-US" altLang="en-US" sz="2000" b="1" dirty="0" smtClean="0">
                <a:solidFill>
                  <a:srgbClr val="CC3300"/>
                </a:solidFill>
                <a:sym typeface="Wingdings" pitchFamily="2" charset="2"/>
              </a:rPr>
              <a:t> </a:t>
            </a:r>
            <a:r>
              <a:rPr lang="en-US" altLang="en-US" sz="2000" b="1" dirty="0" smtClean="0">
                <a:sym typeface="Wingdings" pitchFamily="2" charset="2"/>
              </a:rPr>
              <a:t>• </a:t>
            </a:r>
            <a:r>
              <a:rPr lang="en-US" altLang="en-US" sz="2000" b="1" dirty="0" smtClean="0">
                <a:solidFill>
                  <a:srgbClr val="CC3300"/>
                </a:solidFill>
                <a:sym typeface="Wingdings" pitchFamily="2" charset="2"/>
              </a:rPr>
              <a:t>same duration/substance </a:t>
            </a:r>
            <a:r>
              <a:rPr lang="en-US" altLang="en-US" sz="2000" dirty="0" smtClean="0">
                <a:solidFill>
                  <a:srgbClr val="000000"/>
                </a:solidFill>
                <a:sym typeface="Wingdings" pitchFamily="2" charset="2"/>
              </a:rPr>
              <a:t>as original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sym typeface="Wingdings" pitchFamily="2" charset="2"/>
              </a:rPr>
              <a:t>	              • </a:t>
            </a:r>
            <a:r>
              <a:rPr lang="en-US" altLang="en-US" sz="2000" b="1" dirty="0" smtClean="0">
                <a:solidFill>
                  <a:srgbClr val="CC3300"/>
                </a:solidFill>
                <a:sym typeface="Wingdings" pitchFamily="2" charset="2"/>
              </a:rPr>
              <a:t>supports </a:t>
            </a:r>
            <a:r>
              <a:rPr lang="en-US" altLang="en-US" sz="2000" dirty="0" smtClean="0">
                <a:sym typeface="Wingdings" pitchFamily="2" charset="2"/>
              </a:rPr>
              <a:t>original objective(s)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2000" dirty="0" smtClean="0"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1000" dirty="0" smtClean="0"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 smtClean="0">
                <a:sym typeface="Wingdings" pitchFamily="2" charset="2"/>
              </a:rPr>
              <a:t> Moving/replacing PDL activity </a:t>
            </a:r>
            <a:r>
              <a:rPr lang="en-US" altLang="en-US" sz="2400" i="1" dirty="0" smtClean="0">
                <a:sym typeface="Wingdings" pitchFamily="2" charset="2"/>
              </a:rPr>
              <a:t>usually</a:t>
            </a:r>
            <a:r>
              <a:rPr lang="en-US" altLang="en-US" sz="2400" dirty="0" smtClean="0">
                <a:sym typeface="Wingdings" pitchFamily="2" charset="2"/>
              </a:rPr>
              <a:t> OK, if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CC3300"/>
                </a:solidFill>
                <a:sym typeface="Wingdings" pitchFamily="2" charset="2"/>
              </a:rPr>
              <a:t>            </a:t>
            </a:r>
            <a:r>
              <a:rPr lang="en-US" altLang="en-US" sz="2000" dirty="0" smtClean="0">
                <a:solidFill>
                  <a:srgbClr val="000000"/>
                </a:solidFill>
                <a:sym typeface="Wingdings" pitchFamily="2" charset="2"/>
              </a:rPr>
              <a:t>each quarter still </a:t>
            </a:r>
            <a:r>
              <a:rPr lang="en-US" altLang="en-US" sz="2000" b="1" dirty="0" smtClean="0">
                <a:solidFill>
                  <a:srgbClr val="CC3300"/>
                </a:solidFill>
                <a:sym typeface="Wingdings" pitchFamily="2" charset="2"/>
              </a:rPr>
              <a:t>includes sufficient activities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endParaRPr lang="en-US" altLang="en-US" sz="2400" b="1" dirty="0" smtClean="0">
              <a:solidFill>
                <a:srgbClr val="CC3300"/>
              </a:solidFill>
              <a:sym typeface="Wingdings" pitchFamily="2" charset="2"/>
            </a:endParaRP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i="1" dirty="0" smtClean="0">
                <a:solidFill>
                  <a:srgbClr val="000000"/>
                </a:solidFill>
                <a:sym typeface="Wingdings" pitchFamily="2" charset="2"/>
              </a:rPr>
              <a:t>           NOTE: if unable to complete PDL activities due 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i="1" dirty="0" smtClean="0">
                <a:solidFill>
                  <a:srgbClr val="000000"/>
                </a:solidFill>
                <a:sym typeface="Wingdings" pitchFamily="2" charset="2"/>
              </a:rPr>
              <a:t>           to medical reason =  Contact HR; may need to </a:t>
            </a:r>
          </a:p>
          <a:p>
            <a:pPr indent="-1588" eaLnBrk="1" hangingPunct="1">
              <a:lnSpc>
                <a:spcPct val="80000"/>
              </a:lnSpc>
              <a:buFontTx/>
              <a:buNone/>
            </a:pPr>
            <a:r>
              <a:rPr lang="en-US" altLang="en-US" sz="2000" i="1" dirty="0">
                <a:solidFill>
                  <a:srgbClr val="000000"/>
                </a:solidFill>
                <a:sym typeface="Wingdings" pitchFamily="2" charset="2"/>
              </a:rPr>
              <a:t>	</a:t>
            </a:r>
            <a:r>
              <a:rPr lang="en-US" altLang="en-US" sz="2000" i="1" dirty="0" smtClean="0">
                <a:solidFill>
                  <a:srgbClr val="000000"/>
                </a:solidFill>
                <a:sym typeface="Wingdings" pitchFamily="2" charset="2"/>
              </a:rPr>
              <a:t>		switch to sick leave</a:t>
            </a:r>
            <a:endParaRPr lang="en-US" altLang="en-US" sz="2000" i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3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3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3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30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30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30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30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730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30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730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6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1" name="Object 2"/>
          <p:cNvGraphicFramePr>
            <a:graphicFrameLocks noChangeAspect="1"/>
          </p:cNvGraphicFramePr>
          <p:nvPr/>
        </p:nvGraphicFramePr>
        <p:xfrm>
          <a:off x="381000" y="381000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6" name="Image" r:id="rId4" imgW="5473016" imgH="3111111" progId="Photoshop.Image.9">
                  <p:embed/>
                </p:oleObj>
              </mc:Choice>
              <mc:Fallback>
                <p:oleObj name="Image" r:id="rId4" imgW="5473016" imgH="3111111" progId="Photoshop.Image.9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0" y="2971800"/>
            <a:ext cx="7086600" cy="28956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smtClean="0">
                <a:cs typeface="+mj-cs"/>
              </a:rPr>
              <a:t>The Report</a:t>
            </a:r>
            <a:r>
              <a:rPr lang="en-US" sz="4800" b="1" smtClean="0">
                <a:cs typeface="+mj-cs"/>
              </a:rPr>
              <a:t/>
            </a:r>
            <a:br>
              <a:rPr lang="en-US" sz="4800" b="1" smtClean="0">
                <a:cs typeface="+mj-cs"/>
              </a:rPr>
            </a:br>
            <a:r>
              <a:rPr lang="en-US" sz="4800" b="1" i="1" smtClean="0">
                <a:cs typeface="+mj-cs"/>
              </a:rPr>
              <a:t>Appendix P3:</a:t>
            </a:r>
            <a:endParaRPr lang="en-US" sz="8800" b="1" smtClean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295400"/>
          </a:xfrm>
          <a:solidFill>
            <a:srgbClr val="CC3300"/>
          </a:solidFill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bg1"/>
                </a:solidFill>
              </a:rPr>
              <a:t>PDL Report</a:t>
            </a:r>
            <a:r>
              <a:rPr lang="en-US" altLang="en-US" sz="3600" i="1" smtClean="0">
                <a:solidFill>
                  <a:schemeClr val="bg1"/>
                </a:solidFill>
              </a:rPr>
              <a:t>–</a:t>
            </a:r>
            <a:r>
              <a:rPr lang="en-US" altLang="en-US" sz="3600" smtClean="0">
                <a:solidFill>
                  <a:schemeClr val="bg1"/>
                </a:solidFill>
              </a:rPr>
              <a:t>Deadline</a:t>
            </a:r>
            <a:endParaRPr lang="en-US" altLang="en-US" b="1" smtClean="0">
              <a:solidFill>
                <a:schemeClr val="bg1"/>
              </a:solidFill>
            </a:endParaRP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696200" cy="3962400"/>
          </a:xfrm>
        </p:spPr>
        <p:txBody>
          <a:bodyPr/>
          <a:lstStyle/>
          <a:p>
            <a:pPr indent="-1588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cs typeface="+mn-cs"/>
            </a:endParaRPr>
          </a:p>
          <a:p>
            <a:pPr indent="-1588" eaLnBrk="1" hangingPunct="1">
              <a:buFontTx/>
              <a:buNone/>
              <a:defRPr/>
            </a:pPr>
            <a:r>
              <a:rPr lang="en-US" sz="2400" b="1" i="1" dirty="0" smtClean="0">
                <a:solidFill>
                  <a:srgbClr val="CC3300"/>
                </a:solidFill>
              </a:rPr>
              <a:t>Within 30 days </a:t>
            </a:r>
            <a:r>
              <a:rPr lang="en-US" sz="2400" dirty="0" smtClean="0">
                <a:solidFill>
                  <a:srgbClr val="000000"/>
                </a:solidFill>
              </a:rPr>
              <a:t>of return from </a:t>
            </a:r>
            <a:r>
              <a:rPr lang="en-US" sz="2400" u="sng" dirty="0" smtClean="0">
                <a:solidFill>
                  <a:srgbClr val="000000"/>
                </a:solidFill>
              </a:rPr>
              <a:t>completed</a:t>
            </a:r>
            <a:r>
              <a:rPr lang="en-US" sz="2400" dirty="0" smtClean="0">
                <a:solidFill>
                  <a:srgbClr val="000000"/>
                </a:solidFill>
              </a:rPr>
              <a:t> PDL</a:t>
            </a:r>
            <a:endParaRPr lang="en-US" sz="2400" dirty="0" smtClean="0">
              <a:solidFill>
                <a:srgbClr val="000000"/>
              </a:solidFill>
              <a:cs typeface="+mn-cs"/>
            </a:endParaRPr>
          </a:p>
          <a:p>
            <a:pPr indent="-1588" eaLnBrk="1" hangingPunct="1">
              <a:buFontTx/>
              <a:buNone/>
              <a:defRPr/>
            </a:pPr>
            <a:endParaRPr lang="en-US" sz="1000" i="1" dirty="0" smtClean="0">
              <a:cs typeface="+mn-cs"/>
            </a:endParaRPr>
          </a:p>
          <a:p>
            <a:pPr indent="-1588" eaLnBrk="1" hangingPunct="1">
              <a:buFontTx/>
              <a:buNone/>
              <a:defRPr/>
            </a:pPr>
            <a:r>
              <a:rPr lang="en-US" sz="2000" i="1" dirty="0" smtClean="0">
                <a:cs typeface="+mn-cs"/>
              </a:rPr>
              <a:t>		</a:t>
            </a:r>
            <a:r>
              <a:rPr lang="en-US" sz="2400" dirty="0" smtClean="0">
                <a:cs typeface="+mn-cs"/>
                <a:sym typeface="Wingdings" charset="0"/>
              </a:rPr>
              <a:t> </a:t>
            </a:r>
            <a:r>
              <a:rPr lang="en-US" sz="2400" dirty="0" smtClean="0">
                <a:solidFill>
                  <a:srgbClr val="000000"/>
                </a:solidFill>
                <a:cs typeface="+mn-cs"/>
                <a:sym typeface="Wingdings" charset="0"/>
              </a:rPr>
              <a:t>Original Appendix P3 </a:t>
            </a:r>
            <a:r>
              <a:rPr lang="en-US" sz="2400" dirty="0" smtClean="0">
                <a:solidFill>
                  <a:srgbClr val="000000"/>
                </a:solidFill>
                <a:cs typeface="+mn-cs"/>
              </a:rPr>
              <a:t>+ verification to</a:t>
            </a:r>
            <a:endParaRPr lang="en-US" sz="2400" dirty="0" smtClean="0">
              <a:cs typeface="+mn-cs"/>
            </a:endParaRPr>
          </a:p>
          <a:p>
            <a:pPr indent="-1588" eaLnBrk="1" hangingPunct="1">
              <a:buFontTx/>
              <a:buNone/>
              <a:defRPr/>
            </a:pPr>
            <a:r>
              <a:rPr lang="en-US" sz="2400" dirty="0">
                <a:cs typeface="+mn-cs"/>
              </a:rPr>
              <a:t>	</a:t>
            </a:r>
            <a:r>
              <a:rPr lang="en-US" sz="2400" dirty="0" smtClean="0">
                <a:cs typeface="+mn-cs"/>
              </a:rPr>
              <a:t>	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smtClean="0">
                <a:cs typeface="+mn-cs"/>
              </a:rPr>
              <a:t>   District Office of Human Resources</a:t>
            </a:r>
          </a:p>
          <a:p>
            <a:pPr indent="-1588" eaLnBrk="1" hangingPunct="1">
              <a:buFontTx/>
              <a:buNone/>
              <a:defRPr/>
            </a:pPr>
            <a:endParaRPr lang="en-US" sz="1000" dirty="0" smtClean="0">
              <a:cs typeface="+mn-cs"/>
            </a:endParaRPr>
          </a:p>
          <a:p>
            <a:pPr indent="-1588" eaLnBrk="1" hangingPunct="1">
              <a:buFontTx/>
              <a:buNone/>
              <a:defRPr/>
            </a:pPr>
            <a:r>
              <a:rPr lang="en-US" sz="2400" dirty="0" smtClean="0">
                <a:cs typeface="+mn-cs"/>
              </a:rPr>
              <a:t>		</a:t>
            </a:r>
            <a:r>
              <a:rPr lang="en-US" sz="2400" dirty="0" smtClean="0">
                <a:cs typeface="+mn-cs"/>
                <a:sym typeface="Wingdings" charset="0"/>
              </a:rPr>
              <a:t> </a:t>
            </a:r>
            <a:r>
              <a:rPr lang="en-US" sz="2400" dirty="0" smtClean="0">
                <a:solidFill>
                  <a:srgbClr val="000000"/>
                </a:solidFill>
                <a:cs typeface="+mn-cs"/>
                <a:sym typeface="Wingdings" charset="0"/>
              </a:rPr>
              <a:t>Copy of Appendix P3</a:t>
            </a:r>
            <a:r>
              <a:rPr lang="en-US" sz="2400" dirty="0" smtClean="0">
                <a:cs typeface="+mn-cs"/>
                <a:sym typeface="Wingdings" charset="0"/>
              </a:rPr>
              <a:t> to Dean</a:t>
            </a:r>
            <a:endParaRPr lang="en-US" sz="2400" dirty="0" smtClean="0">
              <a:cs typeface="+mn-cs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223838" y="6384925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2" name="Picture 1" descr="MC90043266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67200"/>
            <a:ext cx="2286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1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1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71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710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bg1"/>
                </a:solidFill>
              </a:rPr>
              <a:t> </a:t>
            </a:r>
            <a:r>
              <a:rPr lang="en-US" altLang="en-US" sz="3600" smtClean="0">
                <a:solidFill>
                  <a:schemeClr val="bg1"/>
                </a:solidFill>
              </a:rPr>
              <a:t>PDL Report–Approval</a:t>
            </a:r>
            <a:endParaRPr lang="en-US" altLang="en-US" sz="4000" b="1" i="1" smtClean="0">
              <a:solidFill>
                <a:schemeClr val="bg1"/>
              </a:solidFill>
            </a:endParaRP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696200" cy="4572000"/>
          </a:xfrm>
        </p:spPr>
        <p:txBody>
          <a:bodyPr/>
          <a:lstStyle/>
          <a:p>
            <a:pPr marL="106363" indent="-1588" defTabSz="341313" eaLnBrk="1" hangingPunct="1">
              <a:buFontTx/>
              <a:buNone/>
            </a:pPr>
            <a:r>
              <a:rPr lang="en-US" altLang="en-US" sz="2800" dirty="0" smtClean="0"/>
              <a:t>	</a:t>
            </a:r>
            <a:r>
              <a:rPr lang="en-US" altLang="en-US" sz="2000" dirty="0" smtClean="0"/>
              <a:t>If Report </a:t>
            </a:r>
            <a:r>
              <a:rPr lang="en-US" altLang="en-US" sz="2000" b="1" dirty="0" smtClean="0">
                <a:solidFill>
                  <a:srgbClr val="CC3300"/>
                </a:solidFill>
              </a:rPr>
              <a:t>matches</a:t>
            </a:r>
            <a:r>
              <a:rPr lang="en-US" altLang="en-US" sz="2000" dirty="0" smtClean="0"/>
              <a:t> approved Application and includes verifications–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/>
              <a:t>	</a:t>
            </a:r>
            <a:r>
              <a:rPr lang="en-US" altLang="en-US" sz="1600" dirty="0" smtClean="0"/>
              <a:t>committee then recommends to Board; faculty </a:t>
            </a:r>
            <a:r>
              <a:rPr lang="en-US" altLang="en-US" sz="1600" dirty="0" smtClean="0"/>
              <a:t>receives </a:t>
            </a:r>
            <a:r>
              <a:rPr lang="en-US" altLang="en-US" sz="1600" dirty="0" smtClean="0"/>
              <a:t>approval/confirmation email.</a:t>
            </a:r>
          </a:p>
          <a:p>
            <a:pPr marL="106363" indent="-1588" defTabSz="341313" eaLnBrk="1" hangingPunct="1">
              <a:buFontTx/>
              <a:buNone/>
            </a:pPr>
            <a:endParaRPr lang="en-US" altLang="en-US" sz="2000" dirty="0" smtClean="0"/>
          </a:p>
          <a:p>
            <a:pPr marL="106363" indent="-1588" defTabSz="341313" eaLnBrk="1" hangingPunct="1">
              <a:buFontTx/>
              <a:buNone/>
            </a:pPr>
            <a:r>
              <a:rPr lang="en-US" altLang="en-US" sz="2000" dirty="0" smtClean="0"/>
              <a:t>If Report </a:t>
            </a:r>
            <a:r>
              <a:rPr lang="en-US" altLang="en-US" sz="2000" b="1" dirty="0" smtClean="0">
                <a:solidFill>
                  <a:srgbClr val="CC3300"/>
                </a:solidFill>
              </a:rPr>
              <a:t>doesn’t match </a:t>
            </a:r>
            <a:r>
              <a:rPr lang="en-US" altLang="en-US" sz="2000" dirty="0" smtClean="0"/>
              <a:t>Application, 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 smtClean="0"/>
              <a:t>faculty contacted for clarification.</a:t>
            </a:r>
          </a:p>
          <a:p>
            <a:pPr marL="106363" indent="-1588" defTabSz="341313" eaLnBrk="1" hangingPunct="1">
              <a:buFontTx/>
              <a:buNone/>
            </a:pPr>
            <a:endParaRPr lang="en-US" altLang="en-US" sz="2000" dirty="0" smtClean="0"/>
          </a:p>
          <a:p>
            <a:pPr marL="106363" indent="-1588" defTabSz="341313" eaLnBrk="1" hangingPunct="1">
              <a:buFontTx/>
              <a:buNone/>
            </a:pPr>
            <a:r>
              <a:rPr lang="en-US" altLang="en-US" sz="2000" dirty="0" smtClean="0"/>
              <a:t>If Report </a:t>
            </a:r>
            <a:r>
              <a:rPr lang="en-US" altLang="en-US" sz="2000" b="1" dirty="0" smtClean="0">
                <a:solidFill>
                  <a:srgbClr val="CC3300"/>
                </a:solidFill>
              </a:rPr>
              <a:t>doesn’t establish activities successfully completed</a:t>
            </a:r>
            <a:r>
              <a:rPr lang="en-US" altLang="en-US" sz="2000" dirty="0" smtClean="0"/>
              <a:t>, </a:t>
            </a:r>
          </a:p>
          <a:p>
            <a:pPr marL="506413" lvl="1" indent="-1588" defTabSz="341313" eaLnBrk="1" hangingPunct="1">
              <a:buFontTx/>
              <a:buNone/>
            </a:pPr>
            <a:r>
              <a:rPr lang="en-US" altLang="en-US" sz="1600" dirty="0" smtClean="0"/>
              <a:t>referred to President for review/action.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133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133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1600" y="3124200"/>
            <a:ext cx="7315200" cy="2819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000" b="1" dirty="0" smtClean="0">
                <a:cs typeface="+mn-cs"/>
              </a:rPr>
              <a:t>Article 17: Professional Development Leave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Appendix </a:t>
            </a:r>
            <a:r>
              <a:rPr lang="en-US" sz="2000" b="1" dirty="0" smtClean="0">
                <a:cs typeface="+mn-cs"/>
              </a:rPr>
              <a:t>P1: PDL </a:t>
            </a:r>
            <a:r>
              <a:rPr lang="en-US" sz="2000" b="1" dirty="0" smtClean="0">
                <a:cs typeface="+mn-cs"/>
              </a:rPr>
              <a:t>Application Form 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Appendix </a:t>
            </a:r>
            <a:r>
              <a:rPr lang="en-US" sz="2000" b="1" dirty="0" smtClean="0">
                <a:cs typeface="+mn-cs"/>
              </a:rPr>
              <a:t>P2: PDL </a:t>
            </a:r>
            <a:r>
              <a:rPr lang="en-US" sz="2000" b="1" dirty="0" smtClean="0">
                <a:cs typeface="+mn-cs"/>
              </a:rPr>
              <a:t>Change Request Form </a:t>
            </a:r>
          </a:p>
          <a:p>
            <a:pPr eaLnBrk="1" hangingPunct="1">
              <a:buFontTx/>
              <a:buNone/>
              <a:defRPr/>
            </a:pPr>
            <a:r>
              <a:rPr lang="en-US" sz="2000" b="1" dirty="0">
                <a:cs typeface="+mn-cs"/>
              </a:rPr>
              <a:t>Appendix </a:t>
            </a:r>
            <a:r>
              <a:rPr lang="en-US" sz="2000" b="1" dirty="0" smtClean="0">
                <a:cs typeface="+mn-cs"/>
              </a:rPr>
              <a:t>P3: PDL </a:t>
            </a:r>
            <a:r>
              <a:rPr lang="en-US" sz="2000" b="1" dirty="0" smtClean="0">
                <a:cs typeface="+mn-cs"/>
              </a:rPr>
              <a:t>Report Form </a:t>
            </a:r>
          </a:p>
          <a:p>
            <a:pPr eaLnBrk="1" hangingPunct="1">
              <a:buNone/>
              <a:defRPr/>
            </a:pPr>
            <a:endParaRPr lang="en-US" sz="1800" i="1" dirty="0" smtClean="0">
              <a:solidFill>
                <a:srgbClr val="CC3300"/>
              </a:solidFill>
              <a:cs typeface="+mn-cs"/>
            </a:endParaRPr>
          </a:p>
          <a:p>
            <a:pPr eaLnBrk="1" hangingPunct="1">
              <a:buNone/>
              <a:defRPr/>
            </a:pPr>
            <a:r>
              <a:rPr lang="en-US" sz="1800" i="1" dirty="0" smtClean="0">
                <a:solidFill>
                  <a:srgbClr val="CC3300"/>
                </a:solidFill>
                <a:cs typeface="+mn-cs"/>
              </a:rPr>
              <a:t>Individual Articles and Appendices available </a:t>
            </a:r>
            <a:r>
              <a:rPr lang="en-US" sz="1800" i="1" dirty="0">
                <a:solidFill>
                  <a:srgbClr val="CC3300"/>
                </a:solidFill>
                <a:cs typeface="+mn-cs"/>
              </a:rPr>
              <a:t>online:  </a:t>
            </a:r>
            <a:r>
              <a:rPr lang="en-US" sz="1800" i="1" u="sng" dirty="0">
                <a:solidFill>
                  <a:srgbClr val="CC3300"/>
                </a:solidFill>
                <a:cs typeface="+mn-cs"/>
              </a:rPr>
              <a:t>fa.fhda.edu</a:t>
            </a:r>
            <a:r>
              <a:rPr lang="en-US" sz="1800" i="1" dirty="0">
                <a:solidFill>
                  <a:srgbClr val="CC3300"/>
                </a:solidFill>
                <a:cs typeface="+mn-cs"/>
              </a:rPr>
              <a:t>, </a:t>
            </a:r>
            <a:r>
              <a:rPr lang="en-US" sz="1800" i="1" dirty="0">
                <a:solidFill>
                  <a:srgbClr val="CC3300"/>
                </a:solidFill>
                <a:cs typeface="+mn-cs"/>
                <a:hlinkClick r:id="rId4"/>
              </a:rPr>
              <a:t>http://</a:t>
            </a:r>
            <a:r>
              <a:rPr lang="en-US" sz="1800" i="1" dirty="0" smtClean="0">
                <a:solidFill>
                  <a:srgbClr val="CC3300"/>
                </a:solidFill>
                <a:cs typeface="+mn-cs"/>
                <a:hlinkClick r:id="rId4"/>
              </a:rPr>
              <a:t>fafhda.org/agreement_articles.html</a:t>
            </a:r>
            <a:endParaRPr lang="en-US" sz="1800" i="1" dirty="0">
              <a:solidFill>
                <a:srgbClr val="CC3300"/>
              </a:solidFill>
              <a:cs typeface="+mn-cs"/>
            </a:endParaRPr>
          </a:p>
        </p:txBody>
      </p:sp>
      <p:graphicFrame>
        <p:nvGraphicFramePr>
          <p:cNvPr id="17411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447675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Image" r:id="rId5" imgW="5473016" imgH="3111111" progId="Photoshop.Image.9">
                  <p:embed/>
                </p:oleObj>
              </mc:Choice>
              <mc:Fallback>
                <p:oleObj name="Image" r:id="rId5" imgW="5473016" imgH="3111111" progId="Photoshop.Image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7675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MC900434828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389290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971800"/>
            <a:ext cx="7010400" cy="1905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en-US" sz="2400" b="1" smtClean="0">
              <a:cs typeface="+mn-cs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6600" b="1" smtClean="0">
                <a:cs typeface="+mn-cs"/>
              </a:rPr>
              <a:t> </a:t>
            </a:r>
            <a:r>
              <a:rPr lang="en-US" sz="4800" b="1" smtClean="0">
                <a:cs typeface="+mn-cs"/>
              </a:rPr>
              <a:t>Helpful Tips</a:t>
            </a:r>
          </a:p>
        </p:txBody>
      </p:sp>
      <p:graphicFrame>
        <p:nvGraphicFramePr>
          <p:cNvPr id="52227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381000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1" name="Image" r:id="rId4" imgW="5473016" imgH="3111111" progId="Photoshop.Image.9">
                  <p:embed/>
                </p:oleObj>
              </mc:Choice>
              <mc:Fallback>
                <p:oleObj name="Image" r:id="rId4" imgW="5473016" imgH="3111111" progId="Photoshop.Image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bg1"/>
                </a:solidFill>
                <a:cs typeface="+mj-cs"/>
              </a:rPr>
              <a:t>Helpful Tips</a:t>
            </a:r>
            <a:endParaRPr lang="en-US" b="1" smtClean="0">
              <a:cs typeface="+mj-cs"/>
            </a:endParaRP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533400" y="1524000"/>
            <a:ext cx="8001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Times" charset="0"/>
              <a:buAutoNum type="arabicPeriod"/>
            </a:pPr>
            <a:r>
              <a:rPr lang="en-US" altLang="en-US" dirty="0"/>
              <a:t>Read </a:t>
            </a:r>
            <a:r>
              <a:rPr lang="en-US" altLang="en-US" i="1" dirty="0"/>
              <a:t>Article 17</a:t>
            </a:r>
            <a:r>
              <a:rPr lang="en-US" altLang="en-US" dirty="0"/>
              <a:t>–</a:t>
            </a:r>
            <a:r>
              <a:rPr lang="en-US" altLang="en-US" u="sng" dirty="0"/>
              <a:t>twice</a:t>
            </a:r>
          </a:p>
          <a:p>
            <a:pPr eaLnBrk="1" hangingPunct="1">
              <a:spcBef>
                <a:spcPct val="50000"/>
              </a:spcBef>
            </a:pPr>
            <a:endParaRPr lang="en-US" altLang="en-US" sz="18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 startAt="2"/>
            </a:pPr>
            <a:r>
              <a:rPr lang="en-US" altLang="en-US" dirty="0"/>
              <a:t>In filling out the application</a:t>
            </a:r>
            <a:endParaRPr lang="en-US" altLang="en-US" sz="18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/>
              <a:t> </a:t>
            </a:r>
            <a:r>
              <a:rPr lang="en-US" altLang="en-US" sz="1400" dirty="0"/>
              <a:t>Spend sufficient time pondering PDL </a:t>
            </a:r>
            <a:r>
              <a:rPr lang="en-US" altLang="en-US" sz="1400" dirty="0" smtClean="0"/>
              <a:t>objectives</a:t>
            </a:r>
            <a:endParaRPr lang="en-US" altLang="en-US" sz="1400" dirty="0"/>
          </a:p>
          <a:p>
            <a:pPr eaLnBrk="1" hangingPunct="1">
              <a:buFont typeface="Times" charset="0"/>
              <a:buNone/>
            </a:pP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/>
              <a:t> </a:t>
            </a:r>
            <a:r>
              <a:rPr lang="en-US" altLang="en-US" sz="1400" dirty="0"/>
              <a:t>Check objectives expressed as broad </a:t>
            </a:r>
            <a:r>
              <a:rPr lang="en-US" altLang="en-US" sz="1400" dirty="0" smtClean="0"/>
              <a:t>goals/aims,</a:t>
            </a:r>
            <a:endParaRPr lang="en-US" altLang="en-US" sz="1400" dirty="0"/>
          </a:p>
          <a:p>
            <a:pPr eaLnBrk="1" hangingPunct="1">
              <a:buFont typeface="Times" charset="0"/>
              <a:buNone/>
            </a:pPr>
            <a:r>
              <a:rPr lang="en-US" altLang="en-US" sz="1400" dirty="0"/>
              <a:t> </a:t>
            </a:r>
            <a:r>
              <a:rPr lang="en-US" altLang="en-US" sz="1400" dirty="0" smtClean="0"/>
              <a:t>	     	not </a:t>
            </a:r>
            <a:r>
              <a:rPr lang="en-US" altLang="en-US" sz="1400" dirty="0"/>
              <a:t>specific activities. </a:t>
            </a:r>
            <a:endParaRPr lang="en-US" altLang="en-US" sz="1400" dirty="0" smtClean="0"/>
          </a:p>
          <a:p>
            <a:pPr eaLnBrk="1" hangingPunct="1"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400" dirty="0" smtClean="0"/>
              <a:t>     </a:t>
            </a:r>
            <a:r>
              <a:rPr lang="en-US" altLang="en-US" sz="1400" dirty="0" smtClean="0"/>
              <a:t>Does not need to include detailed explanation of rationale. </a:t>
            </a:r>
          </a:p>
          <a:p>
            <a:pPr eaLnBrk="1" hangingPunct="1">
              <a:buFont typeface="Times" charset="0"/>
              <a:buNone/>
            </a:pPr>
            <a:r>
              <a:rPr lang="en-US" altLang="en-US" sz="1400" dirty="0"/>
              <a:t> </a:t>
            </a:r>
            <a:r>
              <a:rPr lang="en-US" altLang="en-US" sz="1400" dirty="0" smtClean="0"/>
              <a:t>           </a:t>
            </a:r>
            <a:r>
              <a:rPr lang="en-US" altLang="en-US" sz="1400" dirty="0" smtClean="0"/>
              <a:t>PLEASE bullet point the objectives </a:t>
            </a:r>
            <a:endParaRPr lang="en-US" altLang="en-US" sz="1400" dirty="0"/>
          </a:p>
          <a:p>
            <a:pPr eaLnBrk="1" hangingPunct="1">
              <a:buFont typeface="Times" charset="0"/>
              <a:buNone/>
            </a:pP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1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Check </a:t>
            </a:r>
            <a:r>
              <a:rPr lang="en-US" altLang="en-US" sz="1400" dirty="0"/>
              <a:t>activities are listed separately by </a:t>
            </a:r>
            <a:r>
              <a:rPr lang="en-US" altLang="en-US" sz="1400" u="sng" dirty="0"/>
              <a:t>each</a:t>
            </a:r>
            <a:r>
              <a:rPr lang="en-US" altLang="en-US" sz="1400" dirty="0"/>
              <a:t> quarter of </a:t>
            </a:r>
            <a:r>
              <a:rPr lang="en-US" altLang="en-US" sz="1400" dirty="0" smtClean="0"/>
              <a:t>leave</a:t>
            </a: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endParaRPr lang="en-US" altLang="en-US" sz="1400" dirty="0"/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400" dirty="0"/>
              <a:t>	</a:t>
            </a:r>
            <a:r>
              <a:rPr lang="en-US" altLang="en-US" sz="1600" b="1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600" dirty="0"/>
              <a:t> </a:t>
            </a:r>
            <a:r>
              <a:rPr lang="en-US" altLang="en-US" sz="1400" dirty="0"/>
              <a:t>Think of verification from </a:t>
            </a:r>
            <a:r>
              <a:rPr lang="en-US" altLang="en-US" sz="1400" dirty="0" smtClean="0"/>
              <a:t>another person’s </a:t>
            </a:r>
            <a:r>
              <a:rPr lang="en-US" altLang="ja-JP" sz="1400" dirty="0" smtClean="0"/>
              <a:t>point </a:t>
            </a:r>
            <a:r>
              <a:rPr lang="en-US" altLang="ja-JP" sz="1400" dirty="0"/>
              <a:t>of view: what </a:t>
            </a:r>
            <a:r>
              <a:rPr lang="en-US" altLang="ja-JP" sz="1400" dirty="0" smtClean="0"/>
              <a:t>will Committee </a:t>
            </a:r>
            <a:r>
              <a:rPr lang="en-US" altLang="ja-JP" sz="1400" dirty="0" smtClean="0"/>
              <a:t>get/see                          	that </a:t>
            </a:r>
            <a:r>
              <a:rPr lang="en-US" altLang="ja-JP" sz="1400" dirty="0"/>
              <a:t>confirms </a:t>
            </a:r>
            <a:r>
              <a:rPr lang="en-US" altLang="ja-JP" sz="1400" dirty="0" smtClean="0"/>
              <a:t>e</a:t>
            </a:r>
            <a:r>
              <a:rPr lang="en-US" altLang="en-US" sz="1400" dirty="0" smtClean="0"/>
              <a:t>ach </a:t>
            </a:r>
            <a:r>
              <a:rPr lang="en-US" altLang="en-US" sz="1400" dirty="0"/>
              <a:t>activity successfully completed</a:t>
            </a:r>
          </a:p>
        </p:txBody>
      </p:sp>
      <p:pic>
        <p:nvPicPr>
          <p:cNvPr id="4" name="Picture 3" descr="MC900413596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2300288" cy="199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8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848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4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smtClean="0">
                <a:solidFill>
                  <a:schemeClr val="bg1"/>
                </a:solidFill>
                <a:cs typeface="+mj-cs"/>
              </a:rPr>
              <a:t>Helpful Tips</a:t>
            </a:r>
            <a:endParaRPr lang="en-US" b="1" smtClean="0">
              <a:cs typeface="+mj-cs"/>
            </a:endParaRP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304800" y="1600200"/>
            <a:ext cx="8610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800" dirty="0"/>
              <a:t>3. Meet 3 contractual deadlines: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000" dirty="0"/>
              <a:t>	</a:t>
            </a:r>
            <a:r>
              <a:rPr lang="en-US" altLang="en-US" sz="1800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800" dirty="0">
                <a:sym typeface="Wingdings" pitchFamily="2" charset="2"/>
              </a:rPr>
              <a:t> </a:t>
            </a:r>
            <a:r>
              <a:rPr lang="en-US" altLang="en-US" sz="1800" dirty="0"/>
              <a:t>by Oct 10 confer with Dean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1800" dirty="0"/>
              <a:t>	</a:t>
            </a:r>
            <a:r>
              <a:rPr lang="en-US" altLang="en-US" sz="1800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800" dirty="0">
                <a:sym typeface="Wingdings" pitchFamily="2" charset="2"/>
              </a:rPr>
              <a:t> </a:t>
            </a:r>
            <a:r>
              <a:rPr lang="en-US" altLang="en-US" sz="1800" dirty="0"/>
              <a:t>by Oct 15, 4:30 p.m., submit </a:t>
            </a:r>
            <a:r>
              <a:rPr lang="en-US" altLang="en-US" sz="1800" i="1" dirty="0"/>
              <a:t>Appendix P1</a:t>
            </a:r>
            <a:r>
              <a:rPr lang="en-US" altLang="en-US" sz="1800" dirty="0"/>
              <a:t> to District Office Human Resources</a:t>
            </a:r>
          </a:p>
          <a:p>
            <a:pPr eaLnBrk="1" hangingPunct="1">
              <a:spcBef>
                <a:spcPts val="1000"/>
              </a:spcBef>
              <a:buFont typeface="Wingdings" pitchFamily="2" charset="2"/>
              <a:buNone/>
            </a:pPr>
            <a:r>
              <a:rPr lang="en-US" altLang="en-US" sz="1800" dirty="0"/>
              <a:t>	</a:t>
            </a:r>
            <a:r>
              <a:rPr lang="en-US" altLang="en-US" sz="1800" dirty="0">
                <a:latin typeface="Wingdings" pitchFamily="2" charset="2"/>
                <a:sym typeface="Wingdings" pitchFamily="2" charset="2"/>
              </a:rPr>
              <a:t></a:t>
            </a:r>
            <a:r>
              <a:rPr lang="en-US" altLang="en-US" sz="1800" dirty="0">
                <a:sym typeface="Wingdings" pitchFamily="2" charset="2"/>
              </a:rPr>
              <a:t> </a:t>
            </a:r>
            <a:r>
              <a:rPr lang="en-US" altLang="en-US" sz="1800" dirty="0"/>
              <a:t>30 days after return from </a:t>
            </a:r>
            <a:r>
              <a:rPr lang="en-US" altLang="en-US" sz="1800" u="sng" dirty="0"/>
              <a:t>completed</a:t>
            </a:r>
            <a:r>
              <a:rPr lang="en-US" altLang="en-US" sz="1800" dirty="0"/>
              <a:t> PDL, submit </a:t>
            </a:r>
            <a:r>
              <a:rPr lang="en-US" altLang="en-US" sz="1800" i="1" dirty="0"/>
              <a:t>Appendix P3</a:t>
            </a:r>
            <a:r>
              <a:rPr lang="en-US" altLang="en-US" sz="1800" dirty="0"/>
              <a:t> + verification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1800" dirty="0"/>
              <a:t>          to District Office of Human Resources.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000" dirty="0"/>
          </a:p>
          <a:p>
            <a:pPr eaLnBrk="1" hangingPunct="1">
              <a:spcBef>
                <a:spcPct val="50000"/>
              </a:spcBef>
              <a:buFont typeface="Arial" pitchFamily="34" charset="0"/>
              <a:buAutoNum type="arabicPeriod" startAt="4"/>
            </a:pPr>
            <a:r>
              <a:rPr lang="en-US" altLang="en-US" sz="1800" dirty="0"/>
              <a:t>Do </a:t>
            </a:r>
            <a:r>
              <a:rPr lang="en-US" altLang="en-US" sz="1800" b="1" dirty="0"/>
              <a:t>not</a:t>
            </a:r>
            <a:r>
              <a:rPr lang="en-US" altLang="en-US" sz="1800" dirty="0"/>
              <a:t> rely on someone </a:t>
            </a:r>
            <a:r>
              <a:rPr lang="en-US" altLang="en-US" sz="1800" dirty="0" smtClean="0"/>
              <a:t>else – such as, a helpful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      </a:t>
            </a:r>
            <a:r>
              <a:rPr lang="en-US" altLang="en-US" sz="1800" dirty="0" smtClean="0"/>
              <a:t>colleague/Dean – to turn </a:t>
            </a:r>
            <a:r>
              <a:rPr lang="en-US" altLang="en-US" sz="1800" dirty="0"/>
              <a:t>in </a:t>
            </a:r>
            <a:r>
              <a:rPr lang="en-US" altLang="en-US" sz="1800" dirty="0" smtClean="0"/>
              <a:t>application. AND,</a:t>
            </a:r>
            <a:endParaRPr lang="en-US" altLang="en-US" sz="1800" dirty="0"/>
          </a:p>
          <a:p>
            <a:pPr eaLnBrk="1" hangingPunct="1"/>
            <a:r>
              <a:rPr lang="en-US" altLang="en-US" sz="1800" dirty="0"/>
              <a:t>      </a:t>
            </a:r>
            <a:endParaRPr lang="en-US" altLang="en-US" sz="1800" dirty="0" smtClean="0"/>
          </a:p>
          <a:p>
            <a:pPr eaLnBrk="1" hangingPunct="1">
              <a:buAutoNum type="arabicPeriod" startAt="5"/>
            </a:pPr>
            <a:r>
              <a:rPr lang="en-US" altLang="en-US" sz="1800" dirty="0" smtClean="0"/>
              <a:t>Do </a:t>
            </a:r>
            <a:r>
              <a:rPr lang="en-US" altLang="en-US" sz="1800" b="1" dirty="0"/>
              <a:t>not</a:t>
            </a:r>
            <a:r>
              <a:rPr lang="en-US" altLang="en-US" sz="1800" dirty="0"/>
              <a:t> listen to rumor/advice to ignore PDL </a:t>
            </a:r>
            <a:r>
              <a:rPr lang="en-US" altLang="en-US" sz="1800" dirty="0" smtClean="0"/>
              <a:t>process</a:t>
            </a:r>
          </a:p>
          <a:p>
            <a:pPr eaLnBrk="1" hangingPunct="1">
              <a:buAutoNum type="arabicPeriod" startAt="5"/>
            </a:pPr>
            <a:endParaRPr lang="en-US" altLang="en-US" sz="1800" dirty="0"/>
          </a:p>
          <a:p>
            <a:pPr eaLnBrk="1" hangingPunct="1">
              <a:buAutoNum type="arabicPeriod" startAt="5"/>
            </a:pPr>
            <a:r>
              <a:rPr lang="en-US" altLang="en-US" sz="1800" dirty="0" smtClean="0"/>
              <a:t>Submit </a:t>
            </a:r>
            <a:r>
              <a:rPr lang="en-US" altLang="en-US" sz="1800" i="1" dirty="0"/>
              <a:t>Appendix P2</a:t>
            </a:r>
            <a:r>
              <a:rPr lang="en-US" altLang="en-US" sz="1800" dirty="0"/>
              <a:t> to District Office of Human Resources </a:t>
            </a:r>
            <a:r>
              <a:rPr lang="en-US" altLang="en-US" sz="1800" b="1" dirty="0">
                <a:solidFill>
                  <a:srgbClr val="CC3300"/>
                </a:solidFill>
              </a:rPr>
              <a:t>before</a:t>
            </a:r>
            <a:r>
              <a:rPr lang="en-US" altLang="en-US" sz="1800" dirty="0"/>
              <a:t> changing PDL quarter date or </a:t>
            </a:r>
            <a:r>
              <a:rPr lang="en-US" altLang="en-US" sz="1800" dirty="0" smtClean="0"/>
              <a:t>activity</a:t>
            </a:r>
          </a:p>
          <a:p>
            <a:pPr eaLnBrk="1" hangingPunct="1">
              <a:buAutoNum type="arabicPeriod" startAt="5"/>
            </a:pPr>
            <a:endParaRPr lang="en-US" altLang="en-US" sz="1800" dirty="0"/>
          </a:p>
          <a:p>
            <a:pPr eaLnBrk="1" hangingPunct="1">
              <a:buAutoNum type="arabicPeriod" startAt="5"/>
            </a:pPr>
            <a:r>
              <a:rPr lang="en-US" altLang="en-US" sz="1800" dirty="0" smtClean="0"/>
              <a:t>When </a:t>
            </a:r>
            <a:r>
              <a:rPr lang="en-US" altLang="en-US" sz="1800" dirty="0"/>
              <a:t>unclear on PDL process, ask FA or District Office of Human Resources </a:t>
            </a:r>
          </a:p>
        </p:txBody>
      </p:sp>
      <p:pic>
        <p:nvPicPr>
          <p:cNvPr id="3" name="Picture 2" descr="MC900044875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429000"/>
            <a:ext cx="1371600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0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0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05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05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05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05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05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05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053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0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053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bg1"/>
                </a:solidFill>
                <a:cs typeface="+mj-cs"/>
              </a:rPr>
              <a:t>FAQs</a:t>
            </a:r>
            <a:endParaRPr lang="en-US" b="1" dirty="0" smtClean="0">
              <a:cs typeface="+mj-cs"/>
            </a:endParaRP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7542213" cy="434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b="1" i="1" dirty="0">
                <a:solidFill>
                  <a:srgbClr val="CC3300"/>
                </a:solidFill>
              </a:rPr>
              <a:t>Q: Are applications ever rejected?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Yes, if turned in late; otherwise, committee works diligently with faculty to improve/clarify application </a:t>
            </a:r>
            <a:r>
              <a:rPr lang="en-US" altLang="en-US" sz="1800" dirty="0" smtClean="0"/>
              <a:t>to recommend for approval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 smtClean="0"/>
              <a:t>A: Sometimes applications remain in “not yet recommended” status.</a:t>
            </a:r>
            <a:endParaRPr lang="en-US" altLang="en-US" sz="18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endParaRPr lang="en-US" altLang="en-US" sz="1000" b="1" i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b="1" i="1" dirty="0">
                <a:solidFill>
                  <a:srgbClr val="CC3300"/>
                </a:solidFill>
              </a:rPr>
              <a:t>Q: Are sample PDLs available to review?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</a:t>
            </a:r>
            <a:r>
              <a:rPr lang="en-US" altLang="en-US" sz="1800" dirty="0" smtClean="0"/>
              <a:t>Not currently; past concern is that samples may limit </a:t>
            </a:r>
            <a:r>
              <a:rPr lang="en-US" altLang="en-US" sz="1800" dirty="0"/>
              <a:t>creativity and may be interpreted as </a:t>
            </a:r>
            <a:r>
              <a:rPr lang="ja-JP" altLang="en-US" sz="1800" dirty="0"/>
              <a:t>“</a:t>
            </a:r>
            <a:r>
              <a:rPr lang="en-US" altLang="ja-JP" sz="1800" dirty="0"/>
              <a:t>benchmarks</a:t>
            </a:r>
            <a:r>
              <a:rPr lang="ja-JP" altLang="en-US" sz="1800" dirty="0"/>
              <a:t>”</a:t>
            </a:r>
            <a:r>
              <a:rPr lang="en-US" altLang="ja-JP" sz="1800" dirty="0"/>
              <a:t> for scope/amount of </a:t>
            </a:r>
            <a:r>
              <a:rPr lang="en-US" altLang="ja-JP" sz="1800" dirty="0" smtClean="0"/>
              <a:t>work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ja-JP" sz="1800" dirty="0" smtClean="0"/>
              <a:t>A: You might  ask your colleagues who have recently taken a PDL</a:t>
            </a:r>
            <a:endParaRPr lang="en-US" altLang="ja-JP" sz="18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endParaRPr lang="en-US" altLang="en-US" sz="10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b="1" i="1" dirty="0">
                <a:solidFill>
                  <a:srgbClr val="CC3300"/>
                </a:solidFill>
              </a:rPr>
              <a:t>Q: Are PDL Reports ever referred to President?</a:t>
            </a:r>
            <a:endParaRPr lang="en-US" altLang="en-US" sz="800" b="1" i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A: Yes, if faculty </a:t>
            </a:r>
            <a:r>
              <a:rPr lang="en-US" altLang="en-US" sz="1800" dirty="0" smtClean="0"/>
              <a:t>changed PDL </a:t>
            </a:r>
            <a:r>
              <a:rPr lang="en-US" altLang="en-US" sz="1800" dirty="0" smtClean="0"/>
              <a:t>or did </a:t>
            </a:r>
            <a:r>
              <a:rPr lang="en-US" altLang="en-US" sz="1800" dirty="0"/>
              <a:t>not </a:t>
            </a:r>
            <a:r>
              <a:rPr lang="en-US" altLang="en-US" sz="1800" dirty="0" smtClean="0"/>
              <a:t>successfully complete PDL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 typeface="Times" charset="0"/>
              <a:buNone/>
            </a:pPr>
            <a:r>
              <a:rPr lang="en-US" altLang="en-US" sz="1800" dirty="0"/>
              <a:t>	</a:t>
            </a:r>
            <a:r>
              <a:rPr lang="en-US" altLang="en-US" sz="1800" dirty="0" smtClean="0"/>
              <a:t>contract (including if P2 changes not submitted).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r>
              <a:rPr lang="en-US" altLang="en-US" sz="2800" dirty="0" smtClean="0"/>
              <a:t>               </a:t>
            </a:r>
            <a:r>
              <a:rPr lang="en-US" altLang="en-US" sz="2800" dirty="0"/>
              <a:t>OTHER QUESTIONS?</a:t>
            </a:r>
            <a:r>
              <a:rPr lang="en-US" altLang="en-US" dirty="0"/>
              <a:t> </a:t>
            </a:r>
          </a:p>
          <a:p>
            <a:pPr eaLnBrk="1" hangingPunct="1">
              <a:spcBef>
                <a:spcPct val="50000"/>
              </a:spcBef>
              <a:buFont typeface="Times" charset="0"/>
              <a:buNone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5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5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5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56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56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56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56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56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71800" y="2895600"/>
            <a:ext cx="5715000" cy="3048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2800" b="1" smtClean="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800" smtClean="0">
                <a:cs typeface="+mn-cs"/>
              </a:rPr>
              <a:t>The Application:</a:t>
            </a:r>
            <a:endParaRPr lang="en-US" sz="4800" b="1" smtClean="0">
              <a:cs typeface="+mn-cs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800" i="1" smtClean="0">
                <a:cs typeface="+mn-cs"/>
              </a:rPr>
              <a:t>Appendix P1</a:t>
            </a:r>
            <a:endParaRPr lang="en-US" sz="5400" smtClean="0">
              <a:cs typeface="+mn-cs"/>
            </a:endParaRPr>
          </a:p>
        </p:txBody>
      </p:sp>
      <p:graphicFrame>
        <p:nvGraphicFramePr>
          <p:cNvPr id="19459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81000" y="447675"/>
          <a:ext cx="4038600" cy="229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Image" r:id="rId4" imgW="5473016" imgH="3111111" progId="Photoshop.Image.9">
                  <p:embed/>
                </p:oleObj>
              </mc:Choice>
              <mc:Fallback>
                <p:oleObj name="Image" r:id="rId4" imgW="5473016" imgH="3111111" progId="Photoshop.Image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7675"/>
                        <a:ext cx="4038600" cy="229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PDL Application = Binding Contract  </a:t>
            </a:r>
            <a:r>
              <a:rPr lang="en-US" sz="3600" b="1" dirty="0" smtClean="0">
                <a:solidFill>
                  <a:schemeClr val="bg1"/>
                </a:solidFill>
                <a:cs typeface="+mj-cs"/>
              </a:rPr>
              <a:t>  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20000" cy="4297363"/>
          </a:xfrm>
        </p:spPr>
        <p:txBody>
          <a:bodyPr/>
          <a:lstStyle/>
          <a:p>
            <a:pPr marL="0" indent="0">
              <a:buNone/>
            </a:pPr>
            <a:endParaRPr lang="en-US" altLang="en-US" sz="2400" u="sng" dirty="0" smtClean="0"/>
          </a:p>
          <a:p>
            <a:pPr marL="0" indent="0">
              <a:buNone/>
            </a:pPr>
            <a:r>
              <a:rPr lang="en-US" altLang="en-US" sz="2400" u="sng" dirty="0" smtClean="0"/>
              <a:t>Appendix </a:t>
            </a:r>
            <a:r>
              <a:rPr lang="en-US" altLang="en-US" sz="2400" u="sng" dirty="0" smtClean="0"/>
              <a:t>P1</a:t>
            </a:r>
            <a:r>
              <a:rPr lang="en-US" altLang="en-US" sz="2400" dirty="0" smtClean="0"/>
              <a:t>: PDL Application = </a:t>
            </a:r>
            <a:endParaRPr lang="en-US" altLang="en-US" sz="2400" dirty="0" smtClean="0"/>
          </a:p>
          <a:p>
            <a:pPr marL="0" indent="0">
              <a:buNone/>
            </a:pPr>
            <a:r>
              <a:rPr lang="en-US" altLang="en-US" sz="2400" b="1" dirty="0" smtClean="0">
                <a:solidFill>
                  <a:srgbClr val="CC3300"/>
                </a:solidFill>
              </a:rPr>
              <a:t>	</a:t>
            </a:r>
            <a:r>
              <a:rPr lang="en-US" altLang="en-US" b="1" dirty="0" smtClean="0">
                <a:solidFill>
                  <a:srgbClr val="CC3300"/>
                </a:solidFill>
              </a:rPr>
              <a:t>SIGNED CONTRACT</a:t>
            </a:r>
            <a:endParaRPr lang="en-US" altLang="en-US" sz="2400" b="1" dirty="0" smtClean="0">
              <a:solidFill>
                <a:srgbClr val="CC3300"/>
              </a:solidFill>
            </a:endParaRP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CC3300"/>
                </a:solidFill>
              </a:rPr>
              <a:t>	</a:t>
            </a:r>
            <a:r>
              <a:rPr lang="en-US" altLang="en-US" sz="2400" b="1" dirty="0" smtClean="0">
                <a:solidFill>
                  <a:srgbClr val="CC3300"/>
                </a:solidFill>
              </a:rPr>
              <a:t>	</a:t>
            </a:r>
            <a:endParaRPr lang="en-US" altLang="en-US" sz="2400" i="1" dirty="0" smtClean="0"/>
          </a:p>
          <a:p>
            <a:pPr>
              <a:buFontTx/>
              <a:buNone/>
            </a:pPr>
            <a:endParaRPr lang="en-US" altLang="en-US" sz="1000" dirty="0" smtClean="0"/>
          </a:p>
          <a:p>
            <a:pPr>
              <a:buFontTx/>
              <a:buNone/>
            </a:pPr>
            <a:endParaRPr lang="en-US" altLang="en-US" sz="1000" dirty="0" smtClean="0"/>
          </a:p>
          <a:p>
            <a:pPr>
              <a:buFontTx/>
              <a:buNone/>
            </a:pPr>
            <a:endParaRPr lang="en-US" altLang="en-US" sz="1000" dirty="0" smtClean="0"/>
          </a:p>
        </p:txBody>
      </p:sp>
      <p:pic>
        <p:nvPicPr>
          <p:cNvPr id="3" name="Picture 2" descr="MC90030084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700" y="3429000"/>
            <a:ext cx="19034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" dur="10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PDL Application = Binding Contract  </a:t>
            </a:r>
            <a:r>
              <a:rPr lang="en-US" sz="3600" b="1" dirty="0" smtClean="0">
                <a:solidFill>
                  <a:schemeClr val="bg1"/>
                </a:solidFill>
                <a:cs typeface="+mj-cs"/>
              </a:rPr>
              <a:t>  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20000" cy="42973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altLang="ja-JP" sz="2400" u="sng" dirty="0" smtClean="0"/>
              <a:t>Appendix </a:t>
            </a:r>
            <a:r>
              <a:rPr lang="en-US" altLang="ja-JP" sz="2400" u="sng" dirty="0" smtClean="0"/>
              <a:t>P2</a:t>
            </a:r>
            <a:r>
              <a:rPr lang="en-US" altLang="ja-JP" sz="2400" dirty="0" smtClean="0"/>
              <a:t>: </a:t>
            </a:r>
            <a:r>
              <a:rPr lang="en-US" altLang="ja-JP" sz="2400" dirty="0" smtClean="0"/>
              <a:t>Change</a:t>
            </a:r>
            <a:endParaRPr lang="en-US" altLang="ja-JP" sz="1800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	</a:t>
            </a:r>
            <a:r>
              <a:rPr lang="en-US" altLang="en-US" sz="1200" b="1" i="1" dirty="0" smtClean="0"/>
              <a:t>– moving date of PDL quarter  </a:t>
            </a:r>
          </a:p>
          <a:p>
            <a:pPr>
              <a:buFontTx/>
              <a:buNone/>
            </a:pPr>
            <a:r>
              <a:rPr lang="en-US" altLang="en-US" sz="1200" b="1" i="1" dirty="0" smtClean="0"/>
              <a:t>	– moving activity to different PDL quarter  </a:t>
            </a:r>
          </a:p>
          <a:p>
            <a:pPr>
              <a:buFontTx/>
              <a:buNone/>
            </a:pPr>
            <a:r>
              <a:rPr lang="en-US" altLang="en-US" sz="1200" b="1" i="1" dirty="0" smtClean="0"/>
              <a:t>	– deleting/reducing/adding activity or verification </a:t>
            </a:r>
          </a:p>
          <a:p>
            <a:pPr>
              <a:buFontTx/>
              <a:buNone/>
            </a:pPr>
            <a:r>
              <a:rPr lang="en-US" altLang="en-US" sz="1200" b="1" i="1" dirty="0"/>
              <a:t>	</a:t>
            </a:r>
            <a:r>
              <a:rPr lang="en-US" altLang="en-US" sz="1200" b="1" i="1" dirty="0" smtClean="0"/>
              <a:t>- changing activities or verification</a:t>
            </a:r>
          </a:p>
          <a:p>
            <a:pPr>
              <a:buFontTx/>
              <a:buNone/>
            </a:pPr>
            <a:r>
              <a:rPr lang="en-US" altLang="en-US" sz="2000" b="1" dirty="0" smtClean="0">
                <a:solidFill>
                  <a:srgbClr val="CC3300"/>
                </a:solidFill>
              </a:rPr>
              <a:t>     </a:t>
            </a:r>
            <a:r>
              <a:rPr lang="en-US" altLang="en-US" sz="1800" b="1" dirty="0" smtClean="0">
                <a:solidFill>
                  <a:srgbClr val="CC3300"/>
                </a:solidFill>
              </a:rPr>
              <a:t>REQUIRES</a:t>
            </a:r>
            <a:r>
              <a:rPr lang="en-US" altLang="en-US" sz="1800" dirty="0" smtClean="0">
                <a:solidFill>
                  <a:srgbClr val="CC3300"/>
                </a:solidFill>
              </a:rPr>
              <a:t> </a:t>
            </a:r>
            <a:r>
              <a:rPr lang="en-US" altLang="en-US" sz="1800" dirty="0" smtClean="0">
                <a:solidFill>
                  <a:srgbClr val="000000"/>
                </a:solidFill>
              </a:rPr>
              <a:t>pre-</a:t>
            </a:r>
            <a:r>
              <a:rPr lang="en-US" altLang="en-US" sz="1800" dirty="0" smtClean="0"/>
              <a:t>approval of “new” contract: </a:t>
            </a:r>
            <a:r>
              <a:rPr lang="en-US" altLang="en-US" sz="1800" i="1" u="sng" dirty="0" smtClean="0"/>
              <a:t>Appendix P2 </a:t>
            </a:r>
            <a:r>
              <a:rPr lang="en-US" altLang="en-US" sz="1800" i="1" dirty="0" smtClean="0"/>
              <a:t>Request for</a:t>
            </a:r>
          </a:p>
          <a:p>
            <a:pPr>
              <a:buFontTx/>
              <a:buNone/>
            </a:pPr>
            <a:r>
              <a:rPr lang="en-US" altLang="en-US" sz="1800" i="1" dirty="0" smtClean="0"/>
              <a:t>     Change (</a:t>
            </a:r>
            <a:r>
              <a:rPr lang="en-US" altLang="en-US" sz="1800" dirty="0" smtClean="0"/>
              <a:t>as per 17.15</a:t>
            </a:r>
            <a:r>
              <a:rPr lang="en-US" altLang="en-US" sz="1800" i="1" dirty="0" smtClean="0"/>
              <a:t>, </a:t>
            </a:r>
            <a:r>
              <a:rPr lang="en-US" altLang="en-US" sz="1800" dirty="0" smtClean="0"/>
              <a:t>Appendix P1, official approval from Board</a:t>
            </a:r>
            <a:r>
              <a:rPr lang="en-US" altLang="en-US" sz="1800" i="1" dirty="0" smtClean="0"/>
              <a:t>)</a:t>
            </a:r>
          </a:p>
          <a:p>
            <a:pPr>
              <a:buFontTx/>
              <a:buNone/>
            </a:pPr>
            <a:endParaRPr lang="en-US" altLang="en-US" sz="1000" dirty="0" smtClean="0"/>
          </a:p>
          <a:p>
            <a:pPr>
              <a:buFontTx/>
              <a:buNone/>
            </a:pPr>
            <a:endParaRPr lang="en-US" altLang="en-US" sz="1000" dirty="0" smtClean="0"/>
          </a:p>
          <a:p>
            <a:pPr>
              <a:buFontTx/>
              <a:buNone/>
            </a:pPr>
            <a:endParaRPr lang="en-US" altLang="en-US" sz="10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2400" u="sng" dirty="0" smtClean="0"/>
              <a:t>Appendix P3</a:t>
            </a:r>
            <a:r>
              <a:rPr lang="en-US" altLang="en-US" sz="2400" dirty="0" smtClean="0"/>
              <a:t>: </a:t>
            </a:r>
            <a:r>
              <a:rPr lang="en-US" altLang="en-US" sz="2400" dirty="0" smtClean="0"/>
              <a:t> Report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If </a:t>
            </a:r>
            <a:r>
              <a:rPr lang="en-US" altLang="en-US" sz="1800" dirty="0" smtClean="0"/>
              <a:t>PDL </a:t>
            </a:r>
            <a:r>
              <a:rPr lang="en-US" altLang="en-US" sz="1800" dirty="0" smtClean="0"/>
              <a:t>contract </a:t>
            </a:r>
            <a:r>
              <a:rPr lang="en-US" altLang="en-US" sz="1800" dirty="0" smtClean="0"/>
              <a:t>not fulfilled (via </a:t>
            </a:r>
            <a:r>
              <a:rPr lang="en-US" altLang="en-US" sz="1800" i="1" u="sng" dirty="0" smtClean="0"/>
              <a:t>Appendix P3 </a:t>
            </a:r>
            <a:r>
              <a:rPr lang="en-US" altLang="en-US" sz="1800" i="1" dirty="0" smtClean="0"/>
              <a:t>Report), </a:t>
            </a:r>
            <a:endParaRPr lang="en-US" altLang="en-US" sz="1800" i="1" dirty="0" smtClean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1800" b="1" dirty="0" smtClean="0">
                <a:solidFill>
                  <a:srgbClr val="CC3300"/>
                </a:solidFill>
              </a:rPr>
              <a:t>REFERRED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to college president for </a:t>
            </a:r>
            <a:r>
              <a:rPr lang="en-US" altLang="en-US" sz="1800" dirty="0" smtClean="0"/>
              <a:t>review/action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1800" dirty="0" smtClean="0"/>
              <a:t>May be required to pay back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316857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10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52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2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1000"/>
                                        <p:tgtEl>
                                          <p:spTgt spid="152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1000"/>
                                        <p:tgtEl>
                                          <p:spTgt spid="152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PDL Application Approval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1800" b="1" i="1" dirty="0" smtClean="0"/>
          </a:p>
          <a:p>
            <a:pPr eaLnBrk="1" hangingPunct="1">
              <a:buFontTx/>
              <a:buNone/>
            </a:pPr>
            <a:r>
              <a:rPr lang="en-US" altLang="en-US" sz="1800" b="1" i="1" dirty="0" smtClean="0"/>
              <a:t>              </a:t>
            </a:r>
            <a:r>
              <a:rPr lang="en-US" altLang="en-US" sz="2000" dirty="0" smtClean="0"/>
              <a:t>Committee recommends approval to Board </a:t>
            </a:r>
            <a:r>
              <a:rPr lang="en-US" altLang="en-US" sz="2000" b="1" i="1" u="sng" dirty="0" smtClean="0">
                <a:solidFill>
                  <a:srgbClr val="CC3300"/>
                </a:solidFill>
              </a:rPr>
              <a:t>WHEN</a:t>
            </a:r>
            <a:endParaRPr lang="en-US" altLang="en-US" sz="2000" b="1" i="1" u="sng" dirty="0" smtClean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000" dirty="0" smtClean="0"/>
              <a:t>             PDL objective(s)/activities* </a:t>
            </a:r>
            <a:r>
              <a:rPr lang="en-US" altLang="en-US" sz="2000" dirty="0" smtClean="0"/>
              <a:t>…</a:t>
            </a:r>
          </a:p>
          <a:p>
            <a:pPr eaLnBrk="1" hangingPunct="1">
              <a:buFontTx/>
              <a:buNone/>
            </a:pPr>
            <a:endParaRPr lang="en-US" altLang="en-US" sz="2000" b="1" dirty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1800" b="1" dirty="0" smtClean="0">
                <a:solidFill>
                  <a:srgbClr val="CC3300"/>
                </a:solidFill>
              </a:rPr>
              <a:t>		Meet the Substance and Duration	Criteria, </a:t>
            </a:r>
            <a:r>
              <a:rPr lang="en-US" altLang="en-US" sz="1800" b="1" u="sng" dirty="0" smtClean="0">
                <a:solidFill>
                  <a:srgbClr val="CC3300"/>
                </a:solidFill>
              </a:rPr>
              <a:t>and</a:t>
            </a:r>
            <a:r>
              <a:rPr lang="en-US" altLang="en-US" sz="1800" b="1" dirty="0" smtClean="0">
                <a:solidFill>
                  <a:srgbClr val="CC3300"/>
                </a:solidFill>
              </a:rPr>
              <a:t>…</a:t>
            </a:r>
            <a:endParaRPr lang="en-US" altLang="en-US" sz="2000" dirty="0" smtClean="0"/>
          </a:p>
          <a:p>
            <a:pPr eaLnBrk="1" hangingPunct="1">
              <a:buFontTx/>
              <a:buNone/>
            </a:pPr>
            <a:r>
              <a:rPr lang="en-US" altLang="en-US" sz="1800" i="1" dirty="0" smtClean="0"/>
              <a:t>		</a:t>
            </a:r>
          </a:p>
          <a:p>
            <a:pPr eaLnBrk="1" hangingPunct="1">
              <a:buFontTx/>
              <a:buNone/>
            </a:pPr>
            <a:r>
              <a:rPr lang="en-US" altLang="en-US" sz="1800" i="1" dirty="0" smtClean="0"/>
              <a:t>		• </a:t>
            </a:r>
            <a:r>
              <a:rPr lang="en-US" altLang="en-US" sz="1800" b="1" dirty="0" smtClean="0">
                <a:solidFill>
                  <a:srgbClr val="CC3300"/>
                </a:solidFill>
              </a:rPr>
              <a:t>Substantially </a:t>
            </a:r>
            <a:r>
              <a:rPr lang="en-US" altLang="en-US" sz="1800" b="1" dirty="0" smtClean="0">
                <a:solidFill>
                  <a:srgbClr val="CC3300"/>
                </a:solidFill>
              </a:rPr>
              <a:t>benefit </a:t>
            </a:r>
            <a:r>
              <a:rPr lang="en-US" altLang="en-US" sz="1800" dirty="0" smtClean="0"/>
              <a:t>District and students (</a:t>
            </a:r>
            <a:r>
              <a:rPr lang="en-US" altLang="en-US" sz="1200" dirty="0" smtClean="0"/>
              <a:t>17.13.1</a:t>
            </a:r>
            <a:r>
              <a:rPr lang="en-US" altLang="en-US" sz="1800" dirty="0" smtClean="0"/>
              <a:t>); </a:t>
            </a:r>
            <a:r>
              <a:rPr lang="en-US" altLang="en-US" sz="1800" u="sng" dirty="0" smtClean="0"/>
              <a:t>and</a:t>
            </a:r>
          </a:p>
          <a:p>
            <a:pPr eaLnBrk="1" hangingPunct="1">
              <a:buFontTx/>
              <a:buNone/>
            </a:pPr>
            <a:endParaRPr lang="en-US" altLang="en-US" sz="1800" i="1" dirty="0" smtClean="0"/>
          </a:p>
          <a:p>
            <a:pPr eaLnBrk="1" hangingPunct="1">
              <a:buFontTx/>
              <a:buNone/>
            </a:pPr>
            <a:r>
              <a:rPr lang="en-US" altLang="en-US" sz="1800" i="1" dirty="0" smtClean="0"/>
              <a:t>		• </a:t>
            </a:r>
            <a:r>
              <a:rPr lang="en-US" altLang="en-US" sz="1800" b="1" dirty="0" smtClean="0">
                <a:solidFill>
                  <a:srgbClr val="CC3300"/>
                </a:solidFill>
              </a:rPr>
              <a:t>Enhance job performance</a:t>
            </a:r>
            <a:r>
              <a:rPr lang="en-US" altLang="en-US" sz="1800" dirty="0" smtClean="0">
                <a:solidFill>
                  <a:srgbClr val="CC3300"/>
                </a:solidFill>
              </a:rPr>
              <a:t>/</a:t>
            </a:r>
            <a:r>
              <a:rPr lang="en-US" altLang="en-US" sz="1800" dirty="0" smtClean="0"/>
              <a:t>professional growth (</a:t>
            </a:r>
            <a:r>
              <a:rPr lang="en-US" altLang="en-US" sz="1200" dirty="0" smtClean="0"/>
              <a:t>17.13.2</a:t>
            </a:r>
            <a:r>
              <a:rPr lang="en-US" altLang="en-US" sz="1800" dirty="0" smtClean="0"/>
              <a:t>); </a:t>
            </a:r>
            <a:r>
              <a:rPr lang="en-US" altLang="en-US" sz="1800" u="sng" dirty="0" smtClean="0"/>
              <a:t>and</a:t>
            </a:r>
            <a:endParaRPr lang="en-US" altLang="en-US" sz="1800" i="1" u="sng" dirty="0" smtClean="0"/>
          </a:p>
          <a:p>
            <a:pPr eaLnBrk="1" hangingPunct="1">
              <a:buFontTx/>
              <a:buNone/>
            </a:pPr>
            <a:endParaRPr lang="en-US" altLang="en-US" sz="1800" i="1" dirty="0" smtClean="0"/>
          </a:p>
          <a:p>
            <a:pPr eaLnBrk="1" hangingPunct="1">
              <a:buFontTx/>
              <a:buNone/>
            </a:pPr>
            <a:r>
              <a:rPr lang="en-US" altLang="en-US" sz="1800" i="1" dirty="0" smtClean="0"/>
              <a:t>		• </a:t>
            </a:r>
            <a:r>
              <a:rPr lang="en-US" altLang="en-US" sz="1800" b="1" dirty="0" smtClean="0">
                <a:solidFill>
                  <a:srgbClr val="CC3300"/>
                </a:solidFill>
              </a:rPr>
              <a:t>Relate significantly*</a:t>
            </a:r>
            <a:r>
              <a:rPr lang="en-US" altLang="en-US" sz="1800" b="1" i="1" dirty="0" smtClean="0">
                <a:solidFill>
                  <a:srgbClr val="CC3300"/>
                </a:solidFill>
              </a:rPr>
              <a:t> </a:t>
            </a:r>
            <a:r>
              <a:rPr lang="en-US" altLang="en-US" sz="1800" dirty="0" smtClean="0"/>
              <a:t>to profession/assignment</a:t>
            </a:r>
          </a:p>
          <a:p>
            <a:pPr eaLnBrk="1" hangingPunct="1">
              <a:buFontTx/>
              <a:buNone/>
            </a:pPr>
            <a:r>
              <a:rPr lang="en-US" altLang="en-US" sz="1800" i="1" dirty="0" smtClean="0"/>
              <a:t>                            </a:t>
            </a:r>
            <a:r>
              <a:rPr lang="en-US" altLang="en-US" sz="1600" i="1" dirty="0" smtClean="0"/>
              <a:t> </a:t>
            </a:r>
            <a:r>
              <a:rPr lang="en-US" altLang="en-US" sz="1600" i="1" dirty="0" smtClean="0">
                <a:solidFill>
                  <a:srgbClr val="FF0000"/>
                </a:solidFill>
              </a:rPr>
              <a:t>*</a:t>
            </a:r>
            <a:r>
              <a:rPr lang="en-US" altLang="en-US" sz="1600" i="1" dirty="0" smtClean="0"/>
              <a:t> but not part of “primary duties” (</a:t>
            </a:r>
            <a:r>
              <a:rPr lang="en-US" altLang="en-US" sz="1200" i="1" dirty="0" smtClean="0"/>
              <a:t>17.13.3</a:t>
            </a:r>
            <a:r>
              <a:rPr lang="en-US" altLang="en-US" sz="1600" i="1" dirty="0" smtClean="0"/>
              <a:t>)</a:t>
            </a:r>
            <a:endParaRPr lang="en-US" altLang="en-US" sz="1600" dirty="0"/>
          </a:p>
          <a:p>
            <a:pPr lvl="1" eaLnBrk="1" hangingPunct="1"/>
            <a:endParaRPr lang="en-US" altLang="en-US" sz="400" i="1" dirty="0"/>
          </a:p>
          <a:p>
            <a:pPr eaLnBrk="1" hangingPunct="1">
              <a:buFontTx/>
              <a:buNone/>
            </a:pPr>
            <a:endParaRPr lang="en-US" altLang="en-US" sz="1600" i="1" dirty="0" smtClean="0"/>
          </a:p>
          <a:p>
            <a:pPr eaLnBrk="1" hangingPunct="1">
              <a:buFontTx/>
              <a:buNone/>
            </a:pPr>
            <a:r>
              <a:rPr lang="en-US" altLang="en-US" sz="1600" i="1" dirty="0"/>
              <a:t>	</a:t>
            </a:r>
            <a:r>
              <a:rPr lang="en-US" altLang="en-US" sz="1200" i="1" dirty="0" smtClean="0"/>
              <a:t>(* activities must be clearly articulated, relevant, and have identified verification)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PDL Application Deadlines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 smtClean="0">
              <a:solidFill>
                <a:srgbClr val="CC330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cs typeface="+mn-cs"/>
              </a:rPr>
              <a:t> 		Faculty responsible for submitting application by 			deadline to </a:t>
            </a:r>
            <a:r>
              <a:rPr lang="en-US" sz="2000" b="1" dirty="0" smtClean="0">
                <a:solidFill>
                  <a:srgbClr val="CC3300"/>
                </a:solidFill>
                <a:cs typeface="+mn-cs"/>
              </a:rPr>
              <a:t>District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b="1" dirty="0" smtClean="0">
                <a:solidFill>
                  <a:srgbClr val="CC3300"/>
                </a:solidFill>
                <a:cs typeface="+mn-cs"/>
              </a:rPr>
              <a:t>Office </a:t>
            </a:r>
            <a:r>
              <a:rPr lang="en-US" sz="2000" b="1" dirty="0" smtClean="0">
                <a:solidFill>
                  <a:srgbClr val="CC3300"/>
                </a:solidFill>
                <a:cs typeface="+mn-cs"/>
              </a:rPr>
              <a:t>of Human </a:t>
            </a:r>
            <a:r>
              <a:rPr lang="en-US" sz="2000" b="1" dirty="0" smtClean="0">
                <a:solidFill>
                  <a:srgbClr val="CC3300"/>
                </a:solidFill>
                <a:cs typeface="+mn-cs"/>
              </a:rPr>
              <a:t>Resources.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>
                <a:solidFill>
                  <a:srgbClr val="CC3300"/>
                </a:solidFill>
                <a:cs typeface="+mn-cs"/>
              </a:rPr>
              <a:t>	</a:t>
            </a:r>
            <a:r>
              <a:rPr lang="en-US" sz="2000" b="1" dirty="0" smtClean="0">
                <a:solidFill>
                  <a:srgbClr val="CC3300"/>
                </a:solidFill>
                <a:cs typeface="+mn-cs"/>
              </a:rPr>
              <a:t>	</a:t>
            </a:r>
            <a:r>
              <a:rPr lang="en-US" sz="2000" dirty="0" smtClean="0">
                <a:cs typeface="+mn-cs"/>
              </a:rPr>
              <a:t>Late applications</a:t>
            </a:r>
            <a:r>
              <a:rPr lang="en-US" sz="2000" dirty="0" smtClean="0">
                <a:solidFill>
                  <a:srgbClr val="CC3300"/>
                </a:solidFill>
                <a:cs typeface="+mn-cs"/>
              </a:rPr>
              <a:t> </a:t>
            </a:r>
            <a:r>
              <a:rPr lang="en-US" sz="2000" dirty="0">
                <a:cs typeface="+mn-cs"/>
              </a:rPr>
              <a:t>a</a:t>
            </a:r>
            <a:r>
              <a:rPr lang="en-US" sz="2000" dirty="0">
                <a:cs typeface="+mn-cs"/>
              </a:rPr>
              <a:t>r</a:t>
            </a:r>
            <a:r>
              <a:rPr lang="en-US" sz="2000" dirty="0">
                <a:cs typeface="+mn-cs"/>
              </a:rPr>
              <a:t>e</a:t>
            </a:r>
            <a:r>
              <a:rPr lang="en-US" sz="2000" dirty="0" smtClean="0">
                <a:solidFill>
                  <a:srgbClr val="CC3300"/>
                </a:solidFill>
                <a:cs typeface="+mn-cs"/>
              </a:rPr>
              <a:t> </a:t>
            </a:r>
            <a:r>
              <a:rPr lang="en-US" sz="2000" u="sng" dirty="0" smtClean="0">
                <a:cs typeface="+mn-cs"/>
              </a:rPr>
              <a:t>not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cs typeface="+mn-cs"/>
              </a:rPr>
              <a:t>accepted.</a:t>
            </a:r>
            <a:endParaRPr lang="en-US" sz="2000" b="1" dirty="0">
              <a:solidFill>
                <a:srgbClr val="CC330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US" sz="2000" b="1" dirty="0" smtClean="0">
              <a:solidFill>
                <a:srgbClr val="CC3300"/>
              </a:solidFill>
              <a:cs typeface="+mn-cs"/>
            </a:endParaRPr>
          </a:p>
          <a:p>
            <a:pPr marL="182880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000" b="1" dirty="0" smtClean="0">
                <a:solidFill>
                  <a:srgbClr val="0070C0"/>
                </a:solidFill>
                <a:cs typeface="+mn-cs"/>
              </a:rPr>
              <a:t>DEADLINES:</a:t>
            </a:r>
            <a:endParaRPr lang="en-US" sz="2000" b="1" dirty="0">
              <a:solidFill>
                <a:srgbClr val="0070C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 smtClean="0"/>
              <a:t>		</a:t>
            </a:r>
            <a:r>
              <a:rPr lang="en-US" sz="1800" dirty="0" smtClean="0"/>
              <a:t>by</a:t>
            </a:r>
            <a:r>
              <a:rPr lang="en-US" sz="1800" b="1" dirty="0" smtClean="0">
                <a:solidFill>
                  <a:srgbClr val="CC3300"/>
                </a:solidFill>
              </a:rPr>
              <a:t> </a:t>
            </a:r>
            <a:r>
              <a:rPr lang="en-US" sz="1800" b="1" dirty="0">
                <a:solidFill>
                  <a:srgbClr val="CC3300"/>
                </a:solidFill>
              </a:rPr>
              <a:t>OCTOBER 10 </a:t>
            </a:r>
            <a:r>
              <a:rPr lang="en-US" sz="1800" dirty="0"/>
              <a:t>(or </a:t>
            </a:r>
            <a:r>
              <a:rPr lang="en-US" sz="1800" b="1" dirty="0">
                <a:solidFill>
                  <a:srgbClr val="CC3300"/>
                </a:solidFill>
              </a:rPr>
              <a:t>5 days prior</a:t>
            </a:r>
            <a:r>
              <a:rPr lang="en-US" sz="1800" dirty="0"/>
              <a:t> to submitting application) </a:t>
            </a:r>
          </a:p>
          <a:p>
            <a:pPr marL="2632075" lvl="6">
              <a:lnSpc>
                <a:spcPct val="90000"/>
              </a:lnSpc>
              <a:buFont typeface="Wingdings" charset="0"/>
              <a:buChar char="Ø"/>
              <a:tabLst>
                <a:tab pos="1193800" algn="l"/>
              </a:tabLst>
              <a:defRPr/>
            </a:pPr>
            <a:r>
              <a:rPr lang="en-US" sz="1600" dirty="0"/>
              <a:t>consult with Dean; get signature/</a:t>
            </a:r>
            <a:r>
              <a:rPr lang="en-US" sz="1600" dirty="0" smtClean="0"/>
              <a:t>comment</a:t>
            </a:r>
          </a:p>
          <a:p>
            <a:pPr marL="2632075" lvl="6">
              <a:lnSpc>
                <a:spcPct val="90000"/>
              </a:lnSpc>
              <a:buFont typeface="Wingdings" charset="0"/>
              <a:buChar char="Ø"/>
              <a:tabLst>
                <a:tab pos="1193800" algn="l"/>
              </a:tabLst>
              <a:defRPr/>
            </a:pPr>
            <a:endParaRPr lang="en-US" sz="1600" b="1" dirty="0">
              <a:solidFill>
                <a:srgbClr val="CC3300"/>
              </a:solidFill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800" dirty="0" smtClean="0">
                <a:cs typeface="+mn-cs"/>
              </a:rPr>
              <a:t>		by</a:t>
            </a:r>
            <a:r>
              <a:rPr lang="en-US" sz="1800" b="1" dirty="0" smtClean="0">
                <a:solidFill>
                  <a:srgbClr val="CC3300"/>
                </a:solidFill>
                <a:cs typeface="+mn-cs"/>
              </a:rPr>
              <a:t> </a:t>
            </a:r>
            <a:r>
              <a:rPr lang="en-US" sz="1800" b="1" u="dbl" dirty="0" smtClean="0">
                <a:solidFill>
                  <a:srgbClr val="CC3300"/>
                </a:solidFill>
                <a:cs typeface="+mn-cs"/>
              </a:rPr>
              <a:t>OCTOBER </a:t>
            </a:r>
            <a:r>
              <a:rPr lang="en-US" sz="1800" b="1" u="dbl" dirty="0" smtClean="0">
                <a:solidFill>
                  <a:srgbClr val="CC3300"/>
                </a:solidFill>
                <a:cs typeface="+mn-cs"/>
              </a:rPr>
              <a:t>15, 4:30 p.m. </a:t>
            </a:r>
            <a:r>
              <a:rPr lang="en-US" sz="1800" u="dbl" dirty="0" smtClean="0">
                <a:cs typeface="+mn-cs"/>
              </a:rPr>
              <a:t> </a:t>
            </a:r>
            <a:endParaRPr lang="en-US" sz="1800" u="dbl" dirty="0" smtClean="0">
              <a:cs typeface="+mn-cs"/>
            </a:endParaRPr>
          </a:p>
          <a:p>
            <a:pPr marL="2632075" lvl="6">
              <a:buFont typeface="Wingdings" charset="0"/>
              <a:buChar char="Ø"/>
              <a:defRPr/>
            </a:pPr>
            <a:r>
              <a:rPr lang="en-US" sz="1600" dirty="0" smtClean="0"/>
              <a:t>deliver original + 2 copies of </a:t>
            </a:r>
            <a:r>
              <a:rPr lang="en-US" sz="1600" i="1" dirty="0" smtClean="0"/>
              <a:t>Appendix P1</a:t>
            </a:r>
            <a:r>
              <a:rPr lang="en-US" sz="1600" dirty="0" smtClean="0"/>
              <a:t> to </a:t>
            </a:r>
            <a:r>
              <a:rPr lang="en-US" sz="1600" u="sng" dirty="0" smtClean="0"/>
              <a:t>District Office of Human Resources</a:t>
            </a:r>
            <a:r>
              <a:rPr lang="en-US" sz="1600" dirty="0" smtClean="0"/>
              <a:t> – </a:t>
            </a:r>
            <a:r>
              <a:rPr lang="en-US" sz="1600" i="1" dirty="0" smtClean="0"/>
              <a:t>keep signed/dated </a:t>
            </a:r>
            <a:r>
              <a:rPr lang="ja-JP" altLang="en-US" sz="1600" i="1" dirty="0" smtClean="0"/>
              <a:t>“</a:t>
            </a:r>
            <a:r>
              <a:rPr lang="en-US" sz="1600" i="1" dirty="0" smtClean="0"/>
              <a:t>Tear Sheet</a:t>
            </a:r>
            <a:r>
              <a:rPr lang="ja-JP" altLang="en-US" sz="1600" i="1" dirty="0" smtClean="0"/>
              <a:t>”</a:t>
            </a:r>
            <a:r>
              <a:rPr lang="en-US" sz="1600" i="1" dirty="0" smtClean="0"/>
              <a:t> (p.2)</a:t>
            </a:r>
          </a:p>
          <a:p>
            <a:pPr lvl="3" eaLnBrk="1" hangingPunct="1">
              <a:buFont typeface="Wingdings" charset="0"/>
              <a:buChar char="Ø"/>
              <a:defRPr/>
            </a:pPr>
            <a:endParaRPr lang="en-US" sz="800" b="1" i="1" dirty="0">
              <a:sym typeface="Wingdings" charset="0"/>
            </a:endParaRPr>
          </a:p>
          <a:p>
            <a:pPr marL="2632075" lvl="6">
              <a:buFont typeface="Wingdings" charset="0"/>
              <a:buChar char="Ø"/>
              <a:defRPr/>
            </a:pPr>
            <a:r>
              <a:rPr lang="en-US" sz="1600" dirty="0" smtClean="0">
                <a:sym typeface="Wingdings" charset="0"/>
              </a:rPr>
              <a:t>deliver </a:t>
            </a:r>
            <a:r>
              <a:rPr lang="en-US" sz="1600" dirty="0" smtClean="0"/>
              <a:t>1 copy to college President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 smtClean="0">
                <a:cs typeface="+mn-cs"/>
              </a:rPr>
              <a:t>	  </a:t>
            </a:r>
          </a:p>
        </p:txBody>
      </p:sp>
      <p:pic>
        <p:nvPicPr>
          <p:cNvPr id="3" name="Picture 2" descr="MC900293512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" y="1752600"/>
            <a:ext cx="1447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98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83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3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83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830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830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830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PDL Application Sections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343400"/>
          </a:xfrm>
        </p:spPr>
        <p:txBody>
          <a:bodyPr/>
          <a:lstStyle/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169863" lvl="2" indent="-169863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lvl="2" eaLnBrk="1" hangingPunct="1">
              <a:lnSpc>
                <a:spcPct val="90000"/>
              </a:lnSpc>
              <a:defRPr/>
            </a:pPr>
            <a:endParaRPr lang="en-US" sz="800" i="1" dirty="0" smtClean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en-US" sz="800" dirty="0" smtClean="0"/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endParaRPr lang="en-US" sz="800" dirty="0"/>
          </a:p>
          <a:p>
            <a:pPr marL="231775" lvl="2" eaLnBrk="1" hangingPunct="1">
              <a:lnSpc>
                <a:spcPct val="90000"/>
              </a:lnSpc>
              <a:buFontTx/>
              <a:buNone/>
              <a:defRPr/>
            </a:pPr>
            <a:endParaRPr lang="en-US" sz="800" b="1" dirty="0">
              <a:solidFill>
                <a:srgbClr val="CC33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622020"/>
              </p:ext>
            </p:extLst>
          </p:nvPr>
        </p:nvGraphicFramePr>
        <p:xfrm>
          <a:off x="685800" y="1828800"/>
          <a:ext cx="7696200" cy="4192283"/>
        </p:xfrm>
        <a:graphic>
          <a:graphicData uri="http://schemas.openxmlformats.org/drawingml/2006/table">
            <a:tbl>
              <a:tblPr/>
              <a:tblGrid>
                <a:gridCol w="3733800"/>
                <a:gridCol w="3962400"/>
              </a:tblGrid>
              <a:tr h="579438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I: 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Objective(s)</a:t>
                      </a: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= broad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goal(s) to </a:t>
                      </a:r>
                    </a:p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enhance job performance/prof growth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you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or others will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be affected by PDL 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9638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4763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II:  </a:t>
                      </a: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Activities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= </a:t>
                      </a:r>
                    </a:p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• specific</a:t>
                      </a:r>
                      <a:r>
                        <a:rPr kumimoji="0" lang="en-US" alt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work done each PDL quarter</a:t>
                      </a:r>
                    </a:p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• of appropriate substance/duration</a:t>
                      </a:r>
                    </a:p>
                    <a:p>
                      <a:pPr marL="4763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• can’t be “primary duties”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What you will do each quarter of PDL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550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588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1588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III: </a:t>
                      </a: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Verification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=</a:t>
                      </a:r>
                      <a:r>
                        <a:rPr kumimoji="0" lang="en-US" altLang="en-US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item(s) submitted end</a:t>
                      </a:r>
                    </a:p>
                    <a:p>
                      <a:pPr marL="1588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 of leave showing objectives achieved,</a:t>
                      </a:r>
                    </a:p>
                    <a:p>
                      <a:pPr marL="1588" marR="0" lvl="2" indent="0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 activities successfully completed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you will verify PDL 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IV: </a:t>
                      </a: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Benefits to Employee</a:t>
                      </a:r>
                    </a:p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you will use/apply PDL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V:  </a:t>
                      </a: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Benefits to Students/District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4572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students/District will be impacted by PDL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5325">
                <a:tc>
                  <a:txBody>
                    <a:bodyPr/>
                    <a:lstStyle>
                      <a:lvl1pPr marL="342900" indent="-342900" defTabSz="4572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defTabSz="4572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2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VI: </a:t>
                      </a: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Dean’s Signature/Comment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58738" indent="-1588" defTabSz="63500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1pPr>
                      <a:lvl2pPr marL="742950" indent="-285750" defTabSz="6350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2pPr>
                      <a:lvl3pPr marL="1143000" indent="-228600" defTabSz="635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3pPr>
                      <a:lvl4pPr marL="1600200" indent="-228600" defTabSz="63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4pPr>
                      <a:lvl5pPr marL="2057400" indent="-228600" defTabSz="63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5pPr>
                      <a:lvl6pPr marL="25146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6pPr>
                      <a:lvl7pPr marL="29718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7pPr>
                      <a:lvl8pPr marL="34290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8pPr>
                      <a:lvl9pPr marL="3886200" indent="-228600" defTabSz="635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58738" marR="0" lvl="0" indent="-1588" algn="l" defTabSz="635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  <a:p>
                      <a:pPr marL="58738" marR="0" lvl="0" indent="-1588" algn="l" defTabSz="635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How Dean views PDL</a:t>
                      </a:r>
                    </a:p>
                    <a:p>
                      <a:pPr marL="58738" marR="0" lvl="0" indent="-1588" algn="l" defTabSz="635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2" marB="45722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B5B58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096962"/>
          </a:xfrm>
          <a:solidFill>
            <a:srgbClr val="CC3300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chemeClr val="bg1"/>
                </a:solidFill>
                <a:cs typeface="+mj-cs"/>
              </a:rPr>
              <a:t>PDL Application Objective </a:t>
            </a:r>
            <a:r>
              <a:rPr lang="en-US" sz="3600" dirty="0" err="1" smtClean="0">
                <a:solidFill>
                  <a:schemeClr val="bg1"/>
                </a:solidFill>
                <a:cs typeface="+mj-cs"/>
              </a:rPr>
              <a:t>vs</a:t>
            </a:r>
            <a:r>
              <a:rPr lang="en-US" sz="3600" dirty="0" smtClean="0">
                <a:solidFill>
                  <a:schemeClr val="bg1"/>
                </a:solidFill>
                <a:cs typeface="+mj-cs"/>
              </a:rPr>
              <a:t> Activity</a:t>
            </a:r>
            <a:endParaRPr lang="en-US" b="1" dirty="0" smtClean="0">
              <a:solidFill>
                <a:schemeClr val="bg1"/>
              </a:solidFill>
              <a:cs typeface="+mj-cs"/>
            </a:endParaRP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495800"/>
          </a:xfrm>
        </p:spPr>
        <p:txBody>
          <a:bodyPr/>
          <a:lstStyle/>
          <a:p>
            <a:pPr marL="1588" indent="-1588" algn="ctr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smtClean="0"/>
              <a:t>OBJECTIVE</a:t>
            </a:r>
            <a:endParaRPr lang="en-US" altLang="en-US" sz="1200" dirty="0" smtClean="0"/>
          </a:p>
          <a:p>
            <a:pPr marL="1588" indent="-1588" eaLnBrk="1" hangingPunct="1"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• </a:t>
            </a:r>
            <a:r>
              <a:rPr lang="en-US" altLang="en-US" sz="1800" dirty="0" smtClean="0">
                <a:solidFill>
                  <a:srgbClr val="000000"/>
                </a:solidFill>
              </a:rPr>
              <a:t>Generally, 1 to 3 Objectives</a:t>
            </a:r>
          </a:p>
          <a:p>
            <a:pPr marL="171450" indent="-171450" eaLnBrk="1" hangingPunct="1"/>
            <a:r>
              <a:rPr lang="en-US" altLang="en-US" sz="1800" b="1" dirty="0">
                <a:solidFill>
                  <a:srgbClr val="CC3300"/>
                </a:solidFill>
              </a:rPr>
              <a:t>General purpose </a:t>
            </a:r>
            <a:r>
              <a:rPr lang="en-US" altLang="en-US" sz="1800" dirty="0">
                <a:solidFill>
                  <a:srgbClr val="000000"/>
                </a:solidFill>
              </a:rPr>
              <a:t>of leave</a:t>
            </a:r>
          </a:p>
          <a:p>
            <a:pPr marL="1588" indent="-1588" eaLnBrk="1" hangingPunct="1">
              <a:buFontTx/>
              <a:buNone/>
            </a:pPr>
            <a:r>
              <a:rPr lang="en-US" altLang="en-US" sz="1800" dirty="0" smtClean="0"/>
              <a:t>• </a:t>
            </a:r>
            <a:r>
              <a:rPr lang="en-US" altLang="en-US" sz="1800" b="1" dirty="0" smtClean="0">
                <a:solidFill>
                  <a:srgbClr val="CC3300"/>
                </a:solidFill>
              </a:rPr>
              <a:t>Broad goal: </a:t>
            </a:r>
            <a:r>
              <a:rPr lang="en-US" altLang="en-US" sz="1800" dirty="0" smtClean="0"/>
              <a:t>more than 1 activity could achieve it</a:t>
            </a:r>
          </a:p>
          <a:p>
            <a:pPr marL="1588" indent="-1588" eaLnBrk="1" hangingPunct="1">
              <a:buFontTx/>
              <a:buNone/>
            </a:pPr>
            <a:r>
              <a:rPr lang="en-US" altLang="en-US" sz="1800" dirty="0" smtClean="0"/>
              <a:t>• </a:t>
            </a:r>
            <a:r>
              <a:rPr lang="en-US" altLang="en-US" sz="1800" b="1" u="sng" dirty="0" smtClean="0">
                <a:solidFill>
                  <a:srgbClr val="CC3300"/>
                </a:solidFill>
              </a:rPr>
              <a:t>MAY </a:t>
            </a:r>
            <a:r>
              <a:rPr lang="en-US" altLang="en-US" sz="1800" b="1" i="1" u="sng" dirty="0" smtClean="0">
                <a:solidFill>
                  <a:srgbClr val="CC3300"/>
                </a:solidFill>
              </a:rPr>
              <a:t>NOT</a:t>
            </a:r>
            <a:r>
              <a:rPr lang="en-US" altLang="en-US" sz="1800" b="1" dirty="0" smtClean="0">
                <a:solidFill>
                  <a:srgbClr val="CC3300"/>
                </a:solidFill>
              </a:rPr>
              <a:t> </a:t>
            </a:r>
            <a:r>
              <a:rPr lang="en-US" altLang="en-US" sz="1800" dirty="0" smtClean="0"/>
              <a:t>be changed after application </a:t>
            </a:r>
            <a:r>
              <a:rPr lang="en-US" altLang="en-US" sz="1800" dirty="0" smtClean="0"/>
              <a:t>approved</a:t>
            </a:r>
            <a:endParaRPr lang="en-US" altLang="en-US" sz="1800" dirty="0" smtClean="0"/>
          </a:p>
          <a:p>
            <a:pPr marL="1588" indent="-1588" algn="ctr" eaLnBrk="1" hangingPunct="1">
              <a:buFontTx/>
              <a:buNone/>
            </a:pPr>
            <a:endParaRPr lang="en-US" altLang="en-US" sz="1800" dirty="0" smtClean="0"/>
          </a:p>
          <a:p>
            <a:pPr marL="1588" indent="-1588" algn="ctr" eaLnBrk="1" hangingPunct="1">
              <a:buFontTx/>
              <a:buNone/>
            </a:pPr>
            <a:r>
              <a:rPr lang="en-US" altLang="en-US" sz="2400" b="1" dirty="0" smtClean="0"/>
              <a:t>ACTIVITY</a:t>
            </a:r>
            <a:endParaRPr lang="en-US" altLang="en-US" sz="2400" b="1" dirty="0" smtClean="0"/>
          </a:p>
          <a:p>
            <a:pPr marL="1588" indent="-1588" eaLnBrk="1" hangingPunct="1">
              <a:lnSpc>
                <a:spcPct val="110000"/>
              </a:lnSpc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• </a:t>
            </a:r>
            <a:r>
              <a:rPr lang="en-US" altLang="en-US" sz="1800" b="1" dirty="0" smtClean="0">
                <a:solidFill>
                  <a:srgbClr val="CC3300"/>
                </a:solidFill>
              </a:rPr>
              <a:t>Specific action </a:t>
            </a:r>
            <a:r>
              <a:rPr lang="en-US" altLang="en-US" sz="1800" dirty="0" smtClean="0"/>
              <a:t>completed in the PDL quarter to achieve objective</a:t>
            </a:r>
          </a:p>
          <a:p>
            <a:pPr marL="1588" indent="-1588" eaLnBrk="1" hangingPunct="1">
              <a:lnSpc>
                <a:spcPct val="110000"/>
              </a:lnSpc>
              <a:buFontTx/>
              <a:buNone/>
            </a:pPr>
            <a:r>
              <a:rPr lang="en-US" altLang="en-US" sz="1800" dirty="0" smtClean="0"/>
              <a:t>• </a:t>
            </a:r>
            <a:r>
              <a:rPr lang="en-US" altLang="en-US" sz="1800" b="1" u="sng" dirty="0" smtClean="0">
                <a:solidFill>
                  <a:srgbClr val="CC3300"/>
                </a:solidFill>
              </a:rPr>
              <a:t>MAY </a:t>
            </a:r>
            <a:r>
              <a:rPr lang="en-US" altLang="en-US" sz="1800" dirty="0" smtClean="0"/>
              <a:t>be changed* after application approved using Appendix P2</a:t>
            </a:r>
          </a:p>
          <a:p>
            <a:pPr marL="1588" indent="-1588" eaLnBrk="1" hangingPunct="1">
              <a:lnSpc>
                <a:spcPct val="110000"/>
              </a:lnSpc>
              <a:buFontTx/>
              <a:buNone/>
            </a:pPr>
            <a:r>
              <a:rPr lang="en-US" altLang="en-US" sz="1800" dirty="0" smtClean="0"/>
              <a:t>		* </a:t>
            </a:r>
            <a:r>
              <a:rPr lang="en-US" altLang="en-US" sz="1600" b="1" i="1" dirty="0" smtClean="0"/>
              <a:t>change = </a:t>
            </a:r>
          </a:p>
          <a:p>
            <a:pPr marL="1770063" eaLnBrk="1" hangingPunct="1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b="1" i="1" dirty="0" smtClean="0"/>
              <a:t>shifting activity to other PDL quarter; OR </a:t>
            </a:r>
          </a:p>
          <a:p>
            <a:pPr marL="1770063" eaLnBrk="1" hangingPunct="1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b="1" i="1" dirty="0" smtClean="0"/>
              <a:t>deletion/reduction/addition of activity or verification; OR </a:t>
            </a:r>
          </a:p>
          <a:p>
            <a:pPr marL="1770063" eaLnBrk="1" hangingPunct="1">
              <a:lnSpc>
                <a:spcPct val="110000"/>
              </a:lnSpc>
              <a:buFont typeface="+mj-lt"/>
              <a:buAutoNum type="arabicPeriod"/>
            </a:pPr>
            <a:r>
              <a:rPr lang="en-US" altLang="en-US" sz="1600" b="1" i="1" dirty="0" smtClean="0"/>
              <a:t>change to an activity or verification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6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2989</TotalTime>
  <Words>943</Words>
  <Application>Microsoft Office PowerPoint</Application>
  <PresentationFormat>On-screen Show (4:3)</PresentationFormat>
  <Paragraphs>322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Image</vt:lpstr>
      <vt:lpstr>PowerPoint Presentation</vt:lpstr>
      <vt:lpstr>PowerPoint Presentation</vt:lpstr>
      <vt:lpstr>PowerPoint Presentation</vt:lpstr>
      <vt:lpstr>PDL Application = Binding Contract    </vt:lpstr>
      <vt:lpstr>PDL Application = Binding Contract    </vt:lpstr>
      <vt:lpstr>PDL Application Approval</vt:lpstr>
      <vt:lpstr>PDL Application Deadlines</vt:lpstr>
      <vt:lpstr>PDL Application Sections</vt:lpstr>
      <vt:lpstr>PDL Application Objective vs Activity</vt:lpstr>
      <vt:lpstr>Samples</vt:lpstr>
      <vt:lpstr> Tips on Describing Activities</vt:lpstr>
      <vt:lpstr>PDL Application Verification</vt:lpstr>
      <vt:lpstr>Samples</vt:lpstr>
      <vt:lpstr>The Change Request: Appendix P2</vt:lpstr>
      <vt:lpstr>PDL Change Request </vt:lpstr>
      <vt:lpstr>PDL Change Request–Approval </vt:lpstr>
      <vt:lpstr>The Report Appendix P3:</vt:lpstr>
      <vt:lpstr>PDL Report–Deadline</vt:lpstr>
      <vt:lpstr> PDL Report–Approval</vt:lpstr>
      <vt:lpstr>PowerPoint Presentation</vt:lpstr>
      <vt:lpstr>Helpful Tips</vt:lpstr>
      <vt:lpstr>Helpful Tips</vt:lpstr>
      <vt:lpstr>FAQs</vt:lpstr>
    </vt:vector>
  </TitlesOfParts>
  <Company>Foothill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dorene</dc:creator>
  <cp:lastModifiedBy>dnovotny</cp:lastModifiedBy>
  <cp:revision>239</cp:revision>
  <cp:lastPrinted>2018-05-17T17:53:44Z</cp:lastPrinted>
  <dcterms:modified xsi:type="dcterms:W3CDTF">2018-05-17T18:15:06Z</dcterms:modified>
</cp:coreProperties>
</file>