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2" r:id="rId2"/>
    <p:sldId id="269" r:id="rId3"/>
    <p:sldId id="270" r:id="rId4"/>
    <p:sldId id="294" r:id="rId5"/>
    <p:sldId id="274" r:id="rId6"/>
    <p:sldId id="275" r:id="rId7"/>
    <p:sldId id="278" r:id="rId8"/>
    <p:sldId id="277" r:id="rId9"/>
    <p:sldId id="276" r:id="rId10"/>
    <p:sldId id="284" r:id="rId11"/>
    <p:sldId id="285" r:id="rId12"/>
    <p:sldId id="286" r:id="rId13"/>
    <p:sldId id="281" r:id="rId14"/>
    <p:sldId id="258" r:id="rId15"/>
    <p:sldId id="295" r:id="rId16"/>
    <p:sldId id="287" r:id="rId17"/>
    <p:sldId id="288" r:id="rId18"/>
    <p:sldId id="292" r:id="rId19"/>
    <p:sldId id="291" r:id="rId20"/>
    <p:sldId id="289" r:id="rId21"/>
    <p:sldId id="290" r:id="rId22"/>
    <p:sldId id="261" r:id="rId23"/>
    <p:sldId id="283" r:id="rId2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CDE6F0-BDDA-4033-8A4B-52A9ACCE373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65FC60-D0B7-42CA-B30C-927B81C0AB40}">
      <dgm:prSet phldrT="[Text]"/>
      <dgm:spPr>
        <a:noFill/>
        <a:ln w="57150">
          <a:solidFill>
            <a:schemeClr val="tx1"/>
          </a:solidFill>
        </a:ln>
      </dgm:spPr>
      <dgm:t>
        <a:bodyPr/>
        <a:lstStyle/>
        <a:p>
          <a:r>
            <a:rPr lang="en-US" b="1" dirty="0"/>
            <a:t>Civic Capacity for Equity and Social Justice in the areas of...</a:t>
          </a:r>
        </a:p>
      </dgm:t>
    </dgm:pt>
    <dgm:pt modelId="{BC011575-CEF2-460A-AE52-A96B6D434C79}" type="parTrans" cxnId="{0F601E86-1298-42CF-BE9F-3F6FF7487979}">
      <dgm:prSet/>
      <dgm:spPr/>
      <dgm:t>
        <a:bodyPr/>
        <a:lstStyle/>
        <a:p>
          <a:endParaRPr lang="en-US"/>
        </a:p>
      </dgm:t>
    </dgm:pt>
    <dgm:pt modelId="{A232C390-B76C-469D-A0D4-116794FFD84B}" type="sibTrans" cxnId="{0F601E86-1298-42CF-BE9F-3F6FF7487979}">
      <dgm:prSet/>
      <dgm:spPr/>
      <dgm:t>
        <a:bodyPr/>
        <a:lstStyle/>
        <a:p>
          <a:endParaRPr lang="en-US"/>
        </a:p>
      </dgm:t>
    </dgm:pt>
    <dgm:pt modelId="{CAD71873-7D24-45F2-BD8C-DEE823F0B0F1}">
      <dgm:prSet phldrT="[Text]" custT="1"/>
      <dgm:spPr>
        <a:noFill/>
        <a:ln w="57150">
          <a:solidFill>
            <a:srgbClr val="FFFF00"/>
          </a:solidFill>
        </a:ln>
      </dgm:spPr>
      <dgm:t>
        <a:bodyPr/>
        <a:lstStyle/>
        <a:p>
          <a:r>
            <a:rPr lang="en-US" sz="2800" dirty="0"/>
            <a:t>Environmental </a:t>
          </a:r>
          <a:r>
            <a:rPr lang="en-US" sz="2800" dirty="0" smtClean="0"/>
            <a:t>Awareness</a:t>
          </a:r>
          <a:endParaRPr lang="en-US" sz="2800" dirty="0"/>
        </a:p>
        <a:p>
          <a:endParaRPr lang="en-US" sz="1200" dirty="0"/>
        </a:p>
      </dgm:t>
    </dgm:pt>
    <dgm:pt modelId="{51DA5636-1D96-4F83-82B5-4F07D1835959}" type="parTrans" cxnId="{A969EC24-F42D-43EC-A798-6D667E67D880}">
      <dgm:prSet/>
      <dgm:spPr/>
      <dgm:t>
        <a:bodyPr/>
        <a:lstStyle/>
        <a:p>
          <a:endParaRPr lang="en-US"/>
        </a:p>
      </dgm:t>
    </dgm:pt>
    <dgm:pt modelId="{33B84ED8-E381-4AE2-9A51-8C31D83DF5C8}" type="sibTrans" cxnId="{A969EC24-F42D-43EC-A798-6D667E67D880}">
      <dgm:prSet/>
      <dgm:spPr/>
      <dgm:t>
        <a:bodyPr/>
        <a:lstStyle/>
        <a:p>
          <a:endParaRPr lang="en-US"/>
        </a:p>
      </dgm:t>
    </dgm:pt>
    <dgm:pt modelId="{B5705F04-2841-443D-B57E-9CE2F5035174}">
      <dgm:prSet phldrT="[Text]" custT="1"/>
      <dgm:spPr>
        <a:noFill/>
        <a:ln w="57150">
          <a:solidFill>
            <a:srgbClr val="7030A0"/>
          </a:solidFill>
        </a:ln>
      </dgm:spPr>
      <dgm:t>
        <a:bodyPr/>
        <a:lstStyle/>
        <a:p>
          <a:r>
            <a:rPr lang="en-US" sz="2800" dirty="0"/>
            <a:t>Social Awareness: </a:t>
          </a:r>
        </a:p>
      </dgm:t>
    </dgm:pt>
    <dgm:pt modelId="{BAAFDA39-B79E-49E1-8F35-54BFA80E52CF}" type="parTrans" cxnId="{DFC185BA-610B-4C46-9FFB-C9F79FD8AA2F}">
      <dgm:prSet/>
      <dgm:spPr/>
      <dgm:t>
        <a:bodyPr/>
        <a:lstStyle/>
        <a:p>
          <a:endParaRPr lang="en-US"/>
        </a:p>
      </dgm:t>
    </dgm:pt>
    <dgm:pt modelId="{E71E6419-A76D-4EFF-A31C-64796349B1E1}" type="sibTrans" cxnId="{DFC185BA-610B-4C46-9FFB-C9F79FD8AA2F}">
      <dgm:prSet/>
      <dgm:spPr/>
      <dgm:t>
        <a:bodyPr/>
        <a:lstStyle/>
        <a:p>
          <a:endParaRPr lang="en-US"/>
        </a:p>
      </dgm:t>
    </dgm:pt>
    <dgm:pt modelId="{698AE330-47C7-469A-A419-3879EBE9CFC2}">
      <dgm:prSet custT="1"/>
      <dgm:spPr>
        <a:noFill/>
        <a:ln w="57150">
          <a:solidFill>
            <a:srgbClr val="FFC000"/>
          </a:solidFill>
        </a:ln>
      </dgm:spPr>
      <dgm:t>
        <a:bodyPr/>
        <a:lstStyle/>
        <a:p>
          <a:r>
            <a:rPr lang="en-US" sz="2800" dirty="0"/>
            <a:t>Global </a:t>
          </a:r>
          <a:r>
            <a:rPr lang="en-US" sz="2800" dirty="0" smtClean="0"/>
            <a:t>Aware-</a:t>
          </a:r>
          <a:r>
            <a:rPr lang="en-US" sz="2800" dirty="0" err="1" smtClean="0"/>
            <a:t>ness</a:t>
          </a:r>
          <a:endParaRPr lang="en-US" sz="2800" dirty="0"/>
        </a:p>
      </dgm:t>
    </dgm:pt>
    <dgm:pt modelId="{4A9EFFFE-48C1-4184-A3DF-67E708018FD1}" type="parTrans" cxnId="{D925B7D1-26AA-43A4-9545-7899FBFFBD7D}">
      <dgm:prSet/>
      <dgm:spPr/>
      <dgm:t>
        <a:bodyPr/>
        <a:lstStyle/>
        <a:p>
          <a:endParaRPr lang="en-US"/>
        </a:p>
      </dgm:t>
    </dgm:pt>
    <dgm:pt modelId="{57288E09-2298-42CA-8D72-F988AF96B16A}" type="sibTrans" cxnId="{D925B7D1-26AA-43A4-9545-7899FBFFBD7D}">
      <dgm:prSet/>
      <dgm:spPr/>
      <dgm:t>
        <a:bodyPr/>
        <a:lstStyle/>
        <a:p>
          <a:endParaRPr lang="en-US"/>
        </a:p>
      </dgm:t>
    </dgm:pt>
    <dgm:pt modelId="{4DEC01A5-B1B3-4629-9F01-ACF69F4EEC19}">
      <dgm:prSet custT="1"/>
      <dgm:spPr>
        <a:noFill/>
        <a:ln w="57150">
          <a:solidFill>
            <a:srgbClr val="00B050"/>
          </a:solidFill>
        </a:ln>
      </dgm:spPr>
      <dgm:t>
        <a:bodyPr/>
        <a:lstStyle/>
        <a:p>
          <a:r>
            <a:rPr lang="en-US" sz="2800" dirty="0"/>
            <a:t> Cultural </a:t>
          </a:r>
          <a:r>
            <a:rPr lang="en-US" sz="2800" dirty="0" smtClean="0"/>
            <a:t>Aware-</a:t>
          </a:r>
          <a:r>
            <a:rPr lang="en-US" sz="2800" dirty="0" err="1" smtClean="0"/>
            <a:t>ness</a:t>
          </a:r>
          <a:endParaRPr lang="en-US" sz="2800" dirty="0"/>
        </a:p>
      </dgm:t>
    </dgm:pt>
    <dgm:pt modelId="{7A439FCA-0561-4165-A659-2EAAC7831DDF}" type="parTrans" cxnId="{08EF4F2B-6C84-49E3-A389-FC07E08EEF58}">
      <dgm:prSet/>
      <dgm:spPr/>
      <dgm:t>
        <a:bodyPr/>
        <a:lstStyle/>
        <a:p>
          <a:endParaRPr lang="en-US"/>
        </a:p>
      </dgm:t>
    </dgm:pt>
    <dgm:pt modelId="{056DA9C6-9658-436D-B433-9DF2CB5298C8}" type="sibTrans" cxnId="{08EF4F2B-6C84-49E3-A389-FC07E08EEF58}">
      <dgm:prSet/>
      <dgm:spPr/>
      <dgm:t>
        <a:bodyPr/>
        <a:lstStyle/>
        <a:p>
          <a:endParaRPr lang="en-US"/>
        </a:p>
      </dgm:t>
    </dgm:pt>
    <dgm:pt modelId="{81E2C53D-CE7A-4B96-9D6F-EB15E80232B9}" type="pres">
      <dgm:prSet presAssocID="{34CDE6F0-BDDA-4033-8A4B-52A9ACCE373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559235-C8E1-4F75-997E-F013A668F092}" type="pres">
      <dgm:prSet presAssocID="{34CDE6F0-BDDA-4033-8A4B-52A9ACCE3739}" presName="radial" presStyleCnt="0">
        <dgm:presLayoutVars>
          <dgm:animLvl val="ctr"/>
        </dgm:presLayoutVars>
      </dgm:prSet>
      <dgm:spPr/>
    </dgm:pt>
    <dgm:pt modelId="{A5C1EF18-92BD-447E-BDFB-C50B7B155E5C}" type="pres">
      <dgm:prSet presAssocID="{3465FC60-D0B7-42CA-B30C-927B81C0AB40}" presName="centerShape" presStyleLbl="vennNode1" presStyleIdx="0" presStyleCnt="5" custScaleX="73528" custScaleY="76770" custLinFactNeighborX="-288" custLinFactNeighborY="865"/>
      <dgm:spPr/>
      <dgm:t>
        <a:bodyPr/>
        <a:lstStyle/>
        <a:p>
          <a:endParaRPr lang="en-US"/>
        </a:p>
      </dgm:t>
    </dgm:pt>
    <dgm:pt modelId="{5AD88454-8A99-4153-A788-40BF76733C09}" type="pres">
      <dgm:prSet presAssocID="{CAD71873-7D24-45F2-BD8C-DEE823F0B0F1}" presName="node" presStyleLbl="vennNode1" presStyleIdx="1" presStyleCnt="5" custScaleX="218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284DB-679A-412A-9599-65D41F5ED4E8}" type="pres">
      <dgm:prSet presAssocID="{698AE330-47C7-469A-A419-3879EBE9CFC2}" presName="node" presStyleLbl="vennNode1" presStyleIdx="2" presStyleCnt="5" custScaleX="128273" custScaleY="195637" custRadScaleRad="108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DBB90-03E7-4095-9BF9-8B2D9AC09ADA}" type="pres">
      <dgm:prSet presAssocID="{B5705F04-2841-443D-B57E-9CE2F5035174}" presName="node" presStyleLbl="vennNode1" presStyleIdx="3" presStyleCnt="5" custScaleX="205874" custRadScaleRad="100031" custRadScaleInc="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C89E8-5AAE-4E44-A183-3041CEC1A32B}" type="pres">
      <dgm:prSet presAssocID="{4DEC01A5-B1B3-4629-9F01-ACF69F4EEC19}" presName="node" presStyleLbl="vennNode1" presStyleIdx="4" presStyleCnt="5" custScaleX="129509" custScaleY="192225" custRadScaleRad="109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9FFE9F-4C70-4B84-812C-975B277953D4}" type="presOf" srcId="{3465FC60-D0B7-42CA-B30C-927B81C0AB40}" destId="{A5C1EF18-92BD-447E-BDFB-C50B7B155E5C}" srcOrd="0" destOrd="0" presId="urn:microsoft.com/office/officeart/2005/8/layout/radial3"/>
    <dgm:cxn modelId="{D925B7D1-26AA-43A4-9545-7899FBFFBD7D}" srcId="{3465FC60-D0B7-42CA-B30C-927B81C0AB40}" destId="{698AE330-47C7-469A-A419-3879EBE9CFC2}" srcOrd="1" destOrd="0" parTransId="{4A9EFFFE-48C1-4184-A3DF-67E708018FD1}" sibTransId="{57288E09-2298-42CA-8D72-F988AF96B16A}"/>
    <dgm:cxn modelId="{22013540-52B0-4042-9390-10C500B90990}" type="presOf" srcId="{4DEC01A5-B1B3-4629-9F01-ACF69F4EEC19}" destId="{2B4C89E8-5AAE-4E44-A183-3041CEC1A32B}" srcOrd="0" destOrd="0" presId="urn:microsoft.com/office/officeart/2005/8/layout/radial3"/>
    <dgm:cxn modelId="{08EF4F2B-6C84-49E3-A389-FC07E08EEF58}" srcId="{3465FC60-D0B7-42CA-B30C-927B81C0AB40}" destId="{4DEC01A5-B1B3-4629-9F01-ACF69F4EEC19}" srcOrd="3" destOrd="0" parTransId="{7A439FCA-0561-4165-A659-2EAAC7831DDF}" sibTransId="{056DA9C6-9658-436D-B433-9DF2CB5298C8}"/>
    <dgm:cxn modelId="{A5285EF4-9AE3-4CCB-9B3D-E60884C1DF42}" type="presOf" srcId="{34CDE6F0-BDDA-4033-8A4B-52A9ACCE3739}" destId="{81E2C53D-CE7A-4B96-9D6F-EB15E80232B9}" srcOrd="0" destOrd="0" presId="urn:microsoft.com/office/officeart/2005/8/layout/radial3"/>
    <dgm:cxn modelId="{A99D6B76-B3FC-490F-B703-EA98D0E48A2A}" type="presOf" srcId="{698AE330-47C7-469A-A419-3879EBE9CFC2}" destId="{1FC284DB-679A-412A-9599-65D41F5ED4E8}" srcOrd="0" destOrd="0" presId="urn:microsoft.com/office/officeart/2005/8/layout/radial3"/>
    <dgm:cxn modelId="{542AE77B-7C54-492C-A6A4-0CE259619BE8}" type="presOf" srcId="{CAD71873-7D24-45F2-BD8C-DEE823F0B0F1}" destId="{5AD88454-8A99-4153-A788-40BF76733C09}" srcOrd="0" destOrd="0" presId="urn:microsoft.com/office/officeart/2005/8/layout/radial3"/>
    <dgm:cxn modelId="{0F601E86-1298-42CF-BE9F-3F6FF7487979}" srcId="{34CDE6F0-BDDA-4033-8A4B-52A9ACCE3739}" destId="{3465FC60-D0B7-42CA-B30C-927B81C0AB40}" srcOrd="0" destOrd="0" parTransId="{BC011575-CEF2-460A-AE52-A96B6D434C79}" sibTransId="{A232C390-B76C-469D-A0D4-116794FFD84B}"/>
    <dgm:cxn modelId="{A969EC24-F42D-43EC-A798-6D667E67D880}" srcId="{3465FC60-D0B7-42CA-B30C-927B81C0AB40}" destId="{CAD71873-7D24-45F2-BD8C-DEE823F0B0F1}" srcOrd="0" destOrd="0" parTransId="{51DA5636-1D96-4F83-82B5-4F07D1835959}" sibTransId="{33B84ED8-E381-4AE2-9A51-8C31D83DF5C8}"/>
    <dgm:cxn modelId="{DFC185BA-610B-4C46-9FFB-C9F79FD8AA2F}" srcId="{3465FC60-D0B7-42CA-B30C-927B81C0AB40}" destId="{B5705F04-2841-443D-B57E-9CE2F5035174}" srcOrd="2" destOrd="0" parTransId="{BAAFDA39-B79E-49E1-8F35-54BFA80E52CF}" sibTransId="{E71E6419-A76D-4EFF-A31C-64796349B1E1}"/>
    <dgm:cxn modelId="{581DF274-545D-4D5E-84C1-6C771408F37C}" type="presOf" srcId="{B5705F04-2841-443D-B57E-9CE2F5035174}" destId="{7A9DBB90-03E7-4095-9BF9-8B2D9AC09ADA}" srcOrd="0" destOrd="0" presId="urn:microsoft.com/office/officeart/2005/8/layout/radial3"/>
    <dgm:cxn modelId="{144EBAC6-99FE-4387-B500-635401B0DC7A}" type="presParOf" srcId="{81E2C53D-CE7A-4B96-9D6F-EB15E80232B9}" destId="{38559235-C8E1-4F75-997E-F013A668F092}" srcOrd="0" destOrd="0" presId="urn:microsoft.com/office/officeart/2005/8/layout/radial3"/>
    <dgm:cxn modelId="{4690E242-EB1C-412B-9B5A-8C409DC328D8}" type="presParOf" srcId="{38559235-C8E1-4F75-997E-F013A668F092}" destId="{A5C1EF18-92BD-447E-BDFB-C50B7B155E5C}" srcOrd="0" destOrd="0" presId="urn:microsoft.com/office/officeart/2005/8/layout/radial3"/>
    <dgm:cxn modelId="{F1530CBA-5D03-4C36-952B-1DFBC2E61B9E}" type="presParOf" srcId="{38559235-C8E1-4F75-997E-F013A668F092}" destId="{5AD88454-8A99-4153-A788-40BF76733C09}" srcOrd="1" destOrd="0" presId="urn:microsoft.com/office/officeart/2005/8/layout/radial3"/>
    <dgm:cxn modelId="{849E34B0-67F6-4866-B732-6751851252B3}" type="presParOf" srcId="{38559235-C8E1-4F75-997E-F013A668F092}" destId="{1FC284DB-679A-412A-9599-65D41F5ED4E8}" srcOrd="2" destOrd="0" presId="urn:microsoft.com/office/officeart/2005/8/layout/radial3"/>
    <dgm:cxn modelId="{7504768F-64ED-4AFD-9B0A-198C7EF08C56}" type="presParOf" srcId="{38559235-C8E1-4F75-997E-F013A668F092}" destId="{7A9DBB90-03E7-4095-9BF9-8B2D9AC09ADA}" srcOrd="3" destOrd="0" presId="urn:microsoft.com/office/officeart/2005/8/layout/radial3"/>
    <dgm:cxn modelId="{34B88918-1196-4887-AB7D-EE97E3215C26}" type="presParOf" srcId="{38559235-C8E1-4F75-997E-F013A668F092}" destId="{2B4C89E8-5AAE-4E44-A183-3041CEC1A32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CDE6F0-BDDA-4033-8A4B-52A9ACCE373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65FC60-D0B7-42CA-B30C-927B81C0AB40}">
      <dgm:prSet phldrT="[Text]"/>
      <dgm:spPr>
        <a:ln w="57150">
          <a:solidFill>
            <a:schemeClr val="tx1"/>
          </a:solidFill>
        </a:ln>
      </dgm:spPr>
      <dgm:t>
        <a:bodyPr/>
        <a:lstStyle/>
        <a:p>
          <a:r>
            <a:rPr lang="en-US"/>
            <a:t>Civic Capacity for Equity and Social Justice in the areas of...</a:t>
          </a:r>
        </a:p>
      </dgm:t>
    </dgm:pt>
    <dgm:pt modelId="{BC011575-CEF2-460A-AE52-A96B6D434C79}" type="parTrans" cxnId="{0F601E86-1298-42CF-BE9F-3F6FF7487979}">
      <dgm:prSet/>
      <dgm:spPr/>
      <dgm:t>
        <a:bodyPr/>
        <a:lstStyle/>
        <a:p>
          <a:endParaRPr lang="en-US"/>
        </a:p>
      </dgm:t>
    </dgm:pt>
    <dgm:pt modelId="{A232C390-B76C-469D-A0D4-116794FFD84B}" type="sibTrans" cxnId="{0F601E86-1298-42CF-BE9F-3F6FF7487979}">
      <dgm:prSet/>
      <dgm:spPr/>
      <dgm:t>
        <a:bodyPr/>
        <a:lstStyle/>
        <a:p>
          <a:endParaRPr lang="en-US"/>
        </a:p>
      </dgm:t>
    </dgm:pt>
    <dgm:pt modelId="{CAD71873-7D24-45F2-BD8C-DEE823F0B0F1}">
      <dgm:prSet phldrT="[Text]" custT="1"/>
      <dgm:spPr>
        <a:ln w="57150">
          <a:solidFill>
            <a:srgbClr val="FFFF00"/>
          </a:solidFill>
        </a:ln>
      </dgm:spPr>
      <dgm:t>
        <a:bodyPr/>
        <a:lstStyle/>
        <a:p>
          <a:r>
            <a:rPr lang="en-US" sz="1200"/>
            <a:t>Environmental Awareness: </a:t>
          </a:r>
        </a:p>
        <a:p>
          <a:r>
            <a:rPr lang="en-US" sz="1200"/>
            <a:t>How do we understand the significance of environmental sustainability? How does environmental sustainability relate to my discipline or work area?</a:t>
          </a:r>
        </a:p>
      </dgm:t>
    </dgm:pt>
    <dgm:pt modelId="{51DA5636-1D96-4F83-82B5-4F07D1835959}" type="parTrans" cxnId="{A969EC24-F42D-43EC-A798-6D667E67D880}">
      <dgm:prSet/>
      <dgm:spPr/>
      <dgm:t>
        <a:bodyPr/>
        <a:lstStyle/>
        <a:p>
          <a:endParaRPr lang="en-US"/>
        </a:p>
      </dgm:t>
    </dgm:pt>
    <dgm:pt modelId="{33B84ED8-E381-4AE2-9A51-8C31D83DF5C8}" type="sibTrans" cxnId="{A969EC24-F42D-43EC-A798-6D667E67D880}">
      <dgm:prSet/>
      <dgm:spPr/>
      <dgm:t>
        <a:bodyPr/>
        <a:lstStyle/>
        <a:p>
          <a:endParaRPr lang="en-US"/>
        </a:p>
      </dgm:t>
    </dgm:pt>
    <dgm:pt modelId="{B5705F04-2841-443D-B57E-9CE2F5035174}">
      <dgm:prSet phldrT="[Text]" custT="1"/>
      <dgm:spPr>
        <a:ln w="57150">
          <a:solidFill>
            <a:srgbClr val="7030A0"/>
          </a:solidFill>
        </a:ln>
      </dgm:spPr>
      <dgm:t>
        <a:bodyPr/>
        <a:lstStyle/>
        <a:p>
          <a:r>
            <a:rPr lang="en-US" sz="1100"/>
            <a:t>Social Awareness: </a:t>
          </a:r>
        </a:p>
        <a:p>
          <a:r>
            <a:rPr lang="en-US" sz="1100"/>
            <a:t>How do we understand the problems different communities face?  How do we understand ways these problems impact and are impacted by our disciplines and/or our work? </a:t>
          </a:r>
        </a:p>
      </dgm:t>
    </dgm:pt>
    <dgm:pt modelId="{BAAFDA39-B79E-49E1-8F35-54BFA80E52CF}" type="parTrans" cxnId="{DFC185BA-610B-4C46-9FFB-C9F79FD8AA2F}">
      <dgm:prSet/>
      <dgm:spPr/>
      <dgm:t>
        <a:bodyPr/>
        <a:lstStyle/>
        <a:p>
          <a:endParaRPr lang="en-US"/>
        </a:p>
      </dgm:t>
    </dgm:pt>
    <dgm:pt modelId="{E71E6419-A76D-4EFF-A31C-64796349B1E1}" type="sibTrans" cxnId="{DFC185BA-610B-4C46-9FFB-C9F79FD8AA2F}">
      <dgm:prSet/>
      <dgm:spPr/>
      <dgm:t>
        <a:bodyPr/>
        <a:lstStyle/>
        <a:p>
          <a:endParaRPr lang="en-US"/>
        </a:p>
      </dgm:t>
    </dgm:pt>
    <dgm:pt modelId="{698AE330-47C7-469A-A419-3879EBE9CFC2}">
      <dgm:prSet custT="1"/>
      <dgm:spPr>
        <a:ln w="57150">
          <a:solidFill>
            <a:srgbClr val="FFC000"/>
          </a:solidFill>
        </a:ln>
      </dgm:spPr>
      <dgm:t>
        <a:bodyPr/>
        <a:lstStyle/>
        <a:p>
          <a:r>
            <a:rPr lang="en-US" sz="1200"/>
            <a:t>Global Awareness: How do we understand the ways our disciplines or work areas impact and are impacted by global processes? How do we recognize our roles as local, national, and global citizens?</a:t>
          </a:r>
        </a:p>
      </dgm:t>
    </dgm:pt>
    <dgm:pt modelId="{4A9EFFFE-48C1-4184-A3DF-67E708018FD1}" type="parTrans" cxnId="{D925B7D1-26AA-43A4-9545-7899FBFFBD7D}">
      <dgm:prSet/>
      <dgm:spPr/>
      <dgm:t>
        <a:bodyPr/>
        <a:lstStyle/>
        <a:p>
          <a:endParaRPr lang="en-US"/>
        </a:p>
      </dgm:t>
    </dgm:pt>
    <dgm:pt modelId="{57288E09-2298-42CA-8D72-F988AF96B16A}" type="sibTrans" cxnId="{D925B7D1-26AA-43A4-9545-7899FBFFBD7D}">
      <dgm:prSet/>
      <dgm:spPr/>
      <dgm:t>
        <a:bodyPr/>
        <a:lstStyle/>
        <a:p>
          <a:endParaRPr lang="en-US"/>
        </a:p>
      </dgm:t>
    </dgm:pt>
    <dgm:pt modelId="{4DEC01A5-B1B3-4629-9F01-ACF69F4EEC19}">
      <dgm:prSet custT="1"/>
      <dgm:spPr>
        <a:ln w="57150">
          <a:solidFill>
            <a:srgbClr val="00B050"/>
          </a:solidFill>
        </a:ln>
      </dgm:spPr>
      <dgm:t>
        <a:bodyPr/>
        <a:lstStyle/>
        <a:p>
          <a:r>
            <a:rPr lang="en-US" sz="1200"/>
            <a:t> Cultural Awareness: </a:t>
          </a:r>
        </a:p>
        <a:p>
          <a:r>
            <a:rPr lang="en-US" sz="1200"/>
            <a:t>In what ways do we respect social and cultural diversity intrapersonally, interpersonally, and institutionally? How does culture shape our pedagogy? </a:t>
          </a:r>
        </a:p>
      </dgm:t>
    </dgm:pt>
    <dgm:pt modelId="{7A439FCA-0561-4165-A659-2EAAC7831DDF}" type="parTrans" cxnId="{08EF4F2B-6C84-49E3-A389-FC07E08EEF58}">
      <dgm:prSet/>
      <dgm:spPr/>
      <dgm:t>
        <a:bodyPr/>
        <a:lstStyle/>
        <a:p>
          <a:endParaRPr lang="en-US"/>
        </a:p>
      </dgm:t>
    </dgm:pt>
    <dgm:pt modelId="{056DA9C6-9658-436D-B433-9DF2CB5298C8}" type="sibTrans" cxnId="{08EF4F2B-6C84-49E3-A389-FC07E08EEF58}">
      <dgm:prSet/>
      <dgm:spPr/>
      <dgm:t>
        <a:bodyPr/>
        <a:lstStyle/>
        <a:p>
          <a:endParaRPr lang="en-US"/>
        </a:p>
      </dgm:t>
    </dgm:pt>
    <dgm:pt modelId="{81E2C53D-CE7A-4B96-9D6F-EB15E80232B9}" type="pres">
      <dgm:prSet presAssocID="{34CDE6F0-BDDA-4033-8A4B-52A9ACCE373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559235-C8E1-4F75-997E-F013A668F092}" type="pres">
      <dgm:prSet presAssocID="{34CDE6F0-BDDA-4033-8A4B-52A9ACCE3739}" presName="radial" presStyleCnt="0">
        <dgm:presLayoutVars>
          <dgm:animLvl val="ctr"/>
        </dgm:presLayoutVars>
      </dgm:prSet>
      <dgm:spPr/>
    </dgm:pt>
    <dgm:pt modelId="{A5C1EF18-92BD-447E-BDFB-C50B7B155E5C}" type="pres">
      <dgm:prSet presAssocID="{3465FC60-D0B7-42CA-B30C-927B81C0AB40}" presName="centerShape" presStyleLbl="vennNode1" presStyleIdx="0" presStyleCnt="5" custScaleX="67290" custScaleY="67655" custLinFactNeighborX="-288" custLinFactNeighborY="865"/>
      <dgm:spPr/>
      <dgm:t>
        <a:bodyPr/>
        <a:lstStyle/>
        <a:p>
          <a:endParaRPr lang="en-US"/>
        </a:p>
      </dgm:t>
    </dgm:pt>
    <dgm:pt modelId="{5AD88454-8A99-4153-A788-40BF76733C09}" type="pres">
      <dgm:prSet presAssocID="{CAD71873-7D24-45F2-BD8C-DEE823F0B0F1}" presName="node" presStyleLbl="vennNode1" presStyleIdx="1" presStyleCnt="5" custScaleX="205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284DB-679A-412A-9599-65D41F5ED4E8}" type="pres">
      <dgm:prSet presAssocID="{698AE330-47C7-469A-A419-3879EBE9CFC2}" presName="node" presStyleLbl="vennNode1" presStyleIdx="2" presStyleCnt="5" custScaleX="128273" custScaleY="195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DBB90-03E7-4095-9BF9-8B2D9AC09ADA}" type="pres">
      <dgm:prSet presAssocID="{B5705F04-2841-443D-B57E-9CE2F5035174}" presName="node" presStyleLbl="vennNode1" presStyleIdx="3" presStyleCnt="5" custScaleX="205874" custRadScaleRad="100031" custRadScaleInc="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C89E8-5AAE-4E44-A183-3041CEC1A32B}" type="pres">
      <dgm:prSet presAssocID="{4DEC01A5-B1B3-4629-9F01-ACF69F4EEC19}" presName="node" presStyleLbl="vennNode1" presStyleIdx="4" presStyleCnt="5" custScaleX="123937" custScaleY="192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11ED81-D2A3-4BB9-A498-30AE4631512B}" type="presOf" srcId="{B5705F04-2841-443D-B57E-9CE2F5035174}" destId="{7A9DBB90-03E7-4095-9BF9-8B2D9AC09ADA}" srcOrd="0" destOrd="0" presId="urn:microsoft.com/office/officeart/2005/8/layout/radial3"/>
    <dgm:cxn modelId="{08EF4F2B-6C84-49E3-A389-FC07E08EEF58}" srcId="{3465FC60-D0B7-42CA-B30C-927B81C0AB40}" destId="{4DEC01A5-B1B3-4629-9F01-ACF69F4EEC19}" srcOrd="3" destOrd="0" parTransId="{7A439FCA-0561-4165-A659-2EAAC7831DDF}" sibTransId="{056DA9C6-9658-436D-B433-9DF2CB5298C8}"/>
    <dgm:cxn modelId="{A969EC24-F42D-43EC-A798-6D667E67D880}" srcId="{3465FC60-D0B7-42CA-B30C-927B81C0AB40}" destId="{CAD71873-7D24-45F2-BD8C-DEE823F0B0F1}" srcOrd="0" destOrd="0" parTransId="{51DA5636-1D96-4F83-82B5-4F07D1835959}" sibTransId="{33B84ED8-E381-4AE2-9A51-8C31D83DF5C8}"/>
    <dgm:cxn modelId="{E5CCBD1C-3865-4E8C-8916-FB0D3B68F987}" type="presOf" srcId="{698AE330-47C7-469A-A419-3879EBE9CFC2}" destId="{1FC284DB-679A-412A-9599-65D41F5ED4E8}" srcOrd="0" destOrd="0" presId="urn:microsoft.com/office/officeart/2005/8/layout/radial3"/>
    <dgm:cxn modelId="{A64E82AF-7B8E-4F8F-8505-F3DFA7A07E0F}" type="presOf" srcId="{3465FC60-D0B7-42CA-B30C-927B81C0AB40}" destId="{A5C1EF18-92BD-447E-BDFB-C50B7B155E5C}" srcOrd="0" destOrd="0" presId="urn:microsoft.com/office/officeart/2005/8/layout/radial3"/>
    <dgm:cxn modelId="{D925B7D1-26AA-43A4-9545-7899FBFFBD7D}" srcId="{3465FC60-D0B7-42CA-B30C-927B81C0AB40}" destId="{698AE330-47C7-469A-A419-3879EBE9CFC2}" srcOrd="1" destOrd="0" parTransId="{4A9EFFFE-48C1-4184-A3DF-67E708018FD1}" sibTransId="{57288E09-2298-42CA-8D72-F988AF96B16A}"/>
    <dgm:cxn modelId="{1692EBA9-E430-407F-9837-AF6D6806F389}" type="presOf" srcId="{34CDE6F0-BDDA-4033-8A4B-52A9ACCE3739}" destId="{81E2C53D-CE7A-4B96-9D6F-EB15E80232B9}" srcOrd="0" destOrd="0" presId="urn:microsoft.com/office/officeart/2005/8/layout/radial3"/>
    <dgm:cxn modelId="{DFC185BA-610B-4C46-9FFB-C9F79FD8AA2F}" srcId="{3465FC60-D0B7-42CA-B30C-927B81C0AB40}" destId="{B5705F04-2841-443D-B57E-9CE2F5035174}" srcOrd="2" destOrd="0" parTransId="{BAAFDA39-B79E-49E1-8F35-54BFA80E52CF}" sibTransId="{E71E6419-A76D-4EFF-A31C-64796349B1E1}"/>
    <dgm:cxn modelId="{0F601E86-1298-42CF-BE9F-3F6FF7487979}" srcId="{34CDE6F0-BDDA-4033-8A4B-52A9ACCE3739}" destId="{3465FC60-D0B7-42CA-B30C-927B81C0AB40}" srcOrd="0" destOrd="0" parTransId="{BC011575-CEF2-460A-AE52-A96B6D434C79}" sibTransId="{A232C390-B76C-469D-A0D4-116794FFD84B}"/>
    <dgm:cxn modelId="{3519ED14-255F-4F80-956C-AB526757C99E}" type="presOf" srcId="{CAD71873-7D24-45F2-BD8C-DEE823F0B0F1}" destId="{5AD88454-8A99-4153-A788-40BF76733C09}" srcOrd="0" destOrd="0" presId="urn:microsoft.com/office/officeart/2005/8/layout/radial3"/>
    <dgm:cxn modelId="{A31EC9A4-1092-45FB-8B45-143CFD3DB67D}" type="presOf" srcId="{4DEC01A5-B1B3-4629-9F01-ACF69F4EEC19}" destId="{2B4C89E8-5AAE-4E44-A183-3041CEC1A32B}" srcOrd="0" destOrd="0" presId="urn:microsoft.com/office/officeart/2005/8/layout/radial3"/>
    <dgm:cxn modelId="{42A0F962-05AB-4BB7-BEAC-3E473EFEEF61}" type="presParOf" srcId="{81E2C53D-CE7A-4B96-9D6F-EB15E80232B9}" destId="{38559235-C8E1-4F75-997E-F013A668F092}" srcOrd="0" destOrd="0" presId="urn:microsoft.com/office/officeart/2005/8/layout/radial3"/>
    <dgm:cxn modelId="{495D5784-7E9D-425D-842E-FE8FBF7FDAB7}" type="presParOf" srcId="{38559235-C8E1-4F75-997E-F013A668F092}" destId="{A5C1EF18-92BD-447E-BDFB-C50B7B155E5C}" srcOrd="0" destOrd="0" presId="urn:microsoft.com/office/officeart/2005/8/layout/radial3"/>
    <dgm:cxn modelId="{25CC72E3-31C3-4C4B-9DFB-8F1FE7D1B9E7}" type="presParOf" srcId="{38559235-C8E1-4F75-997E-F013A668F092}" destId="{5AD88454-8A99-4153-A788-40BF76733C09}" srcOrd="1" destOrd="0" presId="urn:microsoft.com/office/officeart/2005/8/layout/radial3"/>
    <dgm:cxn modelId="{4CEF122B-012C-4192-BAA2-A611F2410ADC}" type="presParOf" srcId="{38559235-C8E1-4F75-997E-F013A668F092}" destId="{1FC284DB-679A-412A-9599-65D41F5ED4E8}" srcOrd="2" destOrd="0" presId="urn:microsoft.com/office/officeart/2005/8/layout/radial3"/>
    <dgm:cxn modelId="{AE13B687-03A6-4FCE-8B88-68DDABCAA943}" type="presParOf" srcId="{38559235-C8E1-4F75-997E-F013A668F092}" destId="{7A9DBB90-03E7-4095-9BF9-8B2D9AC09ADA}" srcOrd="3" destOrd="0" presId="urn:microsoft.com/office/officeart/2005/8/layout/radial3"/>
    <dgm:cxn modelId="{F85C2C4F-CDEC-4BC4-91A4-0A22282564CF}" type="presParOf" srcId="{38559235-C8E1-4F75-997E-F013A668F092}" destId="{2B4C89E8-5AAE-4E44-A183-3041CEC1A32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1EF18-92BD-447E-BDFB-C50B7B155E5C}">
      <dsp:nvSpPr>
        <dsp:cNvPr id="0" name=""/>
        <dsp:cNvSpPr/>
      </dsp:nvSpPr>
      <dsp:spPr>
        <a:xfrm>
          <a:off x="2485173" y="1676395"/>
          <a:ext cx="2330866" cy="2433638"/>
        </a:xfrm>
        <a:prstGeom prst="ellipse">
          <a:avLst/>
        </a:prstGeom>
        <a:noFill/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Civic Capacity for Equity and Social Justice in the areas of...</a:t>
          </a:r>
        </a:p>
      </dsp:txBody>
      <dsp:txXfrm>
        <a:off x="2826520" y="2032793"/>
        <a:ext cx="1648172" cy="1720842"/>
      </dsp:txXfrm>
    </dsp:sp>
    <dsp:sp modelId="{5AD88454-8A99-4153-A788-40BF76733C09}">
      <dsp:nvSpPr>
        <dsp:cNvPr id="0" name=""/>
        <dsp:cNvSpPr/>
      </dsp:nvSpPr>
      <dsp:spPr>
        <a:xfrm>
          <a:off x="1927749" y="565"/>
          <a:ext cx="3469496" cy="1585019"/>
        </a:xfrm>
        <a:prstGeom prst="ellipse">
          <a:avLst/>
        </a:prstGeom>
        <a:noFill/>
        <a:ln w="5715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Environmental </a:t>
          </a:r>
          <a:r>
            <a:rPr lang="en-US" sz="2800" kern="1200" dirty="0" smtClean="0"/>
            <a:t>Awareness</a:t>
          </a:r>
          <a:endParaRPr lang="en-US" sz="28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435845" y="232686"/>
        <a:ext cx="2453304" cy="1120777"/>
      </dsp:txXfrm>
    </dsp:sp>
    <dsp:sp modelId="{1FC284DB-679A-412A-9599-65D41F5ED4E8}">
      <dsp:nvSpPr>
        <dsp:cNvPr id="0" name=""/>
        <dsp:cNvSpPr/>
      </dsp:nvSpPr>
      <dsp:spPr>
        <a:xfrm>
          <a:off x="4895999" y="1307057"/>
          <a:ext cx="2033152" cy="3100884"/>
        </a:xfrm>
        <a:prstGeom prst="ellipse">
          <a:avLst/>
        </a:prstGeom>
        <a:noFill/>
        <a:ln w="571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Global </a:t>
          </a:r>
          <a:r>
            <a:rPr lang="en-US" sz="2800" kern="1200" dirty="0" smtClean="0"/>
            <a:t>Aware-</a:t>
          </a:r>
          <a:r>
            <a:rPr lang="en-US" sz="2800" kern="1200" dirty="0" err="1" smtClean="0"/>
            <a:t>ness</a:t>
          </a:r>
          <a:endParaRPr lang="en-US" sz="2800" kern="1200" dirty="0"/>
        </a:p>
      </dsp:txBody>
      <dsp:txXfrm>
        <a:off x="5193747" y="1761171"/>
        <a:ext cx="1437656" cy="2192656"/>
      </dsp:txXfrm>
    </dsp:sp>
    <dsp:sp modelId="{7A9DBB90-03E7-4095-9BF9-8B2D9AC09ADA}">
      <dsp:nvSpPr>
        <dsp:cNvPr id="0" name=""/>
        <dsp:cNvSpPr/>
      </dsp:nvSpPr>
      <dsp:spPr>
        <a:xfrm>
          <a:off x="2012890" y="4129975"/>
          <a:ext cx="3263143" cy="1585019"/>
        </a:xfrm>
        <a:prstGeom prst="ellipse">
          <a:avLst/>
        </a:prstGeom>
        <a:noFill/>
        <a:ln w="571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Social Awareness: </a:t>
          </a:r>
        </a:p>
      </dsp:txBody>
      <dsp:txXfrm>
        <a:off x="2490766" y="4362096"/>
        <a:ext cx="2307391" cy="1120777"/>
      </dsp:txXfrm>
    </dsp:sp>
    <dsp:sp modelId="{2B4C89E8-5AAE-4E44-A183-3041CEC1A32B}">
      <dsp:nvSpPr>
        <dsp:cNvPr id="0" name=""/>
        <dsp:cNvSpPr/>
      </dsp:nvSpPr>
      <dsp:spPr>
        <a:xfrm>
          <a:off x="369181" y="1334098"/>
          <a:ext cx="2052742" cy="3046803"/>
        </a:xfrm>
        <a:prstGeom prst="ellipse">
          <a:avLst/>
        </a:prstGeom>
        <a:noFill/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 Cultural </a:t>
          </a:r>
          <a:r>
            <a:rPr lang="en-US" sz="2800" kern="1200" dirty="0" smtClean="0"/>
            <a:t>Aware-</a:t>
          </a:r>
          <a:r>
            <a:rPr lang="en-US" sz="2800" kern="1200" dirty="0" err="1" smtClean="0"/>
            <a:t>ness</a:t>
          </a:r>
          <a:endParaRPr lang="en-US" sz="2800" kern="1200" dirty="0"/>
        </a:p>
      </dsp:txBody>
      <dsp:txXfrm>
        <a:off x="669798" y="1780292"/>
        <a:ext cx="1451508" cy="2154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1EF18-92BD-447E-BDFB-C50B7B155E5C}">
      <dsp:nvSpPr>
        <dsp:cNvPr id="0" name=""/>
        <dsp:cNvSpPr/>
      </dsp:nvSpPr>
      <dsp:spPr>
        <a:xfrm>
          <a:off x="2274885" y="1696443"/>
          <a:ext cx="1987356" cy="19981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Civic Capacity for Equity and Social Justice in the areas of...</a:t>
          </a:r>
        </a:p>
      </dsp:txBody>
      <dsp:txXfrm>
        <a:off x="2565927" y="1989063"/>
        <a:ext cx="1405272" cy="1412896"/>
      </dsp:txXfrm>
    </dsp:sp>
    <dsp:sp modelId="{5AD88454-8A99-4153-A788-40BF76733C09}">
      <dsp:nvSpPr>
        <dsp:cNvPr id="0" name=""/>
        <dsp:cNvSpPr/>
      </dsp:nvSpPr>
      <dsp:spPr>
        <a:xfrm>
          <a:off x="1759561" y="527"/>
          <a:ext cx="3040161" cy="14767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Environmental Awareness: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How do we understand the significance of environmental sustainability? How does environmental sustainability relate to my discipline or work area?</a:t>
          </a:r>
        </a:p>
      </dsp:txBody>
      <dsp:txXfrm>
        <a:off x="2204782" y="216786"/>
        <a:ext cx="2149719" cy="1044191"/>
      </dsp:txXfrm>
    </dsp:sp>
    <dsp:sp modelId="{1FC284DB-679A-412A-9599-65D41F5ED4E8}">
      <dsp:nvSpPr>
        <dsp:cNvPr id="0" name=""/>
        <dsp:cNvSpPr/>
      </dsp:nvSpPr>
      <dsp:spPr>
        <a:xfrm>
          <a:off x="4255887" y="1217742"/>
          <a:ext cx="1894220" cy="28889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Global Awareness: How do we understand the ways our disciplines or work areas impact and are impacted by global processes? How do we recognize our roles as local, national, and global citizens?</a:t>
          </a:r>
        </a:p>
      </dsp:txBody>
      <dsp:txXfrm>
        <a:off x="4533289" y="1640825"/>
        <a:ext cx="1339416" cy="2042824"/>
      </dsp:txXfrm>
    </dsp:sp>
    <dsp:sp modelId="{7A9DBB90-03E7-4095-9BF9-8B2D9AC09ADA}">
      <dsp:nvSpPr>
        <dsp:cNvPr id="0" name=""/>
        <dsp:cNvSpPr/>
      </dsp:nvSpPr>
      <dsp:spPr>
        <a:xfrm>
          <a:off x="1742758" y="3847760"/>
          <a:ext cx="3040161" cy="14767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Social Awareness: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How do we understand the problems different communities face?  How do we understand ways these problems impact and are impacted by our disciplines and/or our work? </a:t>
          </a:r>
        </a:p>
      </dsp:txBody>
      <dsp:txXfrm>
        <a:off x="2187979" y="4064019"/>
        <a:ext cx="2149719" cy="1044191"/>
      </dsp:txXfrm>
    </dsp:sp>
    <dsp:sp modelId="{2B4C89E8-5AAE-4E44-A183-3041CEC1A32B}">
      <dsp:nvSpPr>
        <dsp:cNvPr id="0" name=""/>
        <dsp:cNvSpPr/>
      </dsp:nvSpPr>
      <dsp:spPr>
        <a:xfrm>
          <a:off x="441192" y="1242934"/>
          <a:ext cx="1830189" cy="28386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 Cultural Awareness: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In what ways do we respect social and cultural diversity intrapersonally, interpersonally, and institutionally? How does culture shape our pedagogy? </a:t>
          </a:r>
        </a:p>
      </dsp:txBody>
      <dsp:txXfrm>
        <a:off x="709217" y="1658638"/>
        <a:ext cx="1294139" cy="2007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58BF-DE14-4F85-A70D-C4658E33826A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F3728-0918-4E27-98B4-BCA9F4D7ED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97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4AB1D-5655-4F72-BD31-99AC618BEF57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32C1E-CBF5-4222-9012-6950225CF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5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91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6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6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6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2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32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18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C5363E7-32BE-47E1-8FA0-2EC6C766EE76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CFB32-E8C6-47F2-9911-AEB7590C8FF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CFB32-E8C6-47F2-9911-AEB7590C8FF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53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91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CB9C2FD-DBD4-4777-8DFF-5E50D4C9D1E0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E454856-42E1-462B-A05C-BA3A663B3F8F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E454856-42E1-462B-A05C-BA3A663B3F8F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76B3CBA-B4B0-4EFE-BCA5-BBC20C6DD0C5}" type="slidenum">
              <a:rPr lang="en-US" smtClean="0">
                <a:latin typeface="Calibri" pitchFamily="34" charset="0"/>
              </a:rPr>
              <a:pPr eaLnBrk="1" hangingPunct="1"/>
              <a:t>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48D1F0-8C87-420E-A58B-CE88A36F8CAE}" type="slidenum">
              <a:rPr lang="en-US" smtClean="0">
                <a:latin typeface="Calibri" pitchFamily="34" charset="0"/>
              </a:rPr>
              <a:pPr eaLnBrk="1" hangingPunct="1"/>
              <a:t>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1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4C702E3-38D9-4E34-A96D-D44591A9E03D}" type="slidenum">
              <a:rPr lang="en-US" smtClean="0">
                <a:latin typeface="Calibri" pitchFamily="34" charset="0"/>
              </a:rPr>
              <a:pPr eaLnBrk="1" hangingPunct="1"/>
              <a:t>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E9B8-F9F2-4C3B-B038-F93DDED52DC6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E7BE-BE08-4995-BC02-161C7FAF7C7D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FA58-BE47-4D77-BB4C-7E3DA4A07E72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7EE5-F283-4C0E-A256-71A2E4AE954C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ED5F-CF43-4585-A208-82ACBEF64DFD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09D-6472-4678-9740-CF031D386400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3ECE-39AB-4141-AA1F-C6888A26E439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B71A-CA4B-4C94-84C2-5CD3FDA8EF88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DCAF-1986-4923-BD07-C0FDE4E46D7F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6516-06C7-4C31-9001-703E43768B58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B0-6D5F-45FA-A7E9-A4A074AB9B88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DCBF7-B4F1-4706-A075-7B54369DA29F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AA52F-267B-4773-9793-BDCD6E7F8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5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anza.edu/about/icc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fhda.edu/documents/2012ARCCBoardPresentationv3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25"/>
            <a:chOff x="106756200" y="105629169"/>
            <a:chExt cx="7035800" cy="5749166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27"/>
              <a:ext cx="6721475" cy="4774608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07076039" y="106641847"/>
              <a:ext cx="6651554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7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Welcome to the 3rd Annual</a:t>
              </a:r>
              <a:endParaRPr kumimoji="0" lang="en-US" sz="5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8064300" y="107410196"/>
              <a:ext cx="53721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7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SLO Convocation</a:t>
              </a:r>
              <a:endParaRPr kumimoji="0" lang="en-US" sz="5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58470" y="3140112"/>
            <a:ext cx="59248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Welcome from the SLO </a:t>
            </a:r>
            <a:r>
              <a:rPr lang="en-US" sz="2400" b="1" dirty="0" smtClean="0"/>
              <a:t>Team:</a:t>
            </a:r>
            <a:endParaRPr lang="en-US" sz="2400" b="1" dirty="0"/>
          </a:p>
          <a:p>
            <a:r>
              <a:rPr lang="en-US" sz="2400" b="1" dirty="0"/>
              <a:t> </a:t>
            </a:r>
            <a:r>
              <a:rPr lang="en-US" sz="2400" b="1" dirty="0" smtClean="0"/>
              <a:t>Randy </a:t>
            </a:r>
            <a:r>
              <a:rPr lang="en-US" sz="2400" b="1" dirty="0"/>
              <a:t>Bryant, Jim Haynes, </a:t>
            </a:r>
            <a:r>
              <a:rPr lang="en-US" sz="2400" b="1" dirty="0" err="1"/>
              <a:t>Anu</a:t>
            </a:r>
            <a:r>
              <a:rPr lang="en-US" sz="2400" b="1" dirty="0"/>
              <a:t> </a:t>
            </a:r>
            <a:r>
              <a:rPr lang="en-US" sz="2400" b="1" dirty="0" err="1"/>
              <a:t>Khanna</a:t>
            </a:r>
            <a:r>
              <a:rPr lang="en-US" sz="2400" b="1" dirty="0"/>
              <a:t>, </a:t>
            </a:r>
            <a:r>
              <a:rPr lang="en-US" sz="2400" b="1" dirty="0" smtClean="0"/>
              <a:t>	Coleen </a:t>
            </a:r>
            <a:r>
              <a:rPr lang="en-US" sz="2400" b="1" dirty="0"/>
              <a:t>Lee-Wheat,  Mary </a:t>
            </a:r>
            <a:r>
              <a:rPr lang="en-US" sz="2400" b="1" dirty="0" err="1"/>
              <a:t>Pape</a:t>
            </a:r>
            <a:r>
              <a:rPr lang="en-US" sz="2400" b="1" dirty="0"/>
              <a:t>,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</a:t>
            </a:r>
            <a:r>
              <a:rPr lang="en-US" sz="2400" b="1" dirty="0" err="1" smtClean="0"/>
              <a:t>Toño</a:t>
            </a:r>
            <a:r>
              <a:rPr lang="en-US" sz="2400" b="1" dirty="0" smtClean="0"/>
              <a:t> </a:t>
            </a:r>
            <a:r>
              <a:rPr lang="en-US" sz="2400" b="1" dirty="0"/>
              <a:t>Ramirez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/>
              <a:t>Assisted by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r>
              <a:rPr lang="en-US" sz="2400" b="1" dirty="0"/>
              <a:t>C</a:t>
            </a:r>
            <a:r>
              <a:rPr lang="en-US" sz="2400" b="1" dirty="0" smtClean="0"/>
              <a:t>ynthia </a:t>
            </a:r>
            <a:r>
              <a:rPr lang="en-US" sz="2400" b="1" dirty="0"/>
              <a:t>K</a:t>
            </a:r>
            <a:r>
              <a:rPr lang="en-US" sz="2400" b="1" dirty="0" smtClean="0"/>
              <a:t>aufman</a:t>
            </a:r>
            <a:r>
              <a:rPr lang="en-US" sz="2400" b="1" dirty="0"/>
              <a:t>, </a:t>
            </a:r>
            <a:r>
              <a:rPr lang="en-US" sz="2400" b="1" dirty="0" smtClean="0"/>
              <a:t>Veronica Neal, Jackie Reza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6502989" y="4292738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990600"/>
            <a:ext cx="3124200" cy="1447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CULTURAL </a:t>
            </a:r>
            <a:r>
              <a:rPr lang="en-US" sz="2800" b="1" dirty="0">
                <a:solidFill>
                  <a:prstClr val="black"/>
                </a:solidFill>
              </a:rPr>
              <a:t>AWARENESS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6" name="Regular Pentagon 5"/>
          <p:cNvSpPr/>
          <p:nvPr/>
        </p:nvSpPr>
        <p:spPr>
          <a:xfrm>
            <a:off x="228600" y="2895600"/>
            <a:ext cx="3429000" cy="2324100"/>
          </a:xfrm>
          <a:prstGeom prst="pentagon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SOCIAL AWARENESS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990600"/>
            <a:ext cx="3124200" cy="1447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CULTURAL </a:t>
            </a:r>
            <a:r>
              <a:rPr lang="en-US" sz="2800" b="1" dirty="0">
                <a:solidFill>
                  <a:prstClr val="black"/>
                </a:solidFill>
              </a:rPr>
              <a:t>AWARENESS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5" name="Oval 4"/>
          <p:cNvSpPr/>
          <p:nvPr/>
        </p:nvSpPr>
        <p:spPr>
          <a:xfrm>
            <a:off x="3657600" y="4419600"/>
            <a:ext cx="4409661" cy="16002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ENVIRONMENTAL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AWARENESS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gular Pentagon 5"/>
          <p:cNvSpPr/>
          <p:nvPr/>
        </p:nvSpPr>
        <p:spPr>
          <a:xfrm>
            <a:off x="228600" y="2895600"/>
            <a:ext cx="3429000" cy="2324100"/>
          </a:xfrm>
          <a:prstGeom prst="pentagon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SOCIAL AWARENESS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990600"/>
            <a:ext cx="3124200" cy="1447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CULTURAL </a:t>
            </a:r>
            <a:r>
              <a:rPr lang="en-US" sz="2800" b="1" dirty="0">
                <a:solidFill>
                  <a:prstClr val="black"/>
                </a:solidFill>
              </a:rPr>
              <a:t>AWARENESS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298289" y="1295367"/>
            <a:ext cx="2538108" cy="3775171"/>
          </a:xfrm>
          <a:prstGeom prst="flowChartConnector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Civic Capacity for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Equity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and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Social Justice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15" name="Regular Pentagon 14"/>
          <p:cNvSpPr/>
          <p:nvPr/>
        </p:nvSpPr>
        <p:spPr>
          <a:xfrm>
            <a:off x="228600" y="2895600"/>
            <a:ext cx="3429000" cy="2324100"/>
          </a:xfrm>
          <a:prstGeom prst="pentagon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SOCIAL AWARENESS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62600" y="990600"/>
            <a:ext cx="3124200" cy="1447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CULTURAL </a:t>
            </a:r>
            <a:r>
              <a:rPr lang="en-US" sz="2800" b="1" dirty="0">
                <a:solidFill>
                  <a:prstClr val="black"/>
                </a:solidFill>
              </a:rPr>
              <a:t>AWARENESS</a:t>
            </a:r>
          </a:p>
        </p:txBody>
      </p:sp>
      <p:sp>
        <p:nvSpPr>
          <p:cNvPr id="17" name="Oval 16"/>
          <p:cNvSpPr/>
          <p:nvPr/>
        </p:nvSpPr>
        <p:spPr>
          <a:xfrm>
            <a:off x="4419600" y="4724400"/>
            <a:ext cx="4409661" cy="16002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ENVIRONMENTAL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AWARENESS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3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3.33333E-6 L -0.28334 0.24445 " pathEditMode="relative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833 -0.32222 " pathEditMode="relative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24167 -0.11112 " pathEditMode="relative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609600"/>
          <a:ext cx="7315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124200" y="3352800"/>
            <a:ext cx="590550" cy="209550"/>
          </a:xfrm>
          <a:prstGeom prst="leftRightArrow">
            <a:avLst>
              <a:gd name="adj1" fmla="val 50000"/>
              <a:gd name="adj2" fmla="val 5636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562600" y="3352800"/>
            <a:ext cx="590550" cy="209550"/>
          </a:xfrm>
          <a:prstGeom prst="leftRightArrow">
            <a:avLst>
              <a:gd name="adj1" fmla="val 50000"/>
              <a:gd name="adj2" fmla="val 5636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495800" y="1981200"/>
            <a:ext cx="219075" cy="606425"/>
          </a:xfrm>
          <a:prstGeom prst="upDownArrow">
            <a:avLst>
              <a:gd name="adj1" fmla="val 50000"/>
              <a:gd name="adj2" fmla="val 5536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572000" y="4419600"/>
            <a:ext cx="219075" cy="606425"/>
          </a:xfrm>
          <a:prstGeom prst="upDownArrow">
            <a:avLst>
              <a:gd name="adj1" fmla="val 50000"/>
              <a:gd name="adj2" fmla="val 5536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838200"/>
            <a:ext cx="7772400" cy="52578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Faculty &amp; Staff Focused Objective: </a:t>
            </a:r>
            <a:br>
              <a:rPr lang="en-US" b="1" dirty="0" smtClean="0"/>
            </a:br>
            <a:r>
              <a:rPr lang="en-US" b="1" dirty="0" smtClean="0"/>
              <a:t>Deepen </a:t>
            </a:r>
            <a:r>
              <a:rPr lang="en-US" b="1" dirty="0" smtClean="0">
                <a:solidFill>
                  <a:srgbClr val="FF0000"/>
                </a:solidFill>
              </a:rPr>
              <a:t>faculty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staff </a:t>
            </a:r>
            <a:r>
              <a:rPr lang="en-US" b="1" dirty="0" smtClean="0"/>
              <a:t>understanding of global, cultural, social, and environmental awareness seen through the lens of civic capacity for equity and social justice.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533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Student Focused Objective: </a:t>
            </a:r>
            <a:br>
              <a:rPr lang="en-US" b="1" dirty="0" smtClean="0"/>
            </a:br>
            <a:r>
              <a:rPr lang="en-US" b="1" dirty="0" smtClean="0"/>
              <a:t>Assess that our </a:t>
            </a:r>
            <a:r>
              <a:rPr lang="en-US" b="1" dirty="0" smtClean="0">
                <a:solidFill>
                  <a:srgbClr val="FF0000"/>
                </a:solidFill>
              </a:rPr>
              <a:t>students</a:t>
            </a:r>
            <a:r>
              <a:rPr lang="en-US" b="1" dirty="0" smtClean="0"/>
              <a:t> are deepening their awareness in regards to global, cultural, social and environmental issues as seen through the lens of civic capacity for equity and social justice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276350" y="766762"/>
          <a:ext cx="6591300" cy="5324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419600" y="2057400"/>
            <a:ext cx="219075" cy="606425"/>
          </a:xfrm>
          <a:prstGeom prst="upDownArrow">
            <a:avLst>
              <a:gd name="adj1" fmla="val 50000"/>
              <a:gd name="adj2" fmla="val 5536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4419600" y="4267200"/>
            <a:ext cx="219075" cy="606425"/>
          </a:xfrm>
          <a:prstGeom prst="upDownArrow">
            <a:avLst>
              <a:gd name="adj1" fmla="val 50000"/>
              <a:gd name="adj2" fmla="val 5536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276600" y="3352800"/>
            <a:ext cx="590550" cy="209550"/>
          </a:xfrm>
          <a:prstGeom prst="leftRightArrow">
            <a:avLst>
              <a:gd name="adj1" fmla="val 50000"/>
              <a:gd name="adj2" fmla="val 5636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257800" y="3352800"/>
            <a:ext cx="590550" cy="209550"/>
          </a:xfrm>
          <a:prstGeom prst="leftRightArrow">
            <a:avLst>
              <a:gd name="adj1" fmla="val 50000"/>
              <a:gd name="adj2" fmla="val 5636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28" name="Oval 1"/>
          <p:cNvSpPr>
            <a:spLocks noChangeArrowheads="1"/>
          </p:cNvSpPr>
          <p:nvPr/>
        </p:nvSpPr>
        <p:spPr bwMode="auto">
          <a:xfrm>
            <a:off x="1524000" y="381000"/>
            <a:ext cx="6153150" cy="62865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2438400" y="2105025"/>
            <a:ext cx="4267200" cy="2809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     Equity</a:t>
            </a:r>
            <a:r>
              <a:rPr lang="en-US" sz="2000" dirty="0" smtClean="0">
                <a:latin typeface="Arial Black" pitchFamily="34" charset="0"/>
                <a:cs typeface="Arial" pitchFamily="34" charset="0"/>
              </a:rPr>
              <a:t>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Equality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Socially Just       Diversity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  Inclusion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Straight Connector 2"/>
          <p:cNvSpPr>
            <a:spLocks noChangeShapeType="1"/>
          </p:cNvSpPr>
          <p:nvPr/>
        </p:nvSpPr>
        <p:spPr bwMode="auto">
          <a:xfrm>
            <a:off x="4600575" y="2105025"/>
            <a:ext cx="0" cy="2809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990850" y="1143000"/>
            <a:ext cx="3248025" cy="762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Civic Capacity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35814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De Anza College provides an academically rich,  multicultural learning environment that challenges  students of every background to develop their intellect,  character and abilities; to realize their goals; and to be  socially responsible leaders in their communities, the  nation and the world. </a:t>
            </a:r>
          </a:p>
        </p:txBody>
      </p:sp>
      <p:pic>
        <p:nvPicPr>
          <p:cNvPr id="3075" name="Picture 2" descr="De Anza Studen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505200" y="685800"/>
            <a:ext cx="3352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4400" i="1">
                <a:latin typeface="Calibri" pitchFamily="34" charset="0"/>
              </a:rPr>
              <a:t>Our Mission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 smtClean="0">
                <a:latin typeface="+mn-lt"/>
                <a:ea typeface="+mn-ea"/>
                <a:cs typeface="+mn-cs"/>
              </a:rPr>
              <a:t>Panel of Practice: </a:t>
            </a:r>
            <a:br>
              <a:rPr lang="en-US" sz="3200" b="1" dirty="0" smtClean="0">
                <a:latin typeface="+mn-lt"/>
                <a:ea typeface="+mn-ea"/>
                <a:cs typeface="+mn-cs"/>
              </a:rPr>
            </a:br>
            <a:r>
              <a:rPr lang="en-US" sz="3200" b="1" dirty="0" smtClean="0">
                <a:latin typeface="+mn-lt"/>
                <a:ea typeface="+mn-ea"/>
                <a:cs typeface="+mn-cs"/>
              </a:rPr>
              <a:t>What some of our own faculty and staff are already doing.</a:t>
            </a:r>
            <a:endParaRPr lang="en-US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467600" cy="23622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dashDot"/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Panelists: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Lori </a:t>
            </a:r>
            <a:r>
              <a:rPr lang="en-US" sz="2400" b="1" dirty="0" err="1" smtClean="0">
                <a:solidFill>
                  <a:schemeClr val="tx1"/>
                </a:solidFill>
              </a:rPr>
              <a:t>Clinchard</a:t>
            </a:r>
            <a:r>
              <a:rPr lang="en-US" sz="2400" b="1" dirty="0" smtClean="0">
                <a:solidFill>
                  <a:schemeClr val="tx1"/>
                </a:solidFill>
              </a:rPr>
              <a:t> (Instructor--Humanities)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Jeff </a:t>
            </a:r>
            <a:r>
              <a:rPr lang="en-US" sz="2400" b="1" dirty="0" err="1" smtClean="0">
                <a:solidFill>
                  <a:schemeClr val="tx1"/>
                </a:solidFill>
              </a:rPr>
              <a:t>Schinske</a:t>
            </a:r>
            <a:r>
              <a:rPr lang="en-US" sz="2400" b="1" dirty="0" smtClean="0">
                <a:solidFill>
                  <a:schemeClr val="tx1"/>
                </a:solidFill>
              </a:rPr>
              <a:t> (Instructor--Biology)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Matt </a:t>
            </a:r>
            <a:r>
              <a:rPr lang="en-US" sz="2400" b="1" dirty="0" err="1" smtClean="0">
                <a:solidFill>
                  <a:schemeClr val="tx1"/>
                </a:solidFill>
              </a:rPr>
              <a:t>Trosper</a:t>
            </a:r>
            <a:r>
              <a:rPr lang="en-US" sz="2400" b="1" dirty="0" smtClean="0">
                <a:solidFill>
                  <a:schemeClr val="tx1"/>
                </a:solidFill>
              </a:rPr>
              <a:t> (Academic Advisor—Athletics)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Three key questions in the assessment process: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see/have we seen that indicates an </a:t>
            </a:r>
            <a:r>
              <a:rPr lang="en-US" i="1" dirty="0" smtClean="0"/>
              <a:t>opportunity</a:t>
            </a:r>
            <a:r>
              <a:rPr lang="en-US" dirty="0" smtClean="0"/>
              <a:t> for improving student learning?</a:t>
            </a:r>
          </a:p>
          <a:p>
            <a:r>
              <a:rPr lang="en-US" dirty="0" smtClean="0"/>
              <a:t>What might we </a:t>
            </a:r>
            <a:r>
              <a:rPr lang="en-US" i="1" dirty="0" smtClean="0"/>
              <a:t>change</a:t>
            </a:r>
            <a:r>
              <a:rPr lang="en-US" dirty="0" smtClean="0"/>
              <a:t> in our own campus work in order to improve student learning?</a:t>
            </a:r>
          </a:p>
          <a:p>
            <a:r>
              <a:rPr lang="en-US" dirty="0" smtClean="0"/>
              <a:t>What </a:t>
            </a:r>
            <a:r>
              <a:rPr lang="en-US" i="1" dirty="0" smtClean="0"/>
              <a:t>results</a:t>
            </a:r>
            <a:r>
              <a:rPr lang="en-US" dirty="0" smtClean="0"/>
              <a:t> do we observe after making this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286866"/>
              </p:ext>
            </p:extLst>
          </p:nvPr>
        </p:nvGraphicFramePr>
        <p:xfrm>
          <a:off x="381000" y="1295400"/>
          <a:ext cx="8229600" cy="480725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53849"/>
                <a:gridCol w="2360951"/>
                <a:gridCol w="2057400"/>
                <a:gridCol w="2057400"/>
              </a:tblGrid>
              <a:tr h="13922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ICC Characteristic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571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Where in your campus work have you observed that your students’ (Global/Cultural/Social/Environmental) engagement could be further deepened??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571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Describe the experiment/assessment that you have tried or (will try) in order to deepen your students’ Global/Cultural/Social/Environmental) engagement.) 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How will you know that students “got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it”?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(i.e. That your students’ Global/Cultural/Social/Environmental engagement has deepened)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</a:tr>
              <a:tr h="7840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Global Awareness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</a:tr>
              <a:tr h="794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Cultural Awareness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</a:tr>
              <a:tr h="7840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Social Awareness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</a:tr>
              <a:tr h="7840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Environmental Awareness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048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Division</a:t>
            </a:r>
            <a:r>
              <a:rPr lang="en-US" dirty="0" smtClean="0"/>
              <a:t>__________________  </a:t>
            </a:r>
            <a:r>
              <a:rPr lang="en-US" dirty="0"/>
              <a:t>Department/Service Area </a:t>
            </a:r>
            <a:r>
              <a:rPr lang="en-US" dirty="0" smtClean="0"/>
              <a:t>_____________________</a:t>
            </a:r>
          </a:p>
          <a:p>
            <a:r>
              <a:rPr lang="en-US" dirty="0" smtClean="0"/>
              <a:t>In </a:t>
            </a:r>
            <a:r>
              <a:rPr lang="en-US" dirty="0"/>
              <a:t>the table below choose one or more characteristics of this ICC and write what you currently do or what you propose to do in your class(</a:t>
            </a:r>
            <a:r>
              <a:rPr lang="en-US" dirty="0" err="1"/>
              <a:t>es</a:t>
            </a:r>
            <a:r>
              <a:rPr lang="en-US" dirty="0"/>
              <a:t>) or service area.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183868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</a:t>
            </a:r>
            <a:r>
              <a:rPr lang="en-US" dirty="0" smtClean="0"/>
              <a:t>____________________ </a:t>
            </a:r>
            <a:r>
              <a:rPr lang="en-US" dirty="0"/>
              <a:t>(Optional but we would really appreciate it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31"/>
            <a:chOff x="106756200" y="105629169"/>
            <a:chExt cx="7035800" cy="5749172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32"/>
              <a:ext cx="6721475" cy="4774609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07076039" y="106641847"/>
              <a:ext cx="6366711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6000" b="1" dirty="0" smtClean="0">
                  <a:solidFill>
                    <a:srgbClr val="990033"/>
                  </a:solidFill>
                  <a:latin typeface="Bodoni MT Condensed" pitchFamily="18" charset="0"/>
                  <a:cs typeface="Arial" pitchFamily="34" charset="0"/>
                </a:rPr>
                <a:t>Thank you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8064300" y="107410196"/>
              <a:ext cx="53721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SLO Convocation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7913007" y="4778004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586107"/>
              </p:ext>
            </p:extLst>
          </p:nvPr>
        </p:nvGraphicFramePr>
        <p:xfrm>
          <a:off x="1314450" y="3311883"/>
          <a:ext cx="6515100" cy="2326918"/>
        </p:xfrm>
        <a:graphic>
          <a:graphicData uri="http://schemas.openxmlformats.org/drawingml/2006/table">
            <a:tbl>
              <a:tblPr/>
              <a:tblGrid>
                <a:gridCol w="1600200"/>
                <a:gridCol w="4914900"/>
              </a:tblGrid>
              <a:tr h="81575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Outcome  #2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Faculty will dialog on SLO work at course and program level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151116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1:00—3:00 pm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1354" marR="0" indent="-161354" algn="l" rtl="0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035" algn="l"/>
                          <a:tab pos="106985" algn="l"/>
                        </a:tabLs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="1" kern="1400" dirty="0">
                          <a:solidFill>
                            <a:srgbClr val="7A002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Individual Department work:  SLOs, SLOACs, PLOACs, APRU</a:t>
                      </a:r>
                      <a:endParaRPr lang="en-US" sz="2000" b="1" kern="1400" dirty="0">
                        <a:solidFill>
                          <a:srgbClr val="7A002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61354" marR="0" indent="-161354" algn="l" rtl="0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035" algn="l"/>
                          <a:tab pos="106985" algn="l"/>
                        </a:tabLs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="1" kern="1400" dirty="0">
                          <a:solidFill>
                            <a:srgbClr val="7A002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Drop-in Help available in ADM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en-US" sz="2000" b="1" kern="1400" dirty="0">
                        <a:solidFill>
                          <a:srgbClr val="7A002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Control 1"/>
          <p:cNvSpPr>
            <a:spLocks noChangeArrowheads="1" noChangeShapeType="1"/>
          </p:cNvSpPr>
          <p:nvPr/>
        </p:nvSpPr>
        <p:spPr bwMode="auto">
          <a:xfrm>
            <a:off x="2114550" y="6167438"/>
            <a:ext cx="6515100" cy="18049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De Anza College fulfills its mission by engaging students  in creative work that demonstrates the knowledge, skills  and attitudes contained within the college</a:t>
            </a:r>
            <a:r>
              <a:rPr lang="ja-JP" altLang="en-US" sz="2800" smtClean="0">
                <a:ea typeface="ＭＳ Ｐゴシック" pitchFamily="34" charset="-128"/>
              </a:rPr>
              <a:t>’</a:t>
            </a:r>
            <a:r>
              <a:rPr lang="en-US" altLang="ja-JP" sz="2800" smtClean="0">
                <a:ea typeface="ＭＳ Ｐゴシック" pitchFamily="34" charset="-128"/>
              </a:rPr>
              <a:t>s </a:t>
            </a:r>
            <a:r>
              <a:rPr lang="en-US" altLang="ja-JP" sz="2800" u="sng" smtClean="0">
                <a:ea typeface="ＭＳ Ｐゴシック" pitchFamily="34" charset="-128"/>
                <a:hlinkClick r:id="rId3"/>
              </a:rPr>
              <a:t>Institutional  Core Competencies</a:t>
            </a:r>
            <a:r>
              <a:rPr lang="en-US" altLang="ja-JP" sz="2800" smtClean="0">
                <a:ea typeface="ＭＳ Ｐゴシック" pitchFamily="34" charset="-128"/>
              </a:rPr>
              <a:t>:</a:t>
            </a:r>
            <a:endParaRPr lang="en-US" sz="2800" smtClean="0">
              <a:ea typeface="ＭＳ Ｐゴシック" pitchFamily="34" charset="-128"/>
            </a:endParaRPr>
          </a:p>
        </p:txBody>
      </p:sp>
      <p:pic>
        <p:nvPicPr>
          <p:cNvPr id="4099" name="Picture 2" descr="De Anza Studen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505200" y="685800"/>
            <a:ext cx="3352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4400" i="1">
                <a:latin typeface="Calibri" pitchFamily="34" charset="0"/>
              </a:rPr>
              <a:t>Our Mission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0386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Critical thinking     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Assessed 2012-13</a:t>
            </a:r>
            <a:endParaRPr lang="en-US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6400" y="45339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Communication and expression   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5029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Information literacy   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62200" y="55245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Physical/mental wellness and personal responsibility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019800"/>
            <a:ext cx="571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Global, cultural, social and environmental awareness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9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Characteristics of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latin typeface="Arial Rounded MT Bold" pitchFamily="34" charset="0"/>
                <a:ea typeface="+mj-ea"/>
              </a:rPr>
              <a:t>Global, cultural, social and environmental awareness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914400" y="2590800"/>
            <a:ext cx="7467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Students will:</a:t>
            </a:r>
          </a:p>
          <a:p>
            <a:pPr eaLnBrk="1" hangingPunct="1"/>
            <a:endParaRPr lang="en-US" sz="280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Recognize their role as local, national, and global citizens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Participate in a democratic process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Respect social and cultural diversity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Appreciate the complexity of the physical world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Understand the significance of both environmental sustainability and social justice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600" dirty="0" smtClean="0">
                <a:ea typeface="+mj-ea"/>
              </a:rPr>
              <a:t>Mapping Program Level Outcomes </a:t>
            </a:r>
            <a:br>
              <a:rPr lang="en-US" sz="3600" dirty="0" smtClean="0">
                <a:ea typeface="+mj-ea"/>
              </a:rPr>
            </a:br>
            <a:r>
              <a:rPr lang="en-US" sz="3600" dirty="0" smtClean="0">
                <a:latin typeface="Arial Rounded MT Bold" pitchFamily="34" charset="0"/>
              </a:rPr>
              <a:t> Global, cultural, social and environmental awareness</a:t>
            </a:r>
            <a:endParaRPr lang="en-US" sz="3600" dirty="0" smtClean="0">
              <a:latin typeface="Arial Rounded MT Bold" pitchFamily="34" charset="0"/>
              <a:ea typeface="+mj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t="8654" r="8796" b="9423"/>
          <a:stretch>
            <a:fillRect/>
          </a:stretch>
        </p:blipFill>
        <p:spPr bwMode="auto">
          <a:xfrm>
            <a:off x="723900" y="1981200"/>
            <a:ext cx="78105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295400" y="3505200"/>
            <a:ext cx="6629400" cy="2057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486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81000" y="152400"/>
            <a:ext cx="563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600" b="1" i="1" dirty="0" smtClean="0">
                <a:latin typeface="Calibri" pitchFamily="34" charset="0"/>
              </a:rPr>
              <a:t>Timeliness – point #1</a:t>
            </a:r>
            <a:endParaRPr lang="en-US" sz="3600" b="1" i="1" dirty="0">
              <a:latin typeface="Calibri" pitchFamily="34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838200" y="990600"/>
            <a:ext cx="78486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b="1" dirty="0" smtClean="0"/>
              <a:t>Student Respondents to the Community College Engagement Survey </a:t>
            </a:r>
            <a:r>
              <a:rPr lang="en-US" sz="2400" b="1" dirty="0"/>
              <a:t>stated their experience at De Anza “very much” or “quite a bit” increased their ability to:</a:t>
            </a:r>
            <a:r>
              <a:rPr lang="en-US" dirty="0"/>
              <a:t> 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05350"/>
              </p:ext>
            </p:extLst>
          </p:nvPr>
        </p:nvGraphicFramePr>
        <p:xfrm>
          <a:off x="685800" y="3276600"/>
          <a:ext cx="7620000" cy="2804160"/>
        </p:xfrm>
        <a:graphic>
          <a:graphicData uri="http://schemas.openxmlformats.org/drawingml/2006/table">
            <a:tbl>
              <a:tblPr/>
              <a:tblGrid>
                <a:gridCol w="6664986"/>
                <a:gridCol w="95501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Literacy: </a:t>
                      </a: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recognize when additional information is needed to complete an assignment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  <a:endParaRPr lang="en-US" sz="1200" dirty="0" smtClean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Thinking: </a:t>
                      </a: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evaluate conclusions to ensure they make sense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  <a:endParaRPr lang="en-US" sz="1200" dirty="0" smtClean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GCSEA: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work effectively individually and collaboratively on projects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57%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GCSEA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: participate in a democratic proce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38%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GCSEA: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understand the significance of both environmental sustainability and social justic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52%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57200" y="2514600"/>
            <a:ext cx="82296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most recent </a:t>
            </a:r>
            <a:r>
              <a:rPr lang="en-US" sz="2800" b="1" dirty="0"/>
              <a:t>Accountability Reporting for the Community Colleges (ARCC)</a:t>
            </a:r>
            <a:r>
              <a:rPr lang="en-US" sz="2800" dirty="0"/>
              <a:t> report showed that we have lost ground in closing the gap for the underrepresented. 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000" dirty="0" smtClean="0"/>
              <a:t>See </a:t>
            </a:r>
            <a:r>
              <a:rPr lang="en-US" sz="2000" dirty="0"/>
              <a:t>slide 9 at </a:t>
            </a:r>
            <a:r>
              <a:rPr lang="en-US" u="sng" dirty="0">
                <a:hlinkClick r:id="rId3"/>
              </a:rPr>
              <a:t>http://www.research.fhda.edu/documents/2012ARCCBoardPresentationv3.pdf</a:t>
            </a:r>
            <a:endParaRPr lang="en-US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81000" y="152400"/>
            <a:ext cx="563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600" b="1" i="1" dirty="0" smtClean="0">
                <a:latin typeface="Calibri" pitchFamily="34" charset="0"/>
              </a:rPr>
              <a:t>Timeliness – point #2</a:t>
            </a:r>
            <a:endParaRPr lang="en-US" sz="3600" b="1" i="1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i="1" dirty="0" smtClean="0">
                <a:latin typeface="Calibri" pitchFamily="34" charset="0"/>
                <a:ea typeface="ＭＳ Ｐゴシック" pitchFamily="34" charset="-128"/>
                <a:cs typeface="+mn-cs"/>
              </a:rPr>
              <a:t>Growing Equity Gap</a:t>
            </a:r>
            <a:endParaRPr lang="en-US" sz="3600" b="1" i="1" dirty="0"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3" cstate="print"/>
          <a:srcRect l="19093" t="23582" r="21381" b="2387"/>
          <a:stretch/>
        </p:blipFill>
        <p:spPr bwMode="auto">
          <a:xfrm>
            <a:off x="1034312" y="1219200"/>
            <a:ext cx="7271488" cy="4906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990600" y="2971800"/>
            <a:ext cx="7315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600" dirty="0"/>
              <a:t>Campus Climate survey will </a:t>
            </a:r>
            <a:r>
              <a:rPr lang="en-US" sz="3600" dirty="0" smtClean="0"/>
              <a:t>be conducted </a:t>
            </a:r>
            <a:r>
              <a:rPr lang="en-US" sz="3600" dirty="0"/>
              <a:t>in Spring 2013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3400" y="838200"/>
            <a:ext cx="563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600" b="1" i="1" dirty="0" smtClean="0">
                <a:latin typeface="Calibri" pitchFamily="34" charset="0"/>
              </a:rPr>
              <a:t>Timeliness – point #3</a:t>
            </a:r>
            <a:endParaRPr lang="en-US" sz="3600" b="1" i="1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736</Words>
  <Application>Microsoft Office PowerPoint</Application>
  <PresentationFormat>On-screen Show (4:3)</PresentationFormat>
  <Paragraphs>190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De Anza College provides an academically rich,  multicultural learning environment that challenges  students of every background to develop their intellect,  character and abilities; to realize their goals; and to be  socially responsible leaders in their communities, the  nation and the world. </vt:lpstr>
      <vt:lpstr>De Anza College fulfills its mission by engaging students  in creative work that demonstrates the knowledge, skills  and attitudes contained within the college’s Institutional  Core Competencies:</vt:lpstr>
      <vt:lpstr>Characteristics of  Global, cultural, social and environmental awareness</vt:lpstr>
      <vt:lpstr>Mapping Program Level Outcomes   Global, cultural, social and environmental awareness</vt:lpstr>
      <vt:lpstr>PowerPoint Presentation</vt:lpstr>
      <vt:lpstr>PowerPoint Presentation</vt:lpstr>
      <vt:lpstr>Growing Equity Gap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Focused Objective:  Assess that our students are deepening their awareness in regards to global, cultural, social and environmental issues as seen through the lens of civic capacity for equity and social justice</vt:lpstr>
      <vt:lpstr>PowerPoint Presentation</vt:lpstr>
      <vt:lpstr>PowerPoint Presentation</vt:lpstr>
      <vt:lpstr>Panel of Practice:  What some of our own faculty and staff are already doing.</vt:lpstr>
      <vt:lpstr>Three key questions in the assessment process: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Global, Cultural, Social, and Environmental Awareness</dc:title>
  <dc:creator>Administrator</dc:creator>
  <cp:lastModifiedBy>Tono Ramirez</cp:lastModifiedBy>
  <cp:revision>30</cp:revision>
  <cp:lastPrinted>2013-04-25T16:51:23Z</cp:lastPrinted>
  <dcterms:created xsi:type="dcterms:W3CDTF">2013-04-16T20:37:21Z</dcterms:created>
  <dcterms:modified xsi:type="dcterms:W3CDTF">2013-09-17T19:01:06Z</dcterms:modified>
</cp:coreProperties>
</file>