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708" r:id="rId3"/>
  </p:sldMasterIdLst>
  <p:notesMasterIdLst>
    <p:notesMasterId r:id="rId43"/>
  </p:notesMasterIdLst>
  <p:handoutMasterIdLst>
    <p:handoutMasterId r:id="rId44"/>
  </p:handoutMasterIdLst>
  <p:sldIdLst>
    <p:sldId id="258" r:id="rId4"/>
    <p:sldId id="374" r:id="rId5"/>
    <p:sldId id="395" r:id="rId6"/>
    <p:sldId id="373" r:id="rId7"/>
    <p:sldId id="302" r:id="rId8"/>
    <p:sldId id="359" r:id="rId9"/>
    <p:sldId id="290" r:id="rId10"/>
    <p:sldId id="296" r:id="rId11"/>
    <p:sldId id="378" r:id="rId12"/>
    <p:sldId id="297" r:id="rId13"/>
    <p:sldId id="347" r:id="rId14"/>
    <p:sldId id="299" r:id="rId15"/>
    <p:sldId id="295" r:id="rId16"/>
    <p:sldId id="394" r:id="rId17"/>
    <p:sldId id="300" r:id="rId18"/>
    <p:sldId id="365" r:id="rId19"/>
    <p:sldId id="384" r:id="rId20"/>
    <p:sldId id="284" r:id="rId21"/>
    <p:sldId id="331" r:id="rId22"/>
    <p:sldId id="332" r:id="rId23"/>
    <p:sldId id="333" r:id="rId24"/>
    <p:sldId id="334" r:id="rId25"/>
    <p:sldId id="337" r:id="rId26"/>
    <p:sldId id="338" r:id="rId27"/>
    <p:sldId id="366" r:id="rId28"/>
    <p:sldId id="393" r:id="rId29"/>
    <p:sldId id="369" r:id="rId30"/>
    <p:sldId id="370" r:id="rId31"/>
    <p:sldId id="381" r:id="rId32"/>
    <p:sldId id="392" r:id="rId33"/>
    <p:sldId id="380" r:id="rId34"/>
    <p:sldId id="391" r:id="rId35"/>
    <p:sldId id="377" r:id="rId36"/>
    <p:sldId id="376" r:id="rId37"/>
    <p:sldId id="390" r:id="rId38"/>
    <p:sldId id="375" r:id="rId39"/>
    <p:sldId id="389" r:id="rId40"/>
    <p:sldId id="396" r:id="rId41"/>
    <p:sldId id="397" r:id="rId4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FFFF"/>
    <a:srgbClr val="F8F8F8"/>
    <a:srgbClr val="D6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2" autoAdjust="0"/>
    <p:restoredTop sz="93500" autoAdjust="0"/>
  </p:normalViewPr>
  <p:slideViewPr>
    <p:cSldViewPr>
      <p:cViewPr varScale="1">
        <p:scale>
          <a:sx n="71" d="100"/>
          <a:sy n="71" d="100"/>
        </p:scale>
        <p:origin x="117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532" y="-9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170194-ACF4-4207-B2EA-E1D00CBF5A03}" type="doc">
      <dgm:prSet loTypeId="urn:microsoft.com/office/officeart/2005/8/layout/cycle5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6F50CB21-95BE-4338-AAC0-15B442B0EE56}">
      <dgm:prSet phldrT="[Text]" custT="1"/>
      <dgm:spPr>
        <a:solidFill>
          <a:schemeClr val="accent2"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sz="1800" dirty="0"/>
            <a:t>Outcome Defined </a:t>
          </a:r>
        </a:p>
        <a:p>
          <a:r>
            <a:rPr lang="en-US" sz="1800" dirty="0"/>
            <a:t>(Redefined)</a:t>
          </a:r>
        </a:p>
      </dgm:t>
    </dgm:pt>
    <dgm:pt modelId="{F3B99C0C-5A46-414B-BDAC-FDB972B4A7AC}" type="parTrans" cxnId="{F3845CD7-67C1-4974-92B1-9CFBBF3C7479}">
      <dgm:prSet/>
      <dgm:spPr/>
      <dgm:t>
        <a:bodyPr/>
        <a:lstStyle/>
        <a:p>
          <a:endParaRPr lang="en-US"/>
        </a:p>
      </dgm:t>
    </dgm:pt>
    <dgm:pt modelId="{3C2E0CA7-7305-4C67-B46F-B55E2039347A}" type="sibTrans" cxnId="{F3845CD7-67C1-4974-92B1-9CFBBF3C7479}">
      <dgm:prSet/>
      <dgm:spPr/>
      <dgm:t>
        <a:bodyPr/>
        <a:lstStyle/>
        <a:p>
          <a:endParaRPr lang="en-US"/>
        </a:p>
      </dgm:t>
    </dgm:pt>
    <dgm:pt modelId="{1E9548F1-8D91-44C9-8BB9-64C1279B9D3E}">
      <dgm:prSet phldrT="[Text]"/>
      <dgm:spPr/>
      <dgm:t>
        <a:bodyPr/>
        <a:lstStyle/>
        <a:p>
          <a:r>
            <a:rPr lang="en-US" dirty="0"/>
            <a:t>Conduct assessments</a:t>
          </a:r>
        </a:p>
      </dgm:t>
    </dgm:pt>
    <dgm:pt modelId="{0A53217C-F5FF-4C5E-8199-CD0B6C9A50A3}" type="parTrans" cxnId="{6C7EAFE6-5834-4AEE-B1DD-82033E700F69}">
      <dgm:prSet/>
      <dgm:spPr/>
      <dgm:t>
        <a:bodyPr/>
        <a:lstStyle/>
        <a:p>
          <a:endParaRPr lang="en-US"/>
        </a:p>
      </dgm:t>
    </dgm:pt>
    <dgm:pt modelId="{46C71120-12A1-46A2-8F8B-B8E1221009A4}" type="sibTrans" cxnId="{6C7EAFE6-5834-4AEE-B1DD-82033E700F69}">
      <dgm:prSet/>
      <dgm:spPr/>
      <dgm:t>
        <a:bodyPr/>
        <a:lstStyle/>
        <a:p>
          <a:endParaRPr lang="en-US"/>
        </a:p>
      </dgm:t>
    </dgm:pt>
    <dgm:pt modelId="{F48635BF-1C59-4C84-B70C-DD30BFF66DEB}">
      <dgm:prSet phldrT="[Text]"/>
      <dgm:spPr/>
      <dgm:t>
        <a:bodyPr/>
        <a:lstStyle/>
        <a:p>
          <a:r>
            <a:rPr lang="en-US"/>
            <a:t>Summarizing data</a:t>
          </a:r>
        </a:p>
      </dgm:t>
    </dgm:pt>
    <dgm:pt modelId="{7A901C13-74AF-4D30-A4EF-5AA4544C499A}" type="parTrans" cxnId="{1403D2E9-0F50-4DCA-8450-458775C56D7E}">
      <dgm:prSet/>
      <dgm:spPr/>
      <dgm:t>
        <a:bodyPr/>
        <a:lstStyle/>
        <a:p>
          <a:endParaRPr lang="en-US"/>
        </a:p>
      </dgm:t>
    </dgm:pt>
    <dgm:pt modelId="{DECFDE2E-EB3A-4049-874D-E1466FE96895}" type="sibTrans" cxnId="{1403D2E9-0F50-4DCA-8450-458775C56D7E}">
      <dgm:prSet/>
      <dgm:spPr/>
      <dgm:t>
        <a:bodyPr/>
        <a:lstStyle/>
        <a:p>
          <a:endParaRPr lang="en-US"/>
        </a:p>
      </dgm:t>
    </dgm:pt>
    <dgm:pt modelId="{1091652D-733B-4C12-87AE-B92F9956B79F}">
      <dgm:prSet phldrT="[Text]"/>
      <dgm:spPr/>
      <dgm:t>
        <a:bodyPr/>
        <a:lstStyle/>
        <a:p>
          <a:r>
            <a:rPr lang="en-US" dirty="0"/>
            <a:t>Reflection</a:t>
          </a:r>
        </a:p>
      </dgm:t>
    </dgm:pt>
    <dgm:pt modelId="{0CA936A6-0144-4779-8E88-C2F042B13AAC}" type="parTrans" cxnId="{89848ACD-F237-42D0-ADF4-26024C451618}">
      <dgm:prSet/>
      <dgm:spPr/>
      <dgm:t>
        <a:bodyPr/>
        <a:lstStyle/>
        <a:p>
          <a:endParaRPr lang="en-US"/>
        </a:p>
      </dgm:t>
    </dgm:pt>
    <dgm:pt modelId="{6E9F7684-6666-4DA0-A7B4-5F86CAD34908}" type="sibTrans" cxnId="{89848ACD-F237-42D0-ADF4-26024C451618}">
      <dgm:prSet/>
      <dgm:spPr/>
      <dgm:t>
        <a:bodyPr/>
        <a:lstStyle/>
        <a:p>
          <a:endParaRPr lang="en-US"/>
        </a:p>
      </dgm:t>
    </dgm:pt>
    <dgm:pt modelId="{554EA131-3F45-4E16-A281-C653E96AFFF9}">
      <dgm:prSet phldrT="[Text]"/>
      <dgm:spPr/>
      <dgm:t>
        <a:bodyPr/>
        <a:lstStyle/>
        <a:p>
          <a:r>
            <a:rPr lang="en-US" dirty="0"/>
            <a:t>Enhancement</a:t>
          </a:r>
        </a:p>
      </dgm:t>
    </dgm:pt>
    <dgm:pt modelId="{E028614C-FEE7-4C77-9CFB-D47846DA36D9}" type="parTrans" cxnId="{07A3E86E-C4F9-401C-AC7F-73C44F208A6A}">
      <dgm:prSet/>
      <dgm:spPr/>
      <dgm:t>
        <a:bodyPr/>
        <a:lstStyle/>
        <a:p>
          <a:endParaRPr lang="en-US"/>
        </a:p>
      </dgm:t>
    </dgm:pt>
    <dgm:pt modelId="{D6AA5FB5-D78C-4CC6-B5F3-1CF8C857C25A}" type="sibTrans" cxnId="{07A3E86E-C4F9-401C-AC7F-73C44F208A6A}">
      <dgm:prSet/>
      <dgm:spPr/>
      <dgm:t>
        <a:bodyPr/>
        <a:lstStyle/>
        <a:p>
          <a:endParaRPr lang="en-US"/>
        </a:p>
      </dgm:t>
    </dgm:pt>
    <dgm:pt modelId="{5482E0A6-F9D0-4FF2-8B81-5833B89EF7AB}">
      <dgm:prSet/>
      <dgm:spPr/>
      <dgm:t>
        <a:bodyPr/>
        <a:lstStyle/>
        <a:p>
          <a:r>
            <a:rPr lang="en-US" dirty="0"/>
            <a:t>Plan methods of assessment</a:t>
          </a:r>
        </a:p>
      </dgm:t>
    </dgm:pt>
    <dgm:pt modelId="{034715CA-656B-4D36-830B-8614A2882B96}" type="parTrans" cxnId="{B2A7A665-3F9F-49D5-9100-620559C8A27C}">
      <dgm:prSet/>
      <dgm:spPr/>
      <dgm:t>
        <a:bodyPr/>
        <a:lstStyle/>
        <a:p>
          <a:endParaRPr lang="en-US"/>
        </a:p>
      </dgm:t>
    </dgm:pt>
    <dgm:pt modelId="{40EAFDD6-1D84-4845-B736-BCD7EB3DCDF9}" type="sibTrans" cxnId="{B2A7A665-3F9F-49D5-9100-620559C8A27C}">
      <dgm:prSet/>
      <dgm:spPr/>
      <dgm:t>
        <a:bodyPr/>
        <a:lstStyle/>
        <a:p>
          <a:endParaRPr lang="en-US"/>
        </a:p>
      </dgm:t>
    </dgm:pt>
    <dgm:pt modelId="{86BC4314-B084-48DC-B4D6-AC4E9334EE3F}" type="pres">
      <dgm:prSet presAssocID="{4C170194-ACF4-4207-B2EA-E1D00CBF5A03}" presName="cycle" presStyleCnt="0">
        <dgm:presLayoutVars>
          <dgm:dir/>
          <dgm:resizeHandles val="exact"/>
        </dgm:presLayoutVars>
      </dgm:prSet>
      <dgm:spPr/>
    </dgm:pt>
    <dgm:pt modelId="{5331EAB7-4D89-44BB-A90A-AACD0F920372}" type="pres">
      <dgm:prSet presAssocID="{6F50CB21-95BE-4338-AAC0-15B442B0EE56}" presName="node" presStyleLbl="node1" presStyleIdx="0" presStyleCnt="6">
        <dgm:presLayoutVars>
          <dgm:bulletEnabled val="1"/>
        </dgm:presLayoutVars>
      </dgm:prSet>
      <dgm:spPr/>
    </dgm:pt>
    <dgm:pt modelId="{AD984B28-39D4-4489-906C-8BD750D8421E}" type="pres">
      <dgm:prSet presAssocID="{6F50CB21-95BE-4338-AAC0-15B442B0EE56}" presName="spNode" presStyleCnt="0"/>
      <dgm:spPr/>
    </dgm:pt>
    <dgm:pt modelId="{5225A3AB-A5AE-4763-9169-7B9C94E67C2A}" type="pres">
      <dgm:prSet presAssocID="{3C2E0CA7-7305-4C67-B46F-B55E2039347A}" presName="sibTrans" presStyleLbl="sibTrans1D1" presStyleIdx="0" presStyleCnt="6"/>
      <dgm:spPr/>
    </dgm:pt>
    <dgm:pt modelId="{A0B90628-DC24-4D00-9FA4-5CF672D18962}" type="pres">
      <dgm:prSet presAssocID="{5482E0A6-F9D0-4FF2-8B81-5833B89EF7AB}" presName="node" presStyleLbl="node1" presStyleIdx="1" presStyleCnt="6">
        <dgm:presLayoutVars>
          <dgm:bulletEnabled val="1"/>
        </dgm:presLayoutVars>
      </dgm:prSet>
      <dgm:spPr/>
    </dgm:pt>
    <dgm:pt modelId="{2B42BEE0-7244-4025-83F3-8D1F6D50D9ED}" type="pres">
      <dgm:prSet presAssocID="{5482E0A6-F9D0-4FF2-8B81-5833B89EF7AB}" presName="spNode" presStyleCnt="0"/>
      <dgm:spPr/>
    </dgm:pt>
    <dgm:pt modelId="{D452B7D9-64FD-4965-982E-BCDF5D6B2D3B}" type="pres">
      <dgm:prSet presAssocID="{40EAFDD6-1D84-4845-B736-BCD7EB3DCDF9}" presName="sibTrans" presStyleLbl="sibTrans1D1" presStyleIdx="1" presStyleCnt="6"/>
      <dgm:spPr/>
    </dgm:pt>
    <dgm:pt modelId="{2709B553-79BD-43B1-9925-FF555B86F4E2}" type="pres">
      <dgm:prSet presAssocID="{1E9548F1-8D91-44C9-8BB9-64C1279B9D3E}" presName="node" presStyleLbl="node1" presStyleIdx="2" presStyleCnt="6" custRadScaleRad="101182" custRadScaleInc="-6615">
        <dgm:presLayoutVars>
          <dgm:bulletEnabled val="1"/>
        </dgm:presLayoutVars>
      </dgm:prSet>
      <dgm:spPr/>
    </dgm:pt>
    <dgm:pt modelId="{61B4838D-BE56-44ED-A7DC-2B74BB04074C}" type="pres">
      <dgm:prSet presAssocID="{1E9548F1-8D91-44C9-8BB9-64C1279B9D3E}" presName="spNode" presStyleCnt="0"/>
      <dgm:spPr/>
    </dgm:pt>
    <dgm:pt modelId="{09EF18BE-EE4E-4762-9D07-64472625E652}" type="pres">
      <dgm:prSet presAssocID="{46C71120-12A1-46A2-8F8B-B8E1221009A4}" presName="sibTrans" presStyleLbl="sibTrans1D1" presStyleIdx="2" presStyleCnt="6"/>
      <dgm:spPr/>
    </dgm:pt>
    <dgm:pt modelId="{B2A76404-9598-4E98-932D-33147209B79C}" type="pres">
      <dgm:prSet presAssocID="{F48635BF-1C59-4C84-B70C-DD30BFF66DEB}" presName="node" presStyleLbl="node1" presStyleIdx="3" presStyleCnt="6">
        <dgm:presLayoutVars>
          <dgm:bulletEnabled val="1"/>
        </dgm:presLayoutVars>
      </dgm:prSet>
      <dgm:spPr/>
    </dgm:pt>
    <dgm:pt modelId="{4AA6A196-4146-4C88-88F9-565E30C8E5A4}" type="pres">
      <dgm:prSet presAssocID="{F48635BF-1C59-4C84-B70C-DD30BFF66DEB}" presName="spNode" presStyleCnt="0"/>
      <dgm:spPr/>
    </dgm:pt>
    <dgm:pt modelId="{1FA35515-E7BD-4ADE-B013-CB2E6C9764E9}" type="pres">
      <dgm:prSet presAssocID="{DECFDE2E-EB3A-4049-874D-E1466FE96895}" presName="sibTrans" presStyleLbl="sibTrans1D1" presStyleIdx="3" presStyleCnt="6"/>
      <dgm:spPr/>
    </dgm:pt>
    <dgm:pt modelId="{1677270D-2DC4-4B78-BB02-9E460969B05F}" type="pres">
      <dgm:prSet presAssocID="{1091652D-733B-4C12-87AE-B92F9956B79F}" presName="node" presStyleLbl="node1" presStyleIdx="4" presStyleCnt="6">
        <dgm:presLayoutVars>
          <dgm:bulletEnabled val="1"/>
        </dgm:presLayoutVars>
      </dgm:prSet>
      <dgm:spPr/>
    </dgm:pt>
    <dgm:pt modelId="{A82602C2-38DD-45DB-AF99-C4BA42D334A6}" type="pres">
      <dgm:prSet presAssocID="{1091652D-733B-4C12-87AE-B92F9956B79F}" presName="spNode" presStyleCnt="0"/>
      <dgm:spPr/>
    </dgm:pt>
    <dgm:pt modelId="{BF3B9802-AC78-48D5-AC4B-12014E6DC3EB}" type="pres">
      <dgm:prSet presAssocID="{6E9F7684-6666-4DA0-A7B4-5F86CAD34908}" presName="sibTrans" presStyleLbl="sibTrans1D1" presStyleIdx="4" presStyleCnt="6"/>
      <dgm:spPr/>
    </dgm:pt>
    <dgm:pt modelId="{26AD7F50-BF46-40BC-92FD-0636E6F1E860}" type="pres">
      <dgm:prSet presAssocID="{554EA131-3F45-4E16-A281-C653E96AFFF9}" presName="node" presStyleLbl="node1" presStyleIdx="5" presStyleCnt="6">
        <dgm:presLayoutVars>
          <dgm:bulletEnabled val="1"/>
        </dgm:presLayoutVars>
      </dgm:prSet>
      <dgm:spPr/>
    </dgm:pt>
    <dgm:pt modelId="{26FDE9FE-DF95-41B8-8D15-A290FF2857DB}" type="pres">
      <dgm:prSet presAssocID="{554EA131-3F45-4E16-A281-C653E96AFFF9}" presName="spNode" presStyleCnt="0"/>
      <dgm:spPr/>
    </dgm:pt>
    <dgm:pt modelId="{3E978657-252A-46EA-ACF6-14FB23FE37A7}" type="pres">
      <dgm:prSet presAssocID="{D6AA5FB5-D78C-4CC6-B5F3-1CF8C857C25A}" presName="sibTrans" presStyleLbl="sibTrans1D1" presStyleIdx="5" presStyleCnt="6"/>
      <dgm:spPr/>
    </dgm:pt>
  </dgm:ptLst>
  <dgm:cxnLst>
    <dgm:cxn modelId="{0EF58727-1D42-4871-A3EE-AC009D1CEA7E}" type="presOf" srcId="{D6AA5FB5-D78C-4CC6-B5F3-1CF8C857C25A}" destId="{3E978657-252A-46EA-ACF6-14FB23FE37A7}" srcOrd="0" destOrd="0" presId="urn:microsoft.com/office/officeart/2005/8/layout/cycle5"/>
    <dgm:cxn modelId="{3283112A-A9D4-4577-BCE4-CEEC3129D6E3}" type="presOf" srcId="{F48635BF-1C59-4C84-B70C-DD30BFF66DEB}" destId="{B2A76404-9598-4E98-932D-33147209B79C}" srcOrd="0" destOrd="0" presId="urn:microsoft.com/office/officeart/2005/8/layout/cycle5"/>
    <dgm:cxn modelId="{4D4F793A-14B1-45BD-A41F-7D60C246103C}" type="presOf" srcId="{5482E0A6-F9D0-4FF2-8B81-5833B89EF7AB}" destId="{A0B90628-DC24-4D00-9FA4-5CF672D18962}" srcOrd="0" destOrd="0" presId="urn:microsoft.com/office/officeart/2005/8/layout/cycle5"/>
    <dgm:cxn modelId="{E4A51A3B-68AC-492D-8073-D112C6EAFF43}" type="presOf" srcId="{46C71120-12A1-46A2-8F8B-B8E1221009A4}" destId="{09EF18BE-EE4E-4762-9D07-64472625E652}" srcOrd="0" destOrd="0" presId="urn:microsoft.com/office/officeart/2005/8/layout/cycle5"/>
    <dgm:cxn modelId="{4510EC3D-6EAD-497F-9A6A-85B794CE1DA4}" type="presOf" srcId="{DECFDE2E-EB3A-4049-874D-E1466FE96895}" destId="{1FA35515-E7BD-4ADE-B013-CB2E6C9764E9}" srcOrd="0" destOrd="0" presId="urn:microsoft.com/office/officeart/2005/8/layout/cycle5"/>
    <dgm:cxn modelId="{2459513F-721B-4897-8412-17CE1BE2F531}" type="presOf" srcId="{3C2E0CA7-7305-4C67-B46F-B55E2039347A}" destId="{5225A3AB-A5AE-4763-9169-7B9C94E67C2A}" srcOrd="0" destOrd="0" presId="urn:microsoft.com/office/officeart/2005/8/layout/cycle5"/>
    <dgm:cxn modelId="{B2A7A665-3F9F-49D5-9100-620559C8A27C}" srcId="{4C170194-ACF4-4207-B2EA-E1D00CBF5A03}" destId="{5482E0A6-F9D0-4FF2-8B81-5833B89EF7AB}" srcOrd="1" destOrd="0" parTransId="{034715CA-656B-4D36-830B-8614A2882B96}" sibTransId="{40EAFDD6-1D84-4845-B736-BCD7EB3DCDF9}"/>
    <dgm:cxn modelId="{636C776A-E3C1-4A04-B389-B79A3306570B}" type="presOf" srcId="{40EAFDD6-1D84-4845-B736-BCD7EB3DCDF9}" destId="{D452B7D9-64FD-4965-982E-BCDF5D6B2D3B}" srcOrd="0" destOrd="0" presId="urn:microsoft.com/office/officeart/2005/8/layout/cycle5"/>
    <dgm:cxn modelId="{C498956D-F2C6-46F3-8F22-FACA74A5FD65}" type="presOf" srcId="{6F50CB21-95BE-4338-AAC0-15B442B0EE56}" destId="{5331EAB7-4D89-44BB-A90A-AACD0F920372}" srcOrd="0" destOrd="0" presId="urn:microsoft.com/office/officeart/2005/8/layout/cycle5"/>
    <dgm:cxn modelId="{07A3E86E-C4F9-401C-AC7F-73C44F208A6A}" srcId="{4C170194-ACF4-4207-B2EA-E1D00CBF5A03}" destId="{554EA131-3F45-4E16-A281-C653E96AFFF9}" srcOrd="5" destOrd="0" parTransId="{E028614C-FEE7-4C77-9CFB-D47846DA36D9}" sibTransId="{D6AA5FB5-D78C-4CC6-B5F3-1CF8C857C25A}"/>
    <dgm:cxn modelId="{28029C57-B89E-4238-9551-62FD7A25CB0C}" type="presOf" srcId="{1E9548F1-8D91-44C9-8BB9-64C1279B9D3E}" destId="{2709B553-79BD-43B1-9925-FF555B86F4E2}" srcOrd="0" destOrd="0" presId="urn:microsoft.com/office/officeart/2005/8/layout/cycle5"/>
    <dgm:cxn modelId="{981B4EA4-B97E-4C34-B83B-7B369FEFF1F1}" type="presOf" srcId="{6E9F7684-6666-4DA0-A7B4-5F86CAD34908}" destId="{BF3B9802-AC78-48D5-AC4B-12014E6DC3EB}" srcOrd="0" destOrd="0" presId="urn:microsoft.com/office/officeart/2005/8/layout/cycle5"/>
    <dgm:cxn modelId="{7862E1BE-F4B0-4BEC-8D51-1F24FE6468B2}" type="presOf" srcId="{554EA131-3F45-4E16-A281-C653E96AFFF9}" destId="{26AD7F50-BF46-40BC-92FD-0636E6F1E860}" srcOrd="0" destOrd="0" presId="urn:microsoft.com/office/officeart/2005/8/layout/cycle5"/>
    <dgm:cxn modelId="{89848ACD-F237-42D0-ADF4-26024C451618}" srcId="{4C170194-ACF4-4207-B2EA-E1D00CBF5A03}" destId="{1091652D-733B-4C12-87AE-B92F9956B79F}" srcOrd="4" destOrd="0" parTransId="{0CA936A6-0144-4779-8E88-C2F042B13AAC}" sibTransId="{6E9F7684-6666-4DA0-A7B4-5F86CAD34908}"/>
    <dgm:cxn modelId="{F3845CD7-67C1-4974-92B1-9CFBBF3C7479}" srcId="{4C170194-ACF4-4207-B2EA-E1D00CBF5A03}" destId="{6F50CB21-95BE-4338-AAC0-15B442B0EE56}" srcOrd="0" destOrd="0" parTransId="{F3B99C0C-5A46-414B-BDAC-FDB972B4A7AC}" sibTransId="{3C2E0CA7-7305-4C67-B46F-B55E2039347A}"/>
    <dgm:cxn modelId="{9B1D28D9-29D3-4B5B-9917-A89F733D4CD4}" type="presOf" srcId="{4C170194-ACF4-4207-B2EA-E1D00CBF5A03}" destId="{86BC4314-B084-48DC-B4D6-AC4E9334EE3F}" srcOrd="0" destOrd="0" presId="urn:microsoft.com/office/officeart/2005/8/layout/cycle5"/>
    <dgm:cxn modelId="{6C7EAFE6-5834-4AEE-B1DD-82033E700F69}" srcId="{4C170194-ACF4-4207-B2EA-E1D00CBF5A03}" destId="{1E9548F1-8D91-44C9-8BB9-64C1279B9D3E}" srcOrd="2" destOrd="0" parTransId="{0A53217C-F5FF-4C5E-8199-CD0B6C9A50A3}" sibTransId="{46C71120-12A1-46A2-8F8B-B8E1221009A4}"/>
    <dgm:cxn modelId="{1403D2E9-0F50-4DCA-8450-458775C56D7E}" srcId="{4C170194-ACF4-4207-B2EA-E1D00CBF5A03}" destId="{F48635BF-1C59-4C84-B70C-DD30BFF66DEB}" srcOrd="3" destOrd="0" parTransId="{7A901C13-74AF-4D30-A4EF-5AA4544C499A}" sibTransId="{DECFDE2E-EB3A-4049-874D-E1466FE96895}"/>
    <dgm:cxn modelId="{411127F5-958B-4530-8F20-A69F47D0302F}" type="presOf" srcId="{1091652D-733B-4C12-87AE-B92F9956B79F}" destId="{1677270D-2DC4-4B78-BB02-9E460969B05F}" srcOrd="0" destOrd="0" presId="urn:microsoft.com/office/officeart/2005/8/layout/cycle5"/>
    <dgm:cxn modelId="{B3B6A134-0C1B-4ED8-B79D-82B5D4DC40E3}" type="presParOf" srcId="{86BC4314-B084-48DC-B4D6-AC4E9334EE3F}" destId="{5331EAB7-4D89-44BB-A90A-AACD0F920372}" srcOrd="0" destOrd="0" presId="urn:microsoft.com/office/officeart/2005/8/layout/cycle5"/>
    <dgm:cxn modelId="{06117901-4918-4C3B-B91C-70F3981EB011}" type="presParOf" srcId="{86BC4314-B084-48DC-B4D6-AC4E9334EE3F}" destId="{AD984B28-39D4-4489-906C-8BD750D8421E}" srcOrd="1" destOrd="0" presId="urn:microsoft.com/office/officeart/2005/8/layout/cycle5"/>
    <dgm:cxn modelId="{7E9D4B41-B28F-4C5C-BD50-67DCFF0D42E7}" type="presParOf" srcId="{86BC4314-B084-48DC-B4D6-AC4E9334EE3F}" destId="{5225A3AB-A5AE-4763-9169-7B9C94E67C2A}" srcOrd="2" destOrd="0" presId="urn:microsoft.com/office/officeart/2005/8/layout/cycle5"/>
    <dgm:cxn modelId="{C39B65A6-E212-48F0-AC94-5C0E4B6C8894}" type="presParOf" srcId="{86BC4314-B084-48DC-B4D6-AC4E9334EE3F}" destId="{A0B90628-DC24-4D00-9FA4-5CF672D18962}" srcOrd="3" destOrd="0" presId="urn:microsoft.com/office/officeart/2005/8/layout/cycle5"/>
    <dgm:cxn modelId="{A9A4769B-83FA-4FD8-8B34-B1E267B7CF14}" type="presParOf" srcId="{86BC4314-B084-48DC-B4D6-AC4E9334EE3F}" destId="{2B42BEE0-7244-4025-83F3-8D1F6D50D9ED}" srcOrd="4" destOrd="0" presId="urn:microsoft.com/office/officeart/2005/8/layout/cycle5"/>
    <dgm:cxn modelId="{35EB8AA7-E1BD-4CC7-A308-3F3F99E5441F}" type="presParOf" srcId="{86BC4314-B084-48DC-B4D6-AC4E9334EE3F}" destId="{D452B7D9-64FD-4965-982E-BCDF5D6B2D3B}" srcOrd="5" destOrd="0" presId="urn:microsoft.com/office/officeart/2005/8/layout/cycle5"/>
    <dgm:cxn modelId="{0C66B6D3-0A62-4263-9B18-761312BB0579}" type="presParOf" srcId="{86BC4314-B084-48DC-B4D6-AC4E9334EE3F}" destId="{2709B553-79BD-43B1-9925-FF555B86F4E2}" srcOrd="6" destOrd="0" presId="urn:microsoft.com/office/officeart/2005/8/layout/cycle5"/>
    <dgm:cxn modelId="{E1657F72-76D2-4977-84E2-B363E280907A}" type="presParOf" srcId="{86BC4314-B084-48DC-B4D6-AC4E9334EE3F}" destId="{61B4838D-BE56-44ED-A7DC-2B74BB04074C}" srcOrd="7" destOrd="0" presId="urn:microsoft.com/office/officeart/2005/8/layout/cycle5"/>
    <dgm:cxn modelId="{53A3B3CF-9002-457A-ADAA-B70D6DFFAE4F}" type="presParOf" srcId="{86BC4314-B084-48DC-B4D6-AC4E9334EE3F}" destId="{09EF18BE-EE4E-4762-9D07-64472625E652}" srcOrd="8" destOrd="0" presId="urn:microsoft.com/office/officeart/2005/8/layout/cycle5"/>
    <dgm:cxn modelId="{8C09B052-7362-422B-AC44-C13E15DDADD0}" type="presParOf" srcId="{86BC4314-B084-48DC-B4D6-AC4E9334EE3F}" destId="{B2A76404-9598-4E98-932D-33147209B79C}" srcOrd="9" destOrd="0" presId="urn:microsoft.com/office/officeart/2005/8/layout/cycle5"/>
    <dgm:cxn modelId="{7640FE56-C813-4CD1-8A4E-BCBDC662EA47}" type="presParOf" srcId="{86BC4314-B084-48DC-B4D6-AC4E9334EE3F}" destId="{4AA6A196-4146-4C88-88F9-565E30C8E5A4}" srcOrd="10" destOrd="0" presId="urn:microsoft.com/office/officeart/2005/8/layout/cycle5"/>
    <dgm:cxn modelId="{B061CC62-7B17-4D1C-99E2-2E418FA839AE}" type="presParOf" srcId="{86BC4314-B084-48DC-B4D6-AC4E9334EE3F}" destId="{1FA35515-E7BD-4ADE-B013-CB2E6C9764E9}" srcOrd="11" destOrd="0" presId="urn:microsoft.com/office/officeart/2005/8/layout/cycle5"/>
    <dgm:cxn modelId="{278EB439-2E1A-4314-A317-71E4E859B768}" type="presParOf" srcId="{86BC4314-B084-48DC-B4D6-AC4E9334EE3F}" destId="{1677270D-2DC4-4B78-BB02-9E460969B05F}" srcOrd="12" destOrd="0" presId="urn:microsoft.com/office/officeart/2005/8/layout/cycle5"/>
    <dgm:cxn modelId="{F35569F8-AFE6-4615-93D9-50964A12BD1F}" type="presParOf" srcId="{86BC4314-B084-48DC-B4D6-AC4E9334EE3F}" destId="{A82602C2-38DD-45DB-AF99-C4BA42D334A6}" srcOrd="13" destOrd="0" presId="urn:microsoft.com/office/officeart/2005/8/layout/cycle5"/>
    <dgm:cxn modelId="{AD270F72-1811-44B6-B8C0-8461BEE663AC}" type="presParOf" srcId="{86BC4314-B084-48DC-B4D6-AC4E9334EE3F}" destId="{BF3B9802-AC78-48D5-AC4B-12014E6DC3EB}" srcOrd="14" destOrd="0" presId="urn:microsoft.com/office/officeart/2005/8/layout/cycle5"/>
    <dgm:cxn modelId="{FC8CE028-107D-4B4D-A931-419CB826A608}" type="presParOf" srcId="{86BC4314-B084-48DC-B4D6-AC4E9334EE3F}" destId="{26AD7F50-BF46-40BC-92FD-0636E6F1E860}" srcOrd="15" destOrd="0" presId="urn:microsoft.com/office/officeart/2005/8/layout/cycle5"/>
    <dgm:cxn modelId="{B5B6A14F-4C51-4DCD-9CFB-BE91F8DB0FDD}" type="presParOf" srcId="{86BC4314-B084-48DC-B4D6-AC4E9334EE3F}" destId="{26FDE9FE-DF95-41B8-8D15-A290FF2857DB}" srcOrd="16" destOrd="0" presId="urn:microsoft.com/office/officeart/2005/8/layout/cycle5"/>
    <dgm:cxn modelId="{F6B7B95B-FD74-4C9A-9E5E-37232BB68F80}" type="presParOf" srcId="{86BC4314-B084-48DC-B4D6-AC4E9334EE3F}" destId="{3E978657-252A-46EA-ACF6-14FB23FE37A7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31EAB7-4D89-44BB-A90A-AACD0F920372}">
      <dsp:nvSpPr>
        <dsp:cNvPr id="0" name=""/>
        <dsp:cNvSpPr/>
      </dsp:nvSpPr>
      <dsp:spPr>
        <a:xfrm>
          <a:off x="3170318" y="3353"/>
          <a:ext cx="1660363" cy="1079236"/>
        </a:xfrm>
        <a:prstGeom prst="roundRect">
          <a:avLst/>
        </a:prstGeom>
        <a:solidFill>
          <a:schemeClr val="accent2"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Outcome Defined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(Redefined)</a:t>
          </a:r>
        </a:p>
      </dsp:txBody>
      <dsp:txXfrm>
        <a:off x="3223002" y="56037"/>
        <a:ext cx="1554995" cy="973868"/>
      </dsp:txXfrm>
    </dsp:sp>
    <dsp:sp modelId="{5225A3AB-A5AE-4763-9169-7B9C94E67C2A}">
      <dsp:nvSpPr>
        <dsp:cNvPr id="0" name=""/>
        <dsp:cNvSpPr/>
      </dsp:nvSpPr>
      <dsp:spPr>
        <a:xfrm>
          <a:off x="1457371" y="542971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3582276" y="221992"/>
              </a:moveTo>
              <a:arcTo wR="2543128" hR="2543128" stAng="17647053" swAng="92428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B90628-DC24-4D00-9FA4-5CF672D18962}">
      <dsp:nvSpPr>
        <dsp:cNvPr id="0" name=""/>
        <dsp:cNvSpPr/>
      </dsp:nvSpPr>
      <dsp:spPr>
        <a:xfrm>
          <a:off x="5372732" y="1274917"/>
          <a:ext cx="1660363" cy="107923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Plan methods of assessment</a:t>
          </a:r>
        </a:p>
      </dsp:txBody>
      <dsp:txXfrm>
        <a:off x="5425416" y="1327601"/>
        <a:ext cx="1554995" cy="973868"/>
      </dsp:txXfrm>
    </dsp:sp>
    <dsp:sp modelId="{D452B7D9-64FD-4965-982E-BCDF5D6B2D3B}">
      <dsp:nvSpPr>
        <dsp:cNvPr id="0" name=""/>
        <dsp:cNvSpPr/>
      </dsp:nvSpPr>
      <dsp:spPr>
        <a:xfrm>
          <a:off x="1474059" y="596363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5034723" y="2033758"/>
              </a:moveTo>
              <a:arcTo wR="2543128" hR="2543128" stAng="20906755" swAng="118428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09B553-79BD-43B1-9925-FF555B86F4E2}">
      <dsp:nvSpPr>
        <dsp:cNvPr id="0" name=""/>
        <dsp:cNvSpPr/>
      </dsp:nvSpPr>
      <dsp:spPr>
        <a:xfrm>
          <a:off x="5427876" y="3781281"/>
          <a:ext cx="1660363" cy="107923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Conduct assessments</a:t>
          </a:r>
        </a:p>
      </dsp:txBody>
      <dsp:txXfrm>
        <a:off x="5480560" y="3833965"/>
        <a:ext cx="1554995" cy="973868"/>
      </dsp:txXfrm>
    </dsp:sp>
    <dsp:sp modelId="{09EF18BE-EE4E-4762-9D07-64472625E652}">
      <dsp:nvSpPr>
        <dsp:cNvPr id="0" name=""/>
        <dsp:cNvSpPr/>
      </dsp:nvSpPr>
      <dsp:spPr>
        <a:xfrm>
          <a:off x="1519299" y="522468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4166044" y="4501098"/>
              </a:moveTo>
              <a:arcTo wR="2543128" hR="2543128" stAng="3020727" swAng="997170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A76404-9598-4E98-932D-33147209B79C}">
      <dsp:nvSpPr>
        <dsp:cNvPr id="0" name=""/>
        <dsp:cNvSpPr/>
      </dsp:nvSpPr>
      <dsp:spPr>
        <a:xfrm>
          <a:off x="3170318" y="5089610"/>
          <a:ext cx="1660363" cy="107923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Summarizing data</a:t>
          </a:r>
        </a:p>
      </dsp:txBody>
      <dsp:txXfrm>
        <a:off x="3223002" y="5142294"/>
        <a:ext cx="1554995" cy="973868"/>
      </dsp:txXfrm>
    </dsp:sp>
    <dsp:sp modelId="{1FA35515-E7BD-4ADE-B013-CB2E6C9764E9}">
      <dsp:nvSpPr>
        <dsp:cNvPr id="0" name=""/>
        <dsp:cNvSpPr/>
      </dsp:nvSpPr>
      <dsp:spPr>
        <a:xfrm>
          <a:off x="1457371" y="542971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1503980" y="4864264"/>
              </a:moveTo>
              <a:arcTo wR="2543128" hR="2543128" stAng="6847053" swAng="924282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77270D-2DC4-4B78-BB02-9E460969B05F}">
      <dsp:nvSpPr>
        <dsp:cNvPr id="0" name=""/>
        <dsp:cNvSpPr/>
      </dsp:nvSpPr>
      <dsp:spPr>
        <a:xfrm>
          <a:off x="967904" y="3818046"/>
          <a:ext cx="1660363" cy="107923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Reflection</a:t>
          </a:r>
        </a:p>
      </dsp:txBody>
      <dsp:txXfrm>
        <a:off x="1020588" y="3870730"/>
        <a:ext cx="1554995" cy="973868"/>
      </dsp:txXfrm>
    </dsp:sp>
    <dsp:sp modelId="{BF3B9802-AC78-48D5-AC4B-12014E6DC3EB}">
      <dsp:nvSpPr>
        <dsp:cNvPr id="0" name=""/>
        <dsp:cNvSpPr/>
      </dsp:nvSpPr>
      <dsp:spPr>
        <a:xfrm>
          <a:off x="1457371" y="542971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39651" y="2990458"/>
              </a:moveTo>
              <a:arcTo wR="2543128" hR="2543128" stAng="10192147" swAng="1215707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AD7F50-BF46-40BC-92FD-0636E6F1E860}">
      <dsp:nvSpPr>
        <dsp:cNvPr id="0" name=""/>
        <dsp:cNvSpPr/>
      </dsp:nvSpPr>
      <dsp:spPr>
        <a:xfrm>
          <a:off x="967904" y="1274917"/>
          <a:ext cx="1660363" cy="10792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Enhancement</a:t>
          </a:r>
        </a:p>
      </dsp:txBody>
      <dsp:txXfrm>
        <a:off x="1020588" y="1327601"/>
        <a:ext cx="1554995" cy="973868"/>
      </dsp:txXfrm>
    </dsp:sp>
    <dsp:sp modelId="{3E978657-252A-46EA-ACF6-14FB23FE37A7}">
      <dsp:nvSpPr>
        <dsp:cNvPr id="0" name=""/>
        <dsp:cNvSpPr/>
      </dsp:nvSpPr>
      <dsp:spPr>
        <a:xfrm>
          <a:off x="1457371" y="542971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924738" y="581416"/>
              </a:moveTo>
              <a:arcTo wR="2543128" hR="2543128" stAng="13828665" swAng="92428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C3B3D-5C04-486C-A427-C0E5DF268DB7}" type="datetimeFigureOut">
              <a:rPr lang="en-US" smtClean="0"/>
              <a:pPr/>
              <a:t>3/21/2019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39FB2-344A-4909-8045-FE9FB33C33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111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7B2B5-5980-4F7A-B72B-00E36C3642EA}" type="datetimeFigureOut">
              <a:rPr lang="en-US" smtClean="0"/>
              <a:pPr/>
              <a:t>3/21/2019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92EBF-67EA-4CD6-8583-7C8683F7BE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47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155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44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44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611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441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94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441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441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4787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5164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8486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2988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72888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20989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06593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84839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66208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5124" name="Slide Number Placeholder 3"/>
          <p:cNvSpPr txBox="1">
            <a:spLocks noGrp="1"/>
          </p:cNvSpPr>
          <p:nvPr/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FC2F24E-B89E-4B6B-AEFD-41F0A5CDCAC7}" type="slidenum">
              <a:rPr lang="en-US" sz="1200" b="0">
                <a:latin typeface="Calibri" pitchFamily="34" charset="0"/>
              </a:rPr>
              <a:pPr algn="r"/>
              <a:t>25</a:t>
            </a:fld>
            <a:endParaRPr lang="en-US" sz="1200" b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117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7585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FF1E9F3-345C-4002-A875-2A5C4E202CE7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27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0041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9431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4614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792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Should note that for the SLO process, faculty are in charge. Faculty decide how it will be assessed and what the target or bench mark should be.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B9811D3-C165-46C4-B60C-B87F290E364E}" type="slidenum">
              <a:rPr lang="en-US" altLang="en-US">
                <a:latin typeface="Calibri" panose="020F0502020204030204" pitchFamily="34" charset="0"/>
              </a:rPr>
              <a:pPr eaLnBrk="1" hangingPunct="1"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522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605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596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039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874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24335A-F382-4467-ABAA-F9C0CCFCF36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solidFill>
            <a:srgbClr val="F8F8F8"/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r>
              <a:rPr lang="en-US" dirty="0" err="1"/>
              <a:t>MWaster</a:t>
            </a:r>
            <a:r>
              <a:rPr lang="en-US" dirty="0"/>
              <a:t>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5F29C-D43D-4378-9410-96E7EB0289C4}" type="datetime1">
              <a:rPr lang="en-US" smtClean="0"/>
              <a:pPr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61D3-E4C5-468B-A513-563B1D72EB6A}" type="datetime1">
              <a:rPr lang="en-US" smtClean="0"/>
              <a:pPr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10E7-B16C-4B50-91D4-2580C645E8D8}" type="datetime1">
              <a:rPr lang="en-US" smtClean="0"/>
              <a:pPr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7491C-9CA3-4CD6-9C0F-E2A02F52BCDB}" type="datetime1">
              <a:rPr lang="en-US" smtClean="0"/>
              <a:pPr/>
              <a:t>3/21/2019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033D-7442-49B3-B8E5-27CC90DDA325}" type="datetime1">
              <a:rPr lang="en-US" smtClean="0"/>
              <a:pPr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E37D-70A7-4983-9CBD-337EDBF9F1E1}" type="datetime1">
              <a:rPr lang="en-US" smtClean="0"/>
              <a:pPr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194B-8523-4675-BEE5-67B223B21021}" type="datetime1">
              <a:rPr lang="en-US" smtClean="0"/>
              <a:pPr/>
              <a:t>3/21/2019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88B3-D3F6-47EA-B084-184766D4C949}" type="datetime1">
              <a:rPr lang="en-US" smtClean="0"/>
              <a:pPr/>
              <a:t>3/21/2019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EC37-757B-41F7-95FD-91CF79174288}" type="datetime1">
              <a:rPr lang="en-US" smtClean="0"/>
              <a:pPr/>
              <a:t>3/21/2019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CC06-C794-4A18-B084-7F3AE0D38D9C}" type="datetime1">
              <a:rPr lang="en-US" smtClean="0"/>
              <a:pPr/>
              <a:t>3/21/2019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833D-7265-4D41-AAFC-B030B402C6CC}" type="datetime1">
              <a:rPr lang="en-US" smtClean="0"/>
              <a:pPr/>
              <a:t>3/21/2019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/>
              <a:t>Click icon to add picture</a:t>
            </a:r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14ED-D634-4596-8A08-CA834BC3C9AF}" type="datetime1">
              <a:rPr lang="en-US" smtClean="0"/>
              <a:pPr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9622-3384-4B84-B03A-385F247F56E6}" type="datetime1">
              <a:rPr lang="en-US" smtClean="0"/>
              <a:pPr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7D3A-4244-4B04-82F0-3E6B915817BB}" type="datetime1">
              <a:rPr lang="en-US" smtClean="0"/>
              <a:pPr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F33E0-8A29-4361-A8F3-D53AF52067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7E103-8967-47B9-9E8B-1C781AD2E6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4774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F488F-29CD-4B12-8BDB-15B4A8365D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2B087-3F71-4AB4-ACB4-6864D852F8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6589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DDEF8-1276-4660-BFBE-E069AB42A9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7FC47-9E2D-4833-9D2F-672513886B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8136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421D5-8397-4011-A488-A0361406F9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0D76B-71FB-48D9-ACD9-B9984AEBBB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899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0AA4-7961-4195-B8DE-E19C705AC74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C93F4-AC0F-43E7-93C4-3B2688FEF8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19747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3A853-DF33-4F3E-830B-E0B68E43E6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E3AED-9A29-4AEF-B411-3B9076E677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58432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A9473-B6EE-42F2-BA69-F475E76DD4D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44D01-9B82-46D3-A0D3-6409FD4707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59789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EF5B4-4125-4946-9176-69C04BCD87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CA0A3-FF07-4C23-9D39-CC09BB621C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9194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94DF-09D1-4B67-8B2E-07F8FAB5D9CF}" type="datetime1">
              <a:rPr lang="en-US" smtClean="0"/>
              <a:pPr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2AC5C-F082-48A9-929D-91F1D3A3FBC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AA4F8-98A2-4D6C-8AB2-ACA97B2AB4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91129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0472D-F86D-4007-B8BE-0DFE55FA78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F5C26-2779-4D01-A293-DB2737D602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23651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CB5FA-4590-470F-9BAB-7FDF6310DA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EDF79-E119-44B1-96CB-737DF35C61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55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A0F4-C879-4F50-A03B-C701552F14F5}" type="datetime1">
              <a:rPr lang="en-US" smtClean="0"/>
              <a:pPr/>
              <a:t>3/21/2019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2C99-6754-4E1B-843A-00B43F27C821}" type="datetime1">
              <a:rPr lang="en-US" smtClean="0"/>
              <a:pPr/>
              <a:t>3/21/2019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5D159-F19B-48C9-9B9B-5E41A927032A}" type="datetime1">
              <a:rPr lang="en-US" smtClean="0"/>
              <a:pPr/>
              <a:t>3/21/2019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AA9F-B8EC-454B-BC63-8869293B2A78}" type="datetime1">
              <a:rPr lang="en-US" smtClean="0"/>
              <a:pPr/>
              <a:t>3/21/2019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8417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94894"/>
            <a:ext cx="5071491" cy="6563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37DC-5672-4218-9106-47FE86937DFB}" type="datetime1">
              <a:rPr lang="en-US" smtClean="0"/>
              <a:pPr/>
              <a:t>3/21/2019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848C-6D36-42EB-B591-5554723CF095}" type="datetime1">
              <a:rPr lang="en-US" smtClean="0"/>
              <a:pPr/>
              <a:t>3/21/2019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1000"/>
            <a:lum bright="6000"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contourW="12700">
            <a:bevelT w="165100" prst="coolSlant"/>
            <a:contourClr>
              <a:srgbClr val="FF0000"/>
            </a:contourClr>
          </a:sp3d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A4058-8D7B-4101-9D9A-55EA57CC662F}" type="datetime1">
              <a:rPr lang="en-US" smtClean="0"/>
              <a:pPr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print">
            <a:alphaModFix amt="81000"/>
            <a:lum bright="6000"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D794A97-0B47-4933-8EB9-63BD78281A92}" type="datetime1">
              <a:rPr lang="en-US" sz="1200" smtClean="0">
                <a:solidFill>
                  <a:schemeClr val="bg2">
                    <a:shade val="50000"/>
                  </a:schemeClr>
                </a:solidFill>
              </a:rPr>
              <a:pPr algn="r" eaLnBrk="1" latinLnBrk="0" hangingPunct="1"/>
              <a:t>3/21/2019</a:t>
            </a:fld>
            <a:endParaRPr lang="en-US" sz="12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0" r:id="rId7"/>
    <p:sldLayoutId id="2147483681" r:id="rId8"/>
    <p:sldLayoutId id="2147483682" r:id="rId9"/>
    <p:sldLayoutId id="2147483683" r:id="rId10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ECC2FD-3ADD-4982-B149-76578F2AFB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5DEC92-26F9-402E-9888-89D33304C8A3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98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hyperlink" Target="deanza.edu/slo/" TargetMode="Externa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eanza.edu/slo/" TargetMode="Externa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2895600"/>
          </a:xfrm>
        </p:spPr>
        <p:txBody>
          <a:bodyPr>
            <a:normAutofit fontScale="90000"/>
          </a:bodyPr>
          <a:lstStyle/>
          <a:p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r>
              <a:rPr lang="en-US" sz="4000" b="1" dirty="0"/>
              <a:t>Welcome to the Student Learning Outcome Process</a:t>
            </a:r>
            <a:br>
              <a:rPr lang="en-US" b="1" dirty="0"/>
            </a:br>
            <a:endParaRPr lang="en-US" sz="4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3411071"/>
            <a:ext cx="7848600" cy="2057400"/>
          </a:xfrm>
          <a:custGeom>
            <a:avLst/>
            <a:gdLst>
              <a:gd name="connsiteX0" fmla="*/ 0 w 4114800"/>
              <a:gd name="connsiteY0" fmla="*/ 0 h 3352800"/>
              <a:gd name="connsiteX1" fmla="*/ 4114800 w 4114800"/>
              <a:gd name="connsiteY1" fmla="*/ 0 h 3352800"/>
              <a:gd name="connsiteX2" fmla="*/ 4114800 w 4114800"/>
              <a:gd name="connsiteY2" fmla="*/ 3352800 h 3352800"/>
              <a:gd name="connsiteX3" fmla="*/ 0 w 4114800"/>
              <a:gd name="connsiteY3" fmla="*/ 3352800 h 3352800"/>
              <a:gd name="connsiteX4" fmla="*/ 0 w 4114800"/>
              <a:gd name="connsiteY4" fmla="*/ 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3352800">
                <a:moveTo>
                  <a:pt x="0" y="0"/>
                </a:moveTo>
                <a:lnTo>
                  <a:pt x="4114800" y="0"/>
                </a:lnTo>
                <a:lnTo>
                  <a:pt x="4114800" y="3352800"/>
                </a:lnTo>
                <a:lnTo>
                  <a:pt x="0" y="3352800"/>
                </a:lnTo>
                <a:lnTo>
                  <a:pt x="0" y="0"/>
                </a:lnTo>
                <a:close/>
              </a:path>
            </a:pathLst>
          </a:cu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/>
              <a:t>Veronica Avila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/>
              <a:t>Mary Pape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/>
              <a:t>SLO/SSLO/AUO Coordinators</a:t>
            </a:r>
          </a:p>
        </p:txBody>
      </p:sp>
      <p:pic>
        <p:nvPicPr>
          <p:cNvPr id="7" name="Picture 2" descr="De Anza College • 21250 Stevens Creek Blvd. • Cupertino, CA 950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533400"/>
            <a:ext cx="22193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685800" y="5791200"/>
            <a:ext cx="4126913" cy="843148"/>
            <a:chOff x="685800" y="5824353"/>
            <a:chExt cx="4126913" cy="843148"/>
          </a:xfrm>
        </p:grpSpPr>
        <p:pic>
          <p:nvPicPr>
            <p:cNvPr id="1026" name="Picture 2" descr="C:\Users\Mary Pape\AppData\Local\Microsoft\Windows\Temporary Internet Files\Content.IE5\UXYXFR09\5792711312_c366ed65dd[1]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5800" y="5824353"/>
              <a:ext cx="1496528" cy="83820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2069513" y="5829301"/>
              <a:ext cx="2743200" cy="83820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Visit us at </a:t>
              </a:r>
              <a:r>
                <a:rPr lang="en-US" sz="2400" b="1" dirty="0">
                  <a:hlinkClick r:id="rId5" action="ppaction://hlinkfile"/>
                </a:rPr>
                <a:t>deanza.edu/</a:t>
              </a:r>
              <a:r>
                <a:rPr lang="en-US" sz="2400" b="1" dirty="0" err="1">
                  <a:hlinkClick r:id="rId5" action="ppaction://hlinkfile"/>
                </a:rPr>
                <a:t>slo</a:t>
              </a:r>
              <a:endParaRPr lang="en-US" sz="2400" b="1" dirty="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SLO Steering Committee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10-Point Star 6"/>
          <p:cNvSpPr/>
          <p:nvPr/>
        </p:nvSpPr>
        <p:spPr>
          <a:xfrm>
            <a:off x="0" y="1295400"/>
            <a:ext cx="9144000" cy="5029200"/>
          </a:xfrm>
          <a:prstGeom prst="star10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828800"/>
            <a:ext cx="8077200" cy="4180632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en-US" sz="3600" b="1" i="1" dirty="0"/>
              <a:t>Administrators:</a:t>
            </a:r>
            <a:endParaRPr lang="en-US" sz="3600" b="1" dirty="0"/>
          </a:p>
          <a:p>
            <a:pPr>
              <a:lnSpc>
                <a:spcPts val="4320"/>
              </a:lnSpc>
              <a:buFont typeface="Arial" pitchFamily="34" charset="0"/>
              <a:buChar char="•"/>
            </a:pPr>
            <a:r>
              <a:rPr lang="en-US" sz="3600" i="1" dirty="0"/>
              <a:t>VP, Instruction</a:t>
            </a:r>
            <a:endParaRPr lang="en-US" sz="3600" dirty="0">
              <a:solidFill>
                <a:srgbClr val="C00000"/>
              </a:solidFill>
            </a:endParaRPr>
          </a:p>
          <a:p>
            <a:pPr>
              <a:lnSpc>
                <a:spcPts val="3000"/>
              </a:lnSpc>
              <a:buFont typeface="Arial" pitchFamily="34" charset="0"/>
              <a:buChar char="•"/>
            </a:pPr>
            <a:r>
              <a:rPr lang="en-US" sz="3600" i="1" dirty="0"/>
              <a:t>VP, Finance &amp;  Educational Resources</a:t>
            </a:r>
            <a:endParaRPr lang="en-US" sz="3600" dirty="0">
              <a:solidFill>
                <a:srgbClr val="C00000"/>
              </a:solidFill>
            </a:endParaRPr>
          </a:p>
          <a:p>
            <a:pPr>
              <a:lnSpc>
                <a:spcPts val="3000"/>
              </a:lnSpc>
              <a:buFont typeface="Arial" pitchFamily="34" charset="0"/>
              <a:buChar char="•"/>
            </a:pPr>
            <a:r>
              <a:rPr lang="en-US" sz="3600" i="1" dirty="0"/>
              <a:t>Director, Institutional Research </a:t>
            </a:r>
            <a:endParaRPr lang="en-US" sz="2800" dirty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600" i="1" dirty="0"/>
              <a:t>Director, Marketing</a:t>
            </a:r>
            <a:endParaRPr lang="en-US" sz="2800" dirty="0">
              <a:solidFill>
                <a:srgbClr val="C00000"/>
              </a:solidFill>
            </a:endParaRPr>
          </a:p>
          <a:p>
            <a:pPr>
              <a:lnSpc>
                <a:spcPts val="4320"/>
              </a:lnSpc>
              <a:buFont typeface="Arial" pitchFamily="34" charset="0"/>
              <a:buChar char="•"/>
            </a:pPr>
            <a:r>
              <a:rPr lang="en-US" sz="3600" i="1" dirty="0"/>
              <a:t>Associate VP, Instruction</a:t>
            </a:r>
            <a:endParaRPr lang="en-US" sz="2800" dirty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600" i="1" dirty="0"/>
              <a:t>Dean, PE &amp; Athletics </a:t>
            </a:r>
            <a:r>
              <a:rPr lang="en-US" sz="3600" dirty="0"/>
              <a:t> 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/>
              <a:t>SLO/SSLO/AUO Coordinators</a:t>
            </a:r>
          </a:p>
        </p:txBody>
      </p:sp>
    </p:spTree>
    <p:extLst>
      <p:ext uri="{BB962C8B-B14F-4D97-AF65-F5344CB8AC3E}">
        <p14:creationId xmlns:p14="http://schemas.microsoft.com/office/powerpoint/2010/main" val="4111290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Division SLO Liaisons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10-Point Star 6"/>
          <p:cNvSpPr/>
          <p:nvPr/>
        </p:nvSpPr>
        <p:spPr>
          <a:xfrm>
            <a:off x="0" y="1295400"/>
            <a:ext cx="9144000" cy="5029200"/>
          </a:xfrm>
          <a:prstGeom prst="star10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9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28800"/>
            <a:ext cx="19145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924" name="Picture 4" descr="Picture of Jeff Schinske"/>
          <p:cNvPicPr>
            <a:picLocks noChangeAspect="1" noChangeArrowheads="1"/>
          </p:cNvPicPr>
          <p:nvPr/>
        </p:nvPicPr>
        <p:blipFill>
          <a:blip r:embed="rId4" cstate="print"/>
          <a:srcRect l="18991" b="32724"/>
          <a:stretch>
            <a:fillRect/>
          </a:stretch>
        </p:blipFill>
        <p:spPr bwMode="auto">
          <a:xfrm>
            <a:off x="2438400" y="1905000"/>
            <a:ext cx="2010669" cy="271034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209926" name="Picture 6" descr="Mr. Lilly headsho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1905000"/>
            <a:ext cx="1833563" cy="275034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33400" y="4724400"/>
            <a:ext cx="1371600" cy="646331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Language Arts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6800" y="4724400"/>
            <a:ext cx="1524000" cy="923330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Business/</a:t>
            </a:r>
          </a:p>
          <a:p>
            <a:r>
              <a:rPr lang="en-US" dirty="0"/>
              <a:t>Computer</a:t>
            </a:r>
          </a:p>
          <a:p>
            <a:r>
              <a:rPr lang="en-US" dirty="0"/>
              <a:t>Systems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4600" y="4724400"/>
            <a:ext cx="1981200" cy="923330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Physical Science/</a:t>
            </a:r>
          </a:p>
          <a:p>
            <a:r>
              <a:rPr lang="en-US" dirty="0"/>
              <a:t>Math/</a:t>
            </a:r>
          </a:p>
          <a:p>
            <a:r>
              <a:rPr lang="en-US" dirty="0"/>
              <a:t>Engineering</a:t>
            </a:r>
          </a:p>
        </p:txBody>
      </p:sp>
      <p:pic>
        <p:nvPicPr>
          <p:cNvPr id="209928" name="Picture 2" descr="Photograph of Rob Clem"/>
          <p:cNvPicPr>
            <a:picLocks noChangeAspect="1" noChangeArrowheads="1"/>
          </p:cNvPicPr>
          <p:nvPr/>
        </p:nvPicPr>
        <p:blipFill>
          <a:blip r:embed="rId6" cstate="print"/>
          <a:srcRect l="24062" r="14688"/>
          <a:stretch>
            <a:fillRect/>
          </a:stretch>
        </p:blipFill>
        <p:spPr bwMode="auto">
          <a:xfrm>
            <a:off x="6858000" y="1905000"/>
            <a:ext cx="18669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934200" y="4724400"/>
            <a:ext cx="1828800" cy="646331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Student Service:</a:t>
            </a:r>
          </a:p>
          <a:p>
            <a:r>
              <a:rPr lang="en-US" dirty="0"/>
              <a:t>Counselor</a:t>
            </a:r>
          </a:p>
        </p:txBody>
      </p:sp>
    </p:spTree>
    <p:extLst>
      <p:ext uri="{BB962C8B-B14F-4D97-AF65-F5344CB8AC3E}">
        <p14:creationId xmlns:p14="http://schemas.microsoft.com/office/powerpoint/2010/main" val="4111290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Dialog - Annual Convocation</a:t>
            </a:r>
          </a:p>
        </p:txBody>
      </p:sp>
      <p:pic>
        <p:nvPicPr>
          <p:cNvPr id="2007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63325" y="1600200"/>
            <a:ext cx="68173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Dialog - Workshops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10-Point Star 6"/>
          <p:cNvSpPr/>
          <p:nvPr/>
        </p:nvSpPr>
        <p:spPr>
          <a:xfrm>
            <a:off x="0" y="1295400"/>
            <a:ext cx="9144000" cy="5029200"/>
          </a:xfrm>
          <a:prstGeom prst="star10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17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905000"/>
            <a:ext cx="5968468" cy="396240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1290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Dialog - SLO Office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10-Point Star 6"/>
          <p:cNvSpPr/>
          <p:nvPr/>
        </p:nvSpPr>
        <p:spPr>
          <a:xfrm>
            <a:off x="0" y="1295400"/>
            <a:ext cx="9144000" cy="5029200"/>
          </a:xfrm>
          <a:prstGeom prst="star10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33400" y="2438400"/>
            <a:ext cx="7772400" cy="2895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800"/>
              </a:spcAft>
            </a:pPr>
            <a:r>
              <a:rPr lang="en-US" altLang="en-US" sz="2800" b="1" dirty="0">
                <a:ln>
                  <a:solidFill>
                    <a:srgbClr val="C00000"/>
                  </a:solidFill>
                </a:ln>
                <a:latin typeface="Calibri" panose="020F0502020204030204" pitchFamily="34" charset="0"/>
              </a:rPr>
              <a:t>SLO Process Drop-In Help in Academic Senate Office (Admin 117)</a:t>
            </a:r>
            <a:endParaRPr lang="en-US" altLang="en-US" sz="2800" dirty="0">
              <a:ln>
                <a:solidFill>
                  <a:srgbClr val="C00000"/>
                </a:solidFill>
              </a:ln>
              <a:latin typeface="Times New Roman" panose="02020603050405020304" pitchFamily="18" charset="0"/>
            </a:endParaRPr>
          </a:p>
          <a:p>
            <a:pPr eaLnBrk="1" hangingPunct="1">
              <a:spcAft>
                <a:spcPts val="1000"/>
              </a:spcAft>
            </a:pPr>
            <a:r>
              <a:rPr lang="en-US" altLang="en-US" sz="2800" b="1" dirty="0">
                <a:ln>
                  <a:solidFill>
                    <a:srgbClr val="C00000"/>
                  </a:solidFill>
                </a:ln>
                <a:latin typeface="Calibri" panose="020F0502020204030204" pitchFamily="34" charset="0"/>
              </a:rPr>
              <a:t>Wednesdays 4:00 – 5:00 pm</a:t>
            </a:r>
          </a:p>
          <a:p>
            <a:pPr eaLnBrk="1" hangingPunct="1">
              <a:spcAft>
                <a:spcPts val="1000"/>
              </a:spcAft>
            </a:pPr>
            <a:r>
              <a:rPr lang="en-US" altLang="en-US" sz="2800" b="1" dirty="0">
                <a:ln>
                  <a:solidFill>
                    <a:srgbClr val="C00000"/>
                  </a:solidFill>
                </a:ln>
                <a:latin typeface="Calibri" panose="020F0502020204030204" pitchFamily="34" charset="0"/>
              </a:rPr>
              <a:t>Thursdays 11:15 am - 12:15 pm</a:t>
            </a:r>
            <a:endParaRPr lang="en-US" altLang="en-US" sz="2800" dirty="0">
              <a:ln>
                <a:solidFill>
                  <a:srgbClr val="C00000"/>
                </a:solidFill>
              </a:ln>
            </a:endParaRPr>
          </a:p>
        </p:txBody>
      </p:sp>
      <p:pic>
        <p:nvPicPr>
          <p:cNvPr id="8" name="Picture 2" descr="https://encrypted-tbn3.gstatic.com/images?q=tbn:ANd9GcShZTAE8o6gjZEXIUJQYLZ8WuFKYoKB9xqsOSe03Rq53gC9aXN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276600"/>
            <a:ext cx="1752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769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Dialog - SLO Newsletter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10-Point Star 6"/>
          <p:cNvSpPr/>
          <p:nvPr/>
        </p:nvSpPr>
        <p:spPr>
          <a:xfrm>
            <a:off x="0" y="1295400"/>
            <a:ext cx="9144000" cy="5029200"/>
          </a:xfrm>
          <a:prstGeom prst="star10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rcRect l="31222" t="9867" r="32272" b="12267"/>
          <a:stretch>
            <a:fillRect/>
          </a:stretch>
        </p:blipFill>
        <p:spPr bwMode="auto">
          <a:xfrm>
            <a:off x="2819400" y="1828800"/>
            <a:ext cx="3516141" cy="451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1290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10-Point Star 6"/>
          <p:cNvSpPr/>
          <p:nvPr/>
        </p:nvSpPr>
        <p:spPr>
          <a:xfrm>
            <a:off x="52387" y="990600"/>
            <a:ext cx="9144000" cy="5626701"/>
          </a:xfrm>
          <a:prstGeom prst="star10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1600200" y="533400"/>
            <a:ext cx="6048375" cy="5762625"/>
            <a:chOff x="1600200" y="1143000"/>
            <a:chExt cx="6048375" cy="5076825"/>
          </a:xfrm>
        </p:grpSpPr>
        <p:sp>
          <p:nvSpPr>
            <p:cNvPr id="16" name="AutoShape 3"/>
            <p:cNvSpPr>
              <a:spLocks noChangeArrowheads="1"/>
            </p:cNvSpPr>
            <p:nvPr/>
          </p:nvSpPr>
          <p:spPr bwMode="auto">
            <a:xfrm>
              <a:off x="1600200" y="1143000"/>
              <a:ext cx="6048375" cy="507682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3000375" y="5410200"/>
              <a:ext cx="3152775" cy="4857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000" b="1" dirty="0">
                  <a:solidFill>
                    <a:srgbClr val="7030A0"/>
                  </a:solidFill>
                  <a:latin typeface="Calibri" pitchFamily="34" charset="0"/>
                </a:rPr>
                <a:t>SLOACs/SSLOACs/AUOACs</a:t>
              </a:r>
            </a:p>
            <a:p>
              <a:pPr algn="ctr">
                <a:spcAft>
                  <a:spcPts val="1000"/>
                </a:spcAft>
              </a:pPr>
              <a:endParaRPr lang="en-US" b="1" dirty="0"/>
            </a:p>
          </p:txBody>
        </p:sp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2971800" y="4038600"/>
              <a:ext cx="3276600" cy="8382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000" b="1" dirty="0">
                  <a:solidFill>
                    <a:srgbClr val="00B050"/>
                  </a:solidFill>
                  <a:latin typeface="Calibri" pitchFamily="34" charset="0"/>
                </a:rPr>
                <a:t>Program Level Outcomes &amp; Assessments</a:t>
              </a:r>
            </a:p>
          </p:txBody>
        </p:sp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3886200" y="2667001"/>
              <a:ext cx="1524000" cy="1066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Calibri" pitchFamily="34" charset="0"/>
                </a:rPr>
                <a:t>Institutional</a:t>
              </a:r>
            </a:p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Calibri" pitchFamily="34" charset="0"/>
                </a:rPr>
                <a:t>Level Outcomes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362200" y="4953000"/>
              <a:ext cx="457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048000" y="3886200"/>
              <a:ext cx="3200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77434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924800" cy="1676400"/>
          </a:xfrm>
        </p:spPr>
        <p:txBody>
          <a:bodyPr>
            <a:normAutofit/>
          </a:bodyPr>
          <a:lstStyle/>
          <a:p>
            <a:r>
              <a:rPr lang="en-US" dirty="0"/>
              <a:t>-&gt;</a:t>
            </a:r>
            <a:r>
              <a:rPr lang="en-US" sz="2800" b="1" dirty="0"/>
              <a:t>ACCJC Report on 2012 Follow-Up Visit </a:t>
            </a:r>
            <a:br>
              <a:rPr lang="en-US" sz="2800" b="1" dirty="0"/>
            </a:br>
            <a:r>
              <a:rPr lang="en-US" sz="2800" dirty="0"/>
              <a:t>“The team found evidence that the College is at proficiency level for SLOs”</a:t>
            </a:r>
            <a:endParaRPr lang="en-US" sz="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981200"/>
            <a:ext cx="3429000" cy="2057400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953000" y="1981200"/>
            <a:ext cx="3429000" cy="2057400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4267200"/>
            <a:ext cx="3429000" cy="2057400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953000" y="4191000"/>
            <a:ext cx="3429000" cy="2057400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70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023732"/>
            <a:ext cx="3216275" cy="1938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70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981200"/>
            <a:ext cx="3276600" cy="1972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70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321967"/>
            <a:ext cx="3200400" cy="192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709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94288" y="4267200"/>
            <a:ext cx="3135312" cy="1887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7825207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001000" cy="4267200"/>
          </a:xfrm>
        </p:spPr>
        <p:txBody>
          <a:bodyPr>
            <a:normAutofit fontScale="90000"/>
          </a:bodyPr>
          <a:lstStyle/>
          <a:p>
            <a:r>
              <a:rPr lang="en-US" sz="9600" b="1">
                <a:solidFill>
                  <a:schemeClr val="bg1">
                    <a:lumMod val="75000"/>
                  </a:schemeClr>
                </a:solidFill>
              </a:rPr>
              <a:t>II</a:t>
            </a:r>
            <a:r>
              <a:rPr lang="en-US" sz="9600" b="1" dirty="0">
                <a:solidFill>
                  <a:schemeClr val="bg1">
                    <a:lumMod val="75000"/>
                  </a:schemeClr>
                </a:solidFill>
              </a:rPr>
              <a:t>. Developing Our Institution’s Planning Cycle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Callout 1"/>
          <p:cNvSpPr>
            <a:spLocks noChangeArrowheads="1"/>
          </p:cNvSpPr>
          <p:nvPr/>
        </p:nvSpPr>
        <p:spPr bwMode="auto">
          <a:xfrm>
            <a:off x="5334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SLOAC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Needs</a:t>
            </a:r>
          </a:p>
        </p:txBody>
      </p:sp>
      <p:sp>
        <p:nvSpPr>
          <p:cNvPr id="3" name="Up Arrow Callout 2"/>
          <p:cNvSpPr>
            <a:spLocks noChangeArrowheads="1"/>
          </p:cNvSpPr>
          <p:nvPr/>
        </p:nvSpPr>
        <p:spPr bwMode="auto">
          <a:xfrm>
            <a:off x="35687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SSLOAC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 Needs</a:t>
            </a:r>
          </a:p>
        </p:txBody>
      </p:sp>
      <p:sp>
        <p:nvSpPr>
          <p:cNvPr id="4" name="Up Arrow Callout 3"/>
          <p:cNvSpPr>
            <a:spLocks noChangeArrowheads="1"/>
          </p:cNvSpPr>
          <p:nvPr/>
        </p:nvSpPr>
        <p:spPr bwMode="auto">
          <a:xfrm>
            <a:off x="66294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AUOAC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Needs</a:t>
            </a:r>
          </a:p>
        </p:txBody>
      </p:sp>
      <p:sp>
        <p:nvSpPr>
          <p:cNvPr id="71685" name="TextBox 23"/>
          <p:cNvSpPr txBox="1">
            <a:spLocks noChangeArrowheads="1"/>
          </p:cNvSpPr>
          <p:nvPr/>
        </p:nvSpPr>
        <p:spPr bwMode="auto">
          <a:xfrm rot="5400000">
            <a:off x="-143668" y="5947568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Identify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68680" y="2362200"/>
            <a:ext cx="7391400" cy="3124200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1028700" marR="0" lvl="0" indent="-39846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AutoNum type="romanU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Our Road to “Proficiency”</a:t>
            </a:r>
          </a:p>
          <a:p>
            <a:pPr marL="1028700" lvl="0" indent="-398463">
              <a:spcBef>
                <a:spcPct val="0"/>
              </a:spcBef>
              <a:spcAft>
                <a:spcPts val="600"/>
              </a:spcAft>
              <a:buFontTx/>
              <a:buAutoNum type="romanUcPeriod"/>
              <a:defRPr/>
            </a:pPr>
            <a:r>
              <a:rPr lang="en-US" sz="2800" b="1" dirty="0"/>
              <a:t>6-year planning cycle document</a:t>
            </a:r>
          </a:p>
          <a:p>
            <a:pPr marL="1028700" lvl="0" indent="-398463">
              <a:spcBef>
                <a:spcPct val="0"/>
              </a:spcBef>
              <a:spcAft>
                <a:spcPts val="600"/>
              </a:spcAft>
              <a:buFontTx/>
              <a:buAutoNum type="romanUcPeriod"/>
              <a:defRPr/>
            </a:pPr>
            <a:r>
              <a:rPr lang="en-US" sz="2800" b="1" dirty="0"/>
              <a:t> “You” and this process</a:t>
            </a:r>
            <a:br>
              <a:rPr lang="en-US" sz="2800" b="1" dirty="0"/>
            </a:br>
            <a:endParaRPr lang="en-US" sz="2800" b="1" dirty="0"/>
          </a:p>
          <a:p>
            <a:pPr marL="1028700" marR="0" lvl="0" indent="-10287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543800" cy="9144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b="1" dirty="0"/>
              <a:t>Contents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Callout 1"/>
          <p:cNvSpPr>
            <a:spLocks noChangeArrowheads="1"/>
          </p:cNvSpPr>
          <p:nvPr/>
        </p:nvSpPr>
        <p:spPr bwMode="auto">
          <a:xfrm>
            <a:off x="5334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SLOAC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Needs</a:t>
            </a:r>
          </a:p>
        </p:txBody>
      </p:sp>
      <p:sp>
        <p:nvSpPr>
          <p:cNvPr id="3" name="Up Arrow Callout 2"/>
          <p:cNvSpPr>
            <a:spLocks noChangeArrowheads="1"/>
          </p:cNvSpPr>
          <p:nvPr/>
        </p:nvSpPr>
        <p:spPr bwMode="auto">
          <a:xfrm>
            <a:off x="35687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SSLOAC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 Needs</a:t>
            </a:r>
          </a:p>
        </p:txBody>
      </p:sp>
      <p:sp>
        <p:nvSpPr>
          <p:cNvPr id="4" name="Up Arrow Callout 3"/>
          <p:cNvSpPr>
            <a:spLocks noChangeArrowheads="1"/>
          </p:cNvSpPr>
          <p:nvPr/>
        </p:nvSpPr>
        <p:spPr bwMode="auto">
          <a:xfrm>
            <a:off x="66294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AUOAC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Needs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5334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Divisional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prioritization</a:t>
            </a: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35687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Divisional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prioritization</a:t>
            </a: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66294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Divisional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prioritization</a:t>
            </a:r>
          </a:p>
        </p:txBody>
      </p: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 rot="5400000" flipH="1" flipV="1">
            <a:off x="-158750" y="5205413"/>
            <a:ext cx="928687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73737" name="TextBox 23"/>
          <p:cNvSpPr txBox="1">
            <a:spLocks noChangeArrowheads="1"/>
          </p:cNvSpPr>
          <p:nvPr/>
        </p:nvSpPr>
        <p:spPr bwMode="auto">
          <a:xfrm rot="5400000">
            <a:off x="-143668" y="5947568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Identify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Callout 1"/>
          <p:cNvSpPr>
            <a:spLocks noChangeArrowheads="1"/>
          </p:cNvSpPr>
          <p:nvPr/>
        </p:nvSpPr>
        <p:spPr bwMode="auto">
          <a:xfrm>
            <a:off x="5334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SLOAC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Needs</a:t>
            </a:r>
          </a:p>
        </p:txBody>
      </p:sp>
      <p:sp>
        <p:nvSpPr>
          <p:cNvPr id="3" name="Up Arrow Callout 2"/>
          <p:cNvSpPr>
            <a:spLocks noChangeArrowheads="1"/>
          </p:cNvSpPr>
          <p:nvPr/>
        </p:nvSpPr>
        <p:spPr bwMode="auto">
          <a:xfrm>
            <a:off x="35687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SSLOAC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 Needs</a:t>
            </a:r>
          </a:p>
        </p:txBody>
      </p:sp>
      <p:sp>
        <p:nvSpPr>
          <p:cNvPr id="4" name="Up Arrow Callout 3"/>
          <p:cNvSpPr>
            <a:spLocks noChangeArrowheads="1"/>
          </p:cNvSpPr>
          <p:nvPr/>
        </p:nvSpPr>
        <p:spPr bwMode="auto">
          <a:xfrm>
            <a:off x="66294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AUOAC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Needs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5334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Divisional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prioritization</a:t>
            </a: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35687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Divisional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prioritization</a:t>
            </a: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66294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Divisional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prioritization</a:t>
            </a: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533400" y="3498850"/>
            <a:ext cx="2044700" cy="8445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Instructional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Program Reviews</a:t>
            </a: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3568700" y="3498850"/>
            <a:ext cx="2044700" cy="8445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Student Services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Program Reviews</a:t>
            </a:r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6629400" y="3498850"/>
            <a:ext cx="2044700" cy="8445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Finance &amp; Resources</a:t>
            </a:r>
          </a:p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Program Reviews</a:t>
            </a:r>
          </a:p>
        </p:txBody>
      </p: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rot="5400000" flipH="1" flipV="1">
            <a:off x="-158750" y="5205413"/>
            <a:ext cx="928687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75788" name="TextBox 23"/>
          <p:cNvSpPr txBox="1">
            <a:spLocks noChangeArrowheads="1"/>
          </p:cNvSpPr>
          <p:nvPr/>
        </p:nvSpPr>
        <p:spPr bwMode="auto">
          <a:xfrm rot="5400000">
            <a:off x="-143668" y="5947568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Identify</a:t>
            </a:r>
          </a:p>
        </p:txBody>
      </p:sp>
      <p:sp>
        <p:nvSpPr>
          <p:cNvPr id="75789" name="TextBox 24"/>
          <p:cNvSpPr txBox="1">
            <a:spLocks noChangeArrowheads="1"/>
          </p:cNvSpPr>
          <p:nvPr/>
        </p:nvSpPr>
        <p:spPr bwMode="auto">
          <a:xfrm rot="5400000">
            <a:off x="-73818" y="4150518"/>
            <a:ext cx="78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Affirm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Callout 1"/>
          <p:cNvSpPr>
            <a:spLocks noChangeArrowheads="1"/>
          </p:cNvSpPr>
          <p:nvPr/>
        </p:nvSpPr>
        <p:spPr bwMode="auto">
          <a:xfrm>
            <a:off x="5334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SLOAC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Needs</a:t>
            </a:r>
          </a:p>
        </p:txBody>
      </p:sp>
      <p:sp>
        <p:nvSpPr>
          <p:cNvPr id="3" name="Up Arrow Callout 2"/>
          <p:cNvSpPr>
            <a:spLocks noChangeArrowheads="1"/>
          </p:cNvSpPr>
          <p:nvPr/>
        </p:nvSpPr>
        <p:spPr bwMode="auto">
          <a:xfrm>
            <a:off x="35687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SSLOAC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 Needs</a:t>
            </a:r>
          </a:p>
        </p:txBody>
      </p:sp>
      <p:sp>
        <p:nvSpPr>
          <p:cNvPr id="4" name="Up Arrow Callout 3"/>
          <p:cNvSpPr>
            <a:spLocks noChangeArrowheads="1"/>
          </p:cNvSpPr>
          <p:nvPr/>
        </p:nvSpPr>
        <p:spPr bwMode="auto">
          <a:xfrm>
            <a:off x="66294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AUOAC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Needs</a:t>
            </a:r>
          </a:p>
        </p:txBody>
      </p:sp>
      <p:sp>
        <p:nvSpPr>
          <p:cNvPr id="20" name="Rounded Rectangle 19"/>
          <p:cNvSpPr>
            <a:spLocks noChangeArrowheads="1"/>
          </p:cNvSpPr>
          <p:nvPr/>
        </p:nvSpPr>
        <p:spPr bwMode="auto">
          <a:xfrm>
            <a:off x="533400" y="3498850"/>
            <a:ext cx="2044700" cy="8445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Instructional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Program Reviews</a:t>
            </a:r>
          </a:p>
        </p:txBody>
      </p:sp>
      <p:sp>
        <p:nvSpPr>
          <p:cNvPr id="21" name="Rounded Rectangle 20"/>
          <p:cNvSpPr>
            <a:spLocks noChangeArrowheads="1"/>
          </p:cNvSpPr>
          <p:nvPr/>
        </p:nvSpPr>
        <p:spPr bwMode="auto">
          <a:xfrm>
            <a:off x="3568700" y="3498850"/>
            <a:ext cx="2044700" cy="8445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Student Services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Program Reviews</a:t>
            </a:r>
          </a:p>
        </p:txBody>
      </p:sp>
      <p:sp>
        <p:nvSpPr>
          <p:cNvPr id="22" name="Rounded Rectangle 21"/>
          <p:cNvSpPr>
            <a:spLocks noChangeArrowheads="1"/>
          </p:cNvSpPr>
          <p:nvPr/>
        </p:nvSpPr>
        <p:spPr bwMode="auto">
          <a:xfrm>
            <a:off x="6629400" y="3498850"/>
            <a:ext cx="2044700" cy="8445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Finance &amp; Resources</a:t>
            </a:r>
          </a:p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Program Reviews</a:t>
            </a:r>
          </a:p>
        </p:txBody>
      </p:sp>
      <p:sp>
        <p:nvSpPr>
          <p:cNvPr id="26" name="Up Arrow 25"/>
          <p:cNvSpPr>
            <a:spLocks noChangeArrowheads="1"/>
          </p:cNvSpPr>
          <p:nvPr/>
        </p:nvSpPr>
        <p:spPr bwMode="auto">
          <a:xfrm>
            <a:off x="1219200" y="2197100"/>
            <a:ext cx="685800" cy="1301750"/>
          </a:xfrm>
          <a:prstGeom prst="up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9BC1FF">
                  <a:alpha val="75000"/>
                </a:srgbClr>
              </a:gs>
              <a:gs pos="100000">
                <a:srgbClr val="3F80CD">
                  <a:alpha val="75000"/>
                </a:srgbClr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7" name="Up Arrow 26"/>
          <p:cNvSpPr>
            <a:spLocks noChangeArrowheads="1"/>
          </p:cNvSpPr>
          <p:nvPr/>
        </p:nvSpPr>
        <p:spPr bwMode="auto">
          <a:xfrm>
            <a:off x="4254500" y="2197100"/>
            <a:ext cx="685800" cy="1301750"/>
          </a:xfrm>
          <a:prstGeom prst="up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9BC1FF">
                  <a:alpha val="75000"/>
                </a:srgbClr>
              </a:gs>
              <a:gs pos="100000">
                <a:srgbClr val="3F80CD">
                  <a:alpha val="75000"/>
                </a:srgbClr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8" name="Up Arrow 27"/>
          <p:cNvSpPr>
            <a:spLocks noChangeArrowheads="1"/>
          </p:cNvSpPr>
          <p:nvPr/>
        </p:nvSpPr>
        <p:spPr bwMode="auto">
          <a:xfrm>
            <a:off x="7302500" y="2197100"/>
            <a:ext cx="685800" cy="1301750"/>
          </a:xfrm>
          <a:prstGeom prst="up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9BC1FF">
                  <a:alpha val="75000"/>
                </a:srgbClr>
              </a:gs>
              <a:gs pos="100000">
                <a:srgbClr val="3F80CD">
                  <a:alpha val="75000"/>
                </a:srgbClr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533400" y="2590800"/>
            <a:ext cx="8140700" cy="749300"/>
          </a:xfrm>
          <a:prstGeom prst="ellipse">
            <a:avLst/>
          </a:prstGeom>
          <a:solidFill>
            <a:srgbClr val="8064A2">
              <a:alpha val="74901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Calibri" pitchFamily="-64" charset="0"/>
              </a:rPr>
              <a:t>Focus and Alignment  Lens</a:t>
            </a:r>
          </a:p>
          <a:p>
            <a:pPr algn="ctr"/>
            <a:r>
              <a:rPr lang="en-US" sz="1600" dirty="0">
                <a:solidFill>
                  <a:srgbClr val="FFFFFF"/>
                </a:solidFill>
                <a:latin typeface="Calibri" pitchFamily="-64" charset="0"/>
              </a:rPr>
              <a:t>Mission – Strategic Initiatives – ICCs – Educational Master Plan</a:t>
            </a: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5334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Divisional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prioritization</a:t>
            </a:r>
          </a:p>
        </p:txBody>
      </p:sp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66294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Divisional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prioritization</a:t>
            </a:r>
          </a:p>
        </p:txBody>
      </p:sp>
      <p:sp>
        <p:nvSpPr>
          <p:cNvPr id="19" name="Rounded Rectangle 18"/>
          <p:cNvSpPr>
            <a:spLocks noChangeArrowheads="1"/>
          </p:cNvSpPr>
          <p:nvPr/>
        </p:nvSpPr>
        <p:spPr bwMode="auto">
          <a:xfrm>
            <a:off x="35687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Divisional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prioritization</a:t>
            </a:r>
          </a:p>
        </p:txBody>
      </p: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 rot="5400000" flipH="1" flipV="1">
            <a:off x="-158750" y="5205413"/>
            <a:ext cx="928687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77840" name="TextBox 23"/>
          <p:cNvSpPr txBox="1">
            <a:spLocks noChangeArrowheads="1"/>
          </p:cNvSpPr>
          <p:nvPr/>
        </p:nvSpPr>
        <p:spPr bwMode="auto">
          <a:xfrm rot="5400000">
            <a:off x="-143668" y="5947568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Identify</a:t>
            </a:r>
          </a:p>
        </p:txBody>
      </p:sp>
      <p:sp>
        <p:nvSpPr>
          <p:cNvPr id="77841" name="TextBox 24"/>
          <p:cNvSpPr txBox="1">
            <a:spLocks noChangeArrowheads="1"/>
          </p:cNvSpPr>
          <p:nvPr/>
        </p:nvSpPr>
        <p:spPr bwMode="auto">
          <a:xfrm rot="5400000">
            <a:off x="-73818" y="4150518"/>
            <a:ext cx="78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Affirm</a:t>
            </a:r>
          </a:p>
        </p:txBody>
      </p: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 rot="16200000" flipV="1">
            <a:off x="-31750" y="3597276"/>
            <a:ext cx="682625" cy="127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77843" name="TextBox 22"/>
          <p:cNvSpPr txBox="1">
            <a:spLocks noChangeArrowheads="1"/>
          </p:cNvSpPr>
          <p:nvPr/>
        </p:nvSpPr>
        <p:spPr bwMode="auto">
          <a:xfrm rot="5400000">
            <a:off x="-86518" y="2651918"/>
            <a:ext cx="80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Focus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Callout 1"/>
          <p:cNvSpPr>
            <a:spLocks noChangeArrowheads="1"/>
          </p:cNvSpPr>
          <p:nvPr/>
        </p:nvSpPr>
        <p:spPr bwMode="auto">
          <a:xfrm>
            <a:off x="5334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SLOAC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Needs</a:t>
            </a:r>
          </a:p>
        </p:txBody>
      </p:sp>
      <p:sp>
        <p:nvSpPr>
          <p:cNvPr id="3" name="Up Arrow Callout 2"/>
          <p:cNvSpPr>
            <a:spLocks noChangeArrowheads="1"/>
          </p:cNvSpPr>
          <p:nvPr/>
        </p:nvSpPr>
        <p:spPr bwMode="auto">
          <a:xfrm>
            <a:off x="35687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SSLOAC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 Needs</a:t>
            </a:r>
          </a:p>
        </p:txBody>
      </p:sp>
      <p:sp>
        <p:nvSpPr>
          <p:cNvPr id="4" name="Up Arrow Callout 3"/>
          <p:cNvSpPr>
            <a:spLocks noChangeArrowheads="1"/>
          </p:cNvSpPr>
          <p:nvPr/>
        </p:nvSpPr>
        <p:spPr bwMode="auto">
          <a:xfrm>
            <a:off x="66294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AUOAC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Needs</a:t>
            </a:r>
          </a:p>
        </p:txBody>
      </p:sp>
      <p:sp>
        <p:nvSpPr>
          <p:cNvPr id="20" name="Rounded Rectangle 19"/>
          <p:cNvSpPr>
            <a:spLocks noChangeArrowheads="1"/>
          </p:cNvSpPr>
          <p:nvPr/>
        </p:nvSpPr>
        <p:spPr bwMode="auto">
          <a:xfrm>
            <a:off x="533400" y="3498850"/>
            <a:ext cx="2044700" cy="8445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Instructional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Program Reviews</a:t>
            </a:r>
          </a:p>
        </p:txBody>
      </p:sp>
      <p:sp>
        <p:nvSpPr>
          <p:cNvPr id="21" name="Rounded Rectangle 20"/>
          <p:cNvSpPr>
            <a:spLocks noChangeArrowheads="1"/>
          </p:cNvSpPr>
          <p:nvPr/>
        </p:nvSpPr>
        <p:spPr bwMode="auto">
          <a:xfrm>
            <a:off x="3568700" y="3498850"/>
            <a:ext cx="2044700" cy="8445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Student Services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Program Reviews</a:t>
            </a:r>
          </a:p>
        </p:txBody>
      </p:sp>
      <p:sp>
        <p:nvSpPr>
          <p:cNvPr id="22" name="Rounded Rectangle 21"/>
          <p:cNvSpPr>
            <a:spLocks noChangeArrowheads="1"/>
          </p:cNvSpPr>
          <p:nvPr/>
        </p:nvSpPr>
        <p:spPr bwMode="auto">
          <a:xfrm>
            <a:off x="6629400" y="3498850"/>
            <a:ext cx="2044700" cy="8445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Finance &amp; Resources</a:t>
            </a:r>
          </a:p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Program Reviews</a:t>
            </a:r>
          </a:p>
        </p:txBody>
      </p:sp>
      <p:sp>
        <p:nvSpPr>
          <p:cNvPr id="26" name="Up Arrow 25"/>
          <p:cNvSpPr>
            <a:spLocks noChangeArrowheads="1"/>
          </p:cNvSpPr>
          <p:nvPr/>
        </p:nvSpPr>
        <p:spPr bwMode="auto">
          <a:xfrm>
            <a:off x="1219200" y="2197100"/>
            <a:ext cx="685800" cy="1301750"/>
          </a:xfrm>
          <a:prstGeom prst="upArrow">
            <a:avLst>
              <a:gd name="adj1" fmla="val 53704"/>
              <a:gd name="adj2" fmla="val 50002"/>
            </a:avLst>
          </a:prstGeom>
          <a:gradFill rotWithShape="1">
            <a:gsLst>
              <a:gs pos="0">
                <a:srgbClr val="9BC1FF">
                  <a:alpha val="75000"/>
                </a:srgbClr>
              </a:gs>
              <a:gs pos="100000">
                <a:srgbClr val="3F80CD">
                  <a:alpha val="75000"/>
                </a:srgbClr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7" name="Up Arrow 26"/>
          <p:cNvSpPr>
            <a:spLocks noChangeArrowheads="1"/>
          </p:cNvSpPr>
          <p:nvPr/>
        </p:nvSpPr>
        <p:spPr bwMode="auto">
          <a:xfrm>
            <a:off x="4254500" y="2197100"/>
            <a:ext cx="685800" cy="1301750"/>
          </a:xfrm>
          <a:prstGeom prst="up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9BC1FF">
                  <a:alpha val="75000"/>
                </a:srgbClr>
              </a:gs>
              <a:gs pos="100000">
                <a:srgbClr val="3F80CD">
                  <a:alpha val="75000"/>
                </a:srgbClr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8" name="Up Arrow 27"/>
          <p:cNvSpPr>
            <a:spLocks noChangeArrowheads="1"/>
          </p:cNvSpPr>
          <p:nvPr/>
        </p:nvSpPr>
        <p:spPr bwMode="auto">
          <a:xfrm>
            <a:off x="7302500" y="2197100"/>
            <a:ext cx="685800" cy="1301750"/>
          </a:xfrm>
          <a:prstGeom prst="up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9BC1FF">
                  <a:alpha val="75000"/>
                </a:srgbClr>
              </a:gs>
              <a:gs pos="100000">
                <a:srgbClr val="3F80CD">
                  <a:alpha val="75000"/>
                </a:srgbClr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533400" y="2590800"/>
            <a:ext cx="8140700" cy="749300"/>
          </a:xfrm>
          <a:prstGeom prst="ellipse">
            <a:avLst/>
          </a:prstGeom>
          <a:solidFill>
            <a:srgbClr val="8064A2">
              <a:alpha val="74901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Calibri" pitchFamily="-64" charset="0"/>
              </a:rPr>
              <a:t>Focus and Alignment  Lens</a:t>
            </a:r>
          </a:p>
          <a:p>
            <a:pPr algn="ctr"/>
            <a:r>
              <a:rPr lang="en-US" sz="1600" dirty="0">
                <a:solidFill>
                  <a:srgbClr val="FFFFFF"/>
                </a:solidFill>
                <a:latin typeface="Calibri" pitchFamily="-64" charset="0"/>
              </a:rPr>
              <a:t>Mission – Strategic Initiatives – ICCs – Educational Master Plan</a:t>
            </a: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5334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Divisional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prioritization</a:t>
            </a:r>
          </a:p>
        </p:txBody>
      </p:sp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66294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Divisional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prioritization</a:t>
            </a:r>
          </a:p>
        </p:txBody>
      </p:sp>
      <p:sp>
        <p:nvSpPr>
          <p:cNvPr id="19" name="Rounded Rectangle 18"/>
          <p:cNvSpPr>
            <a:spLocks noChangeArrowheads="1"/>
          </p:cNvSpPr>
          <p:nvPr/>
        </p:nvSpPr>
        <p:spPr bwMode="auto">
          <a:xfrm>
            <a:off x="35687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Divisional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prioritization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533400" y="1003300"/>
            <a:ext cx="2044700" cy="11938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IPBT</a:t>
            </a: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3568700" y="1003300"/>
            <a:ext cx="2044700" cy="11938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SSPBT</a:t>
            </a: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6629400" y="1003300"/>
            <a:ext cx="2044700" cy="11938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FRPBT</a:t>
            </a:r>
          </a:p>
        </p:txBody>
      </p:sp>
      <p:sp>
        <p:nvSpPr>
          <p:cNvPr id="83986" name="TextBox 23"/>
          <p:cNvSpPr txBox="1">
            <a:spLocks noChangeArrowheads="1"/>
          </p:cNvSpPr>
          <p:nvPr/>
        </p:nvSpPr>
        <p:spPr bwMode="auto">
          <a:xfrm rot="5400000">
            <a:off x="-143668" y="5947568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Identify</a:t>
            </a:r>
          </a:p>
        </p:txBody>
      </p:sp>
      <p:cxnSp>
        <p:nvCxnSpPr>
          <p:cNvPr id="29" name="Straight Arrow Connector 28"/>
          <p:cNvCxnSpPr>
            <a:cxnSpLocks noChangeShapeType="1"/>
          </p:cNvCxnSpPr>
          <p:nvPr/>
        </p:nvCxnSpPr>
        <p:spPr bwMode="auto">
          <a:xfrm rot="5400000" flipH="1" flipV="1">
            <a:off x="-158750" y="5205413"/>
            <a:ext cx="928687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83988" name="TextBox 24"/>
          <p:cNvSpPr txBox="1">
            <a:spLocks noChangeArrowheads="1"/>
          </p:cNvSpPr>
          <p:nvPr/>
        </p:nvSpPr>
        <p:spPr bwMode="auto">
          <a:xfrm rot="5400000">
            <a:off x="-73818" y="4150518"/>
            <a:ext cx="78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Affirm</a:t>
            </a:r>
          </a:p>
        </p:txBody>
      </p:sp>
      <p:cxnSp>
        <p:nvCxnSpPr>
          <p:cNvPr id="31" name="Straight Arrow Connector 30"/>
          <p:cNvCxnSpPr>
            <a:cxnSpLocks noChangeShapeType="1"/>
          </p:cNvCxnSpPr>
          <p:nvPr/>
        </p:nvCxnSpPr>
        <p:spPr bwMode="auto">
          <a:xfrm rot="16200000" flipV="1">
            <a:off x="-31750" y="3597276"/>
            <a:ext cx="682625" cy="127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83990" name="TextBox 22"/>
          <p:cNvSpPr txBox="1">
            <a:spLocks noChangeArrowheads="1"/>
          </p:cNvSpPr>
          <p:nvPr/>
        </p:nvSpPr>
        <p:spPr bwMode="auto">
          <a:xfrm rot="5400000">
            <a:off x="-86518" y="2651918"/>
            <a:ext cx="80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Focus</a:t>
            </a:r>
          </a:p>
        </p:txBody>
      </p:sp>
      <p:cxnSp>
        <p:nvCxnSpPr>
          <p:cNvPr id="33" name="Straight Arrow Connector 32"/>
          <p:cNvCxnSpPr>
            <a:cxnSpLocks noChangeShapeType="1"/>
          </p:cNvCxnSpPr>
          <p:nvPr/>
        </p:nvCxnSpPr>
        <p:spPr bwMode="auto">
          <a:xfrm rot="5400000" flipH="1" flipV="1">
            <a:off x="-47625" y="1979613"/>
            <a:ext cx="703263" cy="15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Callout 1"/>
          <p:cNvSpPr>
            <a:spLocks noChangeArrowheads="1"/>
          </p:cNvSpPr>
          <p:nvPr/>
        </p:nvSpPr>
        <p:spPr bwMode="auto">
          <a:xfrm>
            <a:off x="5334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SLOAC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Needs</a:t>
            </a:r>
          </a:p>
        </p:txBody>
      </p:sp>
      <p:sp>
        <p:nvSpPr>
          <p:cNvPr id="3" name="Up Arrow Callout 2"/>
          <p:cNvSpPr>
            <a:spLocks noChangeArrowheads="1"/>
          </p:cNvSpPr>
          <p:nvPr/>
        </p:nvSpPr>
        <p:spPr bwMode="auto">
          <a:xfrm>
            <a:off x="35687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SSLOAC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 Needs</a:t>
            </a:r>
          </a:p>
        </p:txBody>
      </p:sp>
      <p:sp>
        <p:nvSpPr>
          <p:cNvPr id="4" name="Up Arrow Callout 3"/>
          <p:cNvSpPr>
            <a:spLocks noChangeArrowheads="1"/>
          </p:cNvSpPr>
          <p:nvPr/>
        </p:nvSpPr>
        <p:spPr bwMode="auto">
          <a:xfrm>
            <a:off x="66294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AUOAC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Needs</a:t>
            </a:r>
          </a:p>
        </p:txBody>
      </p:sp>
      <p:sp>
        <p:nvSpPr>
          <p:cNvPr id="20" name="Rounded Rectangle 19"/>
          <p:cNvSpPr>
            <a:spLocks noChangeArrowheads="1"/>
          </p:cNvSpPr>
          <p:nvPr/>
        </p:nvSpPr>
        <p:spPr bwMode="auto">
          <a:xfrm>
            <a:off x="533400" y="3498850"/>
            <a:ext cx="2044700" cy="8445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Instructional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Program Reviews</a:t>
            </a:r>
          </a:p>
        </p:txBody>
      </p:sp>
      <p:sp>
        <p:nvSpPr>
          <p:cNvPr id="21" name="Rounded Rectangle 20"/>
          <p:cNvSpPr>
            <a:spLocks noChangeArrowheads="1"/>
          </p:cNvSpPr>
          <p:nvPr/>
        </p:nvSpPr>
        <p:spPr bwMode="auto">
          <a:xfrm>
            <a:off x="3568700" y="3498850"/>
            <a:ext cx="2044700" cy="8445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Student Services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Program Reviews</a:t>
            </a:r>
          </a:p>
        </p:txBody>
      </p:sp>
      <p:sp>
        <p:nvSpPr>
          <p:cNvPr id="22" name="Rounded Rectangle 21"/>
          <p:cNvSpPr>
            <a:spLocks noChangeArrowheads="1"/>
          </p:cNvSpPr>
          <p:nvPr/>
        </p:nvSpPr>
        <p:spPr bwMode="auto">
          <a:xfrm>
            <a:off x="6629400" y="3498850"/>
            <a:ext cx="2044700" cy="8445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Finance &amp; Resources</a:t>
            </a:r>
          </a:p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Program Reviews</a:t>
            </a:r>
          </a:p>
        </p:txBody>
      </p:sp>
      <p:sp>
        <p:nvSpPr>
          <p:cNvPr id="26" name="Up Arrow 25"/>
          <p:cNvSpPr>
            <a:spLocks noChangeArrowheads="1"/>
          </p:cNvSpPr>
          <p:nvPr/>
        </p:nvSpPr>
        <p:spPr bwMode="auto">
          <a:xfrm>
            <a:off x="1219200" y="2197100"/>
            <a:ext cx="685800" cy="1301750"/>
          </a:xfrm>
          <a:prstGeom prst="up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9BC1FF">
                  <a:alpha val="75000"/>
                </a:srgbClr>
              </a:gs>
              <a:gs pos="100000">
                <a:srgbClr val="3F80CD">
                  <a:alpha val="75000"/>
                </a:srgbClr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7" name="Up Arrow 26"/>
          <p:cNvSpPr>
            <a:spLocks noChangeArrowheads="1"/>
          </p:cNvSpPr>
          <p:nvPr/>
        </p:nvSpPr>
        <p:spPr bwMode="auto">
          <a:xfrm>
            <a:off x="4254500" y="2197100"/>
            <a:ext cx="685800" cy="1301750"/>
          </a:xfrm>
          <a:prstGeom prst="up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9BC1FF">
                  <a:alpha val="75000"/>
                </a:srgbClr>
              </a:gs>
              <a:gs pos="100000">
                <a:srgbClr val="3F80CD">
                  <a:alpha val="75000"/>
                </a:srgbClr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8" name="Up Arrow 27"/>
          <p:cNvSpPr>
            <a:spLocks noChangeArrowheads="1"/>
          </p:cNvSpPr>
          <p:nvPr/>
        </p:nvSpPr>
        <p:spPr bwMode="auto">
          <a:xfrm>
            <a:off x="7302500" y="2197100"/>
            <a:ext cx="685800" cy="1301750"/>
          </a:xfrm>
          <a:prstGeom prst="up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9BC1FF">
                  <a:alpha val="75000"/>
                </a:srgbClr>
              </a:gs>
              <a:gs pos="100000">
                <a:srgbClr val="3F80CD">
                  <a:alpha val="75000"/>
                </a:srgbClr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533400" y="2590800"/>
            <a:ext cx="8140700" cy="749300"/>
          </a:xfrm>
          <a:prstGeom prst="ellipse">
            <a:avLst/>
          </a:prstGeom>
          <a:solidFill>
            <a:srgbClr val="8064A2">
              <a:alpha val="74901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Calibri" pitchFamily="-64" charset="0"/>
              </a:rPr>
              <a:t>Focus and Alignment  Lens</a:t>
            </a:r>
          </a:p>
          <a:p>
            <a:pPr algn="ctr"/>
            <a:r>
              <a:rPr lang="en-US" sz="1600" dirty="0">
                <a:solidFill>
                  <a:srgbClr val="FFFFFF"/>
                </a:solidFill>
                <a:latin typeface="Calibri" pitchFamily="-64" charset="0"/>
              </a:rPr>
              <a:t>Mission – Strategic Initiatives – ICCs – Educational Master Plan</a:t>
            </a: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5334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Divisional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prioritization</a:t>
            </a:r>
          </a:p>
        </p:txBody>
      </p:sp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66294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Divisional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prioritization</a:t>
            </a:r>
          </a:p>
        </p:txBody>
      </p:sp>
      <p:sp>
        <p:nvSpPr>
          <p:cNvPr id="19" name="Rounded Rectangle 18"/>
          <p:cNvSpPr>
            <a:spLocks noChangeArrowheads="1"/>
          </p:cNvSpPr>
          <p:nvPr/>
        </p:nvSpPr>
        <p:spPr bwMode="auto">
          <a:xfrm>
            <a:off x="35687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Divisional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prioritization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533400" y="1003300"/>
            <a:ext cx="2044700" cy="11938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IPBT</a:t>
            </a: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3568700" y="1003300"/>
            <a:ext cx="2044700" cy="11938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SSPBT</a:t>
            </a: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6629400" y="1003300"/>
            <a:ext cx="2044700" cy="11938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FRPBT</a:t>
            </a:r>
          </a:p>
        </p:txBody>
      </p:sp>
      <p:cxnSp>
        <p:nvCxnSpPr>
          <p:cNvPr id="29" name="Straight Connector 28"/>
          <p:cNvCxnSpPr>
            <a:cxnSpLocks noChangeShapeType="1"/>
          </p:cNvCxnSpPr>
          <p:nvPr/>
        </p:nvCxnSpPr>
        <p:spPr bwMode="auto">
          <a:xfrm rot="5400000">
            <a:off x="3255169" y="-138906"/>
            <a:ext cx="339725" cy="229393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0" name="Straight Connector 29"/>
          <p:cNvCxnSpPr>
            <a:cxnSpLocks noChangeShapeType="1"/>
          </p:cNvCxnSpPr>
          <p:nvPr/>
        </p:nvCxnSpPr>
        <p:spPr bwMode="auto">
          <a:xfrm rot="16200000" flipH="1">
            <a:off x="5580856" y="-170656"/>
            <a:ext cx="339725" cy="235743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1" name="Straight Connector 30"/>
          <p:cNvCxnSpPr>
            <a:cxnSpLocks noChangeShapeType="1"/>
            <a:endCxn id="23" idx="0"/>
          </p:cNvCxnSpPr>
          <p:nvPr/>
        </p:nvCxnSpPr>
        <p:spPr bwMode="auto">
          <a:xfrm rot="16200000" flipH="1">
            <a:off x="4498975" y="911225"/>
            <a:ext cx="165100" cy="190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86037" name="TextBox 22"/>
          <p:cNvSpPr txBox="1">
            <a:spLocks noChangeArrowheads="1"/>
          </p:cNvSpPr>
          <p:nvPr/>
        </p:nvSpPr>
        <p:spPr bwMode="auto">
          <a:xfrm rot="5400000">
            <a:off x="-86518" y="2651918"/>
            <a:ext cx="80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Focus</a:t>
            </a:r>
          </a:p>
        </p:txBody>
      </p:sp>
      <p:sp>
        <p:nvSpPr>
          <p:cNvPr id="86038" name="TextBox 30"/>
          <p:cNvSpPr txBox="1">
            <a:spLocks noChangeArrowheads="1"/>
          </p:cNvSpPr>
          <p:nvPr/>
        </p:nvSpPr>
        <p:spPr bwMode="auto">
          <a:xfrm rot="5400000">
            <a:off x="-181768" y="981868"/>
            <a:ext cx="99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Allocate</a:t>
            </a:r>
          </a:p>
        </p:txBody>
      </p:sp>
      <p:sp>
        <p:nvSpPr>
          <p:cNvPr id="86039" name="TextBox 24"/>
          <p:cNvSpPr txBox="1">
            <a:spLocks noChangeArrowheads="1"/>
          </p:cNvSpPr>
          <p:nvPr/>
        </p:nvSpPr>
        <p:spPr bwMode="auto">
          <a:xfrm rot="5400000">
            <a:off x="-73818" y="4150518"/>
            <a:ext cx="78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Affirm</a:t>
            </a:r>
          </a:p>
        </p:txBody>
      </p:sp>
      <p:sp>
        <p:nvSpPr>
          <p:cNvPr id="86040" name="TextBox 23"/>
          <p:cNvSpPr txBox="1">
            <a:spLocks noChangeArrowheads="1"/>
          </p:cNvSpPr>
          <p:nvPr/>
        </p:nvSpPr>
        <p:spPr bwMode="auto">
          <a:xfrm rot="5400000">
            <a:off x="-143668" y="5947568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Identify</a:t>
            </a:r>
          </a:p>
        </p:txBody>
      </p:sp>
      <p:cxnSp>
        <p:nvCxnSpPr>
          <p:cNvPr id="38" name="Straight Arrow Connector 37"/>
          <p:cNvCxnSpPr>
            <a:cxnSpLocks noChangeShapeType="1"/>
          </p:cNvCxnSpPr>
          <p:nvPr/>
        </p:nvCxnSpPr>
        <p:spPr bwMode="auto">
          <a:xfrm rot="5400000" flipH="1" flipV="1">
            <a:off x="-158750" y="5205413"/>
            <a:ext cx="928687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9" name="Straight Arrow Connector 38"/>
          <p:cNvCxnSpPr>
            <a:cxnSpLocks noChangeShapeType="1"/>
          </p:cNvCxnSpPr>
          <p:nvPr/>
        </p:nvCxnSpPr>
        <p:spPr bwMode="auto">
          <a:xfrm rot="16200000" flipV="1">
            <a:off x="-31750" y="3597276"/>
            <a:ext cx="682625" cy="127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0" name="Straight Arrow Connector 39"/>
          <p:cNvCxnSpPr>
            <a:cxnSpLocks noChangeShapeType="1"/>
          </p:cNvCxnSpPr>
          <p:nvPr/>
        </p:nvCxnSpPr>
        <p:spPr bwMode="auto">
          <a:xfrm rot="5400000" flipH="1" flipV="1">
            <a:off x="-47625" y="1979613"/>
            <a:ext cx="703263" cy="15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2" name="Rounded Rectangle 41"/>
          <p:cNvSpPr>
            <a:spLocks noChangeArrowheads="1"/>
          </p:cNvSpPr>
          <p:nvPr/>
        </p:nvSpPr>
        <p:spPr bwMode="auto">
          <a:xfrm>
            <a:off x="501650" y="127000"/>
            <a:ext cx="8172450" cy="711200"/>
          </a:xfrm>
          <a:prstGeom prst="roundRect">
            <a:avLst>
              <a:gd name="adj" fmla="val 16667"/>
            </a:avLst>
          </a:prstGeom>
          <a:solidFill>
            <a:srgbClr val="C0504D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COLLEGE COUNCIL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914400" y="2362200"/>
            <a:ext cx="1111250" cy="9144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Planning &amp; Resource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Allocation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(PRA)</a:t>
            </a:r>
          </a:p>
        </p:txBody>
      </p:sp>
      <p:sp>
        <p:nvSpPr>
          <p:cNvPr id="2051" name="TextBox 15"/>
          <p:cNvSpPr txBox="1">
            <a:spLocks noChangeArrowheads="1"/>
          </p:cNvSpPr>
          <p:nvPr/>
        </p:nvSpPr>
        <p:spPr bwMode="auto">
          <a:xfrm>
            <a:off x="6324600" y="-76200"/>
            <a:ext cx="957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2016-17</a:t>
            </a:r>
          </a:p>
        </p:txBody>
      </p:sp>
      <p:sp>
        <p:nvSpPr>
          <p:cNvPr id="2052" name="TextBox 24"/>
          <p:cNvSpPr txBox="1">
            <a:spLocks noChangeArrowheads="1"/>
          </p:cNvSpPr>
          <p:nvPr/>
        </p:nvSpPr>
        <p:spPr bwMode="auto">
          <a:xfrm>
            <a:off x="1143000" y="15240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Year 1</a:t>
            </a:r>
          </a:p>
        </p:txBody>
      </p:sp>
      <p:sp>
        <p:nvSpPr>
          <p:cNvPr id="48" name="Up Arrow Callout 47"/>
          <p:cNvSpPr>
            <a:spLocks noChangeArrowheads="1"/>
          </p:cNvSpPr>
          <p:nvPr/>
        </p:nvSpPr>
        <p:spPr bwMode="auto">
          <a:xfrm>
            <a:off x="914400" y="5105400"/>
            <a:ext cx="1143000" cy="762000"/>
          </a:xfrm>
          <a:prstGeom prst="upArrowCallout">
            <a:avLst>
              <a:gd name="adj1" fmla="val 6569"/>
              <a:gd name="adj2" fmla="val 6715"/>
              <a:gd name="adj3" fmla="val 25000"/>
              <a:gd name="adj4" fmla="val 64977"/>
            </a:avLst>
          </a:prstGeom>
          <a:solidFill>
            <a:srgbClr val="F7964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Outcomes</a:t>
            </a: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Assessment Cycles</a:t>
            </a:r>
          </a:p>
        </p:txBody>
      </p:sp>
      <p:sp>
        <p:nvSpPr>
          <p:cNvPr id="52" name="Up Arrow Callout 51"/>
          <p:cNvSpPr>
            <a:spLocks noChangeArrowheads="1"/>
          </p:cNvSpPr>
          <p:nvPr/>
        </p:nvSpPr>
        <p:spPr bwMode="auto">
          <a:xfrm>
            <a:off x="6248400" y="5105400"/>
            <a:ext cx="1100138" cy="762000"/>
          </a:xfrm>
          <a:prstGeom prst="upArrowCallout">
            <a:avLst>
              <a:gd name="adj1" fmla="val 7834"/>
              <a:gd name="adj2" fmla="val 6397"/>
              <a:gd name="adj3" fmla="val 25000"/>
              <a:gd name="adj4" fmla="val 64977"/>
            </a:avLst>
          </a:prstGeom>
          <a:solidFill>
            <a:srgbClr val="F7964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200" b="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r>
              <a:rPr lang="en-US" sz="1100" dirty="0">
                <a:latin typeface="Calibri" charset="0"/>
                <a:ea typeface="ＭＳ Ｐゴシック" charset="0"/>
                <a:cs typeface="ＭＳ Ｐゴシック" charset="0"/>
              </a:rPr>
              <a:t>CLOAC</a:t>
            </a:r>
          </a:p>
          <a:p>
            <a:pPr algn="ctr">
              <a:defRPr/>
            </a:pPr>
            <a:r>
              <a:rPr lang="en-US" sz="1100" dirty="0">
                <a:latin typeface="Calibri" charset="0"/>
                <a:ea typeface="ＭＳ Ｐゴシック" charset="0"/>
                <a:cs typeface="ＭＳ Ｐゴシック" charset="0"/>
              </a:rPr>
              <a:t>DLOAC</a:t>
            </a:r>
          </a:p>
          <a:p>
            <a:pPr algn="ctr">
              <a:defRPr/>
            </a:pPr>
            <a:r>
              <a:rPr lang="en-US" sz="1100" dirty="0">
                <a:latin typeface="Calibri" charset="0"/>
                <a:ea typeface="ＭＳ Ｐゴシック" charset="0"/>
                <a:cs typeface="ＭＳ Ｐゴシック" charset="0"/>
              </a:rPr>
              <a:t>PLOAC</a:t>
            </a:r>
          </a:p>
          <a:p>
            <a:pPr algn="ctr">
              <a:defRPr/>
            </a:pPr>
            <a:endParaRPr lang="en-US" sz="14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" name="Regular Pentagon 81"/>
          <p:cNvSpPr>
            <a:spLocks noChangeArrowheads="1"/>
          </p:cNvSpPr>
          <p:nvPr/>
        </p:nvSpPr>
        <p:spPr bwMode="auto">
          <a:xfrm>
            <a:off x="914400" y="5867400"/>
            <a:ext cx="1066800" cy="838200"/>
          </a:xfrm>
          <a:prstGeom prst="pentagon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b="0" dirty="0">
                <a:latin typeface="+mn-lt"/>
                <a:ea typeface="ＭＳ Ｐゴシック" charset="0"/>
                <a:cs typeface="ＭＳ Ｐゴシック" charset="0"/>
              </a:rPr>
              <a:t>5 Year cycle</a:t>
            </a:r>
          </a:p>
        </p:txBody>
      </p:sp>
      <p:cxnSp>
        <p:nvCxnSpPr>
          <p:cNvPr id="98" name="Straight Connector 97"/>
          <p:cNvCxnSpPr>
            <a:cxnSpLocks noChangeShapeType="1"/>
          </p:cNvCxnSpPr>
          <p:nvPr/>
        </p:nvCxnSpPr>
        <p:spPr bwMode="auto">
          <a:xfrm flipV="1">
            <a:off x="927100" y="6686550"/>
            <a:ext cx="7477125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057" name="TextBox 107"/>
          <p:cNvSpPr txBox="1">
            <a:spLocks noChangeArrowheads="1"/>
          </p:cNvSpPr>
          <p:nvPr/>
        </p:nvSpPr>
        <p:spPr bwMode="auto">
          <a:xfrm>
            <a:off x="-31750" y="5956300"/>
            <a:ext cx="898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0" dirty="0">
                <a:latin typeface="Calibri" pitchFamily="34" charset="0"/>
              </a:rPr>
              <a:t>  </a:t>
            </a:r>
            <a:r>
              <a:rPr lang="en-US" sz="1100" b="0" dirty="0">
                <a:latin typeface="Calibri" pitchFamily="34" charset="0"/>
              </a:rPr>
              <a:t>Curriculum</a:t>
            </a:r>
          </a:p>
          <a:p>
            <a:pPr algn="ctr"/>
            <a:r>
              <a:rPr lang="en-US" sz="1100" b="0" dirty="0">
                <a:latin typeface="Calibri" pitchFamily="34" charset="0"/>
              </a:rPr>
              <a:t>Review</a:t>
            </a:r>
          </a:p>
          <a:p>
            <a:pPr algn="ctr"/>
            <a:r>
              <a:rPr lang="en-US" sz="1100" b="0" dirty="0">
                <a:latin typeface="Calibri" pitchFamily="34" charset="0"/>
              </a:rPr>
              <a:t>Cycles</a:t>
            </a:r>
          </a:p>
        </p:txBody>
      </p:sp>
      <p:sp>
        <p:nvSpPr>
          <p:cNvPr id="2058" name="TextBox 108"/>
          <p:cNvSpPr txBox="1">
            <a:spLocks noChangeArrowheads="1"/>
          </p:cNvSpPr>
          <p:nvPr/>
        </p:nvSpPr>
        <p:spPr bwMode="auto">
          <a:xfrm>
            <a:off x="87313" y="685800"/>
            <a:ext cx="75406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0" dirty="0">
                <a:latin typeface="Calibri" pitchFamily="34" charset="0"/>
              </a:rPr>
              <a:t>ACCJC</a:t>
            </a:r>
          </a:p>
          <a:p>
            <a:pPr algn="ctr"/>
            <a:r>
              <a:rPr lang="en-US" sz="1400" b="0" dirty="0">
                <a:latin typeface="Calibri" pitchFamily="34" charset="0"/>
              </a:rPr>
              <a:t>Cycles/</a:t>
            </a:r>
          </a:p>
          <a:p>
            <a:pPr algn="ctr"/>
            <a:r>
              <a:rPr lang="en-US" sz="1400" b="0" dirty="0">
                <a:latin typeface="Calibri" pitchFamily="34" charset="0"/>
              </a:rPr>
              <a:t>Reports</a:t>
            </a:r>
          </a:p>
        </p:txBody>
      </p:sp>
      <p:sp>
        <p:nvSpPr>
          <p:cNvPr id="2059" name="TextBox 109"/>
          <p:cNvSpPr txBox="1">
            <a:spLocks noChangeArrowheads="1"/>
          </p:cNvSpPr>
          <p:nvPr/>
        </p:nvSpPr>
        <p:spPr bwMode="auto">
          <a:xfrm>
            <a:off x="152400" y="2438400"/>
            <a:ext cx="6794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0" dirty="0">
                <a:latin typeface="Calibri" pitchFamily="34" charset="0"/>
              </a:rPr>
              <a:t>PBTs &amp;</a:t>
            </a:r>
          </a:p>
          <a:p>
            <a:pPr algn="ctr"/>
            <a:r>
              <a:rPr lang="en-US" sz="1200" b="0" dirty="0">
                <a:latin typeface="Calibri" pitchFamily="34" charset="0"/>
              </a:rPr>
              <a:t>College</a:t>
            </a:r>
          </a:p>
          <a:p>
            <a:pPr algn="ctr"/>
            <a:r>
              <a:rPr lang="en-US" sz="1200" b="0" dirty="0">
                <a:latin typeface="Calibri" pitchFamily="34" charset="0"/>
              </a:rPr>
              <a:t> Council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2060" name="TextBox 110"/>
          <p:cNvSpPr txBox="1">
            <a:spLocks noChangeArrowheads="1"/>
          </p:cNvSpPr>
          <p:nvPr/>
        </p:nvSpPr>
        <p:spPr bwMode="auto">
          <a:xfrm>
            <a:off x="0" y="3886200"/>
            <a:ext cx="889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0" dirty="0">
                <a:latin typeface="Calibri" pitchFamily="34" charset="0"/>
              </a:rPr>
              <a:t>Six-Year Program Review Process</a:t>
            </a:r>
          </a:p>
        </p:txBody>
      </p:sp>
      <p:sp>
        <p:nvSpPr>
          <p:cNvPr id="2061" name="TextBox 111"/>
          <p:cNvSpPr txBox="1">
            <a:spLocks noChangeArrowheads="1"/>
          </p:cNvSpPr>
          <p:nvPr/>
        </p:nvSpPr>
        <p:spPr bwMode="auto">
          <a:xfrm>
            <a:off x="0" y="5334000"/>
            <a:ext cx="8604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100" b="0" dirty="0">
                <a:latin typeface="Calibri" pitchFamily="34" charset="0"/>
              </a:rPr>
              <a:t>Outcome/</a:t>
            </a:r>
          </a:p>
          <a:p>
            <a:pPr algn="ctr"/>
            <a:r>
              <a:rPr lang="en-US" sz="1100" b="0" dirty="0">
                <a:latin typeface="Calibri" pitchFamily="34" charset="0"/>
              </a:rPr>
              <a:t>Assessment</a:t>
            </a:r>
          </a:p>
          <a:p>
            <a:pPr algn="ctr"/>
            <a:r>
              <a:rPr lang="en-US" sz="1100" b="0" dirty="0">
                <a:latin typeface="Calibri" pitchFamily="34" charset="0"/>
              </a:rPr>
              <a:t>Cycles</a:t>
            </a:r>
          </a:p>
        </p:txBody>
      </p:sp>
      <p:sp>
        <p:nvSpPr>
          <p:cNvPr id="92" name="Hexagon 91"/>
          <p:cNvSpPr>
            <a:spLocks noChangeArrowheads="1"/>
          </p:cNvSpPr>
          <p:nvPr/>
        </p:nvSpPr>
        <p:spPr bwMode="auto">
          <a:xfrm>
            <a:off x="914400" y="457200"/>
            <a:ext cx="1060450" cy="914400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8064A2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dirty="0">
                <a:latin typeface="+mn-lt"/>
                <a:ea typeface="ＭＳ Ｐゴシック" charset="0"/>
                <a:cs typeface="ＭＳ Ｐゴシック" charset="0"/>
              </a:rPr>
              <a:t>SITE</a:t>
            </a:r>
          </a:p>
          <a:p>
            <a:pPr algn="ctr">
              <a:defRPr/>
            </a:pPr>
            <a:r>
              <a:rPr lang="en-US" sz="1800" dirty="0">
                <a:latin typeface="+mn-lt"/>
                <a:ea typeface="ＭＳ Ｐゴシック" charset="0"/>
                <a:cs typeface="ＭＳ Ｐゴシック" charset="0"/>
              </a:rPr>
              <a:t>VISIT</a:t>
            </a:r>
          </a:p>
        </p:txBody>
      </p:sp>
      <p:sp>
        <p:nvSpPr>
          <p:cNvPr id="93" name="Hexagon 92"/>
          <p:cNvSpPr>
            <a:spLocks noChangeArrowheads="1"/>
          </p:cNvSpPr>
          <p:nvPr/>
        </p:nvSpPr>
        <p:spPr bwMode="auto">
          <a:xfrm>
            <a:off x="3048000" y="3733800"/>
            <a:ext cx="1066800" cy="108585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1"/>
          </a:solidFill>
          <a:ln w="38100">
            <a:solidFill>
              <a:srgbClr val="9BBB59"/>
            </a:solidFill>
            <a:miter lim="800000"/>
            <a:headEnd/>
            <a:tailEnd/>
          </a:ln>
          <a:effectLst>
            <a:outerShdw dist="25400" dir="20339945" algn="br" rotWithShape="0">
              <a:srgbClr val="808080">
                <a:alpha val="42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rPr>
              <a:t>CPR</a:t>
            </a:r>
          </a:p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rPr>
              <a:t>&amp;</a:t>
            </a:r>
          </a:p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rPr>
              <a:t>5-Year</a:t>
            </a:r>
          </a:p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rPr>
              <a:t>Plan</a:t>
            </a:r>
          </a:p>
        </p:txBody>
      </p:sp>
      <p:sp>
        <p:nvSpPr>
          <p:cNvPr id="2064" name="TextBox 15"/>
          <p:cNvSpPr txBox="1">
            <a:spLocks noChangeArrowheads="1"/>
          </p:cNvSpPr>
          <p:nvPr/>
        </p:nvSpPr>
        <p:spPr bwMode="auto">
          <a:xfrm>
            <a:off x="5334000" y="-76200"/>
            <a:ext cx="957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2015-16</a:t>
            </a:r>
          </a:p>
        </p:txBody>
      </p:sp>
      <p:sp>
        <p:nvSpPr>
          <p:cNvPr id="2065" name="TextBox 15"/>
          <p:cNvSpPr txBox="1">
            <a:spLocks noChangeArrowheads="1"/>
          </p:cNvSpPr>
          <p:nvPr/>
        </p:nvSpPr>
        <p:spPr bwMode="auto">
          <a:xfrm>
            <a:off x="4191000" y="-76200"/>
            <a:ext cx="957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2014-15</a:t>
            </a:r>
          </a:p>
        </p:txBody>
      </p:sp>
      <p:sp>
        <p:nvSpPr>
          <p:cNvPr id="2066" name="TextBox 15"/>
          <p:cNvSpPr txBox="1">
            <a:spLocks noChangeArrowheads="1"/>
          </p:cNvSpPr>
          <p:nvPr/>
        </p:nvSpPr>
        <p:spPr bwMode="auto">
          <a:xfrm>
            <a:off x="3200400" y="-76200"/>
            <a:ext cx="957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2013-14</a:t>
            </a:r>
          </a:p>
        </p:txBody>
      </p:sp>
      <p:sp>
        <p:nvSpPr>
          <p:cNvPr id="2067" name="TextBox 15"/>
          <p:cNvSpPr txBox="1">
            <a:spLocks noChangeArrowheads="1"/>
          </p:cNvSpPr>
          <p:nvPr/>
        </p:nvSpPr>
        <p:spPr bwMode="auto">
          <a:xfrm>
            <a:off x="2057400" y="-76200"/>
            <a:ext cx="957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2012-13</a:t>
            </a:r>
          </a:p>
        </p:txBody>
      </p:sp>
      <p:sp>
        <p:nvSpPr>
          <p:cNvPr id="2068" name="TextBox 15"/>
          <p:cNvSpPr txBox="1">
            <a:spLocks noChangeArrowheads="1"/>
          </p:cNvSpPr>
          <p:nvPr/>
        </p:nvSpPr>
        <p:spPr bwMode="auto">
          <a:xfrm>
            <a:off x="990600" y="-76200"/>
            <a:ext cx="957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2011-12</a:t>
            </a:r>
          </a:p>
        </p:txBody>
      </p:sp>
      <p:sp>
        <p:nvSpPr>
          <p:cNvPr id="2069" name="TextBox 15"/>
          <p:cNvSpPr txBox="1">
            <a:spLocks noChangeArrowheads="1"/>
          </p:cNvSpPr>
          <p:nvPr/>
        </p:nvSpPr>
        <p:spPr bwMode="auto">
          <a:xfrm>
            <a:off x="7467600" y="-76200"/>
            <a:ext cx="957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2017-18</a:t>
            </a:r>
          </a:p>
        </p:txBody>
      </p:sp>
      <p:sp>
        <p:nvSpPr>
          <p:cNvPr id="2070" name="TextBox 117"/>
          <p:cNvSpPr txBox="1">
            <a:spLocks noChangeArrowheads="1"/>
          </p:cNvSpPr>
          <p:nvPr/>
        </p:nvSpPr>
        <p:spPr bwMode="auto">
          <a:xfrm>
            <a:off x="1195388" y="5910263"/>
            <a:ext cx="233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7" name="Right Arrow 86"/>
          <p:cNvSpPr>
            <a:spLocks noChangeArrowheads="1"/>
          </p:cNvSpPr>
          <p:nvPr/>
        </p:nvSpPr>
        <p:spPr bwMode="auto">
          <a:xfrm>
            <a:off x="914400" y="3733800"/>
            <a:ext cx="1066800" cy="11207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BBB5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b="0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APRU # 3</a:t>
            </a:r>
            <a:endParaRPr lang="en-US" sz="1400" b="0" dirty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1" name="Right Arrow 110"/>
          <p:cNvSpPr>
            <a:spLocks noChangeArrowheads="1"/>
          </p:cNvSpPr>
          <p:nvPr/>
        </p:nvSpPr>
        <p:spPr bwMode="auto">
          <a:xfrm>
            <a:off x="7315200" y="3733800"/>
            <a:ext cx="1095375" cy="11223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BBB5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APRU #2</a:t>
            </a:r>
          </a:p>
        </p:txBody>
      </p:sp>
      <p:sp>
        <p:nvSpPr>
          <p:cNvPr id="112" name="Right Arrow 111"/>
          <p:cNvSpPr>
            <a:spLocks noChangeArrowheads="1"/>
          </p:cNvSpPr>
          <p:nvPr/>
        </p:nvSpPr>
        <p:spPr bwMode="auto">
          <a:xfrm>
            <a:off x="1981200" y="3733800"/>
            <a:ext cx="1047750" cy="11223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BBB5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200" b="0" dirty="0">
                <a:solidFill>
                  <a:srgbClr val="FFFFFF"/>
                </a:solidFill>
                <a:latin typeface="+mn-lt"/>
                <a:ea typeface="ＭＳ Ｐゴシック" charset="0"/>
                <a:cs typeface="ＭＳ Ｐゴシック" charset="0"/>
              </a:rPr>
              <a:t>APRU #4</a:t>
            </a:r>
          </a:p>
        </p:txBody>
      </p:sp>
      <p:sp>
        <p:nvSpPr>
          <p:cNvPr id="113" name="Right Arrow 112"/>
          <p:cNvSpPr>
            <a:spLocks noChangeArrowheads="1"/>
          </p:cNvSpPr>
          <p:nvPr/>
        </p:nvSpPr>
        <p:spPr bwMode="auto">
          <a:xfrm>
            <a:off x="4114800" y="3733800"/>
            <a:ext cx="1065213" cy="11223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BBB5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Reflect</a:t>
            </a:r>
          </a:p>
        </p:txBody>
      </p:sp>
      <p:sp>
        <p:nvSpPr>
          <p:cNvPr id="114" name="Right Arrow 113"/>
          <p:cNvSpPr>
            <a:spLocks noChangeArrowheads="1"/>
          </p:cNvSpPr>
          <p:nvPr/>
        </p:nvSpPr>
        <p:spPr bwMode="auto">
          <a:xfrm>
            <a:off x="6248400" y="3733800"/>
            <a:ext cx="1066800" cy="11223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BBB5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APRU #2</a:t>
            </a:r>
          </a:p>
        </p:txBody>
      </p:sp>
      <p:sp>
        <p:nvSpPr>
          <p:cNvPr id="2076" name="TextBox 108"/>
          <p:cNvSpPr txBox="1">
            <a:spLocks noChangeArrowheads="1"/>
          </p:cNvSpPr>
          <p:nvPr/>
        </p:nvSpPr>
        <p:spPr bwMode="auto">
          <a:xfrm>
            <a:off x="-58738" y="1600200"/>
            <a:ext cx="993776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0" dirty="0">
                <a:latin typeface="Calibri" pitchFamily="34" charset="0"/>
              </a:rPr>
              <a:t>CPC</a:t>
            </a:r>
          </a:p>
          <a:p>
            <a:pPr algn="ctr"/>
            <a:r>
              <a:rPr lang="en-US" sz="1200" b="0" dirty="0">
                <a:latin typeface="Calibri" pitchFamily="34" charset="0"/>
              </a:rPr>
              <a:t>Assessment/</a:t>
            </a:r>
          </a:p>
          <a:p>
            <a:pPr algn="ctr"/>
            <a:r>
              <a:rPr lang="en-US" sz="1200" b="0" dirty="0">
                <a:latin typeface="Calibri" pitchFamily="34" charset="0"/>
              </a:rPr>
              <a:t>Planning</a:t>
            </a:r>
          </a:p>
        </p:txBody>
      </p:sp>
      <p:sp>
        <p:nvSpPr>
          <p:cNvPr id="2077" name="Text Box 97"/>
          <p:cNvSpPr txBox="1">
            <a:spLocks noChangeArrowheads="1"/>
          </p:cNvSpPr>
          <p:nvPr/>
        </p:nvSpPr>
        <p:spPr bwMode="auto">
          <a:xfrm>
            <a:off x="12700" y="-50800"/>
            <a:ext cx="9604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dirty="0"/>
              <a:t>College Planning Committee</a:t>
            </a:r>
          </a:p>
          <a:p>
            <a:pPr algn="ctr"/>
            <a:r>
              <a:rPr lang="en-US" sz="1000" dirty="0"/>
              <a:t>5/15/13</a:t>
            </a:r>
          </a:p>
        </p:txBody>
      </p:sp>
      <p:sp>
        <p:nvSpPr>
          <p:cNvPr id="97" name="Hexagon 96"/>
          <p:cNvSpPr>
            <a:spLocks noChangeArrowheads="1"/>
          </p:cNvSpPr>
          <p:nvPr/>
        </p:nvSpPr>
        <p:spPr bwMode="auto">
          <a:xfrm>
            <a:off x="3048000" y="457200"/>
            <a:ext cx="1060450" cy="914400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8064A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Follow-up Letter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(Rec #1)</a:t>
            </a:r>
          </a:p>
        </p:txBody>
      </p:sp>
      <p:sp>
        <p:nvSpPr>
          <p:cNvPr id="99" name="Hexagon 98"/>
          <p:cNvSpPr>
            <a:spLocks noChangeArrowheads="1"/>
          </p:cNvSpPr>
          <p:nvPr/>
        </p:nvSpPr>
        <p:spPr bwMode="auto">
          <a:xfrm>
            <a:off x="5181600" y="457200"/>
            <a:ext cx="1060450" cy="914400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8064A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Form Teams</a:t>
            </a:r>
          </a:p>
        </p:txBody>
      </p:sp>
      <p:sp>
        <p:nvSpPr>
          <p:cNvPr id="102" name="Hexagon 101"/>
          <p:cNvSpPr>
            <a:spLocks noChangeArrowheads="1"/>
          </p:cNvSpPr>
          <p:nvPr/>
        </p:nvSpPr>
        <p:spPr bwMode="auto">
          <a:xfrm>
            <a:off x="6248400" y="457200"/>
            <a:ext cx="1060450" cy="914400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8064A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SELF</a:t>
            </a:r>
          </a:p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STUDY</a:t>
            </a:r>
          </a:p>
        </p:txBody>
      </p:sp>
      <p:sp>
        <p:nvSpPr>
          <p:cNvPr id="104" name="Hexagon 103"/>
          <p:cNvSpPr>
            <a:spLocks noChangeArrowheads="1"/>
          </p:cNvSpPr>
          <p:nvPr/>
        </p:nvSpPr>
        <p:spPr bwMode="auto">
          <a:xfrm>
            <a:off x="1981200" y="457200"/>
            <a:ext cx="1060450" cy="914400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8064A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Follow-up Site Visit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(Recs #1,#2,#3)</a:t>
            </a:r>
          </a:p>
        </p:txBody>
      </p:sp>
      <p:sp>
        <p:nvSpPr>
          <p:cNvPr id="8" name="Hexagon 101"/>
          <p:cNvSpPr>
            <a:spLocks noChangeArrowheads="1"/>
          </p:cNvSpPr>
          <p:nvPr/>
        </p:nvSpPr>
        <p:spPr bwMode="auto">
          <a:xfrm>
            <a:off x="7315200" y="457200"/>
            <a:ext cx="1060450" cy="914400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8064A2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SITE</a:t>
            </a:r>
          </a:p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VISIT</a:t>
            </a:r>
          </a:p>
        </p:txBody>
      </p:sp>
      <p:sp>
        <p:nvSpPr>
          <p:cNvPr id="16" name="Pentagon 104"/>
          <p:cNvSpPr>
            <a:spLocks noChangeArrowheads="1"/>
          </p:cNvSpPr>
          <p:nvPr/>
        </p:nvSpPr>
        <p:spPr bwMode="auto">
          <a:xfrm>
            <a:off x="7315200" y="1676400"/>
            <a:ext cx="1066800" cy="381000"/>
          </a:xfrm>
          <a:prstGeom prst="homePlate">
            <a:avLst>
              <a:gd name="adj" fmla="val 49998"/>
            </a:avLst>
          </a:prstGeom>
          <a:solidFill>
            <a:srgbClr val="C4BD9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800" b="0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       </a:t>
            </a:r>
            <a:endParaRPr lang="en-US" sz="1600" b="0" dirty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" name="Hexagon 94"/>
          <p:cNvSpPr>
            <a:spLocks noChangeArrowheads="1"/>
          </p:cNvSpPr>
          <p:nvPr/>
        </p:nvSpPr>
        <p:spPr bwMode="auto">
          <a:xfrm>
            <a:off x="4114800" y="457200"/>
            <a:ext cx="1060450" cy="914400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8064A2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MID-TERM</a:t>
            </a:r>
          </a:p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REPORT</a:t>
            </a:r>
          </a:p>
        </p:txBody>
      </p:sp>
      <p:sp>
        <p:nvSpPr>
          <p:cNvPr id="2085" name="TextBox 24"/>
          <p:cNvSpPr txBox="1">
            <a:spLocks noChangeArrowheads="1"/>
          </p:cNvSpPr>
          <p:nvPr/>
        </p:nvSpPr>
        <p:spPr bwMode="auto">
          <a:xfrm>
            <a:off x="3276600" y="152400"/>
            <a:ext cx="6461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Year 3</a:t>
            </a:r>
          </a:p>
        </p:txBody>
      </p:sp>
      <p:sp>
        <p:nvSpPr>
          <p:cNvPr id="2086" name="TextBox 24"/>
          <p:cNvSpPr txBox="1">
            <a:spLocks noChangeArrowheads="1"/>
          </p:cNvSpPr>
          <p:nvPr/>
        </p:nvSpPr>
        <p:spPr bwMode="auto">
          <a:xfrm>
            <a:off x="4343400" y="152400"/>
            <a:ext cx="652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Year 4</a:t>
            </a:r>
          </a:p>
        </p:txBody>
      </p:sp>
      <p:sp>
        <p:nvSpPr>
          <p:cNvPr id="2087" name="TextBox 24"/>
          <p:cNvSpPr txBox="1">
            <a:spLocks noChangeArrowheads="1"/>
          </p:cNvSpPr>
          <p:nvPr/>
        </p:nvSpPr>
        <p:spPr bwMode="auto">
          <a:xfrm>
            <a:off x="5410200" y="152400"/>
            <a:ext cx="652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Year 5</a:t>
            </a:r>
          </a:p>
        </p:txBody>
      </p:sp>
      <p:sp>
        <p:nvSpPr>
          <p:cNvPr id="2088" name="TextBox 24"/>
          <p:cNvSpPr txBox="1">
            <a:spLocks noChangeArrowheads="1"/>
          </p:cNvSpPr>
          <p:nvPr/>
        </p:nvSpPr>
        <p:spPr bwMode="auto">
          <a:xfrm>
            <a:off x="6477000" y="152400"/>
            <a:ext cx="652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Year 6</a:t>
            </a:r>
          </a:p>
        </p:txBody>
      </p:sp>
      <p:sp>
        <p:nvSpPr>
          <p:cNvPr id="2089" name="TextBox 24"/>
          <p:cNvSpPr txBox="1">
            <a:spLocks noChangeArrowheads="1"/>
          </p:cNvSpPr>
          <p:nvPr/>
        </p:nvSpPr>
        <p:spPr bwMode="auto">
          <a:xfrm>
            <a:off x="7543800" y="152400"/>
            <a:ext cx="652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alibri" pitchFamily="34" charset="0"/>
              </a:rPr>
              <a:t>Year 1</a:t>
            </a:r>
          </a:p>
        </p:txBody>
      </p:sp>
      <p:sp>
        <p:nvSpPr>
          <p:cNvPr id="2090" name="TextBox 24"/>
          <p:cNvSpPr txBox="1">
            <a:spLocks noChangeArrowheads="1"/>
          </p:cNvSpPr>
          <p:nvPr/>
        </p:nvSpPr>
        <p:spPr bwMode="auto">
          <a:xfrm>
            <a:off x="2209800" y="152400"/>
            <a:ext cx="6461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Year 2</a:t>
            </a:r>
          </a:p>
        </p:txBody>
      </p:sp>
      <p:sp>
        <p:nvSpPr>
          <p:cNvPr id="115" name="Pentagon 104"/>
          <p:cNvSpPr>
            <a:spLocks noChangeArrowheads="1"/>
          </p:cNvSpPr>
          <p:nvPr/>
        </p:nvSpPr>
        <p:spPr bwMode="auto">
          <a:xfrm>
            <a:off x="6248400" y="1676400"/>
            <a:ext cx="1066800" cy="381000"/>
          </a:xfrm>
          <a:prstGeom prst="homePlate">
            <a:avLst>
              <a:gd name="adj" fmla="val 49998"/>
            </a:avLst>
          </a:prstGeom>
          <a:solidFill>
            <a:srgbClr val="C4BD9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+mn-ea"/>
              </a:rPr>
              <a:t>Outcomes</a:t>
            </a:r>
          </a:p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+mn-ea"/>
              </a:rPr>
              <a:t>Review</a:t>
            </a:r>
          </a:p>
        </p:txBody>
      </p:sp>
      <p:sp>
        <p:nvSpPr>
          <p:cNvPr id="116" name="Pentagon 104"/>
          <p:cNvSpPr>
            <a:spLocks noChangeArrowheads="1"/>
          </p:cNvSpPr>
          <p:nvPr/>
        </p:nvSpPr>
        <p:spPr bwMode="auto">
          <a:xfrm>
            <a:off x="5181600" y="1676400"/>
            <a:ext cx="1066800" cy="381000"/>
          </a:xfrm>
          <a:prstGeom prst="homePlate">
            <a:avLst>
              <a:gd name="adj" fmla="val 49998"/>
            </a:avLst>
          </a:prstGeom>
          <a:solidFill>
            <a:srgbClr val="C4BD9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800" b="0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       </a:t>
            </a:r>
            <a:endParaRPr lang="en-US" sz="1600" b="0" dirty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8" name="Pentagon 104"/>
          <p:cNvSpPr>
            <a:spLocks noChangeArrowheads="1"/>
          </p:cNvSpPr>
          <p:nvPr/>
        </p:nvSpPr>
        <p:spPr bwMode="auto">
          <a:xfrm>
            <a:off x="3048000" y="1676400"/>
            <a:ext cx="1066800" cy="381000"/>
          </a:xfrm>
          <a:prstGeom prst="homePlate">
            <a:avLst>
              <a:gd name="adj" fmla="val 49998"/>
            </a:avLst>
          </a:prstGeom>
          <a:solidFill>
            <a:srgbClr val="C4BD9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b="0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       </a:t>
            </a:r>
            <a:r>
              <a:rPr lang="en-US" sz="12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Mission</a:t>
            </a:r>
          </a:p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Review</a:t>
            </a:r>
          </a:p>
          <a:p>
            <a:pPr>
              <a:defRPr/>
            </a:pPr>
            <a:endParaRPr lang="en-US" sz="1600" b="0" dirty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9" name="Pentagon 104"/>
          <p:cNvSpPr>
            <a:spLocks noChangeArrowheads="1"/>
          </p:cNvSpPr>
          <p:nvPr/>
        </p:nvSpPr>
        <p:spPr bwMode="auto">
          <a:xfrm>
            <a:off x="1981200" y="1676400"/>
            <a:ext cx="1066800" cy="381000"/>
          </a:xfrm>
          <a:prstGeom prst="homePlate">
            <a:avLst>
              <a:gd name="adj" fmla="val 49998"/>
            </a:avLst>
          </a:prstGeom>
          <a:solidFill>
            <a:srgbClr val="C4BD9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Values</a:t>
            </a:r>
          </a:p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Review</a:t>
            </a:r>
          </a:p>
        </p:txBody>
      </p:sp>
      <p:sp>
        <p:nvSpPr>
          <p:cNvPr id="120" name="Pentagon 104"/>
          <p:cNvSpPr>
            <a:spLocks noChangeArrowheads="1"/>
          </p:cNvSpPr>
          <p:nvPr/>
        </p:nvSpPr>
        <p:spPr bwMode="auto">
          <a:xfrm>
            <a:off x="914400" y="1676400"/>
            <a:ext cx="1066800" cy="381000"/>
          </a:xfrm>
          <a:prstGeom prst="homePlate">
            <a:avLst>
              <a:gd name="adj" fmla="val 49998"/>
            </a:avLst>
          </a:prstGeom>
          <a:solidFill>
            <a:srgbClr val="C4BD9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600" dirty="0">
                <a:latin typeface="Calibri" charset="0"/>
                <a:ea typeface="ＭＳ Ｐゴシック" charset="0"/>
                <a:cs typeface="ＭＳ Ｐゴシック" charset="0"/>
              </a:rPr>
              <a:t>      </a:t>
            </a:r>
            <a:endParaRPr lang="en-US" sz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" name="Up Arrow Callout 132"/>
          <p:cNvSpPr>
            <a:spLocks noChangeArrowheads="1"/>
          </p:cNvSpPr>
          <p:nvPr/>
        </p:nvSpPr>
        <p:spPr bwMode="auto">
          <a:xfrm>
            <a:off x="2057400" y="5105400"/>
            <a:ext cx="1028700" cy="762000"/>
          </a:xfrm>
          <a:prstGeom prst="upArrowCallout">
            <a:avLst>
              <a:gd name="adj1" fmla="val 8850"/>
              <a:gd name="adj2" fmla="val 6069"/>
              <a:gd name="adj3" fmla="val 25000"/>
              <a:gd name="adj4" fmla="val 64977"/>
            </a:avLst>
          </a:prstGeom>
          <a:solidFill>
            <a:srgbClr val="F7964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Outcomes</a:t>
            </a: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Assessment Cycles</a:t>
            </a:r>
          </a:p>
        </p:txBody>
      </p:sp>
      <p:sp>
        <p:nvSpPr>
          <p:cNvPr id="139" name="Right Arrow 138"/>
          <p:cNvSpPr>
            <a:spLocks noChangeArrowheads="1"/>
          </p:cNvSpPr>
          <p:nvPr/>
        </p:nvSpPr>
        <p:spPr bwMode="auto">
          <a:xfrm>
            <a:off x="5181600" y="3733800"/>
            <a:ext cx="1031875" cy="11223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BBB5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APRU #1</a:t>
            </a:r>
          </a:p>
        </p:txBody>
      </p:sp>
      <p:sp>
        <p:nvSpPr>
          <p:cNvPr id="2098" name="TextBox 111"/>
          <p:cNvSpPr txBox="1">
            <a:spLocks noChangeArrowheads="1"/>
          </p:cNvSpPr>
          <p:nvPr/>
        </p:nvSpPr>
        <p:spPr bwMode="auto">
          <a:xfrm>
            <a:off x="0" y="4724400"/>
            <a:ext cx="8604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100" b="0" dirty="0">
                <a:latin typeface="Calibri" pitchFamily="34" charset="0"/>
              </a:rPr>
              <a:t>ICC/GE</a:t>
            </a:r>
          </a:p>
          <a:p>
            <a:pPr algn="ctr"/>
            <a:r>
              <a:rPr lang="en-US" sz="1100" b="0" dirty="0">
                <a:latin typeface="Calibri" pitchFamily="34" charset="0"/>
              </a:rPr>
              <a:t>Assessment</a:t>
            </a:r>
          </a:p>
          <a:p>
            <a:pPr algn="ctr"/>
            <a:r>
              <a:rPr lang="en-US" sz="1100" b="0" dirty="0">
                <a:latin typeface="Calibri" pitchFamily="34" charset="0"/>
              </a:rPr>
              <a:t>Cycles</a:t>
            </a:r>
          </a:p>
        </p:txBody>
      </p:sp>
      <p:sp>
        <p:nvSpPr>
          <p:cNvPr id="2099" name="TextBox 142"/>
          <p:cNvSpPr txBox="1">
            <a:spLocks noChangeArrowheads="1"/>
          </p:cNvSpPr>
          <p:nvPr/>
        </p:nvSpPr>
        <p:spPr bwMode="auto">
          <a:xfrm>
            <a:off x="4114800" y="4876800"/>
            <a:ext cx="11049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dirty="0"/>
              <a:t>3</a:t>
            </a:r>
            <a:r>
              <a:rPr lang="en-US" sz="1000" baseline="30000" dirty="0"/>
              <a:t>rd</a:t>
            </a:r>
            <a:r>
              <a:rPr lang="en-US" sz="1000" dirty="0"/>
              <a:t> ICC</a:t>
            </a:r>
          </a:p>
        </p:txBody>
      </p:sp>
      <p:sp>
        <p:nvSpPr>
          <p:cNvPr id="2100" name="TextBox 143"/>
          <p:cNvSpPr txBox="1">
            <a:spLocks noChangeArrowheads="1"/>
          </p:cNvSpPr>
          <p:nvPr/>
        </p:nvSpPr>
        <p:spPr bwMode="auto">
          <a:xfrm>
            <a:off x="5181600" y="4876800"/>
            <a:ext cx="11064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dirty="0"/>
              <a:t>4</a:t>
            </a:r>
            <a:r>
              <a:rPr lang="en-US" sz="1000" baseline="30000" dirty="0"/>
              <a:t>th</a:t>
            </a:r>
            <a:r>
              <a:rPr lang="en-US" sz="1000" dirty="0"/>
              <a:t> ICC</a:t>
            </a:r>
          </a:p>
        </p:txBody>
      </p:sp>
      <p:sp>
        <p:nvSpPr>
          <p:cNvPr id="2101" name="TextBox 145"/>
          <p:cNvSpPr txBox="1">
            <a:spLocks noChangeArrowheads="1"/>
          </p:cNvSpPr>
          <p:nvPr/>
        </p:nvSpPr>
        <p:spPr bwMode="auto">
          <a:xfrm>
            <a:off x="6248400" y="4876800"/>
            <a:ext cx="11049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dirty="0"/>
              <a:t>5</a:t>
            </a:r>
            <a:r>
              <a:rPr lang="en-US" sz="1000" baseline="30000" dirty="0"/>
              <a:t>th</a:t>
            </a:r>
            <a:r>
              <a:rPr lang="en-US" sz="1000" dirty="0"/>
              <a:t> ICC</a:t>
            </a:r>
          </a:p>
        </p:txBody>
      </p:sp>
      <p:sp>
        <p:nvSpPr>
          <p:cNvPr id="2102" name="TextBox 146"/>
          <p:cNvSpPr txBox="1">
            <a:spLocks noChangeArrowheads="1"/>
          </p:cNvSpPr>
          <p:nvPr/>
        </p:nvSpPr>
        <p:spPr bwMode="auto">
          <a:xfrm>
            <a:off x="7162800" y="4876800"/>
            <a:ext cx="12954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900" dirty="0"/>
              <a:t>   Critical Thinking</a:t>
            </a:r>
            <a:endParaRPr lang="en-US" sz="900" dirty="0"/>
          </a:p>
        </p:txBody>
      </p:sp>
      <p:sp>
        <p:nvSpPr>
          <p:cNvPr id="2103" name="TextBox 33"/>
          <p:cNvSpPr txBox="1">
            <a:spLocks noChangeArrowheads="1"/>
          </p:cNvSpPr>
          <p:nvPr/>
        </p:nvSpPr>
        <p:spPr bwMode="auto">
          <a:xfrm>
            <a:off x="7315200" y="1600200"/>
            <a:ext cx="106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Governance</a:t>
            </a:r>
          </a:p>
          <a:p>
            <a:r>
              <a:rPr lang="en-US" sz="1200" dirty="0">
                <a:latin typeface="Calibri" pitchFamily="34" charset="0"/>
              </a:rPr>
              <a:t>Review</a:t>
            </a:r>
          </a:p>
          <a:p>
            <a:endParaRPr lang="en-US" dirty="0"/>
          </a:p>
        </p:txBody>
      </p:sp>
      <p:sp>
        <p:nvSpPr>
          <p:cNvPr id="2104" name="TextBox 33"/>
          <p:cNvSpPr txBox="1">
            <a:spLocks noChangeArrowheads="1"/>
          </p:cNvSpPr>
          <p:nvPr/>
        </p:nvSpPr>
        <p:spPr bwMode="auto">
          <a:xfrm>
            <a:off x="5257800" y="1600200"/>
            <a:ext cx="650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200">
                <a:latin typeface="Calibri" pitchFamily="34" charset="0"/>
              </a:rPr>
              <a:t>“</a:t>
            </a:r>
            <a:r>
              <a:rPr lang="en-US" altLang="ja-JP" sz="1200" dirty="0">
                <a:latin typeface="Calibri" pitchFamily="34" charset="0"/>
              </a:rPr>
              <a:t>Quilt</a:t>
            </a:r>
            <a:r>
              <a:rPr lang="ja-JP" altLang="en-US" sz="1200">
                <a:latin typeface="Calibri" pitchFamily="34" charset="0"/>
              </a:rPr>
              <a:t>”</a:t>
            </a:r>
            <a:endParaRPr lang="en-US" altLang="ja-JP" sz="1200" dirty="0">
              <a:latin typeface="Calibri" pitchFamily="34" charset="0"/>
            </a:endParaRPr>
          </a:p>
          <a:p>
            <a:r>
              <a:rPr lang="en-US" sz="1200" dirty="0">
                <a:latin typeface="Calibri" pitchFamily="34" charset="0"/>
              </a:rPr>
              <a:t>Review</a:t>
            </a:r>
          </a:p>
          <a:p>
            <a:endParaRPr lang="en-US" dirty="0"/>
          </a:p>
        </p:txBody>
      </p:sp>
      <p:sp>
        <p:nvSpPr>
          <p:cNvPr id="2105" name="TextBox 33"/>
          <p:cNvSpPr txBox="1">
            <a:spLocks noChangeArrowheads="1"/>
          </p:cNvSpPr>
          <p:nvPr/>
        </p:nvSpPr>
        <p:spPr bwMode="auto">
          <a:xfrm>
            <a:off x="914400" y="1600200"/>
            <a:ext cx="114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Governance</a:t>
            </a:r>
          </a:p>
          <a:p>
            <a:r>
              <a:rPr lang="en-US" sz="1200" dirty="0">
                <a:latin typeface="Calibri" pitchFamily="34" charset="0"/>
              </a:rPr>
              <a:t>Review</a:t>
            </a:r>
          </a:p>
          <a:p>
            <a:endParaRPr lang="en-US" dirty="0"/>
          </a:p>
        </p:txBody>
      </p:sp>
      <p:sp>
        <p:nvSpPr>
          <p:cNvPr id="106" name="Oval 105"/>
          <p:cNvSpPr>
            <a:spLocks noChangeArrowheads="1"/>
          </p:cNvSpPr>
          <p:nvPr/>
        </p:nvSpPr>
        <p:spPr bwMode="auto">
          <a:xfrm>
            <a:off x="1981200" y="2362200"/>
            <a:ext cx="1111250" cy="9144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Planning &amp; Resource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Allocation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(PRA)</a:t>
            </a:r>
          </a:p>
        </p:txBody>
      </p:sp>
      <p:sp>
        <p:nvSpPr>
          <p:cNvPr id="108" name="Oval 107"/>
          <p:cNvSpPr>
            <a:spLocks noChangeArrowheads="1"/>
          </p:cNvSpPr>
          <p:nvPr/>
        </p:nvSpPr>
        <p:spPr bwMode="auto">
          <a:xfrm>
            <a:off x="3048000" y="2362200"/>
            <a:ext cx="1111250" cy="9144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Planning &amp; Resource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Allocation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(PRA)</a:t>
            </a:r>
          </a:p>
        </p:txBody>
      </p:sp>
      <p:sp>
        <p:nvSpPr>
          <p:cNvPr id="109" name="Oval 108"/>
          <p:cNvSpPr>
            <a:spLocks noChangeArrowheads="1"/>
          </p:cNvSpPr>
          <p:nvPr/>
        </p:nvSpPr>
        <p:spPr bwMode="auto">
          <a:xfrm>
            <a:off x="4114800" y="2362200"/>
            <a:ext cx="1111250" cy="9144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Planning &amp; Resource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Allocation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(PRA)</a:t>
            </a:r>
          </a:p>
        </p:txBody>
      </p:sp>
      <p:sp>
        <p:nvSpPr>
          <p:cNvPr id="110" name="Oval 109"/>
          <p:cNvSpPr>
            <a:spLocks noChangeArrowheads="1"/>
          </p:cNvSpPr>
          <p:nvPr/>
        </p:nvSpPr>
        <p:spPr bwMode="auto">
          <a:xfrm>
            <a:off x="5181600" y="2362200"/>
            <a:ext cx="1111250" cy="9144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Planning &amp; Resource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Allocation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(PRA)</a:t>
            </a:r>
          </a:p>
        </p:txBody>
      </p:sp>
      <p:sp>
        <p:nvSpPr>
          <p:cNvPr id="124" name="Oval 123"/>
          <p:cNvSpPr>
            <a:spLocks noChangeArrowheads="1"/>
          </p:cNvSpPr>
          <p:nvPr/>
        </p:nvSpPr>
        <p:spPr bwMode="auto">
          <a:xfrm>
            <a:off x="6248400" y="2362200"/>
            <a:ext cx="1111250" cy="9144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Planning &amp; Resource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Allocation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(PRA)</a:t>
            </a:r>
          </a:p>
        </p:txBody>
      </p:sp>
      <p:sp>
        <p:nvSpPr>
          <p:cNvPr id="126" name="Oval 125"/>
          <p:cNvSpPr>
            <a:spLocks noChangeArrowheads="1"/>
          </p:cNvSpPr>
          <p:nvPr/>
        </p:nvSpPr>
        <p:spPr bwMode="auto">
          <a:xfrm>
            <a:off x="7315200" y="2362200"/>
            <a:ext cx="1066800" cy="9144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Planning &amp; Resource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Allocation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(PRA)</a:t>
            </a:r>
          </a:p>
        </p:txBody>
      </p:sp>
      <p:sp>
        <p:nvSpPr>
          <p:cNvPr id="121" name="Right Arrow 120"/>
          <p:cNvSpPr>
            <a:spLocks noChangeArrowheads="1"/>
          </p:cNvSpPr>
          <p:nvPr/>
        </p:nvSpPr>
        <p:spPr bwMode="auto">
          <a:xfrm>
            <a:off x="7315200" y="1295400"/>
            <a:ext cx="1066800" cy="381000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8661A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 rot="5400000">
            <a:off x="5405438" y="3128962"/>
            <a:ext cx="67818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  <a:ea typeface="ＭＳ Ｐゴシック" charset="0"/>
                <a:cs typeface="ＭＳ Ｐゴシック" charset="0"/>
              </a:rPr>
              <a:t>DAC - Detailed Planning Cycle - 2011 - 2017</a:t>
            </a:r>
          </a:p>
        </p:txBody>
      </p:sp>
      <p:sp>
        <p:nvSpPr>
          <p:cNvPr id="123" name="Right Arrow 122"/>
          <p:cNvSpPr>
            <a:spLocks noChangeArrowheads="1"/>
          </p:cNvSpPr>
          <p:nvPr/>
        </p:nvSpPr>
        <p:spPr bwMode="auto">
          <a:xfrm>
            <a:off x="7315200" y="1981200"/>
            <a:ext cx="1066800" cy="4572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C4BD97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7391400" y="228600"/>
            <a:ext cx="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51" name="Regular Pentagon 150"/>
          <p:cNvSpPr>
            <a:spLocks noChangeArrowheads="1"/>
          </p:cNvSpPr>
          <p:nvPr/>
        </p:nvSpPr>
        <p:spPr bwMode="auto">
          <a:xfrm>
            <a:off x="4114800" y="5867400"/>
            <a:ext cx="1066800" cy="838200"/>
          </a:xfrm>
          <a:prstGeom prst="pentagon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b="0" dirty="0">
                <a:latin typeface="+mn-lt"/>
                <a:ea typeface="ＭＳ Ｐゴシック" charset="0"/>
                <a:cs typeface="ＭＳ Ｐゴシック" charset="0"/>
              </a:rPr>
              <a:t>5 Year cycle</a:t>
            </a:r>
          </a:p>
        </p:txBody>
      </p:sp>
      <p:sp>
        <p:nvSpPr>
          <p:cNvPr id="152" name="Regular Pentagon 151"/>
          <p:cNvSpPr>
            <a:spLocks noChangeArrowheads="1"/>
          </p:cNvSpPr>
          <p:nvPr/>
        </p:nvSpPr>
        <p:spPr bwMode="auto">
          <a:xfrm>
            <a:off x="1981200" y="5867400"/>
            <a:ext cx="1066800" cy="838200"/>
          </a:xfrm>
          <a:prstGeom prst="pentagon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b="0" dirty="0">
                <a:latin typeface="+mn-lt"/>
                <a:ea typeface="ＭＳ Ｐゴシック" charset="0"/>
                <a:cs typeface="ＭＳ Ｐゴシック" charset="0"/>
              </a:rPr>
              <a:t>5 Year cycle</a:t>
            </a:r>
          </a:p>
        </p:txBody>
      </p:sp>
      <p:sp>
        <p:nvSpPr>
          <p:cNvPr id="153" name="Regular Pentagon 152"/>
          <p:cNvSpPr>
            <a:spLocks noChangeArrowheads="1"/>
          </p:cNvSpPr>
          <p:nvPr/>
        </p:nvSpPr>
        <p:spPr bwMode="auto">
          <a:xfrm>
            <a:off x="7315200" y="5867400"/>
            <a:ext cx="1066800" cy="838200"/>
          </a:xfrm>
          <a:prstGeom prst="pentagon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b="0" dirty="0">
                <a:latin typeface="+mn-lt"/>
                <a:ea typeface="ＭＳ Ｐゴシック" charset="0"/>
                <a:cs typeface="ＭＳ Ｐゴシック" charset="0"/>
              </a:rPr>
              <a:t>5 Year cycle</a:t>
            </a:r>
          </a:p>
        </p:txBody>
      </p:sp>
      <p:sp>
        <p:nvSpPr>
          <p:cNvPr id="154" name="Regular Pentagon 153"/>
          <p:cNvSpPr>
            <a:spLocks noChangeArrowheads="1"/>
          </p:cNvSpPr>
          <p:nvPr/>
        </p:nvSpPr>
        <p:spPr bwMode="auto">
          <a:xfrm>
            <a:off x="6248400" y="5867400"/>
            <a:ext cx="1066800" cy="838200"/>
          </a:xfrm>
          <a:prstGeom prst="pentagon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b="0" dirty="0">
                <a:latin typeface="+mn-lt"/>
                <a:ea typeface="ＭＳ Ｐゴシック" charset="0"/>
                <a:cs typeface="ＭＳ Ｐゴシック" charset="0"/>
              </a:rPr>
              <a:t>5 Year cycle</a:t>
            </a:r>
          </a:p>
        </p:txBody>
      </p:sp>
      <p:sp>
        <p:nvSpPr>
          <p:cNvPr id="155" name="Regular Pentagon 154"/>
          <p:cNvSpPr>
            <a:spLocks noChangeArrowheads="1"/>
          </p:cNvSpPr>
          <p:nvPr/>
        </p:nvSpPr>
        <p:spPr bwMode="auto">
          <a:xfrm>
            <a:off x="3048000" y="5867400"/>
            <a:ext cx="1066800" cy="838200"/>
          </a:xfrm>
          <a:prstGeom prst="pentagon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b="0" dirty="0">
                <a:latin typeface="+mn-lt"/>
                <a:ea typeface="ＭＳ Ｐゴシック" charset="0"/>
                <a:cs typeface="ＭＳ Ｐゴシック" charset="0"/>
              </a:rPr>
              <a:t>5 Year cycle</a:t>
            </a:r>
          </a:p>
        </p:txBody>
      </p:sp>
      <p:sp>
        <p:nvSpPr>
          <p:cNvPr id="156" name="Regular Pentagon 155"/>
          <p:cNvSpPr>
            <a:spLocks noChangeArrowheads="1"/>
          </p:cNvSpPr>
          <p:nvPr/>
        </p:nvSpPr>
        <p:spPr bwMode="auto">
          <a:xfrm>
            <a:off x="5181600" y="5867400"/>
            <a:ext cx="1066800" cy="838200"/>
          </a:xfrm>
          <a:prstGeom prst="pentagon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b="0" dirty="0">
                <a:latin typeface="+mn-lt"/>
                <a:ea typeface="ＭＳ Ｐゴシック" charset="0"/>
                <a:cs typeface="ＭＳ Ｐゴシック" charset="0"/>
              </a:rPr>
              <a:t>5 Year cycle</a:t>
            </a:r>
          </a:p>
        </p:txBody>
      </p:sp>
      <p:sp>
        <p:nvSpPr>
          <p:cNvPr id="158" name="Up Arrow Callout 157"/>
          <p:cNvSpPr>
            <a:spLocks noChangeArrowheads="1"/>
          </p:cNvSpPr>
          <p:nvPr/>
        </p:nvSpPr>
        <p:spPr bwMode="auto">
          <a:xfrm>
            <a:off x="7315200" y="5105400"/>
            <a:ext cx="1104900" cy="762000"/>
          </a:xfrm>
          <a:prstGeom prst="upArrowCallout">
            <a:avLst>
              <a:gd name="adj1" fmla="val 8848"/>
              <a:gd name="adj2" fmla="val 6069"/>
              <a:gd name="adj3" fmla="val 25000"/>
              <a:gd name="adj4" fmla="val 64977"/>
            </a:avLst>
          </a:prstGeom>
          <a:solidFill>
            <a:srgbClr val="F7964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Outcomes</a:t>
            </a: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Assessment Cycles</a:t>
            </a:r>
          </a:p>
        </p:txBody>
      </p:sp>
      <p:sp>
        <p:nvSpPr>
          <p:cNvPr id="160" name="Up Arrow Callout 159"/>
          <p:cNvSpPr>
            <a:spLocks noChangeArrowheads="1"/>
          </p:cNvSpPr>
          <p:nvPr/>
        </p:nvSpPr>
        <p:spPr bwMode="auto">
          <a:xfrm>
            <a:off x="5181600" y="5105400"/>
            <a:ext cx="1028700" cy="762000"/>
          </a:xfrm>
          <a:prstGeom prst="upArrowCallout">
            <a:avLst>
              <a:gd name="adj1" fmla="val 8850"/>
              <a:gd name="adj2" fmla="val 6069"/>
              <a:gd name="adj3" fmla="val 25000"/>
              <a:gd name="adj4" fmla="val 64977"/>
            </a:avLst>
          </a:prstGeom>
          <a:solidFill>
            <a:srgbClr val="F7964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Outcomes</a:t>
            </a: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Assessment Cycles</a:t>
            </a:r>
          </a:p>
        </p:txBody>
      </p:sp>
      <p:sp>
        <p:nvSpPr>
          <p:cNvPr id="161" name="Up Arrow Callout 160"/>
          <p:cNvSpPr>
            <a:spLocks noChangeArrowheads="1"/>
          </p:cNvSpPr>
          <p:nvPr/>
        </p:nvSpPr>
        <p:spPr bwMode="auto">
          <a:xfrm>
            <a:off x="4057650" y="5105400"/>
            <a:ext cx="1123950" cy="762000"/>
          </a:xfrm>
          <a:prstGeom prst="upArrowCallout">
            <a:avLst>
              <a:gd name="adj1" fmla="val 8850"/>
              <a:gd name="adj2" fmla="val 6071"/>
              <a:gd name="adj3" fmla="val 25000"/>
              <a:gd name="adj4" fmla="val 64977"/>
            </a:avLst>
          </a:prstGeom>
          <a:solidFill>
            <a:srgbClr val="F7964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Outcomes</a:t>
            </a: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Assessment Cycles</a:t>
            </a:r>
          </a:p>
        </p:txBody>
      </p:sp>
      <p:cxnSp>
        <p:nvCxnSpPr>
          <p:cNvPr id="165" name="Straight Connector 164"/>
          <p:cNvCxnSpPr>
            <a:cxnSpLocks noChangeShapeType="1"/>
          </p:cNvCxnSpPr>
          <p:nvPr/>
        </p:nvCxnSpPr>
        <p:spPr bwMode="auto">
          <a:xfrm rot="5400000">
            <a:off x="-2324099" y="3467100"/>
            <a:ext cx="6477000" cy="3175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67" name="Straight Connector 166"/>
          <p:cNvCxnSpPr>
            <a:cxnSpLocks noChangeShapeType="1"/>
          </p:cNvCxnSpPr>
          <p:nvPr/>
        </p:nvCxnSpPr>
        <p:spPr bwMode="auto">
          <a:xfrm rot="5400000">
            <a:off x="-1255712" y="3467100"/>
            <a:ext cx="6475412" cy="15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71" name="Straight Connector 170"/>
          <p:cNvCxnSpPr>
            <a:cxnSpLocks noChangeShapeType="1"/>
          </p:cNvCxnSpPr>
          <p:nvPr/>
        </p:nvCxnSpPr>
        <p:spPr bwMode="auto">
          <a:xfrm rot="5400000">
            <a:off x="-170656" y="3447256"/>
            <a:ext cx="6438900" cy="15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75" name="Straight Connector 174"/>
          <p:cNvCxnSpPr>
            <a:cxnSpLocks noChangeShapeType="1"/>
          </p:cNvCxnSpPr>
          <p:nvPr/>
        </p:nvCxnSpPr>
        <p:spPr bwMode="auto">
          <a:xfrm rot="5400000">
            <a:off x="896144" y="3428206"/>
            <a:ext cx="6438900" cy="15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76" name="Straight Connector 175"/>
          <p:cNvCxnSpPr>
            <a:cxnSpLocks noChangeShapeType="1"/>
          </p:cNvCxnSpPr>
          <p:nvPr/>
        </p:nvCxnSpPr>
        <p:spPr bwMode="auto">
          <a:xfrm rot="5400000">
            <a:off x="1962944" y="3428206"/>
            <a:ext cx="6438900" cy="15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77" name="Straight Connector 176"/>
          <p:cNvCxnSpPr>
            <a:cxnSpLocks noChangeShapeType="1"/>
          </p:cNvCxnSpPr>
          <p:nvPr/>
        </p:nvCxnSpPr>
        <p:spPr bwMode="auto">
          <a:xfrm rot="5400000">
            <a:off x="3029744" y="3428206"/>
            <a:ext cx="6438900" cy="15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78" name="Straight Connector 177"/>
          <p:cNvCxnSpPr>
            <a:cxnSpLocks noChangeShapeType="1"/>
          </p:cNvCxnSpPr>
          <p:nvPr/>
        </p:nvCxnSpPr>
        <p:spPr bwMode="auto">
          <a:xfrm rot="5400000">
            <a:off x="4067969" y="3456781"/>
            <a:ext cx="6496050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79" name="Straight Connector 178"/>
          <p:cNvCxnSpPr>
            <a:cxnSpLocks noChangeShapeType="1"/>
          </p:cNvCxnSpPr>
          <p:nvPr/>
        </p:nvCxnSpPr>
        <p:spPr bwMode="auto">
          <a:xfrm rot="5400000">
            <a:off x="5134769" y="3456781"/>
            <a:ext cx="6496050" cy="15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80" name="Straight Connector 179"/>
          <p:cNvCxnSpPr/>
          <p:nvPr/>
        </p:nvCxnSpPr>
        <p:spPr>
          <a:xfrm>
            <a:off x="914400" y="228600"/>
            <a:ext cx="7467600" cy="1588"/>
          </a:xfrm>
          <a:prstGeom prst="line">
            <a:avLst/>
          </a:prstGeom>
          <a:ln w="571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>
            <a:cxnSpLocks noChangeShapeType="1"/>
          </p:cNvCxnSpPr>
          <p:nvPr/>
        </p:nvCxnSpPr>
        <p:spPr bwMode="auto">
          <a:xfrm>
            <a:off x="914400" y="6705600"/>
            <a:ext cx="7467600" cy="15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93" name="Right Arrow 192"/>
          <p:cNvSpPr>
            <a:spLocks noChangeArrowheads="1"/>
          </p:cNvSpPr>
          <p:nvPr/>
        </p:nvSpPr>
        <p:spPr bwMode="auto">
          <a:xfrm flipV="1">
            <a:off x="7315200" y="3124200"/>
            <a:ext cx="1066800" cy="685800"/>
          </a:xfrm>
          <a:prstGeom prst="rightArrow">
            <a:avLst>
              <a:gd name="adj1" fmla="val 50000"/>
              <a:gd name="adj2" fmla="val 50001"/>
            </a:avLst>
          </a:prstGeom>
          <a:solidFill>
            <a:srgbClr val="558ED5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4" name="Right Arrow 193"/>
          <p:cNvSpPr>
            <a:spLocks noChangeArrowheads="1"/>
          </p:cNvSpPr>
          <p:nvPr/>
        </p:nvSpPr>
        <p:spPr bwMode="auto">
          <a:xfrm>
            <a:off x="914400" y="3124200"/>
            <a:ext cx="6400800" cy="685800"/>
          </a:xfrm>
          <a:prstGeom prst="rightArrow">
            <a:avLst>
              <a:gd name="adj1" fmla="val 50000"/>
              <a:gd name="adj2" fmla="val 49994"/>
            </a:avLst>
          </a:prstGeom>
          <a:solidFill>
            <a:srgbClr val="558ED5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ea typeface="+mn-ea"/>
              </a:rPr>
              <a:t>Ongoing Development and Assessment of Student Equity Plans</a:t>
            </a:r>
          </a:p>
        </p:txBody>
      </p:sp>
      <p:sp>
        <p:nvSpPr>
          <p:cNvPr id="195" name="Right Arrow 194"/>
          <p:cNvSpPr>
            <a:spLocks noChangeArrowheads="1"/>
          </p:cNvSpPr>
          <p:nvPr/>
        </p:nvSpPr>
        <p:spPr bwMode="auto">
          <a:xfrm>
            <a:off x="914400" y="1981200"/>
            <a:ext cx="6400800" cy="457200"/>
          </a:xfrm>
          <a:prstGeom prst="rightArrow">
            <a:avLst>
              <a:gd name="adj1" fmla="val 50000"/>
              <a:gd name="adj2" fmla="val 49972"/>
            </a:avLst>
          </a:prstGeom>
          <a:solidFill>
            <a:srgbClr val="C4BD97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+mn-ea"/>
              </a:rPr>
              <a:t>Ongoing Assessment of Governance (annual survey)</a:t>
            </a:r>
          </a:p>
        </p:txBody>
      </p:sp>
      <p:sp>
        <p:nvSpPr>
          <p:cNvPr id="196" name="Right Arrow 195"/>
          <p:cNvSpPr>
            <a:spLocks noChangeArrowheads="1"/>
          </p:cNvSpPr>
          <p:nvPr/>
        </p:nvSpPr>
        <p:spPr bwMode="auto">
          <a:xfrm>
            <a:off x="914400" y="1295400"/>
            <a:ext cx="6400800" cy="381000"/>
          </a:xfrm>
          <a:prstGeom prst="rightArrow">
            <a:avLst>
              <a:gd name="adj1" fmla="val 50000"/>
              <a:gd name="adj2" fmla="val 50011"/>
            </a:avLst>
          </a:prstGeom>
          <a:solidFill>
            <a:srgbClr val="8661A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+mn-ea"/>
              </a:rPr>
              <a:t>Ongoing Preparation and Submission of ACCJC Reports</a:t>
            </a:r>
          </a:p>
        </p:txBody>
      </p:sp>
      <p:sp>
        <p:nvSpPr>
          <p:cNvPr id="2139" name="TextBox 109"/>
          <p:cNvSpPr txBox="1">
            <a:spLocks noChangeArrowheads="1"/>
          </p:cNvSpPr>
          <p:nvPr/>
        </p:nvSpPr>
        <p:spPr bwMode="auto">
          <a:xfrm>
            <a:off x="0" y="3124200"/>
            <a:ext cx="992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0" dirty="0">
                <a:latin typeface="Calibri" pitchFamily="34" charset="0"/>
              </a:rPr>
              <a:t>Equity</a:t>
            </a:r>
          </a:p>
          <a:p>
            <a:pPr algn="ctr"/>
            <a:r>
              <a:rPr lang="en-US" sz="1200" b="0" dirty="0">
                <a:latin typeface="Calibri" pitchFamily="34" charset="0"/>
              </a:rPr>
              <a:t>Assessment/</a:t>
            </a:r>
          </a:p>
          <a:p>
            <a:pPr algn="ctr"/>
            <a:r>
              <a:rPr lang="en-US" sz="1200" b="0" dirty="0">
                <a:latin typeface="Calibri" pitchFamily="34" charset="0"/>
              </a:rPr>
              <a:t>Planning</a:t>
            </a:r>
          </a:p>
        </p:txBody>
      </p:sp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1600200" y="4991100"/>
            <a:ext cx="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01" name="Up Arrow Callout 100"/>
          <p:cNvSpPr>
            <a:spLocks noChangeArrowheads="1"/>
          </p:cNvSpPr>
          <p:nvPr/>
        </p:nvSpPr>
        <p:spPr bwMode="auto">
          <a:xfrm>
            <a:off x="3048000" y="5105400"/>
            <a:ext cx="1066800" cy="762000"/>
          </a:xfrm>
          <a:prstGeom prst="upArrowCallout">
            <a:avLst>
              <a:gd name="adj1" fmla="val 8854"/>
              <a:gd name="adj2" fmla="val 6073"/>
              <a:gd name="adj3" fmla="val 25000"/>
              <a:gd name="adj4" fmla="val 64977"/>
            </a:avLst>
          </a:prstGeom>
          <a:solidFill>
            <a:srgbClr val="F79646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PLOAC</a:t>
            </a: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CLOAC</a:t>
            </a: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DLOAC</a:t>
            </a:r>
          </a:p>
        </p:txBody>
      </p:sp>
      <p:sp>
        <p:nvSpPr>
          <p:cNvPr id="103" name="Pentagon 104"/>
          <p:cNvSpPr>
            <a:spLocks noChangeArrowheads="1"/>
          </p:cNvSpPr>
          <p:nvPr/>
        </p:nvSpPr>
        <p:spPr bwMode="auto">
          <a:xfrm>
            <a:off x="4114800" y="1676400"/>
            <a:ext cx="1066800" cy="381000"/>
          </a:xfrm>
          <a:prstGeom prst="homePlate">
            <a:avLst>
              <a:gd name="adj" fmla="val 49998"/>
            </a:avLst>
          </a:prstGeom>
          <a:solidFill>
            <a:srgbClr val="C4BD97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b="0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endParaRPr lang="en-US" sz="1200" dirty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43" name="TextBox 9"/>
          <p:cNvSpPr txBox="1">
            <a:spLocks noChangeArrowheads="1"/>
          </p:cNvSpPr>
          <p:nvPr/>
        </p:nvSpPr>
        <p:spPr bwMode="auto">
          <a:xfrm>
            <a:off x="4191000" y="1676400"/>
            <a:ext cx="83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dirty="0"/>
              <a:t>EMP</a:t>
            </a:r>
          </a:p>
          <a:p>
            <a:pPr algn="ctr"/>
            <a:r>
              <a:rPr lang="en-US" sz="1000" dirty="0"/>
              <a:t>REVIEW</a:t>
            </a:r>
          </a:p>
        </p:txBody>
      </p:sp>
      <p:sp>
        <p:nvSpPr>
          <p:cNvPr id="2144" name="TextBox 146"/>
          <p:cNvSpPr txBox="1">
            <a:spLocks noChangeArrowheads="1"/>
          </p:cNvSpPr>
          <p:nvPr/>
        </p:nvSpPr>
        <p:spPr bwMode="auto">
          <a:xfrm>
            <a:off x="1828800" y="4876800"/>
            <a:ext cx="12954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900" dirty="0"/>
              <a:t>   Critical Thinking</a:t>
            </a:r>
            <a:endParaRPr lang="en-US" sz="900" dirty="0"/>
          </a:p>
        </p:txBody>
      </p:sp>
      <p:sp>
        <p:nvSpPr>
          <p:cNvPr id="2145" name="TextBox 142"/>
          <p:cNvSpPr txBox="1">
            <a:spLocks noChangeArrowheads="1"/>
          </p:cNvSpPr>
          <p:nvPr/>
        </p:nvSpPr>
        <p:spPr bwMode="auto">
          <a:xfrm>
            <a:off x="3048000" y="4876800"/>
            <a:ext cx="11049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dirty="0"/>
              <a:t>GCS&amp;E</a:t>
            </a:r>
          </a:p>
        </p:txBody>
      </p:sp>
    </p:spTree>
    <p:extLst>
      <p:ext uri="{BB962C8B-B14F-4D97-AF65-F5344CB8AC3E}">
        <p14:creationId xmlns:p14="http://schemas.microsoft.com/office/powerpoint/2010/main" val="164113484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001000" cy="4267200"/>
          </a:xfrm>
        </p:spPr>
        <p:txBody>
          <a:bodyPr>
            <a:normAutofit/>
          </a:bodyPr>
          <a:lstStyle/>
          <a:p>
            <a:r>
              <a:rPr lang="en-US" sz="9600" b="1" dirty="0">
                <a:solidFill>
                  <a:schemeClr val="bg1">
                    <a:lumMod val="75000"/>
                  </a:schemeClr>
                </a:solidFill>
              </a:rPr>
              <a:t>III. </a:t>
            </a:r>
            <a:r>
              <a:rPr lang="en-US" sz="96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C9900"/>
                </a:solidFill>
              </a:rPr>
              <a:t>YOU</a:t>
            </a:r>
            <a:r>
              <a:rPr lang="en-US" sz="9600" b="1" dirty="0">
                <a:solidFill>
                  <a:schemeClr val="bg1">
                    <a:lumMod val="75000"/>
                  </a:schemeClr>
                </a:solidFill>
              </a:rPr>
              <a:t> in this process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4855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77543748"/>
              </p:ext>
            </p:extLst>
          </p:nvPr>
        </p:nvGraphicFramePr>
        <p:xfrm>
          <a:off x="685800" y="304800"/>
          <a:ext cx="80010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989739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Improving the Student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857250">
              <a:spcBef>
                <a:spcPts val="0"/>
              </a:spcBef>
              <a:buFont typeface="+mj-lt"/>
              <a:buAutoNum type="romanUcPeriod"/>
            </a:pPr>
            <a:r>
              <a:rPr lang="en-US" altLang="en-US" sz="3600" b="1" dirty="0">
                <a:ea typeface="+mj-ea"/>
                <a:cs typeface="+mj-cs"/>
              </a:rPr>
              <a:t>Student Learning Outcomes</a:t>
            </a:r>
          </a:p>
          <a:p>
            <a:pPr marL="1487488" indent="0">
              <a:spcBef>
                <a:spcPts val="0"/>
              </a:spcBef>
            </a:pPr>
            <a:r>
              <a:rPr lang="en-US" altLang="en-US" sz="3600" b="1" dirty="0">
                <a:ea typeface="+mj-ea"/>
                <a:cs typeface="+mj-cs"/>
              </a:rPr>
              <a:t>Course Level</a:t>
            </a:r>
          </a:p>
          <a:p>
            <a:pPr marL="1487488" indent="0">
              <a:spcBef>
                <a:spcPts val="0"/>
              </a:spcBef>
            </a:pPr>
            <a:r>
              <a:rPr lang="en-US" altLang="en-US" sz="3600" b="1" dirty="0">
                <a:ea typeface="+mj-ea"/>
                <a:cs typeface="+mj-cs"/>
              </a:rPr>
              <a:t>Program Level</a:t>
            </a:r>
          </a:p>
          <a:p>
            <a:pPr marL="1487488" indent="0">
              <a:spcBef>
                <a:spcPts val="0"/>
              </a:spcBef>
            </a:pPr>
            <a:r>
              <a:rPr lang="en-US" altLang="en-US" sz="3600" b="1" dirty="0">
                <a:ea typeface="+mj-ea"/>
                <a:cs typeface="+mj-cs"/>
              </a:rPr>
              <a:t>Institutional Level</a:t>
            </a:r>
          </a:p>
          <a:p>
            <a:pPr marL="860425" indent="-860425">
              <a:spcBef>
                <a:spcPts val="0"/>
              </a:spcBef>
              <a:buFont typeface="+mj-lt"/>
              <a:buAutoNum type="romanUcPeriod" startAt="2"/>
            </a:pPr>
            <a:r>
              <a:rPr lang="en-US" altLang="en-US" sz="3600" b="1" dirty="0"/>
              <a:t>Student Services Learning Outcomes</a:t>
            </a:r>
          </a:p>
          <a:p>
            <a:pPr marL="860425" indent="-860425">
              <a:spcBef>
                <a:spcPts val="0"/>
              </a:spcBef>
              <a:buFont typeface="+mj-lt"/>
              <a:buAutoNum type="romanUcPeriod" startAt="2"/>
            </a:pPr>
            <a:r>
              <a:rPr lang="en-US" altLang="en-US" sz="3600" b="1" dirty="0"/>
              <a:t>Administrative Unit Outcomes</a:t>
            </a:r>
          </a:p>
          <a:p>
            <a:pPr marL="860425" indent="-860425">
              <a:spcBef>
                <a:spcPts val="0"/>
              </a:spcBef>
              <a:buFont typeface="+mj-lt"/>
              <a:buAutoNum type="romanUcPeriod" startAt="2"/>
            </a:pPr>
            <a:endParaRPr lang="en-US" altLang="en-US" sz="3600" b="1" dirty="0">
              <a:ea typeface="+mj-ea"/>
              <a:cs typeface="+mj-c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979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Improving the Student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pPr marL="285750" indent="-857250">
              <a:buFont typeface="+mj-lt"/>
              <a:buAutoNum type="romanUcPeriod" startAt="2"/>
            </a:pPr>
            <a:endParaRPr lang="en-US" altLang="en-US" sz="3600" b="1" dirty="0"/>
          </a:p>
          <a:p>
            <a:pPr marL="285750" indent="-857250">
              <a:buFont typeface="+mj-lt"/>
              <a:buAutoNum type="romanUcPeriod" startAt="3"/>
            </a:pPr>
            <a:r>
              <a:rPr lang="en-US" altLang="en-US" sz="3600" b="1" dirty="0"/>
              <a:t>Administrative Unit Outcomes </a:t>
            </a:r>
            <a:r>
              <a:rPr lang="en-US" sz="3600" dirty="0"/>
              <a:t>are overarching, clear, and assessable statements that identify and define what a client/customer/student will be able to know, do, or feel at the successful completion of a specific activity or process.</a:t>
            </a:r>
            <a:endParaRPr lang="en-US" altLang="en-US" sz="3600" b="1" dirty="0"/>
          </a:p>
          <a:p>
            <a:pPr>
              <a:buNone/>
            </a:pPr>
            <a:endParaRPr lang="en-US" sz="3600" dirty="0"/>
          </a:p>
          <a:p>
            <a:pPr marL="463550" indent="-463550">
              <a:buFont typeface="Wingdings" pitchFamily="2" charset="2"/>
              <a:buChar char="ü"/>
            </a:pPr>
            <a:endParaRPr lang="en-US" sz="2600" b="1" dirty="0">
              <a:solidFill>
                <a:srgbClr val="FF0000"/>
              </a:solidFill>
              <a:latin typeface="Arial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97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7E57BC59-0008-418E-8837-C0E8EDCE8DD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68680" y="2362200"/>
            <a:ext cx="7391400" cy="3124200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i="1" dirty="0">
                <a:latin typeface="+mj-lt"/>
                <a:ea typeface="+mj-ea"/>
                <a:cs typeface="+mj-cs"/>
              </a:rPr>
              <a:t>Attendees will be able to complete assessment summary.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Attendees will be able to output report.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543800" cy="9144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b="1" dirty="0"/>
              <a:t>Outcomes</a:t>
            </a:r>
          </a:p>
        </p:txBody>
      </p:sp>
    </p:spTree>
    <p:extLst>
      <p:ext uri="{BB962C8B-B14F-4D97-AF65-F5344CB8AC3E}">
        <p14:creationId xmlns:p14="http://schemas.microsoft.com/office/powerpoint/2010/main" val="37710983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Improving the Student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pPr marL="285750" indent="-857250">
              <a:buFont typeface="+mj-lt"/>
              <a:buAutoNum type="romanUcPeriod" startAt="2"/>
            </a:pPr>
            <a:endParaRPr lang="en-US" altLang="en-US" sz="3600" b="1" dirty="0"/>
          </a:p>
          <a:p>
            <a:pPr marL="285750" indent="-857250">
              <a:buFont typeface="+mj-lt"/>
              <a:buAutoNum type="romanUcPeriod" startAt="3"/>
            </a:pPr>
            <a:r>
              <a:rPr lang="en-US" altLang="en-US" sz="3600" b="1" dirty="0"/>
              <a:t>Administrative Unit Outcomes</a:t>
            </a:r>
          </a:p>
          <a:p>
            <a:pPr marL="285750" indent="1588">
              <a:buNone/>
            </a:pPr>
            <a:r>
              <a:rPr lang="en-US" sz="3600" b="1" dirty="0">
                <a:solidFill>
                  <a:srgbClr val="00B050"/>
                </a:solidFill>
              </a:rPr>
              <a:t>Our goal is to provide the necessary information for clubs to carry out proper cash handling and submit supporting documentation to account for all money received documenting an audit trail</a:t>
            </a:r>
            <a:r>
              <a:rPr lang="en-US" sz="3600" dirty="0"/>
              <a:t>.</a:t>
            </a:r>
            <a:r>
              <a:rPr lang="en-US" sz="3600" b="1" dirty="0">
                <a:solidFill>
                  <a:srgbClr val="00B050"/>
                </a:solidFill>
              </a:rPr>
              <a:t>(Dept FER – FIN – Student Accounts)</a:t>
            </a:r>
          </a:p>
          <a:p>
            <a:pPr marL="463550" indent="-463550">
              <a:buFont typeface="Wingdings" pitchFamily="2" charset="2"/>
              <a:buChar char="ü"/>
            </a:pPr>
            <a:endParaRPr lang="en-US" sz="2600" b="1" dirty="0">
              <a:solidFill>
                <a:srgbClr val="FF0000"/>
              </a:solidFill>
              <a:latin typeface="Arial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979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Improving the Student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pPr marL="285750" indent="-857250">
              <a:buFont typeface="+mj-lt"/>
              <a:buAutoNum type="romanUcPeriod" startAt="2"/>
            </a:pPr>
            <a:r>
              <a:rPr lang="en-US" altLang="en-US" sz="3600" b="1" dirty="0">
                <a:ea typeface="+mj-ea"/>
                <a:cs typeface="+mj-cs"/>
              </a:rPr>
              <a:t>Student Services Learning Outcomes </a:t>
            </a:r>
            <a:r>
              <a:rPr lang="en-US" sz="3600" dirty="0"/>
              <a:t>are overarching, clear, and assessable statements that identify and define what a student will be able to know, do, or feel at the successful completion of a specific program, activity, or process.</a:t>
            </a:r>
            <a:endParaRPr lang="en-US" altLang="en-US" sz="3600" b="1" dirty="0">
              <a:ea typeface="+mj-ea"/>
              <a:cs typeface="+mj-cs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979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Improving the Student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pPr marL="285750" indent="-857250">
              <a:buFont typeface="+mj-lt"/>
              <a:buAutoNum type="romanUcPeriod" startAt="2"/>
            </a:pPr>
            <a:r>
              <a:rPr lang="en-US" altLang="en-US" sz="3600" b="1" dirty="0">
                <a:ea typeface="+mj-ea"/>
                <a:cs typeface="+mj-cs"/>
              </a:rPr>
              <a:t>Student Services Learning Outcomes</a:t>
            </a:r>
          </a:p>
          <a:p>
            <a:pPr marL="285750" indent="1588">
              <a:buNone/>
            </a:pPr>
            <a:r>
              <a:rPr lang="en-US" sz="3600" b="1" dirty="0">
                <a:solidFill>
                  <a:srgbClr val="00B050"/>
                </a:solidFill>
              </a:rPr>
              <a:t>Upon completion of intake and orientation </a:t>
            </a:r>
            <a:r>
              <a:rPr lang="en-US" sz="3600" b="1" dirty="0" err="1">
                <a:solidFill>
                  <a:srgbClr val="00B050"/>
                </a:solidFill>
              </a:rPr>
              <a:t>CalWORKs</a:t>
            </a:r>
            <a:r>
              <a:rPr lang="en-US" sz="3600" b="1" dirty="0">
                <a:solidFill>
                  <a:srgbClr val="00B050"/>
                </a:solidFill>
              </a:rPr>
              <a:t> students will be able to demonstrate their ability to identify and access services available through the Financial Aid system.(Dept SS – Occupational Training Institute)</a:t>
            </a:r>
            <a:endParaRPr lang="en-US" altLang="en-US" sz="3600" b="1" dirty="0">
              <a:solidFill>
                <a:srgbClr val="00B050"/>
              </a:solidFill>
              <a:ea typeface="+mj-ea"/>
              <a:cs typeface="+mj-cs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979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Improving the Student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pPr marL="285750" indent="-857250">
              <a:buFont typeface="+mj-lt"/>
              <a:buAutoNum type="romanUcPeriod"/>
            </a:pPr>
            <a:r>
              <a:rPr lang="en-US" altLang="en-US" sz="3600" b="1" dirty="0">
                <a:ea typeface="+mj-ea"/>
                <a:cs typeface="+mj-cs"/>
              </a:rPr>
              <a:t>Student Learning Outcomes</a:t>
            </a:r>
          </a:p>
          <a:p>
            <a:pPr marL="1487488" indent="0"/>
            <a:r>
              <a:rPr lang="en-US" altLang="en-US" sz="3600" b="1" dirty="0">
                <a:ea typeface="+mj-ea"/>
                <a:cs typeface="+mj-cs"/>
              </a:rPr>
              <a:t>Institutional Level </a:t>
            </a:r>
            <a:br>
              <a:rPr lang="en-US" altLang="en-US" sz="3600" b="1" dirty="0">
                <a:ea typeface="+mj-ea"/>
                <a:cs typeface="+mj-cs"/>
              </a:rPr>
            </a:br>
            <a:r>
              <a:rPr lang="en-US" altLang="en-US" sz="1800" b="1" dirty="0">
                <a:ea typeface="+mj-ea"/>
                <a:cs typeface="+mj-cs"/>
              </a:rPr>
              <a:t>(Institutional Core Competencies)</a:t>
            </a:r>
          </a:p>
          <a:p>
            <a:pPr marL="463550" indent="-463550">
              <a:buFont typeface="Wingdings" pitchFamily="2" charset="2"/>
              <a:buChar char="ü"/>
            </a:pPr>
            <a:r>
              <a:rPr lang="en-US" sz="2600" b="1" dirty="0">
                <a:solidFill>
                  <a:srgbClr val="00B050"/>
                </a:solidFill>
                <a:latin typeface="Arial"/>
              </a:rPr>
              <a:t>Communication and expression</a:t>
            </a:r>
          </a:p>
          <a:p>
            <a:pPr marL="463550" indent="-463550">
              <a:buFont typeface="Wingdings" pitchFamily="2" charset="2"/>
              <a:buChar char="ü"/>
            </a:pPr>
            <a:r>
              <a:rPr lang="en-US" sz="2600" b="1" dirty="0">
                <a:solidFill>
                  <a:srgbClr val="00B050"/>
                </a:solidFill>
                <a:latin typeface="Arial"/>
              </a:rPr>
              <a:t>Information literacy</a:t>
            </a:r>
          </a:p>
          <a:p>
            <a:pPr marL="463550" indent="-463550">
              <a:buFont typeface="Wingdings" pitchFamily="2" charset="2"/>
              <a:buChar char="ü"/>
            </a:pPr>
            <a:r>
              <a:rPr lang="en-US" sz="2600" b="1" dirty="0">
                <a:solidFill>
                  <a:srgbClr val="00B050"/>
                </a:solidFill>
                <a:latin typeface="Arial"/>
              </a:rPr>
              <a:t>Physical/mental wellness and personal responsibility</a:t>
            </a:r>
          </a:p>
          <a:p>
            <a:pPr marL="463550" indent="-463550">
              <a:buFont typeface="Wingdings" pitchFamily="2" charset="2"/>
              <a:buChar char="ü"/>
            </a:pPr>
            <a:r>
              <a:rPr lang="en-US" sz="2600" b="1" dirty="0">
                <a:solidFill>
                  <a:srgbClr val="00B050"/>
                </a:solidFill>
                <a:latin typeface="Arial"/>
              </a:rPr>
              <a:t>Civic capacity for global, cultural, social and environmental justice</a:t>
            </a:r>
          </a:p>
          <a:p>
            <a:pPr marL="463550" indent="-463550">
              <a:buFont typeface="Wingdings" pitchFamily="2" charset="2"/>
              <a:buChar char="ü"/>
            </a:pPr>
            <a:r>
              <a:rPr lang="en-US" sz="2600" b="1" dirty="0">
                <a:solidFill>
                  <a:srgbClr val="00B050"/>
                </a:solidFill>
                <a:latin typeface="Arial"/>
              </a:rPr>
              <a:t>Critical thinking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979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Improving the Student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857250">
              <a:buNone/>
            </a:pPr>
            <a:endParaRPr lang="en-US" altLang="en-US" sz="3600" b="1" dirty="0">
              <a:ea typeface="+mj-ea"/>
              <a:cs typeface="+mj-cs"/>
            </a:endParaRPr>
          </a:p>
          <a:p>
            <a:pPr marL="285750" indent="-857250">
              <a:buFont typeface="+mj-lt"/>
              <a:buAutoNum type="romanUcPeriod"/>
            </a:pPr>
            <a:r>
              <a:rPr lang="en-US" altLang="en-US" sz="3600" b="1" dirty="0">
                <a:ea typeface="+mj-ea"/>
                <a:cs typeface="+mj-cs"/>
              </a:rPr>
              <a:t>Student Learning Outcomes</a:t>
            </a:r>
          </a:p>
          <a:p>
            <a:pPr marL="1487488" indent="0"/>
            <a:r>
              <a:rPr lang="en-US" altLang="en-US" sz="3600" b="1" dirty="0">
                <a:ea typeface="+mj-ea"/>
                <a:cs typeface="+mj-cs"/>
              </a:rPr>
              <a:t>Program Level</a:t>
            </a:r>
          </a:p>
          <a:p>
            <a:pPr marL="0" indent="0"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 What the student will be able to do after completing a certain certificate/degree or just after completing courses within your department.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979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Improving the Student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857250">
              <a:buNone/>
            </a:pPr>
            <a:endParaRPr lang="en-US" altLang="en-US" sz="3600" b="1" dirty="0">
              <a:ea typeface="+mj-ea"/>
              <a:cs typeface="+mj-cs"/>
            </a:endParaRPr>
          </a:p>
          <a:p>
            <a:pPr marL="285750" indent="-857250">
              <a:buFont typeface="+mj-lt"/>
              <a:buAutoNum type="romanUcPeriod"/>
            </a:pPr>
            <a:r>
              <a:rPr lang="en-US" altLang="en-US" sz="3600" b="1" dirty="0">
                <a:ea typeface="+mj-ea"/>
                <a:cs typeface="+mj-cs"/>
              </a:rPr>
              <a:t>Student Learning Outcomes</a:t>
            </a:r>
          </a:p>
          <a:p>
            <a:pPr marL="1487488" indent="0"/>
            <a:r>
              <a:rPr lang="en-US" altLang="en-US" sz="3600" b="1" dirty="0">
                <a:ea typeface="+mj-ea"/>
                <a:cs typeface="+mj-cs"/>
              </a:rPr>
              <a:t>Program Level</a:t>
            </a:r>
          </a:p>
          <a:p>
            <a:pPr marL="109538" indent="-109538"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</a:rPr>
              <a:t>Develop a critical way of thinking with the goal of optimal decision- making in everyday life using marginal benefit and marginal cost concepts. (Economics Department PLO_1)</a:t>
            </a:r>
            <a:endParaRPr lang="en-US" altLang="en-US" b="1" dirty="0">
              <a:solidFill>
                <a:srgbClr val="00B050"/>
              </a:solidFill>
            </a:endParaRPr>
          </a:p>
          <a:p>
            <a:pPr marL="109538" indent="-109538">
              <a:buNone/>
            </a:pP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979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Improving the Student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857250">
              <a:buNone/>
            </a:pPr>
            <a:endParaRPr lang="en-US" altLang="en-US" sz="3600" b="1" dirty="0">
              <a:ea typeface="+mj-ea"/>
              <a:cs typeface="+mj-cs"/>
            </a:endParaRPr>
          </a:p>
          <a:p>
            <a:pPr marL="285750" indent="-857250">
              <a:buFont typeface="+mj-lt"/>
              <a:buAutoNum type="romanUcPeriod"/>
            </a:pPr>
            <a:r>
              <a:rPr lang="en-US" altLang="en-US" sz="3600" b="1" dirty="0">
                <a:ea typeface="+mj-ea"/>
                <a:cs typeface="+mj-cs"/>
              </a:rPr>
              <a:t>Student Learning Outcomes</a:t>
            </a:r>
          </a:p>
          <a:p>
            <a:pPr marL="1487488" indent="0"/>
            <a:r>
              <a:rPr lang="en-US" altLang="en-US" sz="3600" b="1" dirty="0">
                <a:ea typeface="+mj-ea"/>
                <a:cs typeface="+mj-cs"/>
              </a:rPr>
              <a:t>Course Level </a:t>
            </a:r>
          </a:p>
          <a:p>
            <a:pPr marL="341313" indent="53975">
              <a:buNone/>
            </a:pPr>
            <a:r>
              <a:rPr lang="en-US" altLang="en-US" sz="3600" b="1" dirty="0">
                <a:solidFill>
                  <a:srgbClr val="FF0000"/>
                </a:solidFill>
                <a:ea typeface="+mj-ea"/>
                <a:cs typeface="+mj-cs"/>
              </a:rPr>
              <a:t>What the student will be able to do at the end of the course.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979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Improving the Student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857250">
              <a:buNone/>
            </a:pPr>
            <a:endParaRPr lang="en-US" altLang="en-US" sz="3600" b="1" dirty="0">
              <a:ea typeface="+mj-ea"/>
              <a:cs typeface="+mj-cs"/>
            </a:endParaRPr>
          </a:p>
          <a:p>
            <a:pPr marL="285750" indent="-857250">
              <a:buFont typeface="+mj-lt"/>
              <a:buAutoNum type="romanUcPeriod"/>
            </a:pPr>
            <a:r>
              <a:rPr lang="en-US" altLang="en-US" sz="3600" b="1" dirty="0">
                <a:ea typeface="+mj-ea"/>
                <a:cs typeface="+mj-cs"/>
              </a:rPr>
              <a:t>Student Learning Outcomes</a:t>
            </a:r>
          </a:p>
          <a:p>
            <a:pPr marL="1487488" indent="0"/>
            <a:r>
              <a:rPr lang="en-US" altLang="en-US" sz="3600" b="1" dirty="0">
                <a:ea typeface="+mj-ea"/>
                <a:cs typeface="+mj-cs"/>
              </a:rPr>
              <a:t>Course Level </a:t>
            </a:r>
          </a:p>
          <a:p>
            <a:pPr marL="341313" indent="0">
              <a:buNone/>
            </a:pPr>
            <a:r>
              <a:rPr lang="en-US" sz="3600" b="1" dirty="0">
                <a:solidFill>
                  <a:srgbClr val="00B050"/>
                </a:solidFill>
              </a:rPr>
              <a:t>Design mobile applications using object-oriented methodology and advanced Objective C concepts using </a:t>
            </a:r>
            <a:r>
              <a:rPr lang="en-US" sz="3600" b="1" dirty="0" err="1">
                <a:solidFill>
                  <a:srgbClr val="00B050"/>
                </a:solidFill>
              </a:rPr>
              <a:t>iOS</a:t>
            </a:r>
            <a:r>
              <a:rPr lang="en-US" sz="3600" b="1" dirty="0">
                <a:solidFill>
                  <a:srgbClr val="00B050"/>
                </a:solidFill>
              </a:rPr>
              <a:t> Development Kit. (CIS 55)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979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Your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90" y="1600200"/>
            <a:ext cx="8229600" cy="4525963"/>
          </a:xfrm>
        </p:spPr>
        <p:txBody>
          <a:bodyPr/>
          <a:lstStyle/>
          <a:p>
            <a:pPr marL="285750" indent="-857250">
              <a:buNone/>
            </a:pPr>
            <a:endParaRPr lang="en-US" altLang="en-US" sz="3600" b="1" dirty="0">
              <a:ea typeface="+mj-ea"/>
              <a:cs typeface="+mj-c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87490" y="6355397"/>
            <a:ext cx="2133600" cy="365125"/>
          </a:xfrm>
        </p:spPr>
        <p:txBody>
          <a:bodyPr/>
          <a:lstStyle/>
          <a:p>
            <a:fld id="{7E57BC59-0008-418E-8837-C0E8EDCE8DDD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5" name="Picture 4" descr="(122 unread) - assignemail - Yahoo Mail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3866" r="20000" b="63"/>
          <a:stretch/>
        </p:blipFill>
        <p:spPr>
          <a:xfrm>
            <a:off x="609599" y="1768475"/>
            <a:ext cx="7613067" cy="435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1375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Your Assignment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324600"/>
            <a:ext cx="2133600" cy="365125"/>
          </a:xfrm>
        </p:spPr>
        <p:txBody>
          <a:bodyPr/>
          <a:lstStyle/>
          <a:p>
            <a:fld id="{7E57BC59-0008-418E-8837-C0E8EDCE8DDD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6" name="Picture 5" descr="TracDat v5.1.0.8 - Google Chrome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" t="-6984" r="-83" b="15598"/>
          <a:stretch/>
        </p:blipFill>
        <p:spPr>
          <a:xfrm>
            <a:off x="34290" y="1417638"/>
            <a:ext cx="9144000" cy="452973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667000" y="6248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SLO Web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815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838200" y="2362200"/>
            <a:ext cx="7391400" cy="3124200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1028700" marR="0" lvl="0" indent="-10287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543800" cy="13716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en-US" sz="4400" dirty="0"/>
              <a:t>Why Student Learning Outcome Process?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43000" y="2667000"/>
            <a:ext cx="5943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600" b="1" dirty="0">
                <a:latin typeface="+mn-lt"/>
                <a:ea typeface="+mj-ea"/>
                <a:cs typeface="+mj-cs"/>
              </a:rPr>
              <a:t>Culture of inquiry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43000" y="3505200"/>
            <a:ext cx="5867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600" b="1" dirty="0">
                <a:latin typeface="+mn-lt"/>
                <a:ea typeface="+mj-ea"/>
                <a:cs typeface="+mj-cs"/>
              </a:rPr>
              <a:t>Accreditation by ACCJC  </a:t>
            </a:r>
            <a:r>
              <a:rPr lang="en-US" altLang="en-US" b="1" dirty="0">
                <a:latin typeface="+mn-lt"/>
                <a:ea typeface="+mj-ea"/>
                <a:cs typeface="+mj-cs"/>
              </a:rPr>
              <a:t> (Accrediting Commission for Community &amp; Junior Colleges)</a:t>
            </a:r>
            <a:endParaRPr lang="en-US" altLang="en-US" sz="3600" b="1" dirty="0">
              <a:latin typeface="+mn-lt"/>
              <a:ea typeface="+mj-ea"/>
              <a:cs typeface="+mj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43000" y="4343400"/>
            <a:ext cx="685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600" b="1" dirty="0">
                <a:latin typeface="+mn-lt"/>
                <a:ea typeface="+mj-ea"/>
                <a:cs typeface="+mj-cs"/>
              </a:rPr>
              <a:t>Stakeholders demand assessment</a:t>
            </a:r>
          </a:p>
        </p:txBody>
      </p:sp>
    </p:spTree>
    <p:extLst>
      <p:ext uri="{BB962C8B-B14F-4D97-AF65-F5344CB8AC3E}">
        <p14:creationId xmlns:p14="http://schemas.microsoft.com/office/powerpoint/2010/main" val="65975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66800" y="1981200"/>
            <a:ext cx="6858000" cy="3048000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I. </a:t>
            </a:r>
            <a:r>
              <a:rPr lang="en-US" sz="9600" b="1" dirty="0">
                <a:solidFill>
                  <a:schemeClr val="bg1">
                    <a:lumMod val="75000"/>
                  </a:schemeClr>
                </a:solidFill>
              </a:rPr>
              <a:t>Our Road to “Proficiency”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Senate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fld id="{7E57BC59-0008-418E-8837-C0E8EDCE8DD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1524000"/>
            <a:ext cx="6248400" cy="646331"/>
          </a:xfrm>
          <a:prstGeom prst="rect">
            <a:avLst/>
          </a:prstGeom>
          <a:solidFill>
            <a:srgbClr val="F8F8F8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Support from Presidents and Vice Presidents of Academic Senate:</a:t>
            </a:r>
          </a:p>
        </p:txBody>
      </p:sp>
      <p:pic>
        <p:nvPicPr>
          <p:cNvPr id="154626" name="Picture 2" descr="http://1.bp.blogspot.com/-bdcWC-K9X7c/Ud26TLTYwqI/AAAAAAAAAzQ/ZjiRu-Sj8h8/s200/Gregory+Anders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7168" y="3200400"/>
            <a:ext cx="2008632" cy="27813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</p:pic>
      <p:pic>
        <p:nvPicPr>
          <p:cNvPr id="8" name="Picture 7" descr="Karen"/>
          <p:cNvPicPr/>
          <p:nvPr/>
        </p:nvPicPr>
        <p:blipFill>
          <a:blip r:embed="rId4" cstate="print"/>
          <a:srcRect l="55151" t="8333" r="5057" b="19017"/>
          <a:stretch>
            <a:fillRect/>
          </a:stretch>
        </p:blipFill>
        <p:spPr bwMode="auto">
          <a:xfrm>
            <a:off x="6810375" y="3200400"/>
            <a:ext cx="2028825" cy="27781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" name="Picture 8" descr="http://www.cccpek.org/lee-wheat.jpg"/>
          <p:cNvPicPr/>
          <p:nvPr/>
        </p:nvPicPr>
        <p:blipFill>
          <a:blip r:embed="rId5" cstate="print"/>
          <a:srcRect r="3653"/>
          <a:stretch>
            <a:fillRect/>
          </a:stretch>
        </p:blipFill>
        <p:spPr bwMode="auto">
          <a:xfrm>
            <a:off x="4619625" y="2286000"/>
            <a:ext cx="2009775" cy="27813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</p:pic>
      <p:pic>
        <p:nvPicPr>
          <p:cNvPr id="11" name="Picture 10" descr="Anne Argyiou"/>
          <p:cNvPicPr/>
          <p:nvPr/>
        </p:nvPicPr>
        <p:blipFill>
          <a:blip r:embed="rId6" cstate="print"/>
          <a:srcRect l="8097" r="6477"/>
          <a:stretch>
            <a:fillRect/>
          </a:stretch>
        </p:blipFill>
        <p:spPr bwMode="auto">
          <a:xfrm>
            <a:off x="304800" y="2286000"/>
            <a:ext cx="2009775" cy="2781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169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4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Leadership Structure </a:t>
            </a:r>
            <a:br>
              <a:rPr lang="en-US" dirty="0"/>
            </a:br>
            <a:r>
              <a:rPr lang="en-US" dirty="0"/>
              <a:t>- Faculty Driven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10-Point Star 5"/>
          <p:cNvSpPr/>
          <p:nvPr/>
        </p:nvSpPr>
        <p:spPr>
          <a:xfrm>
            <a:off x="0" y="1447800"/>
            <a:ext cx="9144000" cy="5029200"/>
          </a:xfrm>
          <a:prstGeom prst="star10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905000"/>
            <a:ext cx="5853690" cy="388620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89734">
            <a:off x="288679" y="1029251"/>
            <a:ext cx="4156947" cy="275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03" name="Picture 3"/>
          <p:cNvPicPr>
            <a:picLocks noChangeAspect="1" noChangeArrowheads="1"/>
          </p:cNvPicPr>
          <p:nvPr/>
        </p:nvPicPr>
        <p:blipFill>
          <a:blip r:embed="rId4" cstate="print"/>
          <a:srcRect l="17039"/>
          <a:stretch>
            <a:fillRect/>
          </a:stretch>
        </p:blipFill>
        <p:spPr bwMode="auto">
          <a:xfrm rot="1411166">
            <a:off x="4350297" y="653268"/>
            <a:ext cx="3928499" cy="314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0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378411"/>
            <a:ext cx="4038600" cy="2681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05" name="Picture 5"/>
          <p:cNvPicPr>
            <a:picLocks noChangeAspect="1" noChangeArrowheads="1"/>
          </p:cNvPicPr>
          <p:nvPr/>
        </p:nvPicPr>
        <p:blipFill>
          <a:blip r:embed="rId6" cstate="print"/>
          <a:srcRect l="34444" t="16527" r="16667"/>
          <a:stretch>
            <a:fillRect/>
          </a:stretch>
        </p:blipFill>
        <p:spPr bwMode="auto">
          <a:xfrm>
            <a:off x="1447800" y="2667000"/>
            <a:ext cx="33528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4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4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data:image/jpeg;base64,/9j/4AAQSkZJRgABAQAAAQABAAD/2wCEAAkGBg8GDw8UEBASExQTEBgQEBAUFBAQFhAQHxEVGBYTFBUXHCYfGBkvGRgTHy8gIygpLCwtFh8xNTAqNjIrLCsBCQoKDAwOGA8PDSkYFBgpKSkpKSkpKSkpKSkpKSkpKSkpKSkpKSkpKSkpKSkpKSkpKSkpKSkpKSkpKSkpKSkpKf/AABEIAP8AxQMBIgACEQEDEQH/xAAcAAEAAwADAQEAAAAAAAAAAAAABgcIAgQFAwH/xABFEAACAQMBBAYECgcHBQAAAAAAAQIDBBEFBgcSIRMxQVFxgSIyYZEUFVJicqGis8HCQlN0grGy0RYjMzRDc5IkJWODpP/EABYBAQEBAAAAAAAAAAAAAAAAAAABAv/EABYRAQEBAAAAAAAAAAAAAAAAAAABEf/aAAwDAQACEQMRAD8AvEAAAAAAAAAAAAAAIvtpvAttjFFTUqlaceKFGLS9HOOKcn6sc5XU28PC5MCUAo2534ajVlmnStoRzlRcalR47nLjWfJIm+xO9WhtPKNGtFUK75RWc06r7oSfNS+a/JsJqdgAKAAAAAAAAAAAAAAAAAAAAAAAAAADhWrRt4ylJ4jFOUn3RSy37jL20muT2ju69eef7yeYp/oU1yhHyil55NO31or+lVpyylUpypya60pRaePJmXda0qWh3NehOSlKlUdNyXJSx1NLs5YeCxK6QTcWmuTXNNcsPvQBWWhd1m0VbaTT+Ku+KdKq6DqdtRKEJKUvnYlhvtxkmJWe4qvOVpdQdNqCuOOFXsnJ04qUPJRg8/PLMMtwAAAAAAAAAAAAAAAAAAAAAAAAAAAp7exu/qyrVr23UXT6PpLmOcSjOOIucVjmuHDfdwyfaXCeLtfq9rpVpW+FVFCFSnKkl60puUGuGEVzk8P+uAMxnd0Ow+Nbq2ovqq16dJ9nKU0nz8Gzoo7mj3q025t6rzilXp1XjrxGpGTx7cI0w1BpWl0dFo06NCChTgsRive232tvLbfW2dsj+i7e6br2FRuocX6ueaM/KM8Z8snvQqRqdTT8GmZbcgAAAAAAAAAAAAAAAAAAAAAAAACO7wdZqaDptzVpS4aiUY05YT4ZSqRhlJ8s4bfkB8Nrt4lnsknGculr4yreDXEuXJzl1QXjz7kyh9ptpa+1VxKtXfP1YQWeGlDsjFP3t9rPMq1ZV5SlKTlKTcpSk3Jyk+ttvm37TiVnQAFR+NZLI2G3oWuzFJUp2EYZxx1rfHFUaWFKpGby31/pdrwkVwArUmg7Q220tFVbaopxzwvk4yhLHOMovmnzR6RnTdttY9lr2HFLFGs1SrrsSz6NT91v3ORosysAAFAAAAAAAAAAAAAAAAAAAK/323PQ6ZGP6y6hHyUZz/jFFgFU7+bnFOxp99SpUx9GMIr+dhKp8AGmQAAAAA6zS+wV1UvdMsp1aiqTlRTlNdvNpJ/OSxFvvTM0FvbjNec43FpJ+r/1FFd0W1Gol7OLgf7zJVi2AARoAAAAAAAAAAAAAAAAAAAqnfzacVOxqY6p1KTf0oxkv5JFrEE3z2fwnSpS/VV6dTybdP8AOEqhAAaZAAAAAAk27XU/irVbST6pz6CXhNcC+04PyIySHd7pz1TVLKOMqNZVZeyME6mffFLzCtKgAy0AAAAAAAAAAAAAAAAAAAefr+j09fta1Cq2o1IcLkuuLynGS8Gk/I9A8bbPUfirTr2pnDjbzUX89x4Y/aaAzHJcLeHnnyfVld5+H5jB+mmAAAAAB9bWj8JqU4Z4eOcYcXXw5klnHnk0BsTu0t9j5Or0kq1ZxcOkaUIxi2sqEFnHUubbfgZ64nDmutc14msbSt8Jp05fKgpe9Jkqx9QARoAAAAAAAAAAAAAAAAAAAgG+rUPgmmKmnzrV4Qx3xjmo/rhH3k/Kb373/HXs6PyaU6z8ZSUV/JL3hKq0AGmQAAAAANH7tdX+ONLtZN+lCHQT+lD0E34xUX5mcC4tw9/x0b2i36lSFaK+lFxf3a95KsWoACNAAAAAAAAAAAAAAAAAAAFRb4djrm6qVL5ThKlTpQpyp81OEVJ5kuxrik31p+JbpC979fodIrr5VSlDy6aL/AJWfQAaZAAAAAHf0nQLvXZcNtQqVXnDcYvhj9Kb9GPm0Xluz2ElsfRqSrOLr1scai8qnBZ4YJ9ry22/BdmX2t1kuLR7L6M17q9RErI1IAAigAAAAAAAAAAAAAAAAAAFf77anBpkV8q6pr7FSX4FgFa79avDZWse+6z7qNT+oKpMAGmHobP6JU2juqNvTaUqsscT6oxUXKUn34im8duD77XaF/Zu+uKCbcYSXRyeMypuKlFvHbh48Uyc7jtA6etXupLlSj0FL/ckk5vyjwr/ANh8N+loqV7bVEudS3cZPv4ajx9U/wCBFVsACo0LuknxaPa+yVVf/RUJiQrc886PQ/3Kv30yamWwAAAAAAAAAAAAAAAAAAAAAK1360uKxtZd11j30an9CyiAb7KXSaXF/Juqcvszj+YFUQfnUfp6my2l/HV9aUcZVSvFTX/jT4p/YUjTDQGwGh/2f022ptYm4dLV7+kn6TT8MqP7pA9/VP0tPl82tH66L/Et4rHfrYura2lVf6dd037FOGc++mveZaqlwDnQw5x4uriXEu+Oef1GmWid19i7DSLNSWHOMq3lOpKcfsuJKjhSpRoRjGKSjFKMYpYSiuSSXdg5mWwAAAAAAAAAAAAAAAAAAAAAIBvsueh0yMf1lzTj7lOf5UT8qjfzdYp2NPPXOpUa+jGEV/OwlVATnczbdPq0X+rt6k/B+jD87IMWXuJocd5dz+TbqH/Kqn+QqRdZGt5GmfGulXkUsuNPpo+MGp8vKLXmSUjW8e9nYaTeyp+t0Sp57oznGEmvCMmyNM3HKnTdVqK65NRXi3hHE72hTjTu7Vz9VXNJy+iqsW/qyaYamguFLPdg5AGWwAAAAAAAAAAAAAAAAAAAAAKQ353XSX9vDPqWvF4OVWf4QiXeZ43s3XwnV7nn6kadNeVKMn9cmWJUQLe3C0MRv598qUM+CqN/zIqEvLcfa9Fp1WeP8S6k8+xU6cf4qQqRYhB98d67TSqiTx0tanSftjxObX2CcFc785Y0+3XfeR+5rEaqjwD8bwaYab2HqyraZYOTbbtaWW+bf92ubPcPN2atnZWNnBrDhbUoNe1Uop/WekZbAAAAAAAAAAAAAAAAAAAAAAzDtjdfDNRvp5zm6qJP2KbivqSNN1qioxlJ9UU5PwSyZOq1ncSlJ9cpOb8W8v8AiWJXE0Vurtvguj2fL1lOo/bxVZtfVgzo3g1Hsta/AbCzp4xwW1KL8ejjn68ipHqFb79P8hb/ALYvuKpZBXG/Rf8Ab7f9sj9xWItUgd3Q7eN5d2sJLMZ3FKEl3xdWKa9zZ0iV7rtNWp6tap9VNyrv2uEcxx++4PyNI0WADLQAAAAAAAAAAAAAAAAAAAAA6Ovf5S6/Z6n3cjK0epeBpjbzU3o+mXlRRUmqXAk+SzOSppvw4s+RmdcixK+1rQd3UpwXXOcYLxlJR/E1hGKgkl1LkvAzNsTpFTW9QtadPsqxqzfZGnCSlKT8ljxaNNCkCv8AfbbyraZCSTap3UJya/Ri4VIZfs4pRXmWAR/b6pVp6ZedDR6aTpODp4cvQl6MpKK5yai3LHsIrNJK91l0rXV7TLwpudN+dGePtcJFD9hN0mnFtNNNNNppp5TTXU8mmGtQVJsRvj9WjqT9kbtL76K6vpLzXWy2KVaNeMZQkpRklKMotSUk+pprrRltzAAAAAAAAAAAAAAAAAAAAARbedazvNIvI04uUuGEuGKcm1GtCUsJfNTfkZxbwa3Orc6Vb3v+JRpT9s6cJ/xRUsVVuN0KrGde7fKk6bt4cudSXHCUmvYuFL2tvuLfPnb28LWMY04xhGKxGEUoxiu5JckfQigAAi21G7mw2p4pTp9FVf8Ar0sRk389dU/NZ9qKm2j3TahoWZU4fCaa/TpJ8aXzqXrf8eI0EAmMlSi4Nppprk0+TT7muwsXcxrF5G8VvBynbuEp1oPLjR5ejOPyW5cKx28T7sq4r7QrTVHmvbUar76lKnUfvkmfezsaWnx4aNOFOPyYRjBe6KwXTH3ABFAAAAAAA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1267" name="AutoShape 4" descr="data:image/jpeg;base64,/9j/4AAQSkZJRgABAQAAAQABAAD/2wCEAAkGBg8GDw8UEBASExQTEBgQEBAUFBAQFhAQHxEVGBYTFBUXHCYfGBkvGRgTHy8gIygpLCwtFh8xNTAqNjIrLCsBCQoKDAwOGA8PDSkYFBgpKSkpKSkpKSkpKSkpKSkpKSkpKSkpKSkpKSkpKSkpKSkpKSkpKSkpKSkpKSkpKSkpKf/AABEIAP8AxQMBIgACEQEDEQH/xAAcAAEAAwADAQEAAAAAAAAAAAAABgcIAgQFAwH/xABFEAACAQMBBAYECgcHBQAAAAAAAQIDBBEFBgcSIRMxQVFxgSIyYZEUFVJicqGis8HCQlN0grGy0RYjMzRDc5IkJWODpP/EABYBAQEBAAAAAAAAAAAAAAAAAAABAv/EABYRAQEBAAAAAAAAAAAAAAAAAAABEf/aAAwDAQACEQMRAD8AvEAAAAAAAAAAAAAAIvtpvAttjFFTUqlaceKFGLS9HOOKcn6sc5XU28PC5MCUAo2534ajVlmnStoRzlRcalR47nLjWfJIm+xO9WhtPKNGtFUK75RWc06r7oSfNS+a/JsJqdgAKAAAAAAAAAAAAAAAAAAAAAAAAAADhWrRt4ylJ4jFOUn3RSy37jL20muT2ju69eef7yeYp/oU1yhHyil55NO31or+lVpyylUpypya60pRaePJmXda0qWh3NehOSlKlUdNyXJSx1NLs5YeCxK6QTcWmuTXNNcsPvQBWWhd1m0VbaTT+Ku+KdKq6DqdtRKEJKUvnYlhvtxkmJWe4qvOVpdQdNqCuOOFXsnJ04qUPJRg8/PLMMtwAAAAAAAAAAAAAAAAAAAAAAAAAAAp7exu/qyrVr23UXT6PpLmOcSjOOIucVjmuHDfdwyfaXCeLtfq9rpVpW+FVFCFSnKkl60puUGuGEVzk8P+uAMxnd0Ow+Nbq2ovqq16dJ9nKU0nz8Gzoo7mj3q025t6rzilXp1XjrxGpGTx7cI0w1BpWl0dFo06NCChTgsRive232tvLbfW2dsj+i7e6br2FRuocX6ueaM/KM8Z8snvQqRqdTT8GmZbcgAAAAAAAAAAAAAAAAAAAAAAAACO7wdZqaDptzVpS4aiUY05YT4ZSqRhlJ8s4bfkB8Nrt4lnsknGculr4yreDXEuXJzl1QXjz7kyh9ptpa+1VxKtXfP1YQWeGlDsjFP3t9rPMq1ZV5SlKTlKTcpSk3Jyk+ttvm37TiVnQAFR+NZLI2G3oWuzFJUp2EYZxx1rfHFUaWFKpGby31/pdrwkVwArUmg7Q220tFVbaopxzwvk4yhLHOMovmnzR6RnTdttY9lr2HFLFGs1SrrsSz6NT91v3ORosysAAFAAAAAAAAAAAAAAAAAAAK/323PQ6ZGP6y6hHyUZz/jFFgFU7+bnFOxp99SpUx9GMIr+dhKp8AGmQAAAAA6zS+wV1UvdMsp1aiqTlRTlNdvNpJ/OSxFvvTM0FvbjNec43FpJ+r/1FFd0W1Gol7OLgf7zJVi2AARoAAAAAAAAAAAAAAAAAAAqnfzacVOxqY6p1KTf0oxkv5JFrEE3z2fwnSpS/VV6dTybdP8AOEqhAAaZAAAAAAk27XU/irVbST6pz6CXhNcC+04PyIySHd7pz1TVLKOMqNZVZeyME6mffFLzCtKgAy0AAAAAAAAAAAAAAAAAAAefr+j09fta1Cq2o1IcLkuuLynGS8Gk/I9A8bbPUfirTr2pnDjbzUX89x4Y/aaAzHJcLeHnnyfVld5+H5jB+mmAAAAAB9bWj8JqU4Z4eOcYcXXw5klnHnk0BsTu0t9j5Or0kq1ZxcOkaUIxi2sqEFnHUubbfgZ64nDmutc14msbSt8Jp05fKgpe9Jkqx9QARoAAAAAAAAAAAAAAAAAAAgG+rUPgmmKmnzrV4Qx3xjmo/rhH3k/Kb373/HXs6PyaU6z8ZSUV/JL3hKq0AGmQAAAAANH7tdX+ONLtZN+lCHQT+lD0E34xUX5mcC4tw9/x0b2i36lSFaK+lFxf3a95KsWoACNAAAAAAAAAAAAAAAAAAAFRb4djrm6qVL5ThKlTpQpyp81OEVJ5kuxrik31p+JbpC979fodIrr5VSlDy6aL/AJWfQAaZAAAAAHf0nQLvXZcNtQqVXnDcYvhj9Kb9GPm0Xluz2ElsfRqSrOLr1scai8qnBZ4YJ9ry22/BdmX2t1kuLR7L6M17q9RErI1IAAigAAAAAAAAAAAAAAAAAAFf77anBpkV8q6pr7FSX4FgFa79avDZWse+6z7qNT+oKpMAGmHobP6JU2juqNvTaUqsscT6oxUXKUn34im8duD77XaF/Zu+uKCbcYSXRyeMypuKlFvHbh48Uyc7jtA6etXupLlSj0FL/ckk5vyjwr/ANh8N+loqV7bVEudS3cZPv4ajx9U/wCBFVsACo0LuknxaPa+yVVf/RUJiQrc886PQ/3Kv30yamWwAAAAAAAAAAAAAAAAAAAAAK1360uKxtZd11j30an9CyiAb7KXSaXF/Juqcvszj+YFUQfnUfp6my2l/HV9aUcZVSvFTX/jT4p/YUjTDQGwGh/2f022ptYm4dLV7+kn6TT8MqP7pA9/VP0tPl82tH66L/Et4rHfrYura2lVf6dd037FOGc++mveZaqlwDnQw5x4uriXEu+Oef1GmWid19i7DSLNSWHOMq3lOpKcfsuJKjhSpRoRjGKSjFKMYpYSiuSSXdg5mWwAAAAAAAAAAAAAAAAAAAAAIBvsueh0yMf1lzTj7lOf5UT8qjfzdYp2NPPXOpUa+jGEV/OwlVATnczbdPq0X+rt6k/B+jD87IMWXuJocd5dz+TbqH/Kqn+QqRdZGt5GmfGulXkUsuNPpo+MGp8vKLXmSUjW8e9nYaTeyp+t0Sp57oznGEmvCMmyNM3HKnTdVqK65NRXi3hHE72hTjTu7Vz9VXNJy+iqsW/qyaYamguFLPdg5AGWwAAAAAAAAAAAAAAAAAAAAAKQ353XSX9vDPqWvF4OVWf4QiXeZ43s3XwnV7nn6kadNeVKMn9cmWJUQLe3C0MRv598qUM+CqN/zIqEvLcfa9Fp1WeP8S6k8+xU6cf4qQqRYhB98d67TSqiTx0tanSftjxObX2CcFc785Y0+3XfeR+5rEaqjwD8bwaYab2HqyraZYOTbbtaWW+bf92ubPcPN2atnZWNnBrDhbUoNe1Uop/WekZbAAAAAAAAAAAAAAAAAAAAAAzDtjdfDNRvp5zm6qJP2KbivqSNN1qioxlJ9UU5PwSyZOq1ncSlJ9cpOb8W8v8AiWJXE0Vurtvguj2fL1lOo/bxVZtfVgzo3g1Hsta/AbCzp4xwW1KL8ejjn68ipHqFb79P8hb/ALYvuKpZBXG/Rf8Ab7f9sj9xWItUgd3Q7eN5d2sJLMZ3FKEl3xdWKa9zZ0iV7rtNWp6tap9VNyrv2uEcxx++4PyNI0WADLQAAAAAAAAAAAAAAAAAAAAA6Ovf5S6/Z6n3cjK0epeBpjbzU3o+mXlRRUmqXAk+SzOSppvw4s+RmdcixK+1rQd3UpwXXOcYLxlJR/E1hGKgkl1LkvAzNsTpFTW9QtadPsqxqzfZGnCSlKT8ljxaNNCkCv8AfbbyraZCSTap3UJya/Ri4VIZfs4pRXmWAR/b6pVp6ZedDR6aTpODp4cvQl6MpKK5yai3LHsIrNJK91l0rXV7TLwpudN+dGePtcJFD9hN0mnFtNNNNNppp5TTXU8mmGtQVJsRvj9WjqT9kbtL76K6vpLzXWy2KVaNeMZQkpRklKMotSUk+pprrRltzAAAAAAAAAAAAAAAAAAAAARbedazvNIvI04uUuGEuGKcm1GtCUsJfNTfkZxbwa3Orc6Vb3v+JRpT9s6cJ/xRUsVVuN0KrGde7fKk6bt4cudSXHCUmvYuFL2tvuLfPnb28LWMY04xhGKxGEUoxiu5JckfQigAAi21G7mw2p4pTp9FVf8Ar0sRk389dU/NZ9qKm2j3TahoWZU4fCaa/TpJ8aXzqXrf8eI0EAmMlSi4Nppprk0+TT7muwsXcxrF5G8VvBynbuEp1oPLjR5ejOPyW5cKx28T7sq4r7QrTVHmvbUar76lKnUfvkmfezsaWnx4aNOFOPyYRjBe6KwXTH3ABFAAAAAAA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pic>
        <p:nvPicPr>
          <p:cNvPr id="11268" name="Picture 2" descr="Ramirez and Rabb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3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644713" y="1470910"/>
            <a:ext cx="1981200" cy="2184400"/>
          </a:xfrm>
          <a:prstGeom prst="rect">
            <a:avLst/>
          </a:prstGeom>
          <a:noFill/>
          <a:ln w="57150">
            <a:solidFill>
              <a:srgbClr val="CC9900"/>
            </a:solidFill>
            <a:bevel/>
            <a:headEnd/>
            <a:tailEnd/>
          </a:ln>
        </p:spPr>
      </p:pic>
      <p:pic>
        <p:nvPicPr>
          <p:cNvPr id="11269" name="Picture 4" descr="Mary Pape at De Anz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4878" y="1565700"/>
            <a:ext cx="1676400" cy="2163762"/>
          </a:xfrm>
          <a:prstGeom prst="rect">
            <a:avLst/>
          </a:prstGeom>
          <a:noFill/>
          <a:ln w="57150">
            <a:solidFill>
              <a:srgbClr val="CC9900"/>
            </a:solidFill>
            <a:bevel/>
            <a:headEnd/>
            <a:tailEnd/>
          </a:ln>
        </p:spPr>
      </p:pic>
      <p:sp>
        <p:nvSpPr>
          <p:cNvPr id="11271" name="TextBox 10"/>
          <p:cNvSpPr txBox="1">
            <a:spLocks noChangeArrowheads="1"/>
          </p:cNvSpPr>
          <p:nvPr/>
        </p:nvSpPr>
        <p:spPr bwMode="auto">
          <a:xfrm>
            <a:off x="260221" y="4090852"/>
            <a:ext cx="2940179" cy="707886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Instructional Coordinator:</a:t>
            </a:r>
          </a:p>
          <a:p>
            <a:pPr algn="ctr">
              <a:defRPr/>
            </a:pPr>
            <a:r>
              <a:rPr lang="en-US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Mary Pape</a:t>
            </a:r>
          </a:p>
        </p:txBody>
      </p:sp>
      <p:sp>
        <p:nvSpPr>
          <p:cNvPr id="11272" name="TextBox 11"/>
          <p:cNvSpPr txBox="1">
            <a:spLocks noChangeArrowheads="1"/>
          </p:cNvSpPr>
          <p:nvPr/>
        </p:nvSpPr>
        <p:spPr bwMode="auto">
          <a:xfrm>
            <a:off x="5257800" y="3947233"/>
            <a:ext cx="3733800" cy="1015663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Student Services &amp; Administrative Units Coordinator:</a:t>
            </a:r>
          </a:p>
          <a:p>
            <a:pPr algn="ctr">
              <a:defRPr/>
            </a:pPr>
            <a:r>
              <a:rPr lang="en-US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Veronica Acevedo Avila</a:t>
            </a:r>
            <a:endParaRPr lang="en-US" altLang="en-US" sz="2000" dirty="0">
              <a:ln>
                <a:solidFill>
                  <a:srgbClr val="CC9900"/>
                </a:solidFill>
              </a:ln>
            </a:endParaRPr>
          </a:p>
        </p:txBody>
      </p:sp>
      <p:pic>
        <p:nvPicPr>
          <p:cNvPr id="11274" name="Picture 10" descr="IMG_0444.jpg"/>
          <p:cNvPicPr>
            <a:picLocks noChangeAspect="1" noChangeArrowheads="1"/>
          </p:cNvPicPr>
          <p:nvPr/>
        </p:nvPicPr>
        <p:blipFill>
          <a:blip r:embed="rId6" cstate="print"/>
          <a:srcRect l="17686" t="9341" r="10976" b="17964"/>
          <a:stretch>
            <a:fillRect/>
          </a:stretch>
        </p:blipFill>
        <p:spPr bwMode="auto">
          <a:xfrm>
            <a:off x="6716243" y="1458210"/>
            <a:ext cx="1905000" cy="2209800"/>
          </a:xfrm>
          <a:prstGeom prst="rect">
            <a:avLst/>
          </a:prstGeom>
          <a:noFill/>
          <a:ln w="57150">
            <a:solidFill>
              <a:srgbClr val="CC9900"/>
            </a:solidFill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904878" y="5620880"/>
            <a:ext cx="7162799" cy="707886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000" dirty="0">
                <a:ln>
                  <a:solidFill>
                    <a:srgbClr val="CC9900"/>
                  </a:solidFill>
                </a:ln>
              </a:rPr>
              <a:t> </a:t>
            </a:r>
            <a:r>
              <a:rPr lang="en-US" altLang="en-US" sz="2000" b="1" dirty="0">
                <a:ln>
                  <a:solidFill>
                    <a:srgbClr val="CC9900"/>
                  </a:solidFill>
                </a:ln>
                <a:solidFill>
                  <a:schemeClr val="tx1"/>
                </a:solidFill>
              </a:rPr>
              <a:t>Other SLO Core Team Members: </a:t>
            </a:r>
            <a:r>
              <a:rPr lang="en-US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Karen Chow ** Mae Lee 				**Mallory Newell ** Dawn Lee Tu**</a:t>
            </a:r>
            <a:endParaRPr lang="en-US" altLang="en-US" sz="2000" dirty="0">
              <a:ln>
                <a:solidFill>
                  <a:srgbClr val="CC9900"/>
                </a:solidFill>
              </a:ln>
            </a:endParaRPr>
          </a:p>
        </p:txBody>
      </p:sp>
      <p:sp>
        <p:nvSpPr>
          <p:cNvPr id="14" name="Title 1"/>
          <p:cNvSpPr>
            <a:spLocks noGrp="1"/>
          </p:cNvSpPr>
          <p:nvPr/>
        </p:nvSpPr>
        <p:spPr>
          <a:xfrm>
            <a:off x="609600" y="147624"/>
            <a:ext cx="8229600" cy="1143000"/>
          </a:xfrm>
          <a:prstGeom prst="rect">
            <a:avLst/>
          </a:prstGeom>
          <a:solidFill>
            <a:srgbClr val="F8F8F8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SLO Core Team</a:t>
            </a: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ustom Design">
  <a:themeElements>
    <a:clrScheme name="Custom 1">
      <a:dk1>
        <a:srgbClr val="000000"/>
      </a:dk1>
      <a:lt1>
        <a:srgbClr val="FFC00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5D5D5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9224</TotalTime>
  <Words>1141</Words>
  <Application>Microsoft Office PowerPoint</Application>
  <PresentationFormat>On-screen Show (4:3)</PresentationFormat>
  <Paragraphs>444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Calibri</vt:lpstr>
      <vt:lpstr>Gill Sans MT</vt:lpstr>
      <vt:lpstr>Times New Roman</vt:lpstr>
      <vt:lpstr>Verdana</vt:lpstr>
      <vt:lpstr>Wingdings</vt:lpstr>
      <vt:lpstr>Wingdings 2</vt:lpstr>
      <vt:lpstr>Custom Design</vt:lpstr>
      <vt:lpstr>Solstice</vt:lpstr>
      <vt:lpstr>Office Theme</vt:lpstr>
      <vt:lpstr>   Welcome to the Student Learning Outcome Process </vt:lpstr>
      <vt:lpstr>Contents</vt:lpstr>
      <vt:lpstr>Outcomes</vt:lpstr>
      <vt:lpstr>Why Student Learning Outcome Process?</vt:lpstr>
      <vt:lpstr>PowerPoint Presentation</vt:lpstr>
      <vt:lpstr>Academic Senate</vt:lpstr>
      <vt:lpstr>Leadership Structure  - Faculty Driven</vt:lpstr>
      <vt:lpstr>PowerPoint Presentation</vt:lpstr>
      <vt:lpstr>PowerPoint Presentation</vt:lpstr>
      <vt:lpstr>SLO Steering Committee</vt:lpstr>
      <vt:lpstr>Division SLO Liaisons</vt:lpstr>
      <vt:lpstr>Dialog - Annual Convocation</vt:lpstr>
      <vt:lpstr>Dialog - Workshops</vt:lpstr>
      <vt:lpstr>Dialog - SLO Office Hours</vt:lpstr>
      <vt:lpstr>Dialog - SLO Newsletter</vt:lpstr>
      <vt:lpstr>PowerPoint Presentation</vt:lpstr>
      <vt:lpstr>-&gt;ACCJC Report on 2012 Follow-Up Visit  “The team found evidence that the College is at proficiency level for SLOs”</vt:lpstr>
      <vt:lpstr>II. Developing Our Institution’s Planning Cycle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YOU in this process</vt:lpstr>
      <vt:lpstr>PowerPoint Presentation</vt:lpstr>
      <vt:lpstr>Improving the Student Experience </vt:lpstr>
      <vt:lpstr>Improving the Student Experience </vt:lpstr>
      <vt:lpstr>Improving the Student Experience </vt:lpstr>
      <vt:lpstr>Improving the Student Experience </vt:lpstr>
      <vt:lpstr>Improving the Student Experience </vt:lpstr>
      <vt:lpstr>Improving the Student Experience </vt:lpstr>
      <vt:lpstr>Improving the Student Experience </vt:lpstr>
      <vt:lpstr>Improving the Student Experience </vt:lpstr>
      <vt:lpstr>Improving the Student Experience </vt:lpstr>
      <vt:lpstr>Improving the Student Experience </vt:lpstr>
      <vt:lpstr>Your Assignment</vt:lpstr>
      <vt:lpstr>Your Assignment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We’re Meeting You Where You Are</dc:title>
  <dc:creator>Mary Pape</dc:creator>
  <cp:lastModifiedBy>Mary</cp:lastModifiedBy>
  <cp:revision>108</cp:revision>
  <dcterms:created xsi:type="dcterms:W3CDTF">2011-02-12T23:18:37Z</dcterms:created>
  <dcterms:modified xsi:type="dcterms:W3CDTF">2019-03-22T02:57:38Z</dcterms:modified>
</cp:coreProperties>
</file>