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83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58BF-DE14-4F85-A70D-C4658E33826A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F3728-0918-4E27-98B4-BCA9F4D7ED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3097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4AB1D-5655-4F72-BD31-99AC618BEF5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32C1E-CBF5-4222-9012-6950225CF5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925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7391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E9B8-F9F2-4C3B-B038-F93DDED52DC6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85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E7BE-BE08-4995-BC02-161C7FAF7C7D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0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FA58-BE47-4D77-BB4C-7E3DA4A07E72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042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7EE5-F283-4C0E-A256-71A2E4AE954C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712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ED5F-CF43-4585-A208-82ACBEF64DFD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47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309D-6472-4678-9740-CF031D386400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654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3ECE-39AB-4141-AA1F-C6888A26E439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62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B71A-CA4B-4C94-84C2-5CD3FDA8EF88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522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DCAF-1986-4923-BD07-C0FDE4E46D7F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79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6516-06C7-4C31-9001-703E43768B58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13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B0-6D5F-45FA-A7E9-A4A074AB9B88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69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DCBF7-B4F1-4706-A075-7B54369DA29F}" type="datetime1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285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07076039" y="106641847"/>
              <a:ext cx="6651554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7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Welcome to the </a:t>
              </a:r>
              <a:r>
                <a:rPr kumimoji="0" lang="en-US" sz="57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4th </a:t>
              </a:r>
              <a:r>
                <a:rPr kumimoji="0" lang="en-US" sz="57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Annual</a:t>
              </a:r>
              <a:endParaRPr kumimoji="0" lang="en-US" sz="5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8064300" y="107410196"/>
              <a:ext cx="5372100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7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Convocation</a:t>
              </a:r>
              <a:endParaRPr kumimoji="0" lang="en-US" sz="5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58470" y="3140112"/>
            <a:ext cx="633773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Welcome from the </a:t>
            </a:r>
            <a:r>
              <a:rPr lang="en-US" sz="2800" b="1" dirty="0" smtClean="0"/>
              <a:t>SLO Core </a:t>
            </a:r>
            <a:r>
              <a:rPr lang="en-US" sz="2800" b="1" dirty="0" smtClean="0"/>
              <a:t>Team</a:t>
            </a:r>
            <a:r>
              <a:rPr lang="en-US" sz="2800" b="1" dirty="0" smtClean="0"/>
              <a:t>:</a:t>
            </a:r>
          </a:p>
          <a:p>
            <a:pPr marL="573088" indent="-573088"/>
            <a:r>
              <a:rPr lang="en-US" sz="2800" b="1" dirty="0" smtClean="0"/>
              <a:t>Randy Bryant, </a:t>
            </a:r>
            <a:r>
              <a:rPr lang="en-US" sz="2800" b="1" dirty="0" err="1"/>
              <a:t>Anu</a:t>
            </a:r>
            <a:r>
              <a:rPr lang="en-US" sz="2800" b="1" dirty="0"/>
              <a:t> </a:t>
            </a:r>
            <a:r>
              <a:rPr lang="en-US" sz="2800" b="1" dirty="0" err="1"/>
              <a:t>Khanna</a:t>
            </a:r>
            <a:r>
              <a:rPr lang="en-US" sz="2800" b="1" dirty="0"/>
              <a:t>,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Coleen </a:t>
            </a:r>
            <a:r>
              <a:rPr lang="en-US" sz="2800" b="1" dirty="0"/>
              <a:t>Lee-Wheat,  </a:t>
            </a:r>
            <a:r>
              <a:rPr lang="en-US" sz="2800" b="1" dirty="0" smtClean="0"/>
              <a:t>Amy Leonard, 	Mallory Newell, Mary </a:t>
            </a:r>
            <a:r>
              <a:rPr lang="en-US" sz="2800" b="1" dirty="0" err="1"/>
              <a:t>Pape</a:t>
            </a:r>
            <a:r>
              <a:rPr lang="en-US" sz="2800" b="1" dirty="0"/>
              <a:t>, </a:t>
            </a:r>
            <a:endParaRPr lang="en-US" sz="2800" b="1" dirty="0" smtClean="0"/>
          </a:p>
          <a:p>
            <a:pPr marL="573088" indent="-573088"/>
            <a:r>
              <a:rPr lang="en-US" sz="2800" b="1" dirty="0" smtClean="0"/>
              <a:t>	</a:t>
            </a:r>
            <a:r>
              <a:rPr lang="en-US" sz="2800" b="1" dirty="0" smtClean="0"/>
              <a:t>	   </a:t>
            </a:r>
            <a:r>
              <a:rPr lang="en-US" sz="2800" b="1" dirty="0" err="1" smtClean="0"/>
              <a:t>Toño</a:t>
            </a:r>
            <a:r>
              <a:rPr lang="en-US" sz="2800" b="1" dirty="0" smtClean="0"/>
              <a:t> Ramirez, Jeff </a:t>
            </a:r>
            <a:r>
              <a:rPr lang="en-US" sz="2800" b="1" dirty="0" err="1" smtClean="0"/>
              <a:t>Schinske</a:t>
            </a:r>
            <a:r>
              <a:rPr lang="en-US" sz="2800" b="1" dirty="0" smtClean="0"/>
              <a:t> </a:t>
            </a:r>
            <a:endParaRPr lang="en-US" sz="2800" b="1" dirty="0" smtClean="0"/>
          </a:p>
          <a:p>
            <a:endParaRPr lang="en-US" sz="2400" b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6705600" y="4876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6705600" y="4876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295400" y="1676400"/>
          <a:ext cx="6477000" cy="4221480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692046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Breakout Session I: 10:10—11:00 am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Breakout Session II: 11:10—12:00 noon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Facilitators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Cynthia Kaufman and Veronica Neal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ATC Building Room 204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marL="64135" marR="6413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Developing Department/Division Equity Plan</a:t>
                      </a:r>
                    </a:p>
                    <a:p>
                      <a:pPr marL="64135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main focus of this session is an introduction and overview of the campus-wide equity planning process, its linkages to the institutional core competencies, mission and values as well as divisional roles and responsibilities.</a:t>
                      </a:r>
                      <a:b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64135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000" i="1" dirty="0">
                          <a:latin typeface="Times New Roman"/>
                          <a:ea typeface="Calibri"/>
                          <a:cs typeface="Times New Roman"/>
                        </a:rPr>
                        <a:t>It is strongly recommended that equity core teams, liaisons, and division Deans attend this session.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6705600" y="4876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295400" y="1676400"/>
          <a:ext cx="6477000" cy="4291434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76200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Breakout Session I: </a:t>
                      </a:r>
                      <a:endParaRPr lang="en-US" sz="2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	10:10—11:00 am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Randy Bryant </a:t>
                      </a:r>
                      <a:endParaRPr lang="en-US" sz="2400" b="1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ATC Building Room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311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marL="64135" marR="6413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Comprehensive Program Review for Department Chairs and Coordinators</a:t>
                      </a:r>
                    </a:p>
                    <a:p>
                      <a:pPr marL="64135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Step by step analysis of requests and discussion of possible responses for the Comprehensive Program Review</a:t>
                      </a:r>
                      <a:r>
                        <a:rPr lang="en-US" sz="280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295400" y="1676400"/>
          <a:ext cx="6477000" cy="4260954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53340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Breakout Session I: </a:t>
                      </a:r>
                      <a:endParaRPr lang="en-US" sz="2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	10:10—11:00 am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Toño</a:t>
                      </a:r>
                      <a:r>
                        <a:rPr lang="en-US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Ramirez </a:t>
                      </a:r>
                      <a:endParaRPr lang="en-US" sz="2400" b="1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ATC Building Room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Critical Thinking Assessment Process</a:t>
                      </a:r>
                    </a:p>
                    <a:p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 the 2012 campus convocation, De Anza began developing a tool for assessing our “Critical Thinking” ICC campus-wide. A collaborative demonstration of assessing Critical Thinking will ensue.</a:t>
                      </a:r>
                      <a:endParaRPr lang="en-US" sz="2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010400" y="5257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6705600" y="4876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295400" y="1676400"/>
          <a:ext cx="6477000" cy="4260954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53340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Breakout Session I: </a:t>
                      </a:r>
                      <a:endParaRPr lang="en-US" sz="2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	10:10—11:00 am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Mallory Newell &amp; Mary </a:t>
                      </a:r>
                      <a:r>
                        <a:rPr lang="en-US" sz="2400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Pape</a:t>
                      </a:r>
                      <a:endParaRPr lang="en-US" sz="2400" b="1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ATC Building Room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205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Assessing SSLOs and AUOs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session will focus on refining your current AUO/SSLO statements or developing brand new ones, with a focus on turning goals into learning outcomes. You will leave the session with a statement, assessment tool and timeline for implementation.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6705600" y="4876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295400" y="1676400"/>
          <a:ext cx="6477000" cy="4465820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53340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Breakout Session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II: </a:t>
                      </a:r>
                    </a:p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11:10—12:00 noon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Toño</a:t>
                      </a:r>
                      <a:r>
                        <a:rPr lang="en-US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Ramirez </a:t>
                      </a:r>
                      <a:endParaRPr lang="en-US" sz="2400" b="1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ATC Building Room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SLO Assessments Reveal Provocative Findings</a:t>
                      </a:r>
                    </a:p>
                    <a:p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best outcomes assessment work will occasionally yield surprising (and not always flattering) results.  In this workshop, a few examples of surprising results will be introduced and discussed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295400" y="1524000"/>
          <a:ext cx="6477000" cy="4595110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53340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Breakout Session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endParaRPr lang="en-US" sz="24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11:10—12:00 noon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Amy Leonard, Jeff </a:t>
                      </a:r>
                      <a:r>
                        <a:rPr lang="en-US" sz="2400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Schinske</a:t>
                      </a:r>
                      <a:r>
                        <a:rPr lang="en-US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&amp; Mary </a:t>
                      </a:r>
                      <a:r>
                        <a:rPr lang="en-US" sz="2400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Pape</a:t>
                      </a:r>
                      <a:endParaRPr lang="en-US" sz="2400" b="1" u="none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ATC Building Room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Assessment Process for Adjunct Faculty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Step by step assistance for completing a student learning outcome assessment: choosing method of assessment, providing assessment data, reflecting on results, and enhancing learning experiences based on results. </a:t>
                      </a:r>
                    </a:p>
                    <a:p>
                      <a:endParaRPr lang="en-US" sz="1800" b="1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239000" y="54864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6705600" y="48768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295400" y="1676400"/>
          <a:ext cx="6477000" cy="4291434"/>
        </p:xfrm>
        <a:graphic>
          <a:graphicData uri="http://schemas.openxmlformats.org/drawingml/2006/table">
            <a:tbl>
              <a:tblPr/>
              <a:tblGrid>
                <a:gridCol w="1771203"/>
                <a:gridCol w="4705797"/>
              </a:tblGrid>
              <a:tr h="76200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Breakout Session II: </a:t>
                      </a:r>
                    </a:p>
                    <a:p>
                      <a:pPr marL="0" marR="6413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	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11:10—12:00 noon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Facilitator</a:t>
                      </a:r>
                      <a:endParaRPr lang="en-U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Mayra Cruz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830"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</a:t>
                      </a:r>
                      <a:endParaRPr lang="en-U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ATC Building Room </a:t>
                      </a:r>
                      <a:endParaRPr lang="en-US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774">
                <a:tc gridSpan="2">
                  <a:txBody>
                    <a:bodyPr/>
                    <a:lstStyle/>
                    <a:p>
                      <a:pPr marL="64135" marR="6413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135" marR="6413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Taking It To the Next Level—Exploring Alternative Assessment Methods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6" y="414458"/>
            <a:ext cx="7504793" cy="5749931"/>
            <a:chOff x="106756200" y="105629169"/>
            <a:chExt cx="7035800" cy="5749172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32"/>
              <a:ext cx="6721475" cy="4774609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7467600" y="5181600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1586107"/>
              </p:ext>
            </p:extLst>
          </p:nvPr>
        </p:nvGraphicFramePr>
        <p:xfrm>
          <a:off x="1371600" y="1752600"/>
          <a:ext cx="6838950" cy="3928556"/>
        </p:xfrm>
        <a:graphic>
          <a:graphicData uri="http://schemas.openxmlformats.org/drawingml/2006/table">
            <a:tbl>
              <a:tblPr/>
              <a:tblGrid>
                <a:gridCol w="1679742"/>
                <a:gridCol w="5159208"/>
              </a:tblGrid>
              <a:tr h="63409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noon—1:00 pm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Lunch in Conference Room A &amp; B – special musical performance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47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Outcome  #2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Faculty will dialog on SLO work at course and program level adding final tweaks to the Comprehensive Program Review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2439685"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1:00—3:00 pm</a:t>
                      </a: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kern="1400" dirty="0">
                          <a:solidFill>
                            <a:srgbClr val="7A002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Individual Department Work:  Reaching for 100% SLOACs, PLOACs, Comprehensive Review document (due to your dean on April 24, 2014 by 5:00 pm</a:t>
                      </a:r>
                      <a:endParaRPr lang="en-US" sz="2000" b="1" kern="1400" dirty="0">
                        <a:solidFill>
                          <a:srgbClr val="7A002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kern="1400" dirty="0">
                          <a:solidFill>
                            <a:srgbClr val="7A002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Drop-in </a:t>
                      </a: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Help available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ATC Building, Room 205</a:t>
                      </a:r>
                    </a:p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N.B.</a:t>
                      </a:r>
                      <a:r>
                        <a:rPr lang="en-US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Please return signed (second time) Appendix H form to Mary </a:t>
                      </a:r>
                      <a:r>
                        <a:rPr lang="en-US" sz="18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Pape’s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box in the mailroom </a:t>
                      </a:r>
                      <a:endParaRPr lang="en-US" sz="2000" b="1" kern="1400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Control 1"/>
          <p:cNvSpPr>
            <a:spLocks noChangeArrowheads="1" noChangeShapeType="1"/>
          </p:cNvSpPr>
          <p:nvPr/>
        </p:nvSpPr>
        <p:spPr bwMode="auto">
          <a:xfrm>
            <a:off x="2114550" y="6167438"/>
            <a:ext cx="6515100" cy="18049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98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478</Words>
  <Application>Microsoft Office PowerPoint</Application>
  <PresentationFormat>On-screen Show (4:3)</PresentationFormat>
  <Paragraphs>131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Global, Cultural, Social, and Environmental Awareness</dc:title>
  <dc:creator>Administrator</dc:creator>
  <cp:lastModifiedBy>Mary Pape</cp:lastModifiedBy>
  <cp:revision>32</cp:revision>
  <cp:lastPrinted>2013-04-25T16:51:23Z</cp:lastPrinted>
  <dcterms:created xsi:type="dcterms:W3CDTF">2013-04-16T20:37:21Z</dcterms:created>
  <dcterms:modified xsi:type="dcterms:W3CDTF">2014-04-17T12:47:17Z</dcterms:modified>
</cp:coreProperties>
</file>