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59" r:id="rId4"/>
    <p:sldId id="260"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p:scale>
          <a:sx n="105" d="100"/>
          <a:sy n="105" d="100"/>
        </p:scale>
        <p:origin x="1384" y="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1A5E84-93A2-9A4D-93BE-47C59F035F2F}" type="datetimeFigureOut">
              <a:rPr lang="en-US" smtClean="0"/>
              <a:t>4/14/16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8156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702950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182334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F899717-4D3B-0F48-AA82-7D86B10FD22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836411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38127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D1A5E84-93A2-9A4D-93BE-47C59F035F2F}" type="datetimeFigureOut">
              <a:rPr lang="en-US" smtClean="0"/>
              <a:t>4/14/16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74112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D1A5E84-93A2-9A4D-93BE-47C59F035F2F}" type="datetimeFigureOut">
              <a:rPr lang="en-US" smtClean="0"/>
              <a:t>4/14/16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60339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1A5E84-93A2-9A4D-93BE-47C59F035F2F}" type="datetimeFigureOut">
              <a:rPr lang="en-US" smtClean="0"/>
              <a:t>4/14/16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510938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D1A5E84-93A2-9A4D-93BE-47C59F035F2F}" type="datetimeFigureOut">
              <a:rPr lang="en-US" smtClean="0"/>
              <a:t>4/14/16</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F899717-4D3B-0F48-AA82-7D86B10FD221}" type="slidenum">
              <a:rPr lang="en-US" smtClean="0"/>
              <a:t>‹#›</a:t>
            </a:fld>
            <a:endParaRPr lang="en-US"/>
          </a:p>
        </p:txBody>
      </p:sp>
    </p:spTree>
    <p:extLst>
      <p:ext uri="{BB962C8B-B14F-4D97-AF65-F5344CB8AC3E}">
        <p14:creationId xmlns:p14="http://schemas.microsoft.com/office/powerpoint/2010/main" val="170825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1A5E84-93A2-9A4D-93BE-47C59F035F2F}" type="datetimeFigureOut">
              <a:rPr lang="en-US" smtClean="0"/>
              <a:t>4/14/16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64496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1A5E84-93A2-9A4D-93BE-47C59F035F2F}" type="datetimeFigureOut">
              <a:rPr lang="en-US" smtClean="0"/>
              <a:t>4/14/16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26041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28382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1A5E84-93A2-9A4D-93BE-47C59F035F2F}" type="datetimeFigureOut">
              <a:rPr lang="en-US" smtClean="0"/>
              <a:t>4/14/16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629274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1A5E84-93A2-9A4D-93BE-47C59F035F2F}" type="datetimeFigureOut">
              <a:rPr lang="en-US" smtClean="0"/>
              <a:t>4/14/16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201134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D1A5E84-93A2-9A4D-93BE-47C59F035F2F}" type="datetimeFigureOut">
              <a:rPr lang="en-US" smtClean="0"/>
              <a:t>4/14/16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15657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62474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A5E84-93A2-9A4D-93BE-47C59F035F2F}" type="datetimeFigureOut">
              <a:rPr lang="en-US" smtClean="0"/>
              <a:t>4/14/16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99717-4D3B-0F48-AA82-7D86B10FD221}" type="slidenum">
              <a:rPr lang="en-US" smtClean="0"/>
              <a:t>‹#›</a:t>
            </a:fld>
            <a:endParaRPr lang="en-US"/>
          </a:p>
        </p:txBody>
      </p:sp>
    </p:spTree>
    <p:extLst>
      <p:ext uri="{BB962C8B-B14F-4D97-AF65-F5344CB8AC3E}">
        <p14:creationId xmlns:p14="http://schemas.microsoft.com/office/powerpoint/2010/main" val="18371644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D1A5E84-93A2-9A4D-93BE-47C59F035F2F}" type="datetimeFigureOut">
              <a:rPr lang="en-US" smtClean="0"/>
              <a:t>4/14/16</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F899717-4D3B-0F48-AA82-7D86B10FD221}" type="slidenum">
              <a:rPr lang="en-US" smtClean="0"/>
              <a:t>‹#›</a:t>
            </a:fld>
            <a:endParaRPr lang="en-US"/>
          </a:p>
        </p:txBody>
      </p:sp>
    </p:spTree>
    <p:extLst>
      <p:ext uri="{BB962C8B-B14F-4D97-AF65-F5344CB8AC3E}">
        <p14:creationId xmlns:p14="http://schemas.microsoft.com/office/powerpoint/2010/main" val="1440435463"/>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a.org/acrl/standards/informationliteracycompetency" TargetMode="External"/><Relationship Id="rId3" Type="http://schemas.openxmlformats.org/officeDocument/2006/relationships/hyperlink" Target="http://www.ala.org/acrl/standards/ilframewo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SLO Convocation 2016</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Locate, Critically Evaluate, Synthesize, Communicate Information</a:t>
            </a:r>
          </a:p>
          <a:p>
            <a:r>
              <a:rPr lang="en-US" dirty="0" smtClean="0"/>
              <a:t>Information Literacy at the Library and Beyond</a:t>
            </a:r>
          </a:p>
          <a:p>
            <a:endParaRPr lang="en-US" dirty="0"/>
          </a:p>
          <a:p>
            <a:pPr algn="r"/>
            <a:r>
              <a:rPr lang="en-US" sz="1800" dirty="0" smtClean="0"/>
              <a:t>April 15, 2016</a:t>
            </a:r>
            <a:endParaRPr lang="en-US" sz="1800" dirty="0"/>
          </a:p>
        </p:txBody>
      </p:sp>
    </p:spTree>
    <p:extLst>
      <p:ext uri="{BB962C8B-B14F-4D97-AF65-F5344CB8AC3E}">
        <p14:creationId xmlns:p14="http://schemas.microsoft.com/office/powerpoint/2010/main" val="483422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Information Literacy Competency Standards for Higher </a:t>
            </a:r>
            <a:r>
              <a:rPr lang="en-US" b="1" dirty="0" smtClean="0"/>
              <a:t>Education</a:t>
            </a:r>
            <a:br>
              <a:rPr lang="en-US" b="1" dirty="0" smtClean="0"/>
            </a:br>
            <a:r>
              <a:rPr lang="en-US" sz="1600" b="1" dirty="0" smtClean="0"/>
              <a:t>Association of College and Research Libraries, January 2000</a:t>
            </a:r>
            <a:endParaRPr lang="en-US" sz="1600" dirty="0"/>
          </a:p>
        </p:txBody>
      </p:sp>
      <p:sp>
        <p:nvSpPr>
          <p:cNvPr id="3" name="Content Placeholder 2"/>
          <p:cNvSpPr>
            <a:spLocks noGrp="1"/>
          </p:cNvSpPr>
          <p:nvPr>
            <p:ph idx="1"/>
          </p:nvPr>
        </p:nvSpPr>
        <p:spPr>
          <a:xfrm>
            <a:off x="838200" y="2010560"/>
            <a:ext cx="10515600" cy="4351338"/>
          </a:xfrm>
        </p:spPr>
        <p:txBody>
          <a:bodyPr/>
          <a:lstStyle/>
          <a:p>
            <a:r>
              <a:rPr lang="en-US" dirty="0"/>
              <a:t>Determine the extent of information needed</a:t>
            </a:r>
          </a:p>
          <a:p>
            <a:r>
              <a:rPr lang="en-US" dirty="0"/>
              <a:t>Access the needed information effectively and efficiently</a:t>
            </a:r>
          </a:p>
          <a:p>
            <a:r>
              <a:rPr lang="en-US" dirty="0"/>
              <a:t>Evaluate information and its sources critically</a:t>
            </a:r>
          </a:p>
          <a:p>
            <a:r>
              <a:rPr lang="en-US" dirty="0"/>
              <a:t>Incorporate selected information into one’s knowledge base</a:t>
            </a:r>
          </a:p>
          <a:p>
            <a:r>
              <a:rPr lang="en-US" dirty="0"/>
              <a:t>Use information effectively to accomplish a specific purpose</a:t>
            </a:r>
          </a:p>
          <a:p>
            <a:r>
              <a:rPr lang="en-US" dirty="0"/>
              <a:t>Understand the economic, legal, and social issues surrounding the use of information, and access and use information ethically and legally</a:t>
            </a:r>
          </a:p>
          <a:p>
            <a:endParaRPr lang="en-US" dirty="0"/>
          </a:p>
        </p:txBody>
      </p:sp>
    </p:spTree>
    <p:extLst>
      <p:ext uri="{BB962C8B-B14F-4D97-AF65-F5344CB8AC3E}">
        <p14:creationId xmlns:p14="http://schemas.microsoft.com/office/powerpoint/2010/main" val="1878366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Milestones</a:t>
            </a:r>
            <a:endParaRPr lang="en-US" dirty="0"/>
          </a:p>
        </p:txBody>
      </p:sp>
      <p:sp>
        <p:nvSpPr>
          <p:cNvPr id="3" name="Content Placeholder 2"/>
          <p:cNvSpPr>
            <a:spLocks noGrp="1"/>
          </p:cNvSpPr>
          <p:nvPr>
            <p:ph idx="1"/>
          </p:nvPr>
        </p:nvSpPr>
        <p:spPr/>
        <p:txBody>
          <a:bodyPr>
            <a:normAutofit fontScale="92500"/>
          </a:bodyPr>
          <a:lstStyle/>
          <a:p>
            <a:r>
              <a:rPr lang="en-US" dirty="0"/>
              <a:t>In 2009 the Library successfully advocated for the inclusion of </a:t>
            </a:r>
            <a:r>
              <a:rPr lang="en-US" dirty="0" smtClean="0"/>
              <a:t>Information </a:t>
            </a:r>
            <a:r>
              <a:rPr lang="en-US" dirty="0"/>
              <a:t>L</a:t>
            </a:r>
            <a:r>
              <a:rPr lang="en-US" dirty="0" smtClean="0"/>
              <a:t>iteracy </a:t>
            </a:r>
            <a:r>
              <a:rPr lang="en-US" dirty="0"/>
              <a:t>as one of the College’s Institutional Core </a:t>
            </a:r>
            <a:r>
              <a:rPr lang="en-US" dirty="0" smtClean="0"/>
              <a:t>Competencies</a:t>
            </a:r>
            <a:endParaRPr lang="en-US" dirty="0"/>
          </a:p>
          <a:p>
            <a:r>
              <a:rPr lang="en-US" dirty="0"/>
              <a:t>Information Literacy added as new requirement in 2011 (GE Steering Committee proposal; approved by Senate - all-faculty vote)</a:t>
            </a:r>
          </a:p>
          <a:p>
            <a:r>
              <a:rPr lang="en-US" dirty="0"/>
              <a:t>Implementation Plan </a:t>
            </a:r>
            <a:r>
              <a:rPr lang="en-US" dirty="0" smtClean="0"/>
              <a:t>Approved by Academic Senate January 11, 2016</a:t>
            </a:r>
          </a:p>
          <a:p>
            <a:r>
              <a:rPr lang="en-US" dirty="0"/>
              <a:t>Renaming Area A of the GE Pattern to "Communication, Expression, Critical Thinking, and Information Literacy" goes into effect Fall 2016.  By taking either Speech 1 or Speech 10, students who graduate with a degree will fulfill the Information Literacy requirement</a:t>
            </a:r>
          </a:p>
          <a:p>
            <a:endParaRPr lang="en-US" dirty="0"/>
          </a:p>
        </p:txBody>
      </p:sp>
    </p:spTree>
    <p:extLst>
      <p:ext uri="{BB962C8B-B14F-4D97-AF65-F5344CB8AC3E}">
        <p14:creationId xmlns:p14="http://schemas.microsoft.com/office/powerpoint/2010/main" val="536145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Literacy at De Anza</a:t>
            </a:r>
            <a:endParaRPr lang="en-US" dirty="0"/>
          </a:p>
        </p:txBody>
      </p:sp>
      <p:sp>
        <p:nvSpPr>
          <p:cNvPr id="3" name="Content Placeholder 2"/>
          <p:cNvSpPr>
            <a:spLocks noGrp="1"/>
          </p:cNvSpPr>
          <p:nvPr>
            <p:ph idx="1"/>
          </p:nvPr>
        </p:nvSpPr>
        <p:spPr/>
        <p:txBody>
          <a:bodyPr>
            <a:normAutofit/>
          </a:bodyPr>
          <a:lstStyle/>
          <a:p>
            <a:pPr marL="0" indent="0">
              <a:buNone/>
            </a:pPr>
            <a:r>
              <a:rPr lang="en-US" dirty="0"/>
              <a:t>Students will recognize when information is needed and locate, critically evaluate, synthesize, and communicate information in various formats. They will use appropriate resources and technologies while understanding the social, legal, and ethical issues for information and its </a:t>
            </a:r>
            <a:r>
              <a:rPr lang="en-US" dirty="0" smtClean="0"/>
              <a:t>use.</a:t>
            </a:r>
            <a:endParaRPr lang="en-US" dirty="0"/>
          </a:p>
        </p:txBody>
      </p:sp>
    </p:spTree>
    <p:extLst>
      <p:ext uri="{BB962C8B-B14F-4D97-AF65-F5344CB8AC3E}">
        <p14:creationId xmlns:p14="http://schemas.microsoft.com/office/powerpoint/2010/main" val="1118981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899532"/>
            <a:ext cx="9613861" cy="1080938"/>
          </a:xfrm>
        </p:spPr>
        <p:txBody>
          <a:bodyPr>
            <a:normAutofit fontScale="90000"/>
          </a:bodyPr>
          <a:lstStyle/>
          <a:p>
            <a:r>
              <a:rPr lang="en-US" sz="3100" dirty="0" smtClean="0"/>
              <a:t>The </a:t>
            </a:r>
            <a:r>
              <a:rPr lang="en-US" sz="3100" dirty="0"/>
              <a:t>all-faculty vote stipulated that a course fulfilling the Information Literacy requirement must teach students how </a:t>
            </a:r>
            <a:r>
              <a:rPr lang="en-US" sz="3100" dirty="0" smtClean="0"/>
              <a:t>to:</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Recognize when information is necessary</a:t>
            </a:r>
          </a:p>
          <a:p>
            <a:r>
              <a:rPr lang="en-US" dirty="0"/>
              <a:t>Develop effective research strategies</a:t>
            </a:r>
          </a:p>
          <a:p>
            <a:r>
              <a:rPr lang="en-US" dirty="0"/>
              <a:t>Locate, retrieve and use information in a variety of formats</a:t>
            </a:r>
          </a:p>
          <a:p>
            <a:r>
              <a:rPr lang="en-US" dirty="0"/>
              <a:t>Critically evaluate and synthesize information</a:t>
            </a:r>
          </a:p>
          <a:p>
            <a:r>
              <a:rPr lang="en-US" dirty="0"/>
              <a:t>Effectively create, present, and communicate using technology tools</a:t>
            </a:r>
          </a:p>
          <a:p>
            <a:r>
              <a:rPr lang="en-US" dirty="0"/>
              <a:t>Determine which technology resources will produce the desired results</a:t>
            </a:r>
          </a:p>
          <a:p>
            <a:r>
              <a:rPr lang="en-US" dirty="0"/>
              <a:t>Use current technology to acquire, organize, analyze, and communicate information</a:t>
            </a:r>
          </a:p>
          <a:p>
            <a:r>
              <a:rPr lang="en-US" dirty="0"/>
              <a:t>Understand the social, legal, and ethical issues relating to information and its </a:t>
            </a:r>
            <a:r>
              <a:rPr lang="en-US" dirty="0" smtClean="0"/>
              <a:t>use</a:t>
            </a:r>
          </a:p>
          <a:p>
            <a:endParaRPr lang="en-US" dirty="0"/>
          </a:p>
          <a:p>
            <a:r>
              <a:rPr lang="en-US" dirty="0"/>
              <a:t>The course must also include a Library </a:t>
            </a:r>
            <a:r>
              <a:rPr lang="en-US" dirty="0" smtClean="0"/>
              <a:t>Orientation</a:t>
            </a:r>
            <a:endParaRPr lang="en-US" dirty="0"/>
          </a:p>
        </p:txBody>
      </p:sp>
    </p:spTree>
    <p:extLst>
      <p:ext uri="{BB962C8B-B14F-4D97-AF65-F5344CB8AC3E}">
        <p14:creationId xmlns:p14="http://schemas.microsoft.com/office/powerpoint/2010/main" val="831406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676"/>
            <a:ext cx="10515600" cy="5889287"/>
          </a:xfrm>
        </p:spPr>
        <p:txBody>
          <a:bodyPr>
            <a:normAutofit/>
          </a:bodyPr>
          <a:lstStyle/>
          <a:p>
            <a:pPr marL="0" indent="0" algn="ctr">
              <a:buNone/>
            </a:pPr>
            <a:r>
              <a:rPr lang="en-US" sz="1600" dirty="0" smtClean="0"/>
              <a:t>Notes</a:t>
            </a:r>
          </a:p>
          <a:p>
            <a:pPr marL="0" indent="0">
              <a:buNone/>
            </a:pPr>
            <a:r>
              <a:rPr lang="en-US" sz="1600" dirty="0" smtClean="0"/>
              <a:t>Association of College and Research Libraries’ Information </a:t>
            </a:r>
            <a:r>
              <a:rPr lang="en-US" sz="1600" dirty="0"/>
              <a:t>Literacy Competency Standards for Higher </a:t>
            </a:r>
            <a:r>
              <a:rPr lang="en-US" sz="1600" dirty="0" smtClean="0"/>
              <a:t>Education, adopted January 2000: </a:t>
            </a:r>
            <a:r>
              <a:rPr lang="en-US" sz="1600" dirty="0" smtClean="0">
                <a:hlinkClick r:id="rId2"/>
              </a:rPr>
              <a:t>http://www.ala.org/acrl/standards/informationliteracycompetency</a:t>
            </a:r>
            <a:endParaRPr lang="en-US" sz="1600" dirty="0" smtClean="0"/>
          </a:p>
          <a:p>
            <a:pPr marL="0" indent="0">
              <a:buNone/>
            </a:pPr>
            <a:r>
              <a:rPr lang="en-US" sz="1600" dirty="0" smtClean="0"/>
              <a:t>Association of College and Research Libraries’ </a:t>
            </a:r>
            <a:r>
              <a:rPr lang="en-US" sz="1600" dirty="0" smtClean="0"/>
              <a:t>Framework </a:t>
            </a:r>
            <a:r>
              <a:rPr lang="en-US" sz="1600" dirty="0"/>
              <a:t>for Information Literacy for Higher </a:t>
            </a:r>
            <a:r>
              <a:rPr lang="en-US" sz="1600" dirty="0" smtClean="0"/>
              <a:t>Education, adopted February 2015: </a:t>
            </a:r>
            <a:r>
              <a:rPr lang="en-US" sz="1600" dirty="0" smtClean="0">
                <a:hlinkClick r:id="rId3"/>
              </a:rPr>
              <a:t>http://www.ala.org/acrl/standards/ilframework</a:t>
            </a:r>
            <a:endParaRPr lang="en-US" sz="1600" dirty="0"/>
          </a:p>
        </p:txBody>
      </p:sp>
    </p:spTree>
    <p:extLst>
      <p:ext uri="{BB962C8B-B14F-4D97-AF65-F5344CB8AC3E}">
        <p14:creationId xmlns:p14="http://schemas.microsoft.com/office/powerpoint/2010/main" val="2142230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1468</TotalTime>
  <Words>352</Words>
  <Application>Microsoft Macintosh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Trebuchet MS</vt:lpstr>
      <vt:lpstr>Arial</vt:lpstr>
      <vt:lpstr>Berlin</vt:lpstr>
      <vt:lpstr>SLO Convocation 2016</vt:lpstr>
      <vt:lpstr>Information Literacy Competency Standards for Higher Education Association of College and Research Libraries, January 2000</vt:lpstr>
      <vt:lpstr>Milestones</vt:lpstr>
      <vt:lpstr>Information Literacy at De Anza</vt:lpstr>
      <vt:lpstr>The all-faculty vote stipulated that a course fulfilling the Information Literacy requirement must teach students how to: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 Convocation 2016</dc:title>
  <dc:creator>Microsoft Office User</dc:creator>
  <cp:lastModifiedBy>Microsoft Office User</cp:lastModifiedBy>
  <cp:revision>11</cp:revision>
  <dcterms:created xsi:type="dcterms:W3CDTF">2016-04-14T15:00:22Z</dcterms:created>
  <dcterms:modified xsi:type="dcterms:W3CDTF">2016-04-15T15:28:30Z</dcterms:modified>
</cp:coreProperties>
</file>