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708" r:id="rId3"/>
  </p:sldMasterIdLst>
  <p:notesMasterIdLst>
    <p:notesMasterId r:id="rId44"/>
  </p:notesMasterIdLst>
  <p:handoutMasterIdLst>
    <p:handoutMasterId r:id="rId45"/>
  </p:handoutMasterIdLst>
  <p:sldIdLst>
    <p:sldId id="258" r:id="rId4"/>
    <p:sldId id="374" r:id="rId5"/>
    <p:sldId id="373" r:id="rId6"/>
    <p:sldId id="370" r:id="rId7"/>
    <p:sldId id="375" r:id="rId8"/>
    <p:sldId id="389" r:id="rId9"/>
    <p:sldId id="376" r:id="rId10"/>
    <p:sldId id="390" r:id="rId11"/>
    <p:sldId id="377" r:id="rId12"/>
    <p:sldId id="380" r:id="rId13"/>
    <p:sldId id="391" r:id="rId14"/>
    <p:sldId id="381" r:id="rId15"/>
    <p:sldId id="392" r:id="rId16"/>
    <p:sldId id="369" r:id="rId17"/>
    <p:sldId id="302" r:id="rId18"/>
    <p:sldId id="365" r:id="rId19"/>
    <p:sldId id="385" r:id="rId20"/>
    <p:sldId id="386" r:id="rId21"/>
    <p:sldId id="384" r:id="rId22"/>
    <p:sldId id="387" r:id="rId23"/>
    <p:sldId id="388" r:id="rId24"/>
    <p:sldId id="359" r:id="rId25"/>
    <p:sldId id="290" r:id="rId26"/>
    <p:sldId id="296" r:id="rId27"/>
    <p:sldId id="378" r:id="rId28"/>
    <p:sldId id="379" r:id="rId29"/>
    <p:sldId id="297" r:id="rId30"/>
    <p:sldId id="347" r:id="rId31"/>
    <p:sldId id="299" r:id="rId32"/>
    <p:sldId id="295" r:id="rId33"/>
    <p:sldId id="300" r:id="rId34"/>
    <p:sldId id="284" r:id="rId35"/>
    <p:sldId id="348" r:id="rId36"/>
    <p:sldId id="331" r:id="rId37"/>
    <p:sldId id="332" r:id="rId38"/>
    <p:sldId id="333" r:id="rId39"/>
    <p:sldId id="334" r:id="rId40"/>
    <p:sldId id="337" r:id="rId41"/>
    <p:sldId id="338" r:id="rId42"/>
    <p:sldId id="366" r:id="rId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F8F8"/>
    <a:srgbClr val="CC9900"/>
    <a:srgbClr val="D6A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3500" autoAdjust="0"/>
  </p:normalViewPr>
  <p:slideViewPr>
    <p:cSldViewPr>
      <p:cViewPr varScale="1">
        <p:scale>
          <a:sx n="70" d="100"/>
          <a:sy n="70"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114"/>
    </p:cViewPr>
  </p:sorterViewPr>
  <p:notesViewPr>
    <p:cSldViewPr>
      <p:cViewPr varScale="1">
        <p:scale>
          <a:sx n="56" d="100"/>
          <a:sy n="56" d="100"/>
        </p:scale>
        <p:origin x="-2532"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70194-ACF4-4207-B2EA-E1D00CBF5A03}"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US"/>
        </a:p>
      </dgm:t>
    </dgm:pt>
    <dgm:pt modelId="{6F50CB21-95BE-4338-AAC0-15B442B0EE56}">
      <dgm:prSet phldrT="[Text]" custT="1"/>
      <dgm:spPr>
        <a:solidFill>
          <a:schemeClr val="accent2">
            <a:hueOff val="0"/>
            <a:satOff val="0"/>
            <a:lumOff val="0"/>
          </a:schemeClr>
        </a:solidFill>
      </dgm:spPr>
      <dgm:t>
        <a:bodyPr/>
        <a:lstStyle/>
        <a:p>
          <a:r>
            <a:rPr lang="en-US" sz="1800" dirty="0" smtClean="0"/>
            <a:t>Outcome </a:t>
          </a:r>
          <a:r>
            <a:rPr lang="en-US" sz="1800" dirty="0"/>
            <a:t>Defined </a:t>
          </a:r>
        </a:p>
        <a:p>
          <a:r>
            <a:rPr lang="en-US" sz="1800" dirty="0"/>
            <a:t>(Redefined)</a:t>
          </a:r>
        </a:p>
      </dgm:t>
    </dgm:pt>
    <dgm:pt modelId="{F3B99C0C-5A46-414B-BDAC-FDB972B4A7AC}" type="parTrans" cxnId="{F3845CD7-67C1-4974-92B1-9CFBBF3C7479}">
      <dgm:prSet/>
      <dgm:spPr/>
      <dgm:t>
        <a:bodyPr/>
        <a:lstStyle/>
        <a:p>
          <a:endParaRPr lang="en-US"/>
        </a:p>
      </dgm:t>
    </dgm:pt>
    <dgm:pt modelId="{3C2E0CA7-7305-4C67-B46F-B55E2039347A}" type="sibTrans" cxnId="{F3845CD7-67C1-4974-92B1-9CFBBF3C7479}">
      <dgm:prSet/>
      <dgm:spPr/>
      <dgm:t>
        <a:bodyPr/>
        <a:lstStyle/>
        <a:p>
          <a:endParaRPr lang="en-US"/>
        </a:p>
      </dgm:t>
    </dgm:pt>
    <dgm:pt modelId="{1E9548F1-8D91-44C9-8BB9-64C1279B9D3E}">
      <dgm:prSet phldrT="[Text]"/>
      <dgm:spPr/>
      <dgm:t>
        <a:bodyPr/>
        <a:lstStyle/>
        <a:p>
          <a:r>
            <a:rPr lang="en-US" dirty="0"/>
            <a:t>Conduct assessments</a:t>
          </a:r>
        </a:p>
      </dgm:t>
    </dgm:pt>
    <dgm:pt modelId="{0A53217C-F5FF-4C5E-8199-CD0B6C9A50A3}" type="parTrans" cxnId="{6C7EAFE6-5834-4AEE-B1DD-82033E700F69}">
      <dgm:prSet/>
      <dgm:spPr/>
      <dgm:t>
        <a:bodyPr/>
        <a:lstStyle/>
        <a:p>
          <a:endParaRPr lang="en-US"/>
        </a:p>
      </dgm:t>
    </dgm:pt>
    <dgm:pt modelId="{46C71120-12A1-46A2-8F8B-B8E1221009A4}" type="sibTrans" cxnId="{6C7EAFE6-5834-4AEE-B1DD-82033E700F69}">
      <dgm:prSet/>
      <dgm:spPr/>
      <dgm:t>
        <a:bodyPr/>
        <a:lstStyle/>
        <a:p>
          <a:endParaRPr lang="en-US"/>
        </a:p>
      </dgm:t>
    </dgm:pt>
    <dgm:pt modelId="{F48635BF-1C59-4C84-B70C-DD30BFF66DEB}">
      <dgm:prSet phldrT="[Text]"/>
      <dgm:spPr/>
      <dgm:t>
        <a:bodyPr/>
        <a:lstStyle/>
        <a:p>
          <a:r>
            <a:rPr lang="en-US"/>
            <a:t>Summarizing data</a:t>
          </a:r>
        </a:p>
      </dgm:t>
    </dgm:pt>
    <dgm:pt modelId="{7A901C13-74AF-4D30-A4EF-5AA4544C499A}" type="parTrans" cxnId="{1403D2E9-0F50-4DCA-8450-458775C56D7E}">
      <dgm:prSet/>
      <dgm:spPr/>
      <dgm:t>
        <a:bodyPr/>
        <a:lstStyle/>
        <a:p>
          <a:endParaRPr lang="en-US"/>
        </a:p>
      </dgm:t>
    </dgm:pt>
    <dgm:pt modelId="{DECFDE2E-EB3A-4049-874D-E1466FE96895}" type="sibTrans" cxnId="{1403D2E9-0F50-4DCA-8450-458775C56D7E}">
      <dgm:prSet/>
      <dgm:spPr/>
      <dgm:t>
        <a:bodyPr/>
        <a:lstStyle/>
        <a:p>
          <a:endParaRPr lang="en-US"/>
        </a:p>
      </dgm:t>
    </dgm:pt>
    <dgm:pt modelId="{1091652D-733B-4C12-87AE-B92F9956B79F}">
      <dgm:prSet phldrT="[Text]"/>
      <dgm:spPr/>
      <dgm:t>
        <a:bodyPr/>
        <a:lstStyle/>
        <a:p>
          <a:r>
            <a:rPr lang="en-US" dirty="0"/>
            <a:t>Reflection</a:t>
          </a:r>
        </a:p>
      </dgm:t>
    </dgm:pt>
    <dgm:pt modelId="{0CA936A6-0144-4779-8E88-C2F042B13AAC}" type="parTrans" cxnId="{89848ACD-F237-42D0-ADF4-26024C451618}">
      <dgm:prSet/>
      <dgm:spPr/>
      <dgm:t>
        <a:bodyPr/>
        <a:lstStyle/>
        <a:p>
          <a:endParaRPr lang="en-US"/>
        </a:p>
      </dgm:t>
    </dgm:pt>
    <dgm:pt modelId="{6E9F7684-6666-4DA0-A7B4-5F86CAD34908}" type="sibTrans" cxnId="{89848ACD-F237-42D0-ADF4-26024C451618}">
      <dgm:prSet/>
      <dgm:spPr/>
      <dgm:t>
        <a:bodyPr/>
        <a:lstStyle/>
        <a:p>
          <a:endParaRPr lang="en-US"/>
        </a:p>
      </dgm:t>
    </dgm:pt>
    <dgm:pt modelId="{554EA131-3F45-4E16-A281-C653E96AFFF9}">
      <dgm:prSet phldrT="[Text]"/>
      <dgm:spPr/>
      <dgm:t>
        <a:bodyPr/>
        <a:lstStyle/>
        <a:p>
          <a:r>
            <a:rPr lang="en-US" dirty="0"/>
            <a:t>Enhancement</a:t>
          </a:r>
        </a:p>
      </dgm:t>
    </dgm:pt>
    <dgm:pt modelId="{E028614C-FEE7-4C77-9CFB-D47846DA36D9}" type="parTrans" cxnId="{07A3E86E-C4F9-401C-AC7F-73C44F208A6A}">
      <dgm:prSet/>
      <dgm:spPr/>
      <dgm:t>
        <a:bodyPr/>
        <a:lstStyle/>
        <a:p>
          <a:endParaRPr lang="en-US"/>
        </a:p>
      </dgm:t>
    </dgm:pt>
    <dgm:pt modelId="{D6AA5FB5-D78C-4CC6-B5F3-1CF8C857C25A}" type="sibTrans" cxnId="{07A3E86E-C4F9-401C-AC7F-73C44F208A6A}">
      <dgm:prSet/>
      <dgm:spPr/>
      <dgm:t>
        <a:bodyPr/>
        <a:lstStyle/>
        <a:p>
          <a:endParaRPr lang="en-US"/>
        </a:p>
      </dgm:t>
    </dgm:pt>
    <dgm:pt modelId="{5482E0A6-F9D0-4FF2-8B81-5833B89EF7AB}">
      <dgm:prSet/>
      <dgm:spPr/>
      <dgm:t>
        <a:bodyPr/>
        <a:lstStyle/>
        <a:p>
          <a:r>
            <a:rPr lang="en-US" dirty="0"/>
            <a:t>Plan methods of assessment</a:t>
          </a:r>
        </a:p>
      </dgm:t>
    </dgm:pt>
    <dgm:pt modelId="{034715CA-656B-4D36-830B-8614A2882B96}" type="parTrans" cxnId="{B2A7A665-3F9F-49D5-9100-620559C8A27C}">
      <dgm:prSet/>
      <dgm:spPr/>
      <dgm:t>
        <a:bodyPr/>
        <a:lstStyle/>
        <a:p>
          <a:endParaRPr lang="en-US"/>
        </a:p>
      </dgm:t>
    </dgm:pt>
    <dgm:pt modelId="{40EAFDD6-1D84-4845-B736-BCD7EB3DCDF9}" type="sibTrans" cxnId="{B2A7A665-3F9F-49D5-9100-620559C8A27C}">
      <dgm:prSet/>
      <dgm:spPr/>
      <dgm:t>
        <a:bodyPr/>
        <a:lstStyle/>
        <a:p>
          <a:endParaRPr lang="en-US"/>
        </a:p>
      </dgm:t>
    </dgm:pt>
    <dgm:pt modelId="{86BC4314-B084-48DC-B4D6-AC4E9334EE3F}" type="pres">
      <dgm:prSet presAssocID="{4C170194-ACF4-4207-B2EA-E1D00CBF5A03}" presName="cycle" presStyleCnt="0">
        <dgm:presLayoutVars>
          <dgm:dir/>
          <dgm:resizeHandles val="exact"/>
        </dgm:presLayoutVars>
      </dgm:prSet>
      <dgm:spPr/>
      <dgm:t>
        <a:bodyPr/>
        <a:lstStyle/>
        <a:p>
          <a:endParaRPr lang="en-US"/>
        </a:p>
      </dgm:t>
    </dgm:pt>
    <dgm:pt modelId="{5331EAB7-4D89-44BB-A90A-AACD0F920372}" type="pres">
      <dgm:prSet presAssocID="{6F50CB21-95BE-4338-AAC0-15B442B0EE56}" presName="node" presStyleLbl="node1" presStyleIdx="0" presStyleCnt="6">
        <dgm:presLayoutVars>
          <dgm:bulletEnabled val="1"/>
        </dgm:presLayoutVars>
      </dgm:prSet>
      <dgm:spPr/>
      <dgm:t>
        <a:bodyPr/>
        <a:lstStyle/>
        <a:p>
          <a:endParaRPr lang="en-US"/>
        </a:p>
      </dgm:t>
    </dgm:pt>
    <dgm:pt modelId="{AD984B28-39D4-4489-906C-8BD750D8421E}" type="pres">
      <dgm:prSet presAssocID="{6F50CB21-95BE-4338-AAC0-15B442B0EE56}" presName="spNode" presStyleCnt="0"/>
      <dgm:spPr/>
    </dgm:pt>
    <dgm:pt modelId="{5225A3AB-A5AE-4763-9169-7B9C94E67C2A}" type="pres">
      <dgm:prSet presAssocID="{3C2E0CA7-7305-4C67-B46F-B55E2039347A}" presName="sibTrans" presStyleLbl="sibTrans1D1" presStyleIdx="0" presStyleCnt="6"/>
      <dgm:spPr/>
      <dgm:t>
        <a:bodyPr/>
        <a:lstStyle/>
        <a:p>
          <a:endParaRPr lang="en-US"/>
        </a:p>
      </dgm:t>
    </dgm:pt>
    <dgm:pt modelId="{A0B90628-DC24-4D00-9FA4-5CF672D18962}" type="pres">
      <dgm:prSet presAssocID="{5482E0A6-F9D0-4FF2-8B81-5833B89EF7AB}" presName="node" presStyleLbl="node1" presStyleIdx="1" presStyleCnt="6">
        <dgm:presLayoutVars>
          <dgm:bulletEnabled val="1"/>
        </dgm:presLayoutVars>
      </dgm:prSet>
      <dgm:spPr/>
      <dgm:t>
        <a:bodyPr/>
        <a:lstStyle/>
        <a:p>
          <a:endParaRPr lang="en-US"/>
        </a:p>
      </dgm:t>
    </dgm:pt>
    <dgm:pt modelId="{2B42BEE0-7244-4025-83F3-8D1F6D50D9ED}" type="pres">
      <dgm:prSet presAssocID="{5482E0A6-F9D0-4FF2-8B81-5833B89EF7AB}" presName="spNode" presStyleCnt="0"/>
      <dgm:spPr/>
    </dgm:pt>
    <dgm:pt modelId="{D452B7D9-64FD-4965-982E-BCDF5D6B2D3B}" type="pres">
      <dgm:prSet presAssocID="{40EAFDD6-1D84-4845-B736-BCD7EB3DCDF9}" presName="sibTrans" presStyleLbl="sibTrans1D1" presStyleIdx="1" presStyleCnt="6"/>
      <dgm:spPr/>
      <dgm:t>
        <a:bodyPr/>
        <a:lstStyle/>
        <a:p>
          <a:endParaRPr lang="en-US"/>
        </a:p>
      </dgm:t>
    </dgm:pt>
    <dgm:pt modelId="{2709B553-79BD-43B1-9925-FF555B86F4E2}" type="pres">
      <dgm:prSet presAssocID="{1E9548F1-8D91-44C9-8BB9-64C1279B9D3E}" presName="node" presStyleLbl="node1" presStyleIdx="2" presStyleCnt="6" custRadScaleRad="101182" custRadScaleInc="-6615">
        <dgm:presLayoutVars>
          <dgm:bulletEnabled val="1"/>
        </dgm:presLayoutVars>
      </dgm:prSet>
      <dgm:spPr/>
      <dgm:t>
        <a:bodyPr/>
        <a:lstStyle/>
        <a:p>
          <a:endParaRPr lang="en-US"/>
        </a:p>
      </dgm:t>
    </dgm:pt>
    <dgm:pt modelId="{61B4838D-BE56-44ED-A7DC-2B74BB04074C}" type="pres">
      <dgm:prSet presAssocID="{1E9548F1-8D91-44C9-8BB9-64C1279B9D3E}" presName="spNode" presStyleCnt="0"/>
      <dgm:spPr/>
    </dgm:pt>
    <dgm:pt modelId="{09EF18BE-EE4E-4762-9D07-64472625E652}" type="pres">
      <dgm:prSet presAssocID="{46C71120-12A1-46A2-8F8B-B8E1221009A4}" presName="sibTrans" presStyleLbl="sibTrans1D1" presStyleIdx="2" presStyleCnt="6"/>
      <dgm:spPr/>
      <dgm:t>
        <a:bodyPr/>
        <a:lstStyle/>
        <a:p>
          <a:endParaRPr lang="en-US"/>
        </a:p>
      </dgm:t>
    </dgm:pt>
    <dgm:pt modelId="{B2A76404-9598-4E98-932D-33147209B79C}" type="pres">
      <dgm:prSet presAssocID="{F48635BF-1C59-4C84-B70C-DD30BFF66DEB}" presName="node" presStyleLbl="node1" presStyleIdx="3" presStyleCnt="6">
        <dgm:presLayoutVars>
          <dgm:bulletEnabled val="1"/>
        </dgm:presLayoutVars>
      </dgm:prSet>
      <dgm:spPr/>
      <dgm:t>
        <a:bodyPr/>
        <a:lstStyle/>
        <a:p>
          <a:endParaRPr lang="en-US"/>
        </a:p>
      </dgm:t>
    </dgm:pt>
    <dgm:pt modelId="{4AA6A196-4146-4C88-88F9-565E30C8E5A4}" type="pres">
      <dgm:prSet presAssocID="{F48635BF-1C59-4C84-B70C-DD30BFF66DEB}" presName="spNode" presStyleCnt="0"/>
      <dgm:spPr/>
    </dgm:pt>
    <dgm:pt modelId="{1FA35515-E7BD-4ADE-B013-CB2E6C9764E9}" type="pres">
      <dgm:prSet presAssocID="{DECFDE2E-EB3A-4049-874D-E1466FE96895}" presName="sibTrans" presStyleLbl="sibTrans1D1" presStyleIdx="3" presStyleCnt="6"/>
      <dgm:spPr/>
      <dgm:t>
        <a:bodyPr/>
        <a:lstStyle/>
        <a:p>
          <a:endParaRPr lang="en-US"/>
        </a:p>
      </dgm:t>
    </dgm:pt>
    <dgm:pt modelId="{1677270D-2DC4-4B78-BB02-9E460969B05F}" type="pres">
      <dgm:prSet presAssocID="{1091652D-733B-4C12-87AE-B92F9956B79F}" presName="node" presStyleLbl="node1" presStyleIdx="4" presStyleCnt="6">
        <dgm:presLayoutVars>
          <dgm:bulletEnabled val="1"/>
        </dgm:presLayoutVars>
      </dgm:prSet>
      <dgm:spPr/>
      <dgm:t>
        <a:bodyPr/>
        <a:lstStyle/>
        <a:p>
          <a:endParaRPr lang="en-US"/>
        </a:p>
      </dgm:t>
    </dgm:pt>
    <dgm:pt modelId="{A82602C2-38DD-45DB-AF99-C4BA42D334A6}" type="pres">
      <dgm:prSet presAssocID="{1091652D-733B-4C12-87AE-B92F9956B79F}" presName="spNode" presStyleCnt="0"/>
      <dgm:spPr/>
    </dgm:pt>
    <dgm:pt modelId="{BF3B9802-AC78-48D5-AC4B-12014E6DC3EB}" type="pres">
      <dgm:prSet presAssocID="{6E9F7684-6666-4DA0-A7B4-5F86CAD34908}" presName="sibTrans" presStyleLbl="sibTrans1D1" presStyleIdx="4" presStyleCnt="6"/>
      <dgm:spPr/>
      <dgm:t>
        <a:bodyPr/>
        <a:lstStyle/>
        <a:p>
          <a:endParaRPr lang="en-US"/>
        </a:p>
      </dgm:t>
    </dgm:pt>
    <dgm:pt modelId="{26AD7F50-BF46-40BC-92FD-0636E6F1E860}" type="pres">
      <dgm:prSet presAssocID="{554EA131-3F45-4E16-A281-C653E96AFFF9}" presName="node" presStyleLbl="node1" presStyleIdx="5" presStyleCnt="6">
        <dgm:presLayoutVars>
          <dgm:bulletEnabled val="1"/>
        </dgm:presLayoutVars>
      </dgm:prSet>
      <dgm:spPr/>
      <dgm:t>
        <a:bodyPr/>
        <a:lstStyle/>
        <a:p>
          <a:endParaRPr lang="en-US"/>
        </a:p>
      </dgm:t>
    </dgm:pt>
    <dgm:pt modelId="{26FDE9FE-DF95-41B8-8D15-A290FF2857DB}" type="pres">
      <dgm:prSet presAssocID="{554EA131-3F45-4E16-A281-C653E96AFFF9}" presName="spNode" presStyleCnt="0"/>
      <dgm:spPr/>
    </dgm:pt>
    <dgm:pt modelId="{3E978657-252A-46EA-ACF6-14FB23FE37A7}" type="pres">
      <dgm:prSet presAssocID="{D6AA5FB5-D78C-4CC6-B5F3-1CF8C857C25A}" presName="sibTrans" presStyleLbl="sibTrans1D1" presStyleIdx="5" presStyleCnt="6"/>
      <dgm:spPr/>
      <dgm:t>
        <a:bodyPr/>
        <a:lstStyle/>
        <a:p>
          <a:endParaRPr lang="en-US"/>
        </a:p>
      </dgm:t>
    </dgm:pt>
  </dgm:ptLst>
  <dgm:cxnLst>
    <dgm:cxn modelId="{4510EC3D-6EAD-497F-9A6A-85B794CE1DA4}" type="presOf" srcId="{DECFDE2E-EB3A-4049-874D-E1466FE96895}" destId="{1FA35515-E7BD-4ADE-B013-CB2E6C9764E9}" srcOrd="0" destOrd="0" presId="urn:microsoft.com/office/officeart/2005/8/layout/cycle5"/>
    <dgm:cxn modelId="{1403D2E9-0F50-4DCA-8450-458775C56D7E}" srcId="{4C170194-ACF4-4207-B2EA-E1D00CBF5A03}" destId="{F48635BF-1C59-4C84-B70C-DD30BFF66DEB}" srcOrd="3" destOrd="0" parTransId="{7A901C13-74AF-4D30-A4EF-5AA4544C499A}" sibTransId="{DECFDE2E-EB3A-4049-874D-E1466FE96895}"/>
    <dgm:cxn modelId="{89848ACD-F237-42D0-ADF4-26024C451618}" srcId="{4C170194-ACF4-4207-B2EA-E1D00CBF5A03}" destId="{1091652D-733B-4C12-87AE-B92F9956B79F}" srcOrd="4" destOrd="0" parTransId="{0CA936A6-0144-4779-8E88-C2F042B13AAC}" sibTransId="{6E9F7684-6666-4DA0-A7B4-5F86CAD34908}"/>
    <dgm:cxn modelId="{3283112A-A9D4-4577-BCE4-CEEC3129D6E3}" type="presOf" srcId="{F48635BF-1C59-4C84-B70C-DD30BFF66DEB}" destId="{B2A76404-9598-4E98-932D-33147209B79C}" srcOrd="0" destOrd="0" presId="urn:microsoft.com/office/officeart/2005/8/layout/cycle5"/>
    <dgm:cxn modelId="{981B4EA4-B97E-4C34-B83B-7B369FEFF1F1}" type="presOf" srcId="{6E9F7684-6666-4DA0-A7B4-5F86CAD34908}" destId="{BF3B9802-AC78-48D5-AC4B-12014E6DC3EB}" srcOrd="0" destOrd="0" presId="urn:microsoft.com/office/officeart/2005/8/layout/cycle5"/>
    <dgm:cxn modelId="{E4A51A3B-68AC-492D-8073-D112C6EAFF43}" type="presOf" srcId="{46C71120-12A1-46A2-8F8B-B8E1221009A4}" destId="{09EF18BE-EE4E-4762-9D07-64472625E652}" srcOrd="0" destOrd="0" presId="urn:microsoft.com/office/officeart/2005/8/layout/cycle5"/>
    <dgm:cxn modelId="{C498956D-F2C6-46F3-8F22-FACA74A5FD65}" type="presOf" srcId="{6F50CB21-95BE-4338-AAC0-15B442B0EE56}" destId="{5331EAB7-4D89-44BB-A90A-AACD0F920372}" srcOrd="0" destOrd="0" presId="urn:microsoft.com/office/officeart/2005/8/layout/cycle5"/>
    <dgm:cxn modelId="{9B1D28D9-29D3-4B5B-9917-A89F733D4CD4}" type="presOf" srcId="{4C170194-ACF4-4207-B2EA-E1D00CBF5A03}" destId="{86BC4314-B084-48DC-B4D6-AC4E9334EE3F}" srcOrd="0" destOrd="0" presId="urn:microsoft.com/office/officeart/2005/8/layout/cycle5"/>
    <dgm:cxn modelId="{411127F5-958B-4530-8F20-A69F47D0302F}" type="presOf" srcId="{1091652D-733B-4C12-87AE-B92F9956B79F}" destId="{1677270D-2DC4-4B78-BB02-9E460969B05F}" srcOrd="0" destOrd="0" presId="urn:microsoft.com/office/officeart/2005/8/layout/cycle5"/>
    <dgm:cxn modelId="{7862E1BE-F4B0-4BEC-8D51-1F24FE6468B2}" type="presOf" srcId="{554EA131-3F45-4E16-A281-C653E96AFFF9}" destId="{26AD7F50-BF46-40BC-92FD-0636E6F1E860}" srcOrd="0" destOrd="0" presId="urn:microsoft.com/office/officeart/2005/8/layout/cycle5"/>
    <dgm:cxn modelId="{2459513F-721B-4897-8412-17CE1BE2F531}" type="presOf" srcId="{3C2E0CA7-7305-4C67-B46F-B55E2039347A}" destId="{5225A3AB-A5AE-4763-9169-7B9C94E67C2A}" srcOrd="0" destOrd="0" presId="urn:microsoft.com/office/officeart/2005/8/layout/cycle5"/>
    <dgm:cxn modelId="{F3845CD7-67C1-4974-92B1-9CFBBF3C7479}" srcId="{4C170194-ACF4-4207-B2EA-E1D00CBF5A03}" destId="{6F50CB21-95BE-4338-AAC0-15B442B0EE56}" srcOrd="0" destOrd="0" parTransId="{F3B99C0C-5A46-414B-BDAC-FDB972B4A7AC}" sibTransId="{3C2E0CA7-7305-4C67-B46F-B55E2039347A}"/>
    <dgm:cxn modelId="{07A3E86E-C4F9-401C-AC7F-73C44F208A6A}" srcId="{4C170194-ACF4-4207-B2EA-E1D00CBF5A03}" destId="{554EA131-3F45-4E16-A281-C653E96AFFF9}" srcOrd="5" destOrd="0" parTransId="{E028614C-FEE7-4C77-9CFB-D47846DA36D9}" sibTransId="{D6AA5FB5-D78C-4CC6-B5F3-1CF8C857C25A}"/>
    <dgm:cxn modelId="{636C776A-E3C1-4A04-B389-B79A3306570B}" type="presOf" srcId="{40EAFDD6-1D84-4845-B736-BCD7EB3DCDF9}" destId="{D452B7D9-64FD-4965-982E-BCDF5D6B2D3B}" srcOrd="0" destOrd="0" presId="urn:microsoft.com/office/officeart/2005/8/layout/cycle5"/>
    <dgm:cxn modelId="{28029C57-B89E-4238-9551-62FD7A25CB0C}" type="presOf" srcId="{1E9548F1-8D91-44C9-8BB9-64C1279B9D3E}" destId="{2709B553-79BD-43B1-9925-FF555B86F4E2}" srcOrd="0" destOrd="0" presId="urn:microsoft.com/office/officeart/2005/8/layout/cycle5"/>
    <dgm:cxn modelId="{4D4F793A-14B1-45BD-A41F-7D60C246103C}" type="presOf" srcId="{5482E0A6-F9D0-4FF2-8B81-5833B89EF7AB}" destId="{A0B90628-DC24-4D00-9FA4-5CF672D18962}" srcOrd="0" destOrd="0" presId="urn:microsoft.com/office/officeart/2005/8/layout/cycle5"/>
    <dgm:cxn modelId="{B2A7A665-3F9F-49D5-9100-620559C8A27C}" srcId="{4C170194-ACF4-4207-B2EA-E1D00CBF5A03}" destId="{5482E0A6-F9D0-4FF2-8B81-5833B89EF7AB}" srcOrd="1" destOrd="0" parTransId="{034715CA-656B-4D36-830B-8614A2882B96}" sibTransId="{40EAFDD6-1D84-4845-B736-BCD7EB3DCDF9}"/>
    <dgm:cxn modelId="{6C7EAFE6-5834-4AEE-B1DD-82033E700F69}" srcId="{4C170194-ACF4-4207-B2EA-E1D00CBF5A03}" destId="{1E9548F1-8D91-44C9-8BB9-64C1279B9D3E}" srcOrd="2" destOrd="0" parTransId="{0A53217C-F5FF-4C5E-8199-CD0B6C9A50A3}" sibTransId="{46C71120-12A1-46A2-8F8B-B8E1221009A4}"/>
    <dgm:cxn modelId="{0EF58727-1D42-4871-A3EE-AC009D1CEA7E}" type="presOf" srcId="{D6AA5FB5-D78C-4CC6-B5F3-1CF8C857C25A}" destId="{3E978657-252A-46EA-ACF6-14FB23FE37A7}" srcOrd="0" destOrd="0" presId="urn:microsoft.com/office/officeart/2005/8/layout/cycle5"/>
    <dgm:cxn modelId="{B3B6A134-0C1B-4ED8-B79D-82B5D4DC40E3}" type="presParOf" srcId="{86BC4314-B084-48DC-B4D6-AC4E9334EE3F}" destId="{5331EAB7-4D89-44BB-A90A-AACD0F920372}" srcOrd="0" destOrd="0" presId="urn:microsoft.com/office/officeart/2005/8/layout/cycle5"/>
    <dgm:cxn modelId="{06117901-4918-4C3B-B91C-70F3981EB011}" type="presParOf" srcId="{86BC4314-B084-48DC-B4D6-AC4E9334EE3F}" destId="{AD984B28-39D4-4489-906C-8BD750D8421E}" srcOrd="1" destOrd="0" presId="urn:microsoft.com/office/officeart/2005/8/layout/cycle5"/>
    <dgm:cxn modelId="{7E9D4B41-B28F-4C5C-BD50-67DCFF0D42E7}" type="presParOf" srcId="{86BC4314-B084-48DC-B4D6-AC4E9334EE3F}" destId="{5225A3AB-A5AE-4763-9169-7B9C94E67C2A}" srcOrd="2" destOrd="0" presId="urn:microsoft.com/office/officeart/2005/8/layout/cycle5"/>
    <dgm:cxn modelId="{C39B65A6-E212-48F0-AC94-5C0E4B6C8894}" type="presParOf" srcId="{86BC4314-B084-48DC-B4D6-AC4E9334EE3F}" destId="{A0B90628-DC24-4D00-9FA4-5CF672D18962}" srcOrd="3" destOrd="0" presId="urn:microsoft.com/office/officeart/2005/8/layout/cycle5"/>
    <dgm:cxn modelId="{A9A4769B-83FA-4FD8-8B34-B1E267B7CF14}" type="presParOf" srcId="{86BC4314-B084-48DC-B4D6-AC4E9334EE3F}" destId="{2B42BEE0-7244-4025-83F3-8D1F6D50D9ED}" srcOrd="4" destOrd="0" presId="urn:microsoft.com/office/officeart/2005/8/layout/cycle5"/>
    <dgm:cxn modelId="{35EB8AA7-E1BD-4CC7-A308-3F3F99E5441F}" type="presParOf" srcId="{86BC4314-B084-48DC-B4D6-AC4E9334EE3F}" destId="{D452B7D9-64FD-4965-982E-BCDF5D6B2D3B}" srcOrd="5" destOrd="0" presId="urn:microsoft.com/office/officeart/2005/8/layout/cycle5"/>
    <dgm:cxn modelId="{0C66B6D3-0A62-4263-9B18-761312BB0579}" type="presParOf" srcId="{86BC4314-B084-48DC-B4D6-AC4E9334EE3F}" destId="{2709B553-79BD-43B1-9925-FF555B86F4E2}" srcOrd="6" destOrd="0" presId="urn:microsoft.com/office/officeart/2005/8/layout/cycle5"/>
    <dgm:cxn modelId="{E1657F72-76D2-4977-84E2-B363E280907A}" type="presParOf" srcId="{86BC4314-B084-48DC-B4D6-AC4E9334EE3F}" destId="{61B4838D-BE56-44ED-A7DC-2B74BB04074C}" srcOrd="7" destOrd="0" presId="urn:microsoft.com/office/officeart/2005/8/layout/cycle5"/>
    <dgm:cxn modelId="{53A3B3CF-9002-457A-ADAA-B70D6DFFAE4F}" type="presParOf" srcId="{86BC4314-B084-48DC-B4D6-AC4E9334EE3F}" destId="{09EF18BE-EE4E-4762-9D07-64472625E652}" srcOrd="8" destOrd="0" presId="urn:microsoft.com/office/officeart/2005/8/layout/cycle5"/>
    <dgm:cxn modelId="{8C09B052-7362-422B-AC44-C13E15DDADD0}" type="presParOf" srcId="{86BC4314-B084-48DC-B4D6-AC4E9334EE3F}" destId="{B2A76404-9598-4E98-932D-33147209B79C}" srcOrd="9" destOrd="0" presId="urn:microsoft.com/office/officeart/2005/8/layout/cycle5"/>
    <dgm:cxn modelId="{7640FE56-C813-4CD1-8A4E-BCBDC662EA47}" type="presParOf" srcId="{86BC4314-B084-48DC-B4D6-AC4E9334EE3F}" destId="{4AA6A196-4146-4C88-88F9-565E30C8E5A4}" srcOrd="10" destOrd="0" presId="urn:microsoft.com/office/officeart/2005/8/layout/cycle5"/>
    <dgm:cxn modelId="{B061CC62-7B17-4D1C-99E2-2E418FA839AE}" type="presParOf" srcId="{86BC4314-B084-48DC-B4D6-AC4E9334EE3F}" destId="{1FA35515-E7BD-4ADE-B013-CB2E6C9764E9}" srcOrd="11" destOrd="0" presId="urn:microsoft.com/office/officeart/2005/8/layout/cycle5"/>
    <dgm:cxn modelId="{278EB439-2E1A-4314-A317-71E4E859B768}" type="presParOf" srcId="{86BC4314-B084-48DC-B4D6-AC4E9334EE3F}" destId="{1677270D-2DC4-4B78-BB02-9E460969B05F}" srcOrd="12" destOrd="0" presId="urn:microsoft.com/office/officeart/2005/8/layout/cycle5"/>
    <dgm:cxn modelId="{F35569F8-AFE6-4615-93D9-50964A12BD1F}" type="presParOf" srcId="{86BC4314-B084-48DC-B4D6-AC4E9334EE3F}" destId="{A82602C2-38DD-45DB-AF99-C4BA42D334A6}" srcOrd="13" destOrd="0" presId="urn:microsoft.com/office/officeart/2005/8/layout/cycle5"/>
    <dgm:cxn modelId="{AD270F72-1811-44B6-B8C0-8461BEE663AC}" type="presParOf" srcId="{86BC4314-B084-48DC-B4D6-AC4E9334EE3F}" destId="{BF3B9802-AC78-48D5-AC4B-12014E6DC3EB}" srcOrd="14" destOrd="0" presId="urn:microsoft.com/office/officeart/2005/8/layout/cycle5"/>
    <dgm:cxn modelId="{FC8CE028-107D-4B4D-A931-419CB826A608}" type="presParOf" srcId="{86BC4314-B084-48DC-B4D6-AC4E9334EE3F}" destId="{26AD7F50-BF46-40BC-92FD-0636E6F1E860}" srcOrd="15" destOrd="0" presId="urn:microsoft.com/office/officeart/2005/8/layout/cycle5"/>
    <dgm:cxn modelId="{B5B6A14F-4C51-4DCD-9CFB-BE91F8DB0FDD}" type="presParOf" srcId="{86BC4314-B084-48DC-B4D6-AC4E9334EE3F}" destId="{26FDE9FE-DF95-41B8-8D15-A290FF2857DB}" srcOrd="16" destOrd="0" presId="urn:microsoft.com/office/officeart/2005/8/layout/cycle5"/>
    <dgm:cxn modelId="{F6B7B95B-FD74-4C9A-9E5E-37232BB68F80}" type="presParOf" srcId="{86BC4314-B084-48DC-B4D6-AC4E9334EE3F}" destId="{3E978657-252A-46EA-ACF6-14FB23FE37A7}"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31EAB7-4D89-44BB-A90A-AACD0F920372}">
      <dsp:nvSpPr>
        <dsp:cNvPr id="0" name=""/>
        <dsp:cNvSpPr/>
      </dsp:nvSpPr>
      <dsp:spPr>
        <a:xfrm>
          <a:off x="3170318" y="3353"/>
          <a:ext cx="1660363" cy="1079236"/>
        </a:xfrm>
        <a:prstGeom prst="roundRect">
          <a:avLst/>
        </a:prstGeom>
        <a:solidFill>
          <a:schemeClr val="accent2">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Outcome </a:t>
          </a:r>
          <a:r>
            <a:rPr lang="en-US" sz="1800" kern="1200" dirty="0"/>
            <a:t>Defined </a:t>
          </a:r>
        </a:p>
        <a:p>
          <a:pPr lvl="0" algn="ctr" defTabSz="800100">
            <a:lnSpc>
              <a:spcPct val="90000"/>
            </a:lnSpc>
            <a:spcBef>
              <a:spcPct val="0"/>
            </a:spcBef>
            <a:spcAft>
              <a:spcPct val="35000"/>
            </a:spcAft>
          </a:pPr>
          <a:r>
            <a:rPr lang="en-US" sz="1800" kern="1200" dirty="0"/>
            <a:t>(Redefined)</a:t>
          </a:r>
        </a:p>
      </dsp:txBody>
      <dsp:txXfrm>
        <a:off x="3170318" y="3353"/>
        <a:ext cx="1660363" cy="1079236"/>
      </dsp:txXfrm>
    </dsp:sp>
    <dsp:sp modelId="{5225A3AB-A5AE-4763-9169-7B9C94E67C2A}">
      <dsp:nvSpPr>
        <dsp:cNvPr id="0" name=""/>
        <dsp:cNvSpPr/>
      </dsp:nvSpPr>
      <dsp:spPr>
        <a:xfrm>
          <a:off x="1457371" y="542971"/>
          <a:ext cx="5086257" cy="5086257"/>
        </a:xfrm>
        <a:custGeom>
          <a:avLst/>
          <a:gdLst/>
          <a:ahLst/>
          <a:cxnLst/>
          <a:rect l="0" t="0" r="0" b="0"/>
          <a:pathLst>
            <a:path>
              <a:moveTo>
                <a:pt x="3582276" y="221992"/>
              </a:moveTo>
              <a:arcTo wR="2543128" hR="2543128" stAng="17647053"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B90628-DC24-4D00-9FA4-5CF672D18962}">
      <dsp:nvSpPr>
        <dsp:cNvPr id="0" name=""/>
        <dsp:cNvSpPr/>
      </dsp:nvSpPr>
      <dsp:spPr>
        <a:xfrm>
          <a:off x="5372732" y="1274917"/>
          <a:ext cx="1660363" cy="10792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Plan methods of assessment</a:t>
          </a:r>
        </a:p>
      </dsp:txBody>
      <dsp:txXfrm>
        <a:off x="5372732" y="1274917"/>
        <a:ext cx="1660363" cy="1079236"/>
      </dsp:txXfrm>
    </dsp:sp>
    <dsp:sp modelId="{D452B7D9-64FD-4965-982E-BCDF5D6B2D3B}">
      <dsp:nvSpPr>
        <dsp:cNvPr id="0" name=""/>
        <dsp:cNvSpPr/>
      </dsp:nvSpPr>
      <dsp:spPr>
        <a:xfrm>
          <a:off x="1474059" y="596363"/>
          <a:ext cx="5086257" cy="5086257"/>
        </a:xfrm>
        <a:custGeom>
          <a:avLst/>
          <a:gdLst/>
          <a:ahLst/>
          <a:cxnLst/>
          <a:rect l="0" t="0" r="0" b="0"/>
          <a:pathLst>
            <a:path>
              <a:moveTo>
                <a:pt x="5034723" y="2033758"/>
              </a:moveTo>
              <a:arcTo wR="2543128" hR="2543128" stAng="20906755" swAng="118428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709B553-79BD-43B1-9925-FF555B86F4E2}">
      <dsp:nvSpPr>
        <dsp:cNvPr id="0" name=""/>
        <dsp:cNvSpPr/>
      </dsp:nvSpPr>
      <dsp:spPr>
        <a:xfrm>
          <a:off x="5427876" y="3781281"/>
          <a:ext cx="1660363" cy="10792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Conduct assessments</a:t>
          </a:r>
        </a:p>
      </dsp:txBody>
      <dsp:txXfrm>
        <a:off x="5427876" y="3781281"/>
        <a:ext cx="1660363" cy="1079236"/>
      </dsp:txXfrm>
    </dsp:sp>
    <dsp:sp modelId="{09EF18BE-EE4E-4762-9D07-64472625E652}">
      <dsp:nvSpPr>
        <dsp:cNvPr id="0" name=""/>
        <dsp:cNvSpPr/>
      </dsp:nvSpPr>
      <dsp:spPr>
        <a:xfrm>
          <a:off x="1519299" y="522468"/>
          <a:ext cx="5086257" cy="5086257"/>
        </a:xfrm>
        <a:custGeom>
          <a:avLst/>
          <a:gdLst/>
          <a:ahLst/>
          <a:cxnLst/>
          <a:rect l="0" t="0" r="0" b="0"/>
          <a:pathLst>
            <a:path>
              <a:moveTo>
                <a:pt x="4166044" y="4501098"/>
              </a:moveTo>
              <a:arcTo wR="2543128" hR="2543128" stAng="3020727" swAng="99717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A76404-9598-4E98-932D-33147209B79C}">
      <dsp:nvSpPr>
        <dsp:cNvPr id="0" name=""/>
        <dsp:cNvSpPr/>
      </dsp:nvSpPr>
      <dsp:spPr>
        <a:xfrm>
          <a:off x="3170318" y="5089610"/>
          <a:ext cx="1660363" cy="107923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Summarizing data</a:t>
          </a:r>
        </a:p>
      </dsp:txBody>
      <dsp:txXfrm>
        <a:off x="3170318" y="5089610"/>
        <a:ext cx="1660363" cy="1079236"/>
      </dsp:txXfrm>
    </dsp:sp>
    <dsp:sp modelId="{1FA35515-E7BD-4ADE-B013-CB2E6C9764E9}">
      <dsp:nvSpPr>
        <dsp:cNvPr id="0" name=""/>
        <dsp:cNvSpPr/>
      </dsp:nvSpPr>
      <dsp:spPr>
        <a:xfrm>
          <a:off x="1457371" y="542971"/>
          <a:ext cx="5086257" cy="5086257"/>
        </a:xfrm>
        <a:custGeom>
          <a:avLst/>
          <a:gdLst/>
          <a:ahLst/>
          <a:cxnLst/>
          <a:rect l="0" t="0" r="0" b="0"/>
          <a:pathLst>
            <a:path>
              <a:moveTo>
                <a:pt x="1503980" y="4864264"/>
              </a:moveTo>
              <a:arcTo wR="2543128" hR="2543128" stAng="6847053" swAng="92428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77270D-2DC4-4B78-BB02-9E460969B05F}">
      <dsp:nvSpPr>
        <dsp:cNvPr id="0" name=""/>
        <dsp:cNvSpPr/>
      </dsp:nvSpPr>
      <dsp:spPr>
        <a:xfrm>
          <a:off x="967904" y="3818046"/>
          <a:ext cx="1660363" cy="10792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Reflection</a:t>
          </a:r>
        </a:p>
      </dsp:txBody>
      <dsp:txXfrm>
        <a:off x="967904" y="3818046"/>
        <a:ext cx="1660363" cy="1079236"/>
      </dsp:txXfrm>
    </dsp:sp>
    <dsp:sp modelId="{BF3B9802-AC78-48D5-AC4B-12014E6DC3EB}">
      <dsp:nvSpPr>
        <dsp:cNvPr id="0" name=""/>
        <dsp:cNvSpPr/>
      </dsp:nvSpPr>
      <dsp:spPr>
        <a:xfrm>
          <a:off x="1457371" y="542971"/>
          <a:ext cx="5086257" cy="5086257"/>
        </a:xfrm>
        <a:custGeom>
          <a:avLst/>
          <a:gdLst/>
          <a:ahLst/>
          <a:cxnLst/>
          <a:rect l="0" t="0" r="0" b="0"/>
          <a:pathLst>
            <a:path>
              <a:moveTo>
                <a:pt x="39651" y="2990458"/>
              </a:moveTo>
              <a:arcTo wR="2543128" hR="2543128" stAng="10192147" swAng="121570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AD7F50-BF46-40BC-92FD-0636E6F1E860}">
      <dsp:nvSpPr>
        <dsp:cNvPr id="0" name=""/>
        <dsp:cNvSpPr/>
      </dsp:nvSpPr>
      <dsp:spPr>
        <a:xfrm>
          <a:off x="967904" y="1274917"/>
          <a:ext cx="1660363" cy="1079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Enhancement</a:t>
          </a:r>
        </a:p>
      </dsp:txBody>
      <dsp:txXfrm>
        <a:off x="967904" y="1274917"/>
        <a:ext cx="1660363" cy="1079236"/>
      </dsp:txXfrm>
    </dsp:sp>
    <dsp:sp modelId="{3E978657-252A-46EA-ACF6-14FB23FE37A7}">
      <dsp:nvSpPr>
        <dsp:cNvPr id="0" name=""/>
        <dsp:cNvSpPr/>
      </dsp:nvSpPr>
      <dsp:spPr>
        <a:xfrm>
          <a:off x="1457371" y="542971"/>
          <a:ext cx="5086257" cy="5086257"/>
        </a:xfrm>
        <a:custGeom>
          <a:avLst/>
          <a:gdLst/>
          <a:ahLst/>
          <a:cxnLst/>
          <a:rect l="0" t="0" r="0" b="0"/>
          <a:pathLst>
            <a:path>
              <a:moveTo>
                <a:pt x="924738" y="581416"/>
              </a:moveTo>
              <a:arcTo wR="2543128" hR="2543128" stAng="13828665"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6BC3B3D-5C04-486C-A427-C0E5DF268DB7}" type="datetimeFigureOut">
              <a:rPr lang="en-US" smtClean="0"/>
              <a:pPr/>
              <a:t>9/4/2014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4D39FB2-344A-4909-8045-FE9FB33C3344}" type="slidenum">
              <a:rPr lang="en-US" smtClean="0"/>
              <a:pPr/>
              <a:t>‹#›</a:t>
            </a:fld>
            <a:endParaRPr lang="en-US" dirty="0"/>
          </a:p>
        </p:txBody>
      </p:sp>
    </p:spTree>
    <p:extLst>
      <p:ext uri="{BB962C8B-B14F-4D97-AF65-F5344CB8AC3E}">
        <p14:creationId xmlns:p14="http://schemas.microsoft.com/office/powerpoint/2010/main" xmlns="" val="59011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F7B2B5-5980-4F7A-B72B-00E36C3642EA}" type="datetimeFigureOut">
              <a:rPr lang="en-US" smtClean="0"/>
              <a:pPr/>
              <a:t>9/4/2014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A292EBF-67EA-4CD6-8583-7C8683F7BEE2}" type="slidenum">
              <a:rPr lang="en-US" smtClean="0"/>
              <a:pPr/>
              <a:t>‹#›</a:t>
            </a:fld>
            <a:endParaRPr lang="en-US" dirty="0"/>
          </a:p>
        </p:txBody>
      </p:sp>
    </p:spTree>
    <p:extLst>
      <p:ext uri="{BB962C8B-B14F-4D97-AF65-F5344CB8AC3E}">
        <p14:creationId xmlns:p14="http://schemas.microsoft.com/office/powerpoint/2010/main" xmlns="" val="26434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a:t>
            </a:fld>
            <a:endParaRPr lang="en-US" dirty="0"/>
          </a:p>
        </p:txBody>
      </p:sp>
    </p:spTree>
    <p:extLst>
      <p:ext uri="{BB962C8B-B14F-4D97-AF65-F5344CB8AC3E}">
        <p14:creationId xmlns:p14="http://schemas.microsoft.com/office/powerpoint/2010/main" xmlns="" val="305815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F1E9F3-345C-4002-A875-2A5C4E202CE7}" type="slidenum">
              <a:rPr lang="en-US" altLang="en-US">
                <a:solidFill>
                  <a:prstClr val="black"/>
                </a:solidFill>
                <a:latin typeface="Calibri" panose="020F0502020204030204" pitchFamily="34" charset="0"/>
              </a:rPr>
              <a:pPr eaLnBrk="1" hangingPunct="1"/>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xmlns="" val="388000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15</a:t>
            </a:fld>
            <a:endParaRPr lang="en-US" dirty="0"/>
          </a:p>
        </p:txBody>
      </p:sp>
    </p:spTree>
    <p:extLst>
      <p:ext uri="{BB962C8B-B14F-4D97-AF65-F5344CB8AC3E}">
        <p14:creationId xmlns:p14="http://schemas.microsoft.com/office/powerpoint/2010/main" xmlns="" val="314660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16</a:t>
            </a:fld>
            <a:endParaRPr lang="en-US" dirty="0"/>
          </a:p>
        </p:txBody>
      </p:sp>
    </p:spTree>
    <p:extLst>
      <p:ext uri="{BB962C8B-B14F-4D97-AF65-F5344CB8AC3E}">
        <p14:creationId xmlns:p14="http://schemas.microsoft.com/office/powerpoint/2010/main" xmlns="" val="153174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17</a:t>
            </a:fld>
            <a:endParaRPr lang="en-US" dirty="0"/>
          </a:p>
        </p:txBody>
      </p:sp>
    </p:spTree>
    <p:extLst>
      <p:ext uri="{BB962C8B-B14F-4D97-AF65-F5344CB8AC3E}">
        <p14:creationId xmlns:p14="http://schemas.microsoft.com/office/powerpoint/2010/main" xmlns="" val="413147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18</a:t>
            </a:fld>
            <a:endParaRPr lang="en-US" dirty="0"/>
          </a:p>
        </p:txBody>
      </p:sp>
    </p:spTree>
    <p:extLst>
      <p:ext uri="{BB962C8B-B14F-4D97-AF65-F5344CB8AC3E}">
        <p14:creationId xmlns:p14="http://schemas.microsoft.com/office/powerpoint/2010/main" xmlns="" val="4131478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19</a:t>
            </a:fld>
            <a:endParaRPr lang="en-US" dirty="0"/>
          </a:p>
        </p:txBody>
      </p:sp>
    </p:spTree>
    <p:extLst>
      <p:ext uri="{BB962C8B-B14F-4D97-AF65-F5344CB8AC3E}">
        <p14:creationId xmlns:p14="http://schemas.microsoft.com/office/powerpoint/2010/main" xmlns="" val="413147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a:t>
            </a:fld>
            <a:endParaRPr lang="en-US" dirty="0"/>
          </a:p>
        </p:txBody>
      </p:sp>
    </p:spTree>
    <p:extLst>
      <p:ext uri="{BB962C8B-B14F-4D97-AF65-F5344CB8AC3E}">
        <p14:creationId xmlns:p14="http://schemas.microsoft.com/office/powerpoint/2010/main" xmlns="" val="2422298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8CF4D3F-478B-4C7C-8E10-D810FE22970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4B04860-03CE-42A8-BAC3-1EB9891C7356}"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22</a:t>
            </a:fld>
            <a:endParaRPr lang="en-US" dirty="0"/>
          </a:p>
        </p:txBody>
      </p:sp>
    </p:spTree>
    <p:extLst>
      <p:ext uri="{BB962C8B-B14F-4D97-AF65-F5344CB8AC3E}">
        <p14:creationId xmlns:p14="http://schemas.microsoft.com/office/powerpoint/2010/main" xmlns="" val="3167596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23</a:t>
            </a:fld>
            <a:endParaRPr lang="en-US" dirty="0"/>
          </a:p>
        </p:txBody>
      </p:sp>
    </p:spTree>
    <p:extLst>
      <p:ext uri="{BB962C8B-B14F-4D97-AF65-F5344CB8AC3E}">
        <p14:creationId xmlns:p14="http://schemas.microsoft.com/office/powerpoint/2010/main" xmlns="" val="3676039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24</a:t>
            </a:fld>
            <a:endParaRPr lang="en-US" dirty="0"/>
          </a:p>
        </p:txBody>
      </p:sp>
    </p:spTree>
    <p:extLst>
      <p:ext uri="{BB962C8B-B14F-4D97-AF65-F5344CB8AC3E}">
        <p14:creationId xmlns:p14="http://schemas.microsoft.com/office/powerpoint/2010/main" xmlns="" val="2375874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E24335A-F382-4467-ABAA-F9C0CCFCF360}"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CB905C2-B5F7-49E9-A26A-F3F6A4F2FDAE}"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27</a:t>
            </a:fld>
            <a:endParaRPr lang="en-US" dirty="0"/>
          </a:p>
        </p:txBody>
      </p:sp>
    </p:spTree>
    <p:extLst>
      <p:ext uri="{BB962C8B-B14F-4D97-AF65-F5344CB8AC3E}">
        <p14:creationId xmlns:p14="http://schemas.microsoft.com/office/powerpoint/2010/main" xmlns="" val="153174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28</a:t>
            </a:fld>
            <a:endParaRPr lang="en-US" dirty="0"/>
          </a:p>
        </p:txBody>
      </p:sp>
    </p:spTree>
    <p:extLst>
      <p:ext uri="{BB962C8B-B14F-4D97-AF65-F5344CB8AC3E}">
        <p14:creationId xmlns:p14="http://schemas.microsoft.com/office/powerpoint/2010/main" xmlns="" val="1531744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29</a:t>
            </a:fld>
            <a:endParaRPr lang="en-US" dirty="0"/>
          </a:p>
        </p:txBody>
      </p:sp>
    </p:spTree>
    <p:extLst>
      <p:ext uri="{BB962C8B-B14F-4D97-AF65-F5344CB8AC3E}">
        <p14:creationId xmlns:p14="http://schemas.microsoft.com/office/powerpoint/2010/main" xmlns="" val="199461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Should note that for the SLO process, faculty are in charge. Faculty decide how it will be assessed and what the target or bench mark should be.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9811D3-C165-46C4-B60C-B87F290E364E}"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xmlns="" val="1010522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30</a:t>
            </a:fld>
            <a:endParaRPr lang="en-US" dirty="0"/>
          </a:p>
        </p:txBody>
      </p:sp>
    </p:spTree>
    <p:extLst>
      <p:ext uri="{BB962C8B-B14F-4D97-AF65-F5344CB8AC3E}">
        <p14:creationId xmlns:p14="http://schemas.microsoft.com/office/powerpoint/2010/main" xmlns="" val="1531744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31</a:t>
            </a:fld>
            <a:endParaRPr lang="en-US" dirty="0"/>
          </a:p>
        </p:txBody>
      </p:sp>
    </p:spTree>
    <p:extLst>
      <p:ext uri="{BB962C8B-B14F-4D97-AF65-F5344CB8AC3E}">
        <p14:creationId xmlns:p14="http://schemas.microsoft.com/office/powerpoint/2010/main" xmlns="" val="1531744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32</a:t>
            </a:fld>
            <a:endParaRPr lang="en-US" dirty="0"/>
          </a:p>
        </p:txBody>
      </p:sp>
    </p:spTree>
    <p:extLst>
      <p:ext uri="{BB962C8B-B14F-4D97-AF65-F5344CB8AC3E}">
        <p14:creationId xmlns:p14="http://schemas.microsoft.com/office/powerpoint/2010/main" xmlns="" val="2857516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p14="http://schemas.microsoft.com/office/powerpoint/2010/main" xmlns="" val="1880894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p14="http://schemas.microsoft.com/office/powerpoint/2010/main" xmlns="" val="2378486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p14="http://schemas.microsoft.com/office/powerpoint/2010/main" xmlns="" val="1067288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p14="http://schemas.microsoft.com/office/powerpoint/2010/main" xmlns="" val="1942098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p14="http://schemas.microsoft.com/office/powerpoint/2010/main" xmlns="" val="3190659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p14="http://schemas.microsoft.com/office/powerpoint/2010/main" xmlns="" val="2968483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p14="http://schemas.microsoft.com/office/powerpoint/2010/main" xmlns="" val="171662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5124"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a:fld id="{DFC2F24E-B89E-4B6B-AEFD-41F0A5CDCAC7}" type="slidenum">
              <a:rPr lang="en-US" sz="1200" b="0">
                <a:latin typeface="Calibri" pitchFamily="34" charset="0"/>
              </a:rPr>
              <a:pPr algn="r"/>
              <a:t>40</a:t>
            </a:fld>
            <a:endParaRPr lang="en-US" sz="1200" b="0" dirty="0">
              <a:latin typeface="Calibri" pitchFamily="34" charset="0"/>
            </a:endParaRPr>
          </a:p>
        </p:txBody>
      </p:sp>
    </p:spTree>
    <p:extLst>
      <p:ext uri="{BB962C8B-B14F-4D97-AF65-F5344CB8AC3E}">
        <p14:creationId xmlns:p14="http://schemas.microsoft.com/office/powerpoint/2010/main" xmlns="" val="19211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solidFill>
            <a:srgbClr val="F8F8F8"/>
          </a:solidFill>
        </p:spPr>
        <p:txBody>
          <a:bodyPr/>
          <a:lstStyle>
            <a:lvl1pPr>
              <a:defRPr/>
            </a:lvl1pPr>
          </a:lstStyle>
          <a:p>
            <a:r>
              <a:rPr lang="en-US" dirty="0" smtClean="0"/>
              <a:t>Click to edit </a:t>
            </a:r>
            <a:r>
              <a:rPr lang="en-US" dirty="0" err="1" smtClean="0"/>
              <a:t>MWaster</a:t>
            </a:r>
            <a:r>
              <a:rPr lang="en-US" dirty="0" smtClean="0"/>
              <a:t>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2D5F29C-D43D-4378-9410-96E7EB0289C4}" type="datetime1">
              <a:rPr lang="en-US" smtClean="0"/>
              <a:pPr/>
              <a:t>9/4/2014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C61D3-E4C5-468B-A513-563B1D72EB6A}"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410E7-B16C-4B50-91D4-2580C645E8D8}"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4A7491C-9CA3-4CD6-9C0F-E2A02F52BCDB}" type="datetime1">
              <a:rPr lang="en-US" smtClean="0"/>
              <a:pPr/>
              <a:t>9/4/2014</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7E033D-7442-49B3-B8E5-27CC90DDA325}" type="datetime1">
              <a:rPr lang="en-US" smtClean="0"/>
              <a:pPr/>
              <a:t>9/4/2014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E0E37D-70A7-4983-9CBD-337EDBF9F1E1}" type="datetime1">
              <a:rPr lang="en-US" smtClean="0"/>
              <a:pPr/>
              <a:t>9/4/2014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6E194B-8523-4675-BEE5-67B223B21021}" type="datetime1">
              <a:rPr lang="en-US" smtClean="0"/>
              <a:pPr/>
              <a:t>9/4/2014</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6988B3-D3F6-47EA-B084-184766D4C949}" type="datetime1">
              <a:rPr lang="en-US" smtClean="0"/>
              <a:pPr/>
              <a:t>9/4/2014</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83EC37-757B-41F7-95FD-91CF79174288}" type="datetime1">
              <a:rPr lang="en-US" smtClean="0"/>
              <a:pPr/>
              <a:t>9/4/2014</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47CC06-C794-4A18-B084-7F3AE0D38D9C}" type="datetime1">
              <a:rPr lang="en-US" smtClean="0"/>
              <a:pPr/>
              <a:t>9/4/2014</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00B833D-7265-4D41-AAFC-B030B402C6CC}" type="datetime1">
              <a:rPr lang="en-US" smtClean="0"/>
              <a:pPr/>
              <a:t>9/4/2014</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014ED-D634-4596-8A08-CA834BC3C9AF}"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C89622-3384-4B84-B03A-385F247F56E6}" type="datetime1">
              <a:rPr lang="en-US" smtClean="0"/>
              <a:pPr/>
              <a:t>9/4/2014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5D7D3A-4244-4B04-82F0-3E6B915817BB}" type="datetime1">
              <a:rPr lang="en-US" smtClean="0"/>
              <a:pPr/>
              <a:t>9/4/2014</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F33E0-8A29-4361-A8F3-D53AF5206724}" type="datetimeFigureOut">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17E103-8967-47B9-9E8B-1C781AD2E635}" type="slidenum">
              <a:rPr lang="en-US" altLang="en-US"/>
              <a:pPr/>
              <a:t>‹#›</a:t>
            </a:fld>
            <a:endParaRPr lang="en-US" altLang="en-US"/>
          </a:p>
        </p:txBody>
      </p:sp>
    </p:spTree>
    <p:extLst>
      <p:ext uri="{BB962C8B-B14F-4D97-AF65-F5344CB8AC3E}">
        <p14:creationId xmlns:p14="http://schemas.microsoft.com/office/powerpoint/2010/main" xmlns="" val="267347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EF488F-29CD-4B12-8BDB-15B4A8365D0D}" type="datetimeFigureOut">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92B087-3F71-4AB4-ACB4-6864D852F8CC}" type="slidenum">
              <a:rPr lang="en-US" altLang="en-US"/>
              <a:pPr/>
              <a:t>‹#›</a:t>
            </a:fld>
            <a:endParaRPr lang="en-US" altLang="en-US"/>
          </a:p>
        </p:txBody>
      </p:sp>
    </p:spTree>
    <p:extLst>
      <p:ext uri="{BB962C8B-B14F-4D97-AF65-F5344CB8AC3E}">
        <p14:creationId xmlns:p14="http://schemas.microsoft.com/office/powerpoint/2010/main" xmlns="" val="763658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1DDEF8-1276-4660-BFBE-E069AB42A94E}" type="datetimeFigureOut">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FC47-9E2D-4833-9D2F-672513886B71}" type="slidenum">
              <a:rPr lang="en-US" altLang="en-US"/>
              <a:pPr/>
              <a:t>‹#›</a:t>
            </a:fld>
            <a:endParaRPr lang="en-US" altLang="en-US"/>
          </a:p>
        </p:txBody>
      </p:sp>
    </p:spTree>
    <p:extLst>
      <p:ext uri="{BB962C8B-B14F-4D97-AF65-F5344CB8AC3E}">
        <p14:creationId xmlns:p14="http://schemas.microsoft.com/office/powerpoint/2010/main" xmlns="" val="1418813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5421D5-8397-4011-A488-A0361406F9AD}" type="datetimeFigureOut">
              <a:rPr lang="en-US">
                <a:solidFill>
                  <a:prstClr val="black">
                    <a:tint val="75000"/>
                  </a:prstClr>
                </a:solidFill>
              </a:rPr>
              <a:pPr>
                <a:defRPr/>
              </a:pPr>
              <a:t>9/4/2014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A50D76B-71FB-48D9-ACD9-B9984AEBBB5C}" type="slidenum">
              <a:rPr lang="en-US" altLang="en-US"/>
              <a:pPr/>
              <a:t>‹#›</a:t>
            </a:fld>
            <a:endParaRPr lang="en-US" altLang="en-US"/>
          </a:p>
        </p:txBody>
      </p:sp>
    </p:spTree>
    <p:extLst>
      <p:ext uri="{BB962C8B-B14F-4D97-AF65-F5344CB8AC3E}">
        <p14:creationId xmlns:p14="http://schemas.microsoft.com/office/powerpoint/2010/main" xmlns="" val="13058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390AA4-7961-4195-B8DE-E19C705AC743}" type="datetimeFigureOut">
              <a:rPr lang="en-US">
                <a:solidFill>
                  <a:prstClr val="black">
                    <a:tint val="75000"/>
                  </a:prstClr>
                </a:solidFill>
              </a:rPr>
              <a:pPr>
                <a:defRPr/>
              </a:pPr>
              <a:t>9/4/2014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99C93F4-AC0F-43E7-93C4-3B2688FEF8C3}" type="slidenum">
              <a:rPr lang="en-US" altLang="en-US"/>
              <a:pPr/>
              <a:t>‹#›</a:t>
            </a:fld>
            <a:endParaRPr lang="en-US" altLang="en-US"/>
          </a:p>
        </p:txBody>
      </p:sp>
    </p:spTree>
    <p:extLst>
      <p:ext uri="{BB962C8B-B14F-4D97-AF65-F5344CB8AC3E}">
        <p14:creationId xmlns:p14="http://schemas.microsoft.com/office/powerpoint/2010/main" xmlns="" val="138197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D3A853-DF33-4F3E-830B-E0B68E43E61C}" type="datetimeFigureOut">
              <a:rPr lang="en-US">
                <a:solidFill>
                  <a:prstClr val="black">
                    <a:tint val="75000"/>
                  </a:prstClr>
                </a:solidFill>
              </a:rPr>
              <a:pPr>
                <a:defRPr/>
              </a:pPr>
              <a:t>9/4/2014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85E3AED-9A29-4AEF-B411-3B9076E677C9}" type="slidenum">
              <a:rPr lang="en-US" altLang="en-US"/>
              <a:pPr/>
              <a:t>‹#›</a:t>
            </a:fld>
            <a:endParaRPr lang="en-US" altLang="en-US"/>
          </a:p>
        </p:txBody>
      </p:sp>
    </p:spTree>
    <p:extLst>
      <p:ext uri="{BB962C8B-B14F-4D97-AF65-F5344CB8AC3E}">
        <p14:creationId xmlns:p14="http://schemas.microsoft.com/office/powerpoint/2010/main" xmlns="" val="4015843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BA9473-B6EE-42F2-BA69-F475E76DD4D0}" type="datetimeFigureOut">
              <a:rPr lang="en-US">
                <a:solidFill>
                  <a:prstClr val="black">
                    <a:tint val="75000"/>
                  </a:prstClr>
                </a:solidFill>
              </a:rPr>
              <a:pPr>
                <a:defRPr/>
              </a:pPr>
              <a:t>9/4/2014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7144D01-9B82-46D3-A0D3-6409FD4707A2}" type="slidenum">
              <a:rPr lang="en-US" altLang="en-US"/>
              <a:pPr/>
              <a:t>‹#›</a:t>
            </a:fld>
            <a:endParaRPr lang="en-US" altLang="en-US"/>
          </a:p>
        </p:txBody>
      </p:sp>
    </p:spTree>
    <p:extLst>
      <p:ext uri="{BB962C8B-B14F-4D97-AF65-F5344CB8AC3E}">
        <p14:creationId xmlns:p14="http://schemas.microsoft.com/office/powerpoint/2010/main" xmlns="" val="3905978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FEF5B4-4125-4946-9176-69C04BCD874A}" type="datetimeFigureOut">
              <a:rPr lang="en-US">
                <a:solidFill>
                  <a:prstClr val="black">
                    <a:tint val="75000"/>
                  </a:prstClr>
                </a:solidFill>
              </a:rPr>
              <a:pPr>
                <a:defRPr/>
              </a:pPr>
              <a:t>9/4/2014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7CA0A3-FF07-4C23-9D39-CC09BB621C9F}" type="slidenum">
              <a:rPr lang="en-US" altLang="en-US"/>
              <a:pPr/>
              <a:t>‹#›</a:t>
            </a:fld>
            <a:endParaRPr lang="en-US" altLang="en-US"/>
          </a:p>
        </p:txBody>
      </p:sp>
    </p:spTree>
    <p:extLst>
      <p:ext uri="{BB962C8B-B14F-4D97-AF65-F5344CB8AC3E}">
        <p14:creationId xmlns:p14="http://schemas.microsoft.com/office/powerpoint/2010/main" xmlns="" val="140919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30394DF-09D1-4B67-8B2E-07F8FAB5D9CF}"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E2AC5C-F082-48A9-929D-91F1D3A3FBCE}" type="datetimeFigureOut">
              <a:rPr lang="en-US">
                <a:solidFill>
                  <a:prstClr val="black">
                    <a:tint val="75000"/>
                  </a:prstClr>
                </a:solidFill>
              </a:rPr>
              <a:pPr>
                <a:defRPr/>
              </a:pPr>
              <a:t>9/4/2014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FCAA4F8-98A2-4D6C-8AB2-ACA97B2AB471}" type="slidenum">
              <a:rPr lang="en-US" altLang="en-US"/>
              <a:pPr/>
              <a:t>‹#›</a:t>
            </a:fld>
            <a:endParaRPr lang="en-US" altLang="en-US"/>
          </a:p>
        </p:txBody>
      </p:sp>
    </p:spTree>
    <p:extLst>
      <p:ext uri="{BB962C8B-B14F-4D97-AF65-F5344CB8AC3E}">
        <p14:creationId xmlns:p14="http://schemas.microsoft.com/office/powerpoint/2010/main" xmlns="" val="929112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60472D-F86D-4007-B8BE-0DFE55FA7830}" type="datetimeFigureOut">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90F5C26-2779-4D01-A293-DB2737D6027C}" type="slidenum">
              <a:rPr lang="en-US" altLang="en-US"/>
              <a:pPr/>
              <a:t>‹#›</a:t>
            </a:fld>
            <a:endParaRPr lang="en-US" altLang="en-US"/>
          </a:p>
        </p:txBody>
      </p:sp>
    </p:spTree>
    <p:extLst>
      <p:ext uri="{BB962C8B-B14F-4D97-AF65-F5344CB8AC3E}">
        <p14:creationId xmlns:p14="http://schemas.microsoft.com/office/powerpoint/2010/main" xmlns="" val="2902365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0CB5FA-4590-470F-9BAB-7FDF6310DA75}" type="datetimeFigureOut">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BEDF79-E119-44B1-96CB-737DF35C61B2}" type="slidenum">
              <a:rPr lang="en-US" altLang="en-US"/>
              <a:pPr/>
              <a:t>‹#›</a:t>
            </a:fld>
            <a:endParaRPr lang="en-US" altLang="en-US"/>
          </a:p>
        </p:txBody>
      </p:sp>
    </p:spTree>
    <p:extLst>
      <p:ext uri="{BB962C8B-B14F-4D97-AF65-F5344CB8AC3E}">
        <p14:creationId xmlns:p14="http://schemas.microsoft.com/office/powerpoint/2010/main" xmlns="" val="313155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8A0F4-C879-4F50-A03B-C701552F14F5}" type="datetime1">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92C99-6754-4E1B-843A-00B43F27C821}" type="datetime1">
              <a:rPr lang="en-US" smtClean="0"/>
              <a:pPr/>
              <a:t>9/4/2014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D5D159-F19B-48C9-9B9B-5E41A927032A}" type="datetime1">
              <a:rPr lang="en-US" smtClean="0"/>
              <a:pPr/>
              <a:t>9/4/2014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5AA9F-B8EC-454B-BC63-8869293B2A78}" type="datetime1">
              <a:rPr lang="en-US" smtClean="0"/>
              <a:pPr/>
              <a:t>9/4/2014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a:t>
            </a:fld>
            <a:endParaRPr lang="en-US" dirty="0"/>
          </a:p>
        </p:txBody>
      </p:sp>
      <p:pic>
        <p:nvPicPr>
          <p:cNvPr id="188417" name="Picture 1"/>
          <p:cNvPicPr>
            <a:picLocks noChangeAspect="1" noChangeArrowheads="1"/>
          </p:cNvPicPr>
          <p:nvPr userDrawn="1"/>
        </p:nvPicPr>
        <p:blipFill>
          <a:blip r:embed="rId2" cstate="print"/>
          <a:srcRect/>
          <a:stretch>
            <a:fillRect/>
          </a:stretch>
        </p:blipFill>
        <p:spPr bwMode="auto">
          <a:xfrm>
            <a:off x="1828800" y="294894"/>
            <a:ext cx="5071491" cy="656310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137DC-5672-4218-9106-47FE86937DFB}" type="datetime1">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3848C-6D36-42EB-B591-5554723CF095}" type="datetime1">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rgbClr val="F8F8F8"/>
          </a:solidFill>
          <a:scene3d>
            <a:camera prst="orthographicFront"/>
            <a:lightRig rig="threePt" dir="t"/>
          </a:scene3d>
          <a:sp3d contourW="12700">
            <a:bevelT w="165100" prst="coolSlant"/>
            <a:contourClr>
              <a:srgbClr val="FF0000"/>
            </a:contourClr>
          </a:sp3d>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A4058-8D7B-4101-9D9A-55EA57CC662F}" type="datetime1">
              <a:rPr lang="en-US" smtClean="0"/>
              <a:pPr/>
              <a:t>9/4/2014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BC59-0008-418E-8837-C0E8EDCE8D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8D794A97-0B47-4933-8EB9-63BD78281A92}" type="datetime1">
              <a:rPr lang="en-US" sz="1200" smtClean="0">
                <a:solidFill>
                  <a:schemeClr val="bg2">
                    <a:shade val="50000"/>
                  </a:schemeClr>
                </a:solidFill>
              </a:rPr>
              <a:pPr algn="r" eaLnBrk="1" latinLnBrk="0" hangingPunct="1"/>
              <a:t>9/4/2014</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ECC2FD-3ADD-4982-B149-76578F2AFBAE}" type="datetimeFigureOut">
              <a:rPr lang="en-US">
                <a:solidFill>
                  <a:prstClr val="black">
                    <a:tint val="75000"/>
                  </a:prstClr>
                </a:solidFill>
              </a:rPr>
              <a:pPr>
                <a:defRPr/>
              </a:pPr>
              <a:t>9/4/2014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75DEC92-26F9-402E-9888-89D33304C8A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23679893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95600"/>
          </a:xfrm>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a:t>Welcome to the Student Learning Outcome Process</a:t>
            </a:r>
            <a:r>
              <a:rPr lang="en-US" b="1" dirty="0" smtClean="0"/>
              <a:t/>
            </a:r>
            <a:br>
              <a:rPr lang="en-US" b="1" dirty="0" smtClean="0"/>
            </a:br>
            <a:endParaRPr lang="en-US" sz="4000" b="1" dirty="0"/>
          </a:p>
        </p:txBody>
      </p:sp>
      <p:sp>
        <p:nvSpPr>
          <p:cNvPr id="3" name="Slide Number Placeholder 2"/>
          <p:cNvSpPr>
            <a:spLocks noGrp="1"/>
          </p:cNvSpPr>
          <p:nvPr>
            <p:ph type="sldNum" sz="quarter" idx="12"/>
          </p:nvPr>
        </p:nvSpPr>
        <p:spPr/>
        <p:txBody>
          <a:bodyPr/>
          <a:lstStyle/>
          <a:p>
            <a:fld id="{7E57BC59-0008-418E-8837-C0E8EDCE8DDD}" type="slidenum">
              <a:rPr lang="en-US" smtClean="0"/>
              <a:pPr/>
              <a:t>1</a:t>
            </a:fld>
            <a:endParaRPr lang="en-US" dirty="0"/>
          </a:p>
        </p:txBody>
      </p:sp>
      <p:sp>
        <p:nvSpPr>
          <p:cNvPr id="6" name="Title 1"/>
          <p:cNvSpPr txBox="1">
            <a:spLocks/>
          </p:cNvSpPr>
          <p:nvPr/>
        </p:nvSpPr>
        <p:spPr>
          <a:xfrm>
            <a:off x="533400" y="3657600"/>
            <a:ext cx="7848600" cy="1752600"/>
          </a:xfrm>
          <a:custGeom>
            <a:avLst/>
            <a:gdLst>
              <a:gd name="connsiteX0" fmla="*/ 0 w 4114800"/>
              <a:gd name="connsiteY0" fmla="*/ 0 h 3352800"/>
              <a:gd name="connsiteX1" fmla="*/ 4114800 w 4114800"/>
              <a:gd name="connsiteY1" fmla="*/ 0 h 3352800"/>
              <a:gd name="connsiteX2" fmla="*/ 4114800 w 4114800"/>
              <a:gd name="connsiteY2" fmla="*/ 3352800 h 3352800"/>
              <a:gd name="connsiteX3" fmla="*/ 0 w 4114800"/>
              <a:gd name="connsiteY3" fmla="*/ 3352800 h 3352800"/>
              <a:gd name="connsiteX4" fmla="*/ 0 w 4114800"/>
              <a:gd name="connsiteY4" fmla="*/ 0 h 33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3352800">
                <a:moveTo>
                  <a:pt x="0" y="0"/>
                </a:moveTo>
                <a:lnTo>
                  <a:pt x="4114800" y="0"/>
                </a:lnTo>
                <a:lnTo>
                  <a:pt x="4114800" y="3352800"/>
                </a:lnTo>
                <a:lnTo>
                  <a:pt x="0" y="3352800"/>
                </a:lnTo>
                <a:lnTo>
                  <a:pt x="0" y="0"/>
                </a:lnTo>
                <a:close/>
              </a:path>
            </a:pathLst>
          </a:cu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97500"/>
          </a:bodyPr>
          <a:lstStyle/>
          <a:p>
            <a:pPr algn="r" fontAlgn="auto">
              <a:spcAft>
                <a:spcPts val="0"/>
              </a:spcAft>
              <a:buFont typeface="Arial" pitchFamily="34" charset="0"/>
              <a:buNone/>
              <a:defRPr/>
            </a:pPr>
            <a:r>
              <a:rPr lang="en-US" sz="2400" b="1" dirty="0" smtClean="0"/>
              <a:t>Veronica Avila</a:t>
            </a:r>
          </a:p>
          <a:p>
            <a:pPr algn="r" fontAlgn="auto">
              <a:spcAft>
                <a:spcPts val="0"/>
              </a:spcAft>
              <a:buFont typeface="Arial" pitchFamily="34" charset="0"/>
              <a:buNone/>
              <a:defRPr/>
            </a:pPr>
            <a:r>
              <a:rPr lang="en-US" sz="2400" b="1" dirty="0" smtClean="0"/>
              <a:t>Mary Pape</a:t>
            </a:r>
          </a:p>
          <a:p>
            <a:pPr algn="r" fontAlgn="auto">
              <a:spcAft>
                <a:spcPts val="0"/>
              </a:spcAft>
              <a:buFont typeface="Arial" pitchFamily="34" charset="0"/>
              <a:buNone/>
              <a:defRPr/>
            </a:pPr>
            <a:r>
              <a:rPr lang="en-US" sz="2400" b="1" dirty="0" smtClean="0"/>
              <a:t>Tono Ramirez</a:t>
            </a:r>
          </a:p>
          <a:p>
            <a:pPr algn="r" fontAlgn="auto">
              <a:spcAft>
                <a:spcPts val="0"/>
              </a:spcAft>
              <a:buFont typeface="Arial" pitchFamily="34" charset="0"/>
              <a:buNone/>
              <a:defRPr/>
            </a:pPr>
            <a:r>
              <a:rPr lang="en-US" sz="2400" b="1" dirty="0" smtClean="0"/>
              <a:t>SLO/SSLO/AUO Coordinators</a:t>
            </a:r>
          </a:p>
        </p:txBody>
      </p:sp>
      <p:pic>
        <p:nvPicPr>
          <p:cNvPr id="7" name="Picture 2" descr="De Anza College • 21250 Stevens Creek Blvd. • Cupertino, CA 95014"/>
          <p:cNvPicPr>
            <a:picLocks noChangeAspect="1" noChangeArrowheads="1"/>
          </p:cNvPicPr>
          <p:nvPr/>
        </p:nvPicPr>
        <p:blipFill>
          <a:blip r:embed="rId3" cstate="print"/>
          <a:srcRect/>
          <a:stretch>
            <a:fillRect/>
          </a:stretch>
        </p:blipFill>
        <p:spPr bwMode="auto">
          <a:xfrm>
            <a:off x="838200" y="533400"/>
            <a:ext cx="221932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r>
              <a:rPr lang="en-US" altLang="en-US" sz="3600" b="1" dirty="0" smtClean="0">
                <a:ea typeface="+mj-ea"/>
                <a:cs typeface="+mj-cs"/>
              </a:rPr>
              <a:t>Student Services Learning Outcomes </a:t>
            </a:r>
            <a:r>
              <a:rPr lang="en-US" sz="3600" dirty="0" smtClean="0"/>
              <a:t>are </a:t>
            </a:r>
            <a:r>
              <a:rPr lang="en-US" sz="3600" dirty="0" smtClean="0"/>
              <a:t>overarching, clear, and assessable statements that identify and define what a student will be able to know, do, or feel at the successful completion of a specific program, activity, or process.</a:t>
            </a:r>
            <a:endParaRPr lang="en-US" altLang="en-US" sz="3600" b="1" dirty="0" smtClean="0">
              <a:ea typeface="+mj-ea"/>
              <a:cs typeface="+mj-cs"/>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10</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lnSpcReduction="10000"/>
          </a:bodyPr>
          <a:lstStyle/>
          <a:p>
            <a:pPr marL="285750" indent="-857250">
              <a:buFont typeface="+mj-lt"/>
              <a:buAutoNum type="romanUcPeriod" startAt="2"/>
            </a:pPr>
            <a:r>
              <a:rPr lang="en-US" altLang="en-US" sz="3600" b="1" dirty="0" smtClean="0">
                <a:ea typeface="+mj-ea"/>
                <a:cs typeface="+mj-cs"/>
              </a:rPr>
              <a:t>Student Services Learning Outcomes</a:t>
            </a:r>
          </a:p>
          <a:p>
            <a:pPr marL="285750" indent="1588">
              <a:buNone/>
            </a:pPr>
            <a:r>
              <a:rPr lang="en-US" sz="3600" b="1" dirty="0" smtClean="0">
                <a:solidFill>
                  <a:srgbClr val="00B050"/>
                </a:solidFill>
              </a:rPr>
              <a:t>Incoming new international students will be aware that in ISP orientation program provides information on such topics as: health, banking, transportation, housing, immigration, cultural adjustment, and medical insurance</a:t>
            </a:r>
            <a:r>
              <a:rPr lang="en-US" sz="3600" b="1" dirty="0" smtClean="0">
                <a:solidFill>
                  <a:srgbClr val="00B050"/>
                </a:solidFill>
              </a:rPr>
              <a:t>. (Dept SS – </a:t>
            </a:r>
            <a:r>
              <a:rPr lang="en-US" sz="3600" b="1" dirty="0" err="1" smtClean="0">
                <a:solidFill>
                  <a:srgbClr val="00B050"/>
                </a:solidFill>
              </a:rPr>
              <a:t>Coun</a:t>
            </a:r>
            <a:r>
              <a:rPr lang="en-US" sz="3600" b="1" dirty="0" smtClean="0">
                <a:solidFill>
                  <a:srgbClr val="00B050"/>
                </a:solidFill>
              </a:rPr>
              <a:t> – International Student Program)</a:t>
            </a:r>
            <a:endParaRPr lang="en-US" altLang="en-US" sz="3600" b="1" dirty="0" smtClean="0">
              <a:solidFill>
                <a:srgbClr val="00B050"/>
              </a:solidFill>
              <a:ea typeface="+mj-ea"/>
              <a:cs typeface="+mj-cs"/>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11</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endParaRPr lang="en-US" altLang="en-US" sz="3600" b="1" dirty="0" smtClean="0"/>
          </a:p>
          <a:p>
            <a:pPr marL="285750" indent="-857250">
              <a:buFont typeface="+mj-lt"/>
              <a:buAutoNum type="romanUcPeriod" startAt="3"/>
            </a:pPr>
            <a:r>
              <a:rPr lang="en-US" altLang="en-US" sz="3600" b="1" dirty="0" smtClean="0"/>
              <a:t>Administrative Unit Outcomes </a:t>
            </a:r>
            <a:r>
              <a:rPr lang="en-US" sz="3600" dirty="0" smtClean="0"/>
              <a:t>are </a:t>
            </a:r>
            <a:r>
              <a:rPr lang="en-US" sz="3600" dirty="0" smtClean="0"/>
              <a:t>overarching, clear, and assessable statements that identify and define what a client/customer/student will be able to know, do, or feel at the successful completion of a specific activity or process.</a:t>
            </a:r>
            <a:endParaRPr lang="en-US" altLang="en-US" sz="3600" b="1" dirty="0" smtClean="0"/>
          </a:p>
          <a:p>
            <a:pPr>
              <a:buNone/>
            </a:pPr>
            <a:endParaRPr lang="en-US" sz="3600" dirty="0" smtClean="0"/>
          </a:p>
          <a:p>
            <a:pPr marL="463550" indent="-463550">
              <a:buFont typeface="Wingdings" pitchFamily="2" charset="2"/>
              <a:buChar char="ü"/>
            </a:pPr>
            <a:endParaRPr lang="en-US" sz="2600" b="1" dirty="0" smtClean="0">
              <a:solidFill>
                <a:srgbClr val="FF0000"/>
              </a:solidFill>
              <a:latin typeface="Arial"/>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12</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endParaRPr lang="en-US" altLang="en-US" sz="3600" b="1" dirty="0" smtClean="0"/>
          </a:p>
          <a:p>
            <a:pPr marL="285750" indent="-857250">
              <a:buFont typeface="+mj-lt"/>
              <a:buAutoNum type="romanUcPeriod" startAt="3"/>
            </a:pPr>
            <a:r>
              <a:rPr lang="en-US" altLang="en-US" sz="3600" b="1" dirty="0" smtClean="0"/>
              <a:t>Administrative Unit Outcomes</a:t>
            </a:r>
          </a:p>
          <a:p>
            <a:pPr marL="285750" indent="1588">
              <a:buNone/>
            </a:pPr>
            <a:r>
              <a:rPr lang="en-US" sz="3600" b="1" dirty="0" smtClean="0">
                <a:solidFill>
                  <a:srgbClr val="00B050"/>
                </a:solidFill>
              </a:rPr>
              <a:t>Students will report they can obtain all of their textbooks and supplies at any given point</a:t>
            </a:r>
            <a:r>
              <a:rPr lang="en-US" sz="3600" b="1" dirty="0" smtClean="0">
                <a:solidFill>
                  <a:srgbClr val="00B050"/>
                </a:solidFill>
              </a:rPr>
              <a:t>. (Dept FER – ER – Bookstore)</a:t>
            </a:r>
            <a:endParaRPr lang="en-US" sz="3600" b="1" dirty="0" smtClean="0">
              <a:solidFill>
                <a:srgbClr val="00B050"/>
              </a:solidFill>
            </a:endParaRPr>
          </a:p>
          <a:p>
            <a:pPr marL="463550" indent="-463550">
              <a:buFont typeface="Wingdings" pitchFamily="2" charset="2"/>
              <a:buChar char="ü"/>
            </a:pPr>
            <a:endParaRPr lang="en-US" sz="2600" b="1" dirty="0" smtClean="0">
              <a:solidFill>
                <a:srgbClr val="FF0000"/>
              </a:solidFill>
              <a:latin typeface="Arial"/>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13</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077543748"/>
              </p:ext>
            </p:extLst>
          </p:nvPr>
        </p:nvGraphicFramePr>
        <p:xfrm>
          <a:off x="685800" y="3048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9897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15</a:t>
            </a:fld>
            <a:endParaRPr lang="en-US" dirty="0"/>
          </a:p>
        </p:txBody>
      </p:sp>
      <p:sp>
        <p:nvSpPr>
          <p:cNvPr id="4" name="Title 1"/>
          <p:cNvSpPr txBox="1">
            <a:spLocks/>
          </p:cNvSpPr>
          <p:nvPr/>
        </p:nvSpPr>
        <p:spPr>
          <a:xfrm>
            <a:off x="1066800" y="1981200"/>
            <a:ext cx="6858000" cy="3048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92500"/>
          </a:bodyPr>
          <a:lstStyle/>
          <a:p>
            <a:pPr lvl="0" algn="ctr">
              <a:spcBef>
                <a:spcPct val="0"/>
              </a:spcBef>
              <a:defRPr/>
            </a:pPr>
            <a:r>
              <a:rPr kumimoji="0" lang="en-US" sz="9600" b="1" i="0" u="none" strike="noStrike" kern="1200" cap="none" spc="0" normalizeH="0" baseline="0" noProof="0" dirty="0" smtClean="0">
                <a:ln>
                  <a:noFill/>
                </a:ln>
                <a:solidFill>
                  <a:schemeClr val="bg1">
                    <a:lumMod val="75000"/>
                  </a:schemeClr>
                </a:solidFill>
                <a:effectLst/>
                <a:uLnTx/>
                <a:uFillTx/>
                <a:latin typeface="+mj-lt"/>
                <a:ea typeface="+mj-ea"/>
                <a:cs typeface="+mj-cs"/>
              </a:rPr>
              <a:t>I. </a:t>
            </a:r>
            <a:r>
              <a:rPr lang="en-US" sz="9600" b="1" dirty="0" smtClean="0">
                <a:solidFill>
                  <a:schemeClr val="bg1">
                    <a:lumMod val="75000"/>
                  </a:schemeClr>
                </a:solidFill>
              </a:rPr>
              <a:t>Our Road to “Proficiency”</a:t>
            </a:r>
            <a:endParaRPr kumimoji="0" lang="en-US" sz="96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7BC59-0008-418E-8837-C0E8EDCE8DDD}" type="slidenum">
              <a:rPr lang="en-US" smtClean="0"/>
              <a:pPr/>
              <a:t>16</a:t>
            </a:fld>
            <a:endParaRPr lang="en-US" dirty="0"/>
          </a:p>
        </p:txBody>
      </p:sp>
      <p:sp>
        <p:nvSpPr>
          <p:cNvPr id="7" name="10-Point Star 6"/>
          <p:cNvSpPr/>
          <p:nvPr/>
        </p:nvSpPr>
        <p:spPr>
          <a:xfrm>
            <a:off x="52387" y="990600"/>
            <a:ext cx="9144000" cy="5626701"/>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600200" y="838200"/>
            <a:ext cx="6048375" cy="5762625"/>
            <a:chOff x="1600200" y="1143000"/>
            <a:chExt cx="6048375" cy="5076825"/>
          </a:xfrm>
        </p:grpSpPr>
        <p:sp>
          <p:nvSpPr>
            <p:cNvPr id="16" name="AutoShape 3"/>
            <p:cNvSpPr>
              <a:spLocks noChangeArrowheads="1"/>
            </p:cNvSpPr>
            <p:nvPr/>
          </p:nvSpPr>
          <p:spPr bwMode="auto">
            <a:xfrm>
              <a:off x="1600200" y="1143000"/>
              <a:ext cx="6048375" cy="5076825"/>
            </a:xfrm>
            <a:prstGeom prst="triangle">
              <a:avLst>
                <a:gd name="adj" fmla="val 50000"/>
              </a:avLst>
            </a:prstGeom>
            <a:solidFill>
              <a:srgbClr val="FFFFFF"/>
            </a:solidFill>
            <a:ln w="28575">
              <a:solidFill>
                <a:srgbClr val="000000"/>
              </a:solidFill>
              <a:miter lim="800000"/>
              <a:headEnd/>
              <a:tailEnd/>
            </a:ln>
          </p:spPr>
          <p:txBody>
            <a:bodyPr/>
            <a:lstStyle/>
            <a:p>
              <a:endParaRPr lang="en-US"/>
            </a:p>
          </p:txBody>
        </p:sp>
        <p:sp>
          <p:nvSpPr>
            <p:cNvPr id="17" name="Text Box 5"/>
            <p:cNvSpPr txBox="1">
              <a:spLocks noChangeArrowheads="1"/>
            </p:cNvSpPr>
            <p:nvPr/>
          </p:nvSpPr>
          <p:spPr bwMode="auto">
            <a:xfrm>
              <a:off x="3000375" y="5410200"/>
              <a:ext cx="3152775" cy="485775"/>
            </a:xfrm>
            <a:prstGeom prst="rect">
              <a:avLst/>
            </a:prstGeom>
            <a:solidFill>
              <a:srgbClr val="FFFFFF"/>
            </a:solidFill>
            <a:ln w="9525">
              <a:noFill/>
              <a:miter lim="800000"/>
              <a:headEnd/>
              <a:tailEnd/>
            </a:ln>
          </p:spPr>
          <p:txBody>
            <a:bodyPr/>
            <a:lstStyle/>
            <a:p>
              <a:pPr algn="ctr">
                <a:spcAft>
                  <a:spcPts val="1000"/>
                </a:spcAft>
              </a:pPr>
              <a:r>
                <a:rPr lang="en-US" b="1" dirty="0" smtClean="0">
                  <a:latin typeface="Calibri" pitchFamily="34" charset="0"/>
                </a:rPr>
                <a:t>SLOACs/SSLOACs/AUOACs</a:t>
              </a:r>
            </a:p>
            <a:p>
              <a:pPr algn="ctr">
                <a:spcAft>
                  <a:spcPts val="1000"/>
                </a:spcAft>
              </a:pPr>
              <a:endParaRPr lang="en-US" b="1" dirty="0"/>
            </a:p>
          </p:txBody>
        </p:sp>
        <p:sp>
          <p:nvSpPr>
            <p:cNvPr id="18" name="Text Box 6"/>
            <p:cNvSpPr txBox="1">
              <a:spLocks noChangeArrowheads="1"/>
            </p:cNvSpPr>
            <p:nvPr/>
          </p:nvSpPr>
          <p:spPr bwMode="auto">
            <a:xfrm>
              <a:off x="2971800" y="4038600"/>
              <a:ext cx="3276600" cy="838200"/>
            </a:xfrm>
            <a:prstGeom prst="rect">
              <a:avLst/>
            </a:prstGeom>
            <a:solidFill>
              <a:srgbClr val="FFFFFF"/>
            </a:solidFill>
            <a:ln w="9525">
              <a:noFill/>
              <a:miter lim="800000"/>
              <a:headEnd/>
              <a:tailEnd/>
            </a:ln>
          </p:spPr>
          <p:txBody>
            <a:bodyPr/>
            <a:lstStyle/>
            <a:p>
              <a:pPr algn="ctr">
                <a:spcAft>
                  <a:spcPts val="1000"/>
                </a:spcAft>
              </a:pPr>
              <a:r>
                <a:rPr lang="en-US" b="1" dirty="0">
                  <a:latin typeface="Calibri" pitchFamily="34" charset="0"/>
                </a:rPr>
                <a:t>Program Level </a:t>
              </a:r>
              <a:r>
                <a:rPr lang="en-US" b="1" dirty="0" err="1" smtClean="0">
                  <a:latin typeface="Calibri" pitchFamily="34" charset="0"/>
                </a:rPr>
                <a:t>Outomes</a:t>
              </a:r>
              <a:r>
                <a:rPr lang="en-US" b="1" dirty="0" smtClean="0">
                  <a:latin typeface="Calibri" pitchFamily="34" charset="0"/>
                </a:rPr>
                <a:t> &amp; Assessments</a:t>
              </a:r>
              <a:endParaRPr lang="en-US" b="1" dirty="0">
                <a:latin typeface="Calibri" pitchFamily="34" charset="0"/>
              </a:endParaRPr>
            </a:p>
          </p:txBody>
        </p:sp>
        <p:sp>
          <p:nvSpPr>
            <p:cNvPr id="19" name="Text Box 4"/>
            <p:cNvSpPr txBox="1">
              <a:spLocks noChangeArrowheads="1"/>
            </p:cNvSpPr>
            <p:nvPr/>
          </p:nvSpPr>
          <p:spPr bwMode="auto">
            <a:xfrm>
              <a:off x="3886200" y="2667001"/>
              <a:ext cx="1524000" cy="1066800"/>
            </a:xfrm>
            <a:prstGeom prst="rect">
              <a:avLst/>
            </a:prstGeom>
            <a:solidFill>
              <a:srgbClr val="FFFFFF"/>
            </a:solidFill>
            <a:ln w="9525">
              <a:noFill/>
              <a:miter lim="800000"/>
              <a:headEnd/>
              <a:tailEnd/>
            </a:ln>
          </p:spPr>
          <p:txBody>
            <a:bodyPr/>
            <a:lstStyle/>
            <a:p>
              <a:pPr algn="ctr"/>
              <a:r>
                <a:rPr lang="en-US" b="1" dirty="0" smtClean="0">
                  <a:latin typeface="Calibri" pitchFamily="34" charset="0"/>
                </a:rPr>
                <a:t>Institutional</a:t>
              </a:r>
            </a:p>
            <a:p>
              <a:pPr algn="ctr"/>
              <a:r>
                <a:rPr lang="en-US" b="1" dirty="0" smtClean="0">
                  <a:latin typeface="Calibri" pitchFamily="34" charset="0"/>
                </a:rPr>
                <a:t>Level Outcomes</a:t>
              </a:r>
              <a:endParaRPr lang="en-US" b="1" dirty="0"/>
            </a:p>
          </p:txBody>
        </p:sp>
        <p:cxnSp>
          <p:nvCxnSpPr>
            <p:cNvPr id="24" name="Straight Connector 23"/>
            <p:cNvCxnSpPr/>
            <p:nvPr/>
          </p:nvCxnSpPr>
          <p:spPr>
            <a:xfrm>
              <a:off x="2362200" y="4953000"/>
              <a:ext cx="45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3886200"/>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277434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924800" cy="1143000"/>
          </a:xfrm>
        </p:spPr>
        <p:txBody>
          <a:bodyPr>
            <a:normAutofit/>
          </a:bodyPr>
          <a:lstStyle/>
          <a:p>
            <a:pPr algn="l"/>
            <a:r>
              <a:rPr lang="en-US" dirty="0" smtClean="0"/>
              <a:t>Our Progress -&gt;</a:t>
            </a:r>
            <a:endParaRPr lang="en-US" sz="3800"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17</a:t>
            </a:fld>
            <a:endParaRPr lang="en-US" dirty="0"/>
          </a:p>
        </p:txBody>
      </p:sp>
      <p:sp>
        <p:nvSpPr>
          <p:cNvPr id="6" name="Title 1"/>
          <p:cNvSpPr txBox="1">
            <a:spLocks/>
          </p:cNvSpPr>
          <p:nvPr/>
        </p:nvSpPr>
        <p:spPr>
          <a:xfrm>
            <a:off x="4572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pic>
        <p:nvPicPr>
          <p:cNvPr id="217091" name="Picture 3"/>
          <p:cNvPicPr>
            <a:picLocks noChangeAspect="1" noChangeArrowheads="1"/>
          </p:cNvPicPr>
          <p:nvPr/>
        </p:nvPicPr>
        <p:blipFill>
          <a:blip r:embed="rId3" cstate="print"/>
          <a:srcRect/>
          <a:stretch>
            <a:fillRect/>
          </a:stretch>
        </p:blipFill>
        <p:spPr bwMode="auto">
          <a:xfrm>
            <a:off x="533400" y="1981200"/>
            <a:ext cx="3276600" cy="1972301"/>
          </a:xfrm>
          <a:prstGeom prst="rect">
            <a:avLst/>
          </a:prstGeom>
          <a:noFill/>
          <a:ln w="9525">
            <a:noFill/>
            <a:miter lim="800000"/>
            <a:headEnd/>
            <a:tailEnd/>
          </a:ln>
          <a:effectLst/>
        </p:spPr>
      </p:pic>
    </p:spTree>
    <p:extLst>
      <p:ext uri="{BB962C8B-B14F-4D97-AF65-F5344CB8AC3E}">
        <p14:creationId xmlns:p14="http://schemas.microsoft.com/office/powerpoint/2010/main" xmlns="" val="2878252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709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924800" cy="1143000"/>
          </a:xfrm>
        </p:spPr>
        <p:txBody>
          <a:bodyPr>
            <a:normAutofit/>
          </a:bodyPr>
          <a:lstStyle/>
          <a:p>
            <a:pPr algn="l"/>
            <a:r>
              <a:rPr lang="en-US" dirty="0" smtClean="0"/>
              <a:t>Our Progress -&gt;</a:t>
            </a:r>
            <a:endParaRPr lang="en-US" sz="3800"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18</a:t>
            </a:fld>
            <a:endParaRPr lang="en-US" dirty="0"/>
          </a:p>
        </p:txBody>
      </p:sp>
      <p:sp>
        <p:nvSpPr>
          <p:cNvPr id="6" name="Title 1"/>
          <p:cNvSpPr txBox="1">
            <a:spLocks/>
          </p:cNvSpPr>
          <p:nvPr/>
        </p:nvSpPr>
        <p:spPr>
          <a:xfrm>
            <a:off x="4572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9530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pic>
        <p:nvPicPr>
          <p:cNvPr id="217090" name="Picture 2"/>
          <p:cNvPicPr>
            <a:picLocks noChangeAspect="1" noChangeArrowheads="1"/>
          </p:cNvPicPr>
          <p:nvPr/>
        </p:nvPicPr>
        <p:blipFill>
          <a:blip r:embed="rId3" cstate="print"/>
          <a:srcRect/>
          <a:stretch>
            <a:fillRect/>
          </a:stretch>
        </p:blipFill>
        <p:spPr bwMode="auto">
          <a:xfrm>
            <a:off x="5029200" y="1981200"/>
            <a:ext cx="3216275" cy="1938668"/>
          </a:xfrm>
          <a:prstGeom prst="rect">
            <a:avLst/>
          </a:prstGeom>
          <a:noFill/>
          <a:ln w="9525">
            <a:noFill/>
            <a:miter lim="800000"/>
            <a:headEnd/>
            <a:tailEnd/>
          </a:ln>
          <a:effectLst/>
        </p:spPr>
      </p:pic>
      <p:pic>
        <p:nvPicPr>
          <p:cNvPr id="217091" name="Picture 3"/>
          <p:cNvPicPr>
            <a:picLocks noChangeAspect="1" noChangeArrowheads="1"/>
          </p:cNvPicPr>
          <p:nvPr/>
        </p:nvPicPr>
        <p:blipFill>
          <a:blip r:embed="rId4" cstate="print"/>
          <a:srcRect/>
          <a:stretch>
            <a:fillRect/>
          </a:stretch>
        </p:blipFill>
        <p:spPr bwMode="auto">
          <a:xfrm>
            <a:off x="533400" y="1981200"/>
            <a:ext cx="3276600" cy="1972301"/>
          </a:xfrm>
          <a:prstGeom prst="rect">
            <a:avLst/>
          </a:prstGeom>
          <a:noFill/>
          <a:ln w="9525">
            <a:noFill/>
            <a:miter lim="800000"/>
            <a:headEnd/>
            <a:tailEnd/>
          </a:ln>
          <a:effectLst/>
        </p:spPr>
      </p:pic>
    </p:spTree>
    <p:extLst>
      <p:ext uri="{BB962C8B-B14F-4D97-AF65-F5344CB8AC3E}">
        <p14:creationId xmlns:p14="http://schemas.microsoft.com/office/powerpoint/2010/main" xmlns="" val="2878252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70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676400"/>
          </a:xfrm>
        </p:spPr>
        <p:txBody>
          <a:bodyPr>
            <a:normAutofit/>
          </a:bodyPr>
          <a:lstStyle/>
          <a:p>
            <a:r>
              <a:rPr lang="en-US" dirty="0" smtClean="0"/>
              <a:t>-&gt;</a:t>
            </a:r>
            <a:r>
              <a:rPr lang="en-US" sz="2800" b="1" dirty="0" smtClean="0"/>
              <a:t>ACCJC Report on 2012 Follow-Up Visit </a:t>
            </a:r>
            <a:br>
              <a:rPr lang="en-US" sz="2800" b="1" dirty="0" smtClean="0"/>
            </a:br>
            <a:r>
              <a:rPr lang="en-US" sz="2800" dirty="0" smtClean="0"/>
              <a:t>“The team found evidence that the College is at proficiency level for SLOs”</a:t>
            </a:r>
            <a:endParaRPr lang="en-US" sz="3800"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19</a:t>
            </a:fld>
            <a:endParaRPr lang="en-US" dirty="0"/>
          </a:p>
        </p:txBody>
      </p:sp>
      <p:sp>
        <p:nvSpPr>
          <p:cNvPr id="6" name="Title 1"/>
          <p:cNvSpPr txBox="1">
            <a:spLocks/>
          </p:cNvSpPr>
          <p:nvPr/>
        </p:nvSpPr>
        <p:spPr>
          <a:xfrm>
            <a:off x="4572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9530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457200" y="4267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4953000" y="41910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pic>
        <p:nvPicPr>
          <p:cNvPr id="217090" name="Picture 2"/>
          <p:cNvPicPr>
            <a:picLocks noChangeAspect="1" noChangeArrowheads="1"/>
          </p:cNvPicPr>
          <p:nvPr/>
        </p:nvPicPr>
        <p:blipFill>
          <a:blip r:embed="rId3" cstate="print"/>
          <a:srcRect/>
          <a:stretch>
            <a:fillRect/>
          </a:stretch>
        </p:blipFill>
        <p:spPr bwMode="auto">
          <a:xfrm>
            <a:off x="5029200" y="2023732"/>
            <a:ext cx="3216275" cy="1938668"/>
          </a:xfrm>
          <a:prstGeom prst="rect">
            <a:avLst/>
          </a:prstGeom>
          <a:noFill/>
          <a:ln w="9525">
            <a:noFill/>
            <a:miter lim="800000"/>
            <a:headEnd/>
            <a:tailEnd/>
          </a:ln>
          <a:effectLst/>
        </p:spPr>
      </p:pic>
      <p:pic>
        <p:nvPicPr>
          <p:cNvPr id="217091" name="Picture 3"/>
          <p:cNvPicPr>
            <a:picLocks noChangeAspect="1" noChangeArrowheads="1"/>
          </p:cNvPicPr>
          <p:nvPr/>
        </p:nvPicPr>
        <p:blipFill>
          <a:blip r:embed="rId4" cstate="print"/>
          <a:srcRect/>
          <a:stretch>
            <a:fillRect/>
          </a:stretch>
        </p:blipFill>
        <p:spPr bwMode="auto">
          <a:xfrm>
            <a:off x="533400" y="1981200"/>
            <a:ext cx="3276600" cy="1972301"/>
          </a:xfrm>
          <a:prstGeom prst="rect">
            <a:avLst/>
          </a:prstGeom>
          <a:noFill/>
          <a:ln w="9525">
            <a:noFill/>
            <a:miter lim="800000"/>
            <a:headEnd/>
            <a:tailEnd/>
          </a:ln>
          <a:effectLst/>
        </p:spPr>
      </p:pic>
      <p:pic>
        <p:nvPicPr>
          <p:cNvPr id="217092" name="Picture 4"/>
          <p:cNvPicPr>
            <a:picLocks noChangeAspect="1" noChangeArrowheads="1"/>
          </p:cNvPicPr>
          <p:nvPr/>
        </p:nvPicPr>
        <p:blipFill>
          <a:blip r:embed="rId5" cstate="print"/>
          <a:srcRect/>
          <a:stretch>
            <a:fillRect/>
          </a:stretch>
        </p:blipFill>
        <p:spPr bwMode="auto">
          <a:xfrm>
            <a:off x="609600" y="4321967"/>
            <a:ext cx="3200400" cy="1926433"/>
          </a:xfrm>
          <a:prstGeom prst="rect">
            <a:avLst/>
          </a:prstGeom>
          <a:noFill/>
          <a:ln w="9525">
            <a:noFill/>
            <a:miter lim="800000"/>
            <a:headEnd/>
            <a:tailEnd/>
          </a:ln>
          <a:effectLst/>
        </p:spPr>
      </p:pic>
      <p:pic>
        <p:nvPicPr>
          <p:cNvPr id="217093" name="Picture 5"/>
          <p:cNvPicPr>
            <a:picLocks noChangeAspect="1" noChangeArrowheads="1"/>
          </p:cNvPicPr>
          <p:nvPr/>
        </p:nvPicPr>
        <p:blipFill>
          <a:blip r:embed="rId6" cstate="print"/>
          <a:srcRect/>
          <a:stretch>
            <a:fillRect/>
          </a:stretch>
        </p:blipFill>
        <p:spPr bwMode="auto">
          <a:xfrm>
            <a:off x="5094288" y="4267200"/>
            <a:ext cx="3135312" cy="1887254"/>
          </a:xfrm>
          <a:prstGeom prst="rect">
            <a:avLst/>
          </a:prstGeom>
          <a:noFill/>
          <a:ln w="9525">
            <a:noFill/>
            <a:miter lim="800000"/>
            <a:headEnd/>
            <a:tailEnd/>
          </a:ln>
          <a:effectLst/>
        </p:spPr>
      </p:pic>
    </p:spTree>
    <p:extLst>
      <p:ext uri="{BB962C8B-B14F-4D97-AF65-F5344CB8AC3E}">
        <p14:creationId xmlns:p14="http://schemas.microsoft.com/office/powerpoint/2010/main" xmlns="" val="28782520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2</a:t>
            </a:fld>
            <a:endParaRPr lang="en-US" dirty="0"/>
          </a:p>
        </p:txBody>
      </p:sp>
      <p:sp>
        <p:nvSpPr>
          <p:cNvPr id="4" name="Title 1"/>
          <p:cNvSpPr txBox="1">
            <a:spLocks/>
          </p:cNvSpPr>
          <p:nvPr/>
        </p:nvSpPr>
        <p:spPr>
          <a:xfrm>
            <a:off x="838200" y="23622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chemeClr val="bg1">
                  <a:lumMod val="75000"/>
                </a:schemeClr>
              </a:solidFill>
              <a:effectLst/>
              <a:uLnTx/>
              <a:uFillTx/>
              <a:latin typeface="+mj-lt"/>
              <a:ea typeface="+mj-ea"/>
              <a:cs typeface="+mj-cs"/>
            </a:endParaRPr>
          </a:p>
          <a:p>
            <a:pPr marL="1028700" marR="0" lvl="0" indent="-398463" defTabSz="914400" rtl="0" eaLnBrk="1" fontAlgn="auto" latinLnBrk="0" hangingPunct="1">
              <a:lnSpc>
                <a:spcPct val="100000"/>
              </a:lnSpc>
              <a:spcBef>
                <a:spcPct val="0"/>
              </a:spcBef>
              <a:spcAft>
                <a:spcPts val="0"/>
              </a:spcAft>
              <a:buClrTx/>
              <a:buSzTx/>
              <a:buFontTx/>
              <a:buAutoNum type="romanUcPeriod"/>
              <a:tabLst/>
              <a:defRPr/>
            </a:pPr>
            <a:r>
              <a:rPr kumimoji="0" lang="en-US" sz="2800" b="1" i="0" u="none" strike="noStrike" kern="1200" cap="none" spc="0" normalizeH="0" baseline="0" noProof="0" dirty="0" smtClean="0">
                <a:ln>
                  <a:noFill/>
                </a:ln>
                <a:effectLst/>
                <a:uLnTx/>
                <a:uFillTx/>
                <a:ea typeface="+mj-ea"/>
                <a:cs typeface="+mj-cs"/>
              </a:rPr>
              <a:t>Our </a:t>
            </a:r>
            <a:r>
              <a:rPr kumimoji="0" lang="en-US" sz="2800" b="1" i="0" u="none" strike="noStrike" kern="1200" cap="none" spc="0" normalizeH="0" baseline="0" noProof="0" dirty="0" smtClean="0">
                <a:ln>
                  <a:noFill/>
                </a:ln>
                <a:effectLst/>
                <a:uLnTx/>
                <a:uFillTx/>
                <a:ea typeface="+mj-ea"/>
                <a:cs typeface="+mj-cs"/>
              </a:rPr>
              <a:t>Road to “Proficiency”</a:t>
            </a:r>
            <a:br>
              <a:rPr kumimoji="0" lang="en-US" sz="2800" b="1" i="0" u="none" strike="noStrike" kern="1200" cap="none" spc="0" normalizeH="0" baseline="0" noProof="0" dirty="0" smtClean="0">
                <a:ln>
                  <a:noFill/>
                </a:ln>
                <a:effectLst/>
                <a:uLnTx/>
                <a:uFillTx/>
                <a:ea typeface="+mj-ea"/>
                <a:cs typeface="+mj-cs"/>
              </a:rPr>
            </a:br>
            <a:endParaRPr kumimoji="0" lang="en-US" sz="2800" b="1" i="0" u="none" strike="noStrike" kern="1200" cap="none" spc="0" normalizeH="0" baseline="0" noProof="0" dirty="0" smtClean="0">
              <a:ln>
                <a:noFill/>
              </a:ln>
              <a:effectLst/>
              <a:uLnTx/>
              <a:uFillTx/>
              <a:ea typeface="+mj-ea"/>
              <a:cs typeface="+mj-cs"/>
            </a:endParaRPr>
          </a:p>
          <a:p>
            <a:pPr marL="1028700" lvl="0" indent="-398463">
              <a:spcBef>
                <a:spcPct val="0"/>
              </a:spcBef>
              <a:buFontTx/>
              <a:buAutoNum type="romanUcPeriod"/>
              <a:defRPr/>
            </a:pPr>
            <a:r>
              <a:rPr lang="en-US" sz="2800" b="1" dirty="0" smtClean="0"/>
              <a:t>6-year </a:t>
            </a:r>
            <a:r>
              <a:rPr lang="en-US" sz="2800" b="1" dirty="0"/>
              <a:t>planning cycle </a:t>
            </a:r>
            <a:r>
              <a:rPr lang="en-US" sz="2800" b="1" dirty="0" smtClean="0"/>
              <a:t>document</a:t>
            </a:r>
            <a:br>
              <a:rPr lang="en-US" sz="2800" b="1" dirty="0" smtClean="0"/>
            </a:br>
            <a:endParaRPr lang="en-US" sz="2800" b="1" dirty="0" smtClean="0"/>
          </a:p>
          <a:p>
            <a:pPr marL="1028700" lvl="0" indent="-796925">
              <a:spcBef>
                <a:spcPct val="0"/>
              </a:spcBef>
              <a:defRPr/>
            </a:pPr>
            <a:r>
              <a:rPr lang="en-US" i="1" dirty="0" smtClean="0"/>
              <a:t>There will be a test at the end of this presentation for Jackie Reza only.</a:t>
            </a:r>
            <a:endParaRPr kumimoji="0" lang="en-US" i="1" u="none" strike="noStrike" kern="1200" cap="none" spc="0" normalizeH="0" baseline="0" noProof="0" dirty="0" smtClean="0">
              <a:ln>
                <a:noFill/>
              </a:ln>
              <a:effectLst/>
              <a:uLnTx/>
              <a:uFillTx/>
              <a:latin typeface="+mj-lt"/>
              <a:ea typeface="+mj-ea"/>
              <a:cs typeface="+mj-cs"/>
            </a:endParaRPr>
          </a:p>
          <a:p>
            <a:pPr marL="1028700" marR="0" lvl="0" indent="-1028700" algn="ctr" defTabSz="914400" rtl="0" eaLnBrk="1" fontAlgn="auto" latinLnBrk="0" hangingPunct="1">
              <a:lnSpc>
                <a:spcPct val="100000"/>
              </a:lnSpc>
              <a:spcBef>
                <a:spcPct val="0"/>
              </a:spcBef>
              <a:spcAft>
                <a:spcPts val="0"/>
              </a:spcAft>
              <a:buClrTx/>
              <a:buSzTx/>
              <a:buFontTx/>
              <a:buAutoNum type="romanUcPeriod"/>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5" name="Title 1"/>
          <p:cNvSpPr>
            <a:spLocks noGrp="1"/>
          </p:cNvSpPr>
          <p:nvPr>
            <p:ph type="title"/>
          </p:nvPr>
        </p:nvSpPr>
        <p:spPr>
          <a:xfrm>
            <a:off x="685800" y="838200"/>
            <a:ext cx="7543800" cy="914400"/>
          </a:xfrm>
        </p:spPr>
        <p:txBody>
          <a:bodyPr>
            <a:normAutofit/>
          </a:bodyPr>
          <a:lstStyle/>
          <a:p>
            <a:pPr lvl="0">
              <a:defRPr/>
            </a:pPr>
            <a:r>
              <a:rPr lang="en-US" b="1" dirty="0" smtClean="0"/>
              <a:t>Contents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Point Star 5"/>
          <p:cNvSpPr/>
          <p:nvPr/>
        </p:nvSpPr>
        <p:spPr>
          <a:xfrm>
            <a:off x="1371600" y="228600"/>
            <a:ext cx="6553200" cy="6324600"/>
          </a:xfrm>
          <a:prstGeom prst="star6">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Accounting *** Astronomy *** Automotive Technology *** Business *** Cantonese *** Chemistry *** Child Development *** Computer Aided Design and Digital Imaging *** Economics *** Geology *** Italian *** Japanese *** Library *** Mandarin *** Manufacturing &amp; CNC Technology *** Mathematics *** Photography *** Physics *** Political Science *** Real Estate *** Sociology *** Student Success Center *** </a:t>
            </a:r>
          </a:p>
        </p:txBody>
      </p:sp>
      <p:sp>
        <p:nvSpPr>
          <p:cNvPr id="7" name="TextBox 6"/>
          <p:cNvSpPr txBox="1"/>
          <p:nvPr/>
        </p:nvSpPr>
        <p:spPr>
          <a:xfrm>
            <a:off x="228600" y="762000"/>
            <a:ext cx="3352800" cy="584775"/>
          </a:xfrm>
          <a:prstGeom prst="rect">
            <a:avLst/>
          </a:prstGeom>
          <a:noFill/>
        </p:spPr>
        <p:txBody>
          <a:bodyPr>
            <a:spAutoFit/>
          </a:bodyPr>
          <a:lstStyle/>
          <a:p>
            <a:pPr>
              <a:defRPr/>
            </a:pPr>
            <a:r>
              <a:rPr lang="en-US" sz="3200" dirty="0">
                <a:solidFill>
                  <a:srgbClr val="CC3300"/>
                </a:solidFill>
                <a:effectLst>
                  <a:glow rad="139700">
                    <a:schemeClr val="accent3">
                      <a:satMod val="175000"/>
                      <a:alpha val="40000"/>
                    </a:schemeClr>
                  </a:glow>
                </a:effectLst>
              </a:rPr>
              <a:t>100% SLO Club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Point Star 5"/>
          <p:cNvSpPr/>
          <p:nvPr/>
        </p:nvSpPr>
        <p:spPr>
          <a:xfrm>
            <a:off x="1066800" y="152400"/>
            <a:ext cx="7010400" cy="6553200"/>
          </a:xfrm>
          <a:prstGeom prst="star6">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Accounting *** Anthropology *** Automotive Technology *** Business *** Child Development *** Economics *** Engineering *** English *** English as a Second Language *** French *** Geography *** History *** Humanities *** Massage Therapy *** Mathematics *** Music *** Nursing *** Philosophy *** Photography *** Physical Education *** Political Science *** Reading *** Real Estate *** Spanish *** Speech Communication *** Student Success Center *** </a:t>
            </a:r>
          </a:p>
        </p:txBody>
      </p:sp>
      <p:sp>
        <p:nvSpPr>
          <p:cNvPr id="7" name="TextBox 6"/>
          <p:cNvSpPr txBox="1"/>
          <p:nvPr/>
        </p:nvSpPr>
        <p:spPr>
          <a:xfrm>
            <a:off x="228600" y="762000"/>
            <a:ext cx="3352800" cy="584775"/>
          </a:xfrm>
          <a:prstGeom prst="rect">
            <a:avLst/>
          </a:prstGeom>
          <a:noFill/>
        </p:spPr>
        <p:txBody>
          <a:bodyPr>
            <a:spAutoFit/>
          </a:bodyPr>
          <a:lstStyle/>
          <a:p>
            <a:pPr>
              <a:defRPr/>
            </a:pPr>
            <a:r>
              <a:rPr lang="en-US" sz="3200" dirty="0">
                <a:solidFill>
                  <a:srgbClr val="CC3300"/>
                </a:solidFill>
                <a:effectLst>
                  <a:glow rad="139700">
                    <a:schemeClr val="accent3">
                      <a:satMod val="175000"/>
                      <a:alpha val="40000"/>
                    </a:schemeClr>
                  </a:glow>
                </a:effectLst>
              </a:rPr>
              <a:t>100% PLO Club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Senate</a:t>
            </a:r>
            <a:endParaRPr lang="en-US" dirty="0"/>
          </a:p>
        </p:txBody>
      </p:sp>
      <p:sp>
        <p:nvSpPr>
          <p:cNvPr id="3" name="Slide Number Placeholder 2"/>
          <p:cNvSpPr>
            <a:spLocks noGrp="1"/>
          </p:cNvSpPr>
          <p:nvPr>
            <p:ph type="sldNum" sz="quarter" idx="12"/>
          </p:nvPr>
        </p:nvSpPr>
        <p:spPr>
          <a:xfrm>
            <a:off x="6553200" y="6324600"/>
            <a:ext cx="2133600" cy="365125"/>
          </a:xfrm>
        </p:spPr>
        <p:txBody>
          <a:bodyPr/>
          <a:lstStyle/>
          <a:p>
            <a:fld id="{7E57BC59-0008-418E-8837-C0E8EDCE8DDD}" type="slidenum">
              <a:rPr lang="en-US" smtClean="0"/>
              <a:pPr/>
              <a:t>22</a:t>
            </a:fld>
            <a:endParaRPr lang="en-US" dirty="0"/>
          </a:p>
        </p:txBody>
      </p:sp>
      <p:sp>
        <p:nvSpPr>
          <p:cNvPr id="5" name="TextBox 4"/>
          <p:cNvSpPr txBox="1"/>
          <p:nvPr/>
        </p:nvSpPr>
        <p:spPr>
          <a:xfrm>
            <a:off x="1676400" y="1524000"/>
            <a:ext cx="6248400" cy="646331"/>
          </a:xfrm>
          <a:prstGeom prst="rect">
            <a:avLst/>
          </a:prstGeom>
          <a:solidFill>
            <a:srgbClr val="F8F8F8"/>
          </a:solidFill>
          <a:ln>
            <a:solidFill>
              <a:srgbClr val="FF0000"/>
            </a:solidFill>
          </a:ln>
        </p:spPr>
        <p:txBody>
          <a:bodyPr wrap="square" rtlCol="0">
            <a:spAutoFit/>
          </a:bodyPr>
          <a:lstStyle/>
          <a:p>
            <a:r>
              <a:rPr lang="en-US" dirty="0" smtClean="0"/>
              <a:t>Support from Presidents and Vice Presidents of Academic Senate:</a:t>
            </a:r>
            <a:endParaRPr lang="en-US" dirty="0"/>
          </a:p>
        </p:txBody>
      </p:sp>
      <p:pic>
        <p:nvPicPr>
          <p:cNvPr id="154626" name="Picture 2" descr="http://1.bp.blogspot.com/-bdcWC-K9X7c/Ud26TLTYwqI/AAAAAAAAAzQ/ZjiRu-Sj8h8/s200/Gregory+Anderson.png"/>
          <p:cNvPicPr>
            <a:picLocks noChangeAspect="1" noChangeArrowheads="1"/>
          </p:cNvPicPr>
          <p:nvPr/>
        </p:nvPicPr>
        <p:blipFill>
          <a:blip r:embed="rId3" cstate="print"/>
          <a:srcRect/>
          <a:stretch>
            <a:fillRect/>
          </a:stretch>
        </p:blipFill>
        <p:spPr bwMode="auto">
          <a:xfrm>
            <a:off x="2487168" y="3200400"/>
            <a:ext cx="2008632" cy="2781300"/>
          </a:xfrm>
          <a:prstGeom prst="rect">
            <a:avLst/>
          </a:prstGeom>
          <a:noFill/>
          <a:ln w="12700">
            <a:solidFill>
              <a:srgbClr val="FF0000"/>
            </a:solidFill>
          </a:ln>
        </p:spPr>
      </p:pic>
      <p:pic>
        <p:nvPicPr>
          <p:cNvPr id="8" name="Picture 7" descr="Karen"/>
          <p:cNvPicPr/>
          <p:nvPr/>
        </p:nvPicPr>
        <p:blipFill>
          <a:blip r:embed="rId4" cstate="print"/>
          <a:srcRect l="55151" t="8333" r="5057" b="19017"/>
          <a:stretch>
            <a:fillRect/>
          </a:stretch>
        </p:blipFill>
        <p:spPr bwMode="auto">
          <a:xfrm>
            <a:off x="6810375" y="3200400"/>
            <a:ext cx="2028825" cy="2778125"/>
          </a:xfrm>
          <a:prstGeom prst="rect">
            <a:avLst/>
          </a:prstGeom>
          <a:noFill/>
          <a:ln w="9525">
            <a:solidFill>
              <a:srgbClr val="FF0000"/>
            </a:solidFill>
            <a:miter lim="800000"/>
            <a:headEnd/>
            <a:tailEnd/>
          </a:ln>
        </p:spPr>
      </p:pic>
      <p:pic>
        <p:nvPicPr>
          <p:cNvPr id="9" name="Picture 8" descr="http://www.cccpek.org/lee-wheat.jpg"/>
          <p:cNvPicPr/>
          <p:nvPr/>
        </p:nvPicPr>
        <p:blipFill>
          <a:blip r:embed="rId5" cstate="print"/>
          <a:srcRect r="3653"/>
          <a:stretch>
            <a:fillRect/>
          </a:stretch>
        </p:blipFill>
        <p:spPr bwMode="auto">
          <a:xfrm>
            <a:off x="4619625" y="2286000"/>
            <a:ext cx="2009775" cy="2781300"/>
          </a:xfrm>
          <a:prstGeom prst="rect">
            <a:avLst/>
          </a:prstGeom>
          <a:noFill/>
          <a:ln w="12700">
            <a:solidFill>
              <a:srgbClr val="FF0000"/>
            </a:solidFill>
          </a:ln>
        </p:spPr>
      </p:pic>
      <p:pic>
        <p:nvPicPr>
          <p:cNvPr id="11" name="Picture 10" descr="Anne Argyiou"/>
          <p:cNvPicPr/>
          <p:nvPr/>
        </p:nvPicPr>
        <p:blipFill>
          <a:blip r:embed="rId6" cstate="print"/>
          <a:srcRect l="8097" r="6477"/>
          <a:stretch>
            <a:fillRect/>
          </a:stretch>
        </p:blipFill>
        <p:spPr bwMode="auto">
          <a:xfrm>
            <a:off x="304800" y="2286000"/>
            <a:ext cx="2009775" cy="27813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xmlns="" val="67169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 Structure </a:t>
            </a:r>
            <a:br>
              <a:rPr lang="en-US" dirty="0" smtClean="0"/>
            </a:br>
            <a:r>
              <a:rPr lang="en-US" dirty="0" smtClean="0"/>
              <a:t>- Faculty Driven</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23</a:t>
            </a:fld>
            <a:endParaRPr lang="en-US" dirty="0"/>
          </a:p>
        </p:txBody>
      </p:sp>
      <p:sp>
        <p:nvSpPr>
          <p:cNvPr id="6" name="10-Point Star 5"/>
          <p:cNvSpPr/>
          <p:nvPr/>
        </p:nvSpPr>
        <p:spPr>
          <a:xfrm>
            <a:off x="0" y="14478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1600200" y="1905000"/>
            <a:ext cx="5853690" cy="3886200"/>
          </a:xfrm>
          <a:prstGeom prst="rect">
            <a:avLst/>
          </a:prstGeom>
          <a:noFill/>
          <a:ln w="57150">
            <a:solidFill>
              <a:srgbClr val="C000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cstate="print"/>
          <a:srcRect/>
          <a:stretch>
            <a:fillRect/>
          </a:stretch>
        </p:blipFill>
        <p:spPr bwMode="auto">
          <a:xfrm rot="20689734">
            <a:off x="288679" y="1029251"/>
            <a:ext cx="4156947" cy="2759751"/>
          </a:xfrm>
          <a:prstGeom prst="rect">
            <a:avLst/>
          </a:prstGeom>
          <a:noFill/>
          <a:ln w="9525">
            <a:noFill/>
            <a:miter lim="800000"/>
            <a:headEnd/>
            <a:tailEnd/>
          </a:ln>
        </p:spPr>
      </p:pic>
      <p:pic>
        <p:nvPicPr>
          <p:cNvPr id="204803" name="Picture 3"/>
          <p:cNvPicPr>
            <a:picLocks noChangeAspect="1" noChangeArrowheads="1"/>
          </p:cNvPicPr>
          <p:nvPr/>
        </p:nvPicPr>
        <p:blipFill>
          <a:blip r:embed="rId4" cstate="print"/>
          <a:srcRect l="17039"/>
          <a:stretch>
            <a:fillRect/>
          </a:stretch>
        </p:blipFill>
        <p:spPr bwMode="auto">
          <a:xfrm rot="1411166">
            <a:off x="4350297" y="653268"/>
            <a:ext cx="3928499" cy="3143768"/>
          </a:xfrm>
          <a:prstGeom prst="rect">
            <a:avLst/>
          </a:prstGeom>
          <a:noFill/>
          <a:ln w="9525">
            <a:noFill/>
            <a:miter lim="800000"/>
            <a:headEnd/>
            <a:tailEnd/>
          </a:ln>
        </p:spPr>
      </p:pic>
      <p:pic>
        <p:nvPicPr>
          <p:cNvPr id="204804" name="Picture 4"/>
          <p:cNvPicPr>
            <a:picLocks noChangeAspect="1" noChangeArrowheads="1"/>
          </p:cNvPicPr>
          <p:nvPr/>
        </p:nvPicPr>
        <p:blipFill>
          <a:blip r:embed="rId5" cstate="print"/>
          <a:srcRect/>
          <a:stretch>
            <a:fillRect/>
          </a:stretch>
        </p:blipFill>
        <p:spPr bwMode="auto">
          <a:xfrm>
            <a:off x="4495800" y="3378411"/>
            <a:ext cx="4038600" cy="2681181"/>
          </a:xfrm>
          <a:prstGeom prst="rect">
            <a:avLst/>
          </a:prstGeom>
          <a:noFill/>
          <a:ln w="9525">
            <a:noFill/>
            <a:miter lim="800000"/>
            <a:headEnd/>
            <a:tailEnd/>
          </a:ln>
        </p:spPr>
      </p:pic>
      <p:pic>
        <p:nvPicPr>
          <p:cNvPr id="204805" name="Picture 5"/>
          <p:cNvPicPr>
            <a:picLocks noChangeAspect="1" noChangeArrowheads="1"/>
          </p:cNvPicPr>
          <p:nvPr/>
        </p:nvPicPr>
        <p:blipFill>
          <a:blip r:embed="rId6" cstate="print"/>
          <a:srcRect l="34444" t="16527" r="16667"/>
          <a:stretch>
            <a:fillRect/>
          </a:stretch>
        </p:blipFill>
        <p:spPr bwMode="auto">
          <a:xfrm>
            <a:off x="1447800" y="2667000"/>
            <a:ext cx="3352800" cy="3800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2000"/>
                                        <p:tgtEl>
                                          <p:spTgt spid="20480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4803"/>
                                        </p:tgtEl>
                                        <p:attrNameLst>
                                          <p:attrName>style.visibility</p:attrName>
                                        </p:attrNameLst>
                                      </p:cBhvr>
                                      <p:to>
                                        <p:strVal val="visible"/>
                                      </p:to>
                                    </p:set>
                                    <p:animEffect transition="in" filter="fade">
                                      <p:cBhvr>
                                        <p:cTn id="11" dur="2000"/>
                                        <p:tgtEl>
                                          <p:spTgt spid="20480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4804"/>
                                        </p:tgtEl>
                                        <p:attrNameLst>
                                          <p:attrName>style.visibility</p:attrName>
                                        </p:attrNameLst>
                                      </p:cBhvr>
                                      <p:to>
                                        <p:strVal val="visible"/>
                                      </p:to>
                                    </p:set>
                                    <p:animEffect transition="in" filter="fade">
                                      <p:cBhvr>
                                        <p:cTn id="15" dur="2000"/>
                                        <p:tgtEl>
                                          <p:spTgt spid="20480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04805"/>
                                        </p:tgtEl>
                                        <p:attrNameLst>
                                          <p:attrName>style.visibility</p:attrName>
                                        </p:attrNameLst>
                                      </p:cBhvr>
                                      <p:to>
                                        <p:strVal val="visible"/>
                                      </p:to>
                                    </p:set>
                                    <p:animEffect transition="in" filter="fade">
                                      <p:cBhvr>
                                        <p:cTn id="19" dur="20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2"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11267" name="AutoShape 4"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11268" name="Picture 2" descr="Ramirez and Rabbit"/>
          <p:cNvPicPr>
            <a:picLocks noChangeAspect="1" noChangeArrowheads="1"/>
          </p:cNvPicPr>
          <p:nvPr/>
        </p:nvPicPr>
        <p:blipFill>
          <a:blip r:embed="rId3" cstate="print"/>
          <a:srcRect/>
          <a:stretch>
            <a:fillRect/>
          </a:stretch>
        </p:blipFill>
        <p:spPr bwMode="auto">
          <a:xfrm>
            <a:off x="3200400" y="1625600"/>
            <a:ext cx="1981200" cy="2184400"/>
          </a:xfrm>
          <a:prstGeom prst="rect">
            <a:avLst/>
          </a:prstGeom>
          <a:noFill/>
          <a:ln w="57150">
            <a:solidFill>
              <a:srgbClr val="CC9900"/>
            </a:solidFill>
            <a:bevel/>
            <a:headEnd/>
            <a:tailEnd/>
          </a:ln>
        </p:spPr>
      </p:pic>
      <p:pic>
        <p:nvPicPr>
          <p:cNvPr id="11269" name="Picture 4" descr="Mary Pape at De Anza"/>
          <p:cNvPicPr>
            <a:picLocks noChangeAspect="1" noChangeArrowheads="1"/>
          </p:cNvPicPr>
          <p:nvPr/>
        </p:nvPicPr>
        <p:blipFill>
          <a:blip r:embed="rId4" cstate="print"/>
          <a:srcRect/>
          <a:stretch>
            <a:fillRect/>
          </a:stretch>
        </p:blipFill>
        <p:spPr bwMode="auto">
          <a:xfrm>
            <a:off x="838200" y="1646238"/>
            <a:ext cx="1676400" cy="2163762"/>
          </a:xfrm>
          <a:prstGeom prst="rect">
            <a:avLst/>
          </a:prstGeom>
          <a:noFill/>
          <a:ln w="57150">
            <a:solidFill>
              <a:srgbClr val="CC9900"/>
            </a:solidFill>
            <a:bevel/>
            <a:headEnd/>
            <a:tailEnd/>
          </a:ln>
        </p:spPr>
      </p:pic>
      <p:sp>
        <p:nvSpPr>
          <p:cNvPr id="10" name="Right Brace 9"/>
          <p:cNvSpPr/>
          <p:nvPr/>
        </p:nvSpPr>
        <p:spPr>
          <a:xfrm rot="5400000">
            <a:off x="2590800" y="3048000"/>
            <a:ext cx="838200" cy="2514600"/>
          </a:xfrm>
          <a:prstGeom prst="rightBrace">
            <a:avLst/>
          </a:prstGeom>
          <a:ln w="28575">
            <a:solidFill>
              <a:srgbClr val="CC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w="76200">
                <a:solidFill>
                  <a:schemeClr val="tx1"/>
                </a:solidFill>
              </a:ln>
            </a:endParaRPr>
          </a:p>
        </p:txBody>
      </p:sp>
      <p:sp>
        <p:nvSpPr>
          <p:cNvPr id="11271" name="TextBox 10"/>
          <p:cNvSpPr txBox="1">
            <a:spLocks noChangeArrowheads="1"/>
          </p:cNvSpPr>
          <p:nvPr/>
        </p:nvSpPr>
        <p:spPr bwMode="auto">
          <a:xfrm>
            <a:off x="1219200" y="4648200"/>
            <a:ext cx="4038600" cy="708025"/>
          </a:xfrm>
          <a:prstGeom prst="rect">
            <a:avLst/>
          </a:prstGeom>
          <a:noFill/>
          <a:ln w="9525">
            <a:noFill/>
            <a:miter lim="800000"/>
            <a:headEnd/>
            <a:tailEnd/>
          </a:ln>
        </p:spPr>
        <p:txBody>
          <a:bodyPr>
            <a:spAutoFit/>
          </a:bodyPr>
          <a:lstStyle/>
          <a:p>
            <a:pPr>
              <a:defRPr/>
            </a:pPr>
            <a:r>
              <a:rPr lang="en-US" altLang="en-US" sz="2000" dirty="0">
                <a:ln>
                  <a:solidFill>
                    <a:srgbClr val="E6AF00"/>
                  </a:solidFill>
                </a:ln>
              </a:rPr>
              <a:t>Instructional Coordinators:</a:t>
            </a:r>
          </a:p>
          <a:p>
            <a:pPr>
              <a:defRPr/>
            </a:pPr>
            <a:r>
              <a:rPr lang="en-US" altLang="en-US" sz="2000" dirty="0">
                <a:ln>
                  <a:solidFill>
                    <a:srgbClr val="E6AF00"/>
                  </a:solidFill>
                </a:ln>
              </a:rPr>
              <a:t>Mary Pape &amp; Toño Ramirez</a:t>
            </a:r>
          </a:p>
        </p:txBody>
      </p:sp>
      <p:sp>
        <p:nvSpPr>
          <p:cNvPr id="11272" name="TextBox 11"/>
          <p:cNvSpPr txBox="1">
            <a:spLocks noChangeArrowheads="1"/>
          </p:cNvSpPr>
          <p:nvPr/>
        </p:nvSpPr>
        <p:spPr bwMode="auto">
          <a:xfrm>
            <a:off x="6096000" y="4343400"/>
            <a:ext cx="2438400" cy="1323975"/>
          </a:xfrm>
          <a:prstGeom prst="rect">
            <a:avLst/>
          </a:prstGeom>
          <a:noFill/>
          <a:ln w="9525">
            <a:noFill/>
            <a:miter lim="800000"/>
            <a:headEnd/>
            <a:tailEnd/>
          </a:ln>
        </p:spPr>
        <p:txBody>
          <a:bodyPr>
            <a:spAutoFit/>
          </a:bodyPr>
          <a:lstStyle/>
          <a:p>
            <a:pPr>
              <a:defRPr/>
            </a:pPr>
            <a:r>
              <a:rPr lang="en-US" altLang="en-US" sz="2000" dirty="0">
                <a:ln>
                  <a:solidFill>
                    <a:srgbClr val="CC9900"/>
                  </a:solidFill>
                </a:ln>
              </a:rPr>
              <a:t>Student Services &amp; Administrative Units Coordinator:</a:t>
            </a:r>
          </a:p>
          <a:p>
            <a:pPr>
              <a:defRPr/>
            </a:pPr>
            <a:r>
              <a:rPr lang="en-US" altLang="en-US" sz="2000" dirty="0">
                <a:ln>
                  <a:solidFill>
                    <a:srgbClr val="CC9900"/>
                  </a:solidFill>
                </a:ln>
              </a:rPr>
              <a:t>Veronica Avila</a:t>
            </a:r>
          </a:p>
        </p:txBody>
      </p:sp>
      <p:sp>
        <p:nvSpPr>
          <p:cNvPr id="9" name="Title 1"/>
          <p:cNvSpPr txBox="1">
            <a:spLocks/>
          </p:cNvSpPr>
          <p:nvPr/>
        </p:nvSpPr>
        <p:spPr>
          <a:xfrm>
            <a:off x="152400" y="228600"/>
            <a:ext cx="8839200" cy="1143000"/>
          </a:xfrm>
          <a:prstGeom prst="rect">
            <a:avLst/>
          </a:prstGeom>
          <a:solidFill>
            <a:srgbClr val="9A2233"/>
          </a:solidFill>
          <a:ln w="38100">
            <a:solidFill>
              <a:srgbClr val="FFCC00"/>
            </a:solidFill>
          </a:ln>
        </p:spPr>
        <p:txBody>
          <a:bodyPr/>
          <a:lstStyle/>
          <a:p>
            <a:pPr algn="ctr" eaLnBrk="0" hangingPunct="0">
              <a:defRPr/>
            </a:pPr>
            <a:r>
              <a:rPr lang="en-US" altLang="en-US" sz="6600" b="1" dirty="0">
                <a:solidFill>
                  <a:srgbClr val="FFCC00"/>
                </a:solidFill>
                <a:latin typeface="+mj-lt"/>
                <a:ea typeface="+mj-ea"/>
                <a:cs typeface="+mj-cs"/>
              </a:rPr>
              <a:t>SLO Core Team</a:t>
            </a:r>
          </a:p>
        </p:txBody>
      </p:sp>
      <p:pic>
        <p:nvPicPr>
          <p:cNvPr id="11274" name="Picture 10" descr="IMG_0444.jpg"/>
          <p:cNvPicPr>
            <a:picLocks noChangeAspect="1" noChangeArrowheads="1"/>
          </p:cNvPicPr>
          <p:nvPr/>
        </p:nvPicPr>
        <p:blipFill>
          <a:blip r:embed="rId5" cstate="print"/>
          <a:srcRect l="17686" t="9341" r="10976" b="17964"/>
          <a:stretch>
            <a:fillRect/>
          </a:stretch>
        </p:blipFill>
        <p:spPr bwMode="auto">
          <a:xfrm>
            <a:off x="6172200" y="1600200"/>
            <a:ext cx="1905000" cy="2209800"/>
          </a:xfrm>
          <a:prstGeom prst="rect">
            <a:avLst/>
          </a:prstGeom>
          <a:noFill/>
          <a:ln w="57150">
            <a:solidFill>
              <a:srgbClr val="CC9900"/>
            </a:solidFill>
            <a:miter lim="800000"/>
            <a:headEnd/>
            <a:tailEnd/>
          </a:ln>
        </p:spPr>
      </p:pic>
      <p:sp>
        <p:nvSpPr>
          <p:cNvPr id="12" name="TextBox 11"/>
          <p:cNvSpPr txBox="1"/>
          <p:nvPr/>
        </p:nvSpPr>
        <p:spPr>
          <a:xfrm>
            <a:off x="381000" y="5715000"/>
            <a:ext cx="7924800" cy="400110"/>
          </a:xfrm>
          <a:prstGeom prst="rect">
            <a:avLst/>
          </a:prstGeom>
          <a:noFill/>
        </p:spPr>
        <p:txBody>
          <a:bodyPr>
            <a:spAutoFit/>
          </a:bodyPr>
          <a:lstStyle/>
          <a:p>
            <a:pPr>
              <a:defRPr/>
            </a:pPr>
            <a:r>
              <a:rPr lang="en-US" altLang="en-US" sz="2000" dirty="0">
                <a:ln>
                  <a:solidFill>
                    <a:srgbClr val="CC9900"/>
                  </a:solidFill>
                </a:ln>
              </a:rPr>
              <a:t>Randy Bryant ** </a:t>
            </a:r>
            <a:r>
              <a:rPr lang="en-US" altLang="en-US" sz="2000" dirty="0" err="1">
                <a:ln>
                  <a:solidFill>
                    <a:srgbClr val="CC9900"/>
                  </a:solidFill>
                </a:ln>
              </a:rPr>
              <a:t>Anu</a:t>
            </a:r>
            <a:r>
              <a:rPr lang="en-US" altLang="en-US" sz="2000" dirty="0">
                <a:ln>
                  <a:solidFill>
                    <a:srgbClr val="CC9900"/>
                  </a:solidFill>
                </a:ln>
              </a:rPr>
              <a:t> </a:t>
            </a:r>
            <a:r>
              <a:rPr lang="en-US" altLang="en-US" sz="2000" dirty="0" err="1">
                <a:ln>
                  <a:solidFill>
                    <a:srgbClr val="CC9900"/>
                  </a:solidFill>
                </a:ln>
              </a:rPr>
              <a:t>Khanna</a:t>
            </a:r>
            <a:r>
              <a:rPr lang="en-US" altLang="en-US" sz="2000" dirty="0">
                <a:ln>
                  <a:solidFill>
                    <a:srgbClr val="CC9900"/>
                  </a:solidFill>
                </a:ln>
              </a:rPr>
              <a:t> ** Coleen Lee-Wheat ** Mallory </a:t>
            </a:r>
            <a:r>
              <a:rPr lang="en-US" altLang="en-US" sz="2000" dirty="0" err="1">
                <a:ln>
                  <a:solidFill>
                    <a:srgbClr val="CC9900"/>
                  </a:solidFill>
                </a:ln>
              </a:rPr>
              <a:t>Newll</a:t>
            </a:r>
            <a:endParaRPr lang="en-US" altLang="en-US" sz="2000" dirty="0">
              <a:ln>
                <a:solidFill>
                  <a:srgbClr val="CC9900"/>
                </a:solidFill>
              </a:l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AutoShape 2"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12291" name="AutoShape 4"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15" name="Picture 14" descr="Picture of Jeff Schinske"/>
          <p:cNvPicPr/>
          <p:nvPr/>
        </p:nvPicPr>
        <p:blipFill>
          <a:blip r:embed="rId3" cstate="print"/>
          <a:srcRect/>
          <a:stretch>
            <a:fillRect/>
          </a:stretch>
        </p:blipFill>
        <p:spPr bwMode="auto">
          <a:xfrm>
            <a:off x="1295400" y="1447800"/>
            <a:ext cx="2362200" cy="3657600"/>
          </a:xfrm>
          <a:prstGeom prst="rect">
            <a:avLst/>
          </a:prstGeom>
          <a:ln w="57150" cap="sq">
            <a:solidFill>
              <a:srgbClr val="C00000"/>
            </a:solidFill>
            <a:miter lim="800000"/>
          </a:ln>
          <a:effectLst>
            <a:outerShdw blurRad="57150" dist="50800" dir="2700000" algn="tl" rotWithShape="0">
              <a:srgbClr val="000000">
                <a:alpha val="40000"/>
              </a:srgbClr>
            </a:outerShdw>
          </a:effectLst>
        </p:spPr>
      </p:pic>
      <p:pic>
        <p:nvPicPr>
          <p:cNvPr id="16" name="Picture 15" descr="Two females working together"/>
          <p:cNvPicPr preferRelativeResize="0">
            <a:picLocks noChangeAspect="1"/>
          </p:cNvPicPr>
          <p:nvPr/>
        </p:nvPicPr>
        <p:blipFill>
          <a:blip r:embed="rId4" cstate="print"/>
          <a:srcRect/>
          <a:stretch>
            <a:fillRect/>
          </a:stretch>
        </p:blipFill>
        <p:spPr bwMode="auto">
          <a:xfrm>
            <a:off x="4724400" y="1447800"/>
            <a:ext cx="2962275" cy="3657600"/>
          </a:xfrm>
          <a:prstGeom prst="rect">
            <a:avLst/>
          </a:prstGeom>
          <a:ln w="57150" cap="sq">
            <a:solidFill>
              <a:srgbClr val="C00000"/>
            </a:solidFill>
            <a:miter lim="800000"/>
          </a:ln>
          <a:effectLst>
            <a:outerShdw blurRad="57150" dist="50800" dir="2700000" algn="tl" rotWithShape="0">
              <a:srgbClr val="000000">
                <a:alpha val="40000"/>
              </a:srgbClr>
            </a:outerShdw>
          </a:effectLst>
        </p:spPr>
      </p:pic>
      <p:sp>
        <p:nvSpPr>
          <p:cNvPr id="10246" name="TextBox 16"/>
          <p:cNvSpPr txBox="1">
            <a:spLocks noChangeArrowheads="1"/>
          </p:cNvSpPr>
          <p:nvPr/>
        </p:nvSpPr>
        <p:spPr bwMode="auto">
          <a:xfrm>
            <a:off x="1219200" y="5410200"/>
            <a:ext cx="2590800" cy="461963"/>
          </a:xfrm>
          <a:prstGeom prst="rect">
            <a:avLst/>
          </a:prstGeom>
          <a:noFill/>
          <a:ln w="9525">
            <a:noFill/>
            <a:miter lim="800000"/>
            <a:headEnd/>
            <a:tailEnd/>
          </a:ln>
        </p:spPr>
        <p:txBody>
          <a:bodyPr>
            <a:spAutoFit/>
          </a:bodyPr>
          <a:lstStyle/>
          <a:p>
            <a:pPr>
              <a:defRPr/>
            </a:pPr>
            <a:r>
              <a:rPr lang="en-US" altLang="en-US" sz="2400" b="1" dirty="0">
                <a:ln>
                  <a:solidFill>
                    <a:srgbClr val="CC9900"/>
                  </a:solidFill>
                </a:ln>
              </a:rPr>
              <a:t>Jeff Schinske</a:t>
            </a:r>
          </a:p>
        </p:txBody>
      </p:sp>
      <p:sp>
        <p:nvSpPr>
          <p:cNvPr id="10247" name="TextBox 17"/>
          <p:cNvSpPr txBox="1">
            <a:spLocks noChangeArrowheads="1"/>
          </p:cNvSpPr>
          <p:nvPr/>
        </p:nvSpPr>
        <p:spPr bwMode="auto">
          <a:xfrm>
            <a:off x="4953000" y="5410200"/>
            <a:ext cx="2590800" cy="461963"/>
          </a:xfrm>
          <a:prstGeom prst="rect">
            <a:avLst/>
          </a:prstGeom>
          <a:noFill/>
          <a:ln w="9525">
            <a:noFill/>
            <a:miter lim="800000"/>
            <a:headEnd/>
            <a:tailEnd/>
          </a:ln>
        </p:spPr>
        <p:txBody>
          <a:bodyPr>
            <a:spAutoFit/>
          </a:bodyPr>
          <a:lstStyle/>
          <a:p>
            <a:pPr>
              <a:defRPr/>
            </a:pPr>
            <a:r>
              <a:rPr lang="en-US" altLang="en-US" sz="2400" b="1" dirty="0">
                <a:ln>
                  <a:solidFill>
                    <a:srgbClr val="CC9900"/>
                  </a:solidFill>
                </a:ln>
              </a:rPr>
              <a:t>Amy Leonard</a:t>
            </a:r>
          </a:p>
        </p:txBody>
      </p:sp>
      <p:sp>
        <p:nvSpPr>
          <p:cNvPr id="8" name="Title 1"/>
          <p:cNvSpPr txBox="1">
            <a:spLocks/>
          </p:cNvSpPr>
          <p:nvPr/>
        </p:nvSpPr>
        <p:spPr>
          <a:xfrm>
            <a:off x="152400" y="76200"/>
            <a:ext cx="8839200" cy="1143000"/>
          </a:xfrm>
          <a:prstGeom prst="rect">
            <a:avLst/>
          </a:prstGeom>
          <a:solidFill>
            <a:srgbClr val="9A2233"/>
          </a:solidFill>
          <a:ln w="38100">
            <a:solidFill>
              <a:srgbClr val="FFCC00"/>
            </a:solidFill>
          </a:ln>
        </p:spPr>
        <p:txBody>
          <a:bodyPr/>
          <a:lstStyle/>
          <a:p>
            <a:pPr algn="ctr" eaLnBrk="0" hangingPunct="0">
              <a:defRPr/>
            </a:pPr>
            <a:r>
              <a:rPr lang="en-US" altLang="en-US" sz="6600" b="1" dirty="0">
                <a:solidFill>
                  <a:srgbClr val="FFCC00"/>
                </a:solidFill>
                <a:latin typeface="+mj-lt"/>
                <a:ea typeface="+mj-ea"/>
                <a:cs typeface="+mj-cs"/>
              </a:rPr>
              <a:t>SLO Core Team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SLO Steering Committee</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27</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28801"/>
            <a:ext cx="8077200" cy="3626634"/>
          </a:xfrm>
          <a:prstGeom prst="rect">
            <a:avLst/>
          </a:prstGeom>
          <a:solidFill>
            <a:srgbClr val="F8F8F8"/>
          </a:solidFill>
        </p:spPr>
        <p:txBody>
          <a:bodyPr wrap="square" rtlCol="0">
            <a:spAutoFit/>
          </a:bodyPr>
          <a:lstStyle/>
          <a:p>
            <a:r>
              <a:rPr lang="en-US" sz="3600" b="1" i="1" dirty="0" smtClean="0"/>
              <a:t>Administrators:</a:t>
            </a:r>
            <a:endParaRPr lang="en-US" sz="3600" b="1" dirty="0" smtClean="0"/>
          </a:p>
          <a:p>
            <a:pPr>
              <a:lnSpc>
                <a:spcPts val="4320"/>
              </a:lnSpc>
              <a:buFont typeface="Arial" pitchFamily="34" charset="0"/>
              <a:buChar char="•"/>
            </a:pPr>
            <a:r>
              <a:rPr lang="en-US" sz="3600" i="1" dirty="0" smtClean="0"/>
              <a:t>VP, </a:t>
            </a:r>
            <a:r>
              <a:rPr lang="en-US" sz="3600" i="1" dirty="0" smtClean="0"/>
              <a:t>Instruction</a:t>
            </a:r>
            <a:endParaRPr lang="en-US" sz="3600" dirty="0" smtClean="0">
              <a:solidFill>
                <a:srgbClr val="C00000"/>
              </a:solidFill>
            </a:endParaRPr>
          </a:p>
          <a:p>
            <a:pPr>
              <a:lnSpc>
                <a:spcPts val="3000"/>
              </a:lnSpc>
              <a:buFont typeface="Arial" pitchFamily="34" charset="0"/>
              <a:buChar char="•"/>
            </a:pPr>
            <a:r>
              <a:rPr lang="en-US" sz="3600" i="1" dirty="0" smtClean="0"/>
              <a:t>VP, Finance &amp;  Educational </a:t>
            </a:r>
            <a:r>
              <a:rPr lang="en-US" sz="3600" i="1" dirty="0" smtClean="0"/>
              <a:t>Resources</a:t>
            </a:r>
            <a:endParaRPr lang="en-US" sz="3600" dirty="0" smtClean="0">
              <a:solidFill>
                <a:srgbClr val="C00000"/>
              </a:solidFill>
            </a:endParaRPr>
          </a:p>
          <a:p>
            <a:pPr>
              <a:lnSpc>
                <a:spcPts val="3000"/>
              </a:lnSpc>
              <a:buFont typeface="Arial" pitchFamily="34" charset="0"/>
              <a:buChar char="•"/>
            </a:pPr>
            <a:r>
              <a:rPr lang="en-US" sz="3600" i="1" dirty="0" smtClean="0"/>
              <a:t>Director, Institutional Research </a:t>
            </a:r>
            <a:endParaRPr lang="en-US" sz="2800" dirty="0" smtClean="0">
              <a:solidFill>
                <a:srgbClr val="C00000"/>
              </a:solidFill>
            </a:endParaRPr>
          </a:p>
          <a:p>
            <a:pPr>
              <a:buFont typeface="Arial" pitchFamily="34" charset="0"/>
              <a:buChar char="•"/>
            </a:pPr>
            <a:r>
              <a:rPr lang="en-US" sz="3600" i="1" dirty="0" smtClean="0"/>
              <a:t>Director, </a:t>
            </a:r>
            <a:r>
              <a:rPr lang="en-US" sz="3600" i="1" dirty="0" smtClean="0"/>
              <a:t>Marketing</a:t>
            </a:r>
            <a:endParaRPr lang="en-US" sz="2800" dirty="0" smtClean="0">
              <a:solidFill>
                <a:srgbClr val="C00000"/>
              </a:solidFill>
            </a:endParaRPr>
          </a:p>
          <a:p>
            <a:pPr>
              <a:lnSpc>
                <a:spcPts val="4320"/>
              </a:lnSpc>
              <a:buFont typeface="Arial" pitchFamily="34" charset="0"/>
              <a:buChar char="•"/>
            </a:pPr>
            <a:r>
              <a:rPr lang="en-US" sz="3600" i="1" dirty="0" smtClean="0"/>
              <a:t>Associate VP, </a:t>
            </a:r>
            <a:r>
              <a:rPr lang="en-US" sz="3600" i="1" dirty="0" smtClean="0"/>
              <a:t>Instruction</a:t>
            </a:r>
            <a:endParaRPr lang="en-US" sz="2800" dirty="0" smtClean="0">
              <a:solidFill>
                <a:srgbClr val="C00000"/>
              </a:solidFill>
            </a:endParaRPr>
          </a:p>
          <a:p>
            <a:pPr>
              <a:buFont typeface="Arial" pitchFamily="34" charset="0"/>
              <a:buChar char="•"/>
            </a:pPr>
            <a:r>
              <a:rPr lang="en-US" sz="3600" i="1" dirty="0" smtClean="0"/>
              <a:t>Dean, PE &amp; Athletics </a:t>
            </a:r>
            <a:r>
              <a:rPr lang="en-US" sz="3600" dirty="0" smtClean="0"/>
              <a:t> </a:t>
            </a:r>
          </a:p>
        </p:txBody>
      </p:sp>
    </p:spTree>
    <p:extLst>
      <p:ext uri="{BB962C8B-B14F-4D97-AF65-F5344CB8AC3E}">
        <p14:creationId xmlns:p14="http://schemas.microsoft.com/office/powerpoint/2010/main" xmlns="" val="4111290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Division SLO Liaisons</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28</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922" name="Picture 2"/>
          <p:cNvPicPr>
            <a:picLocks noChangeAspect="1" noChangeArrowheads="1"/>
          </p:cNvPicPr>
          <p:nvPr/>
        </p:nvPicPr>
        <p:blipFill>
          <a:blip r:embed="rId3" cstate="print"/>
          <a:srcRect/>
          <a:stretch>
            <a:fillRect/>
          </a:stretch>
        </p:blipFill>
        <p:spPr bwMode="auto">
          <a:xfrm>
            <a:off x="304800" y="1828800"/>
            <a:ext cx="1914525" cy="2762250"/>
          </a:xfrm>
          <a:prstGeom prst="rect">
            <a:avLst/>
          </a:prstGeom>
          <a:noFill/>
          <a:ln w="9525">
            <a:noFill/>
            <a:miter lim="800000"/>
            <a:headEnd/>
            <a:tailEnd/>
          </a:ln>
        </p:spPr>
      </p:pic>
      <p:pic>
        <p:nvPicPr>
          <p:cNvPr id="209924" name="Picture 4" descr="Picture of Jeff Schinske"/>
          <p:cNvPicPr>
            <a:picLocks noChangeAspect="1" noChangeArrowheads="1"/>
          </p:cNvPicPr>
          <p:nvPr/>
        </p:nvPicPr>
        <p:blipFill>
          <a:blip r:embed="rId4" cstate="print"/>
          <a:srcRect l="18991" b="32724"/>
          <a:stretch>
            <a:fillRect/>
          </a:stretch>
        </p:blipFill>
        <p:spPr bwMode="auto">
          <a:xfrm>
            <a:off x="2438400" y="1905000"/>
            <a:ext cx="2010669" cy="2710347"/>
          </a:xfrm>
          <a:prstGeom prst="rect">
            <a:avLst/>
          </a:prstGeom>
          <a:noFill/>
          <a:ln w="19050">
            <a:solidFill>
              <a:schemeClr val="tx1"/>
            </a:solidFill>
          </a:ln>
        </p:spPr>
      </p:pic>
      <p:pic>
        <p:nvPicPr>
          <p:cNvPr id="209926" name="Picture 6" descr="Mr. Lilly headshot"/>
          <p:cNvPicPr>
            <a:picLocks noChangeAspect="1" noChangeArrowheads="1"/>
          </p:cNvPicPr>
          <p:nvPr/>
        </p:nvPicPr>
        <p:blipFill>
          <a:blip r:embed="rId5" cstate="print"/>
          <a:srcRect/>
          <a:stretch>
            <a:fillRect/>
          </a:stretch>
        </p:blipFill>
        <p:spPr bwMode="auto">
          <a:xfrm>
            <a:off x="4724400" y="1905000"/>
            <a:ext cx="1833563" cy="2750344"/>
          </a:xfrm>
          <a:prstGeom prst="rect">
            <a:avLst/>
          </a:prstGeom>
          <a:solidFill>
            <a:schemeClr val="bg2">
              <a:lumMod val="40000"/>
              <a:lumOff val="60000"/>
            </a:schemeClr>
          </a:solidFill>
          <a:ln>
            <a:solidFill>
              <a:schemeClr val="tx1"/>
            </a:solidFill>
          </a:ln>
        </p:spPr>
      </p:pic>
      <p:sp>
        <p:nvSpPr>
          <p:cNvPr id="9" name="TextBox 8"/>
          <p:cNvSpPr txBox="1"/>
          <p:nvPr/>
        </p:nvSpPr>
        <p:spPr>
          <a:xfrm>
            <a:off x="533400" y="4724400"/>
            <a:ext cx="1371600" cy="646331"/>
          </a:xfrm>
          <a:prstGeom prst="rect">
            <a:avLst/>
          </a:prstGeom>
          <a:solidFill>
            <a:srgbClr val="F8F8F8"/>
          </a:solidFill>
        </p:spPr>
        <p:txBody>
          <a:bodyPr wrap="square" rtlCol="0">
            <a:spAutoFit/>
          </a:bodyPr>
          <a:lstStyle/>
          <a:p>
            <a:r>
              <a:rPr lang="en-US" dirty="0" smtClean="0"/>
              <a:t>Language Arts</a:t>
            </a:r>
            <a:endParaRPr lang="en-US" dirty="0"/>
          </a:p>
        </p:txBody>
      </p:sp>
      <p:sp>
        <p:nvSpPr>
          <p:cNvPr id="10" name="TextBox 9"/>
          <p:cNvSpPr txBox="1"/>
          <p:nvPr/>
        </p:nvSpPr>
        <p:spPr>
          <a:xfrm>
            <a:off x="4876800" y="4724400"/>
            <a:ext cx="1524000" cy="923330"/>
          </a:xfrm>
          <a:prstGeom prst="rect">
            <a:avLst/>
          </a:prstGeom>
          <a:solidFill>
            <a:srgbClr val="F8F8F8"/>
          </a:solidFill>
        </p:spPr>
        <p:txBody>
          <a:bodyPr wrap="square" rtlCol="0">
            <a:spAutoFit/>
          </a:bodyPr>
          <a:lstStyle/>
          <a:p>
            <a:r>
              <a:rPr lang="en-US" dirty="0" smtClean="0"/>
              <a:t>Business/</a:t>
            </a:r>
          </a:p>
          <a:p>
            <a:r>
              <a:rPr lang="en-US" dirty="0" smtClean="0"/>
              <a:t>Computer</a:t>
            </a:r>
          </a:p>
          <a:p>
            <a:r>
              <a:rPr lang="en-US" dirty="0" smtClean="0"/>
              <a:t>Systems</a:t>
            </a:r>
            <a:endParaRPr lang="en-US" dirty="0"/>
          </a:p>
        </p:txBody>
      </p:sp>
      <p:sp>
        <p:nvSpPr>
          <p:cNvPr id="11" name="TextBox 10"/>
          <p:cNvSpPr txBox="1"/>
          <p:nvPr/>
        </p:nvSpPr>
        <p:spPr>
          <a:xfrm>
            <a:off x="2514600" y="4724400"/>
            <a:ext cx="1981200" cy="923330"/>
          </a:xfrm>
          <a:prstGeom prst="rect">
            <a:avLst/>
          </a:prstGeom>
          <a:solidFill>
            <a:srgbClr val="F8F8F8"/>
          </a:solidFill>
        </p:spPr>
        <p:txBody>
          <a:bodyPr wrap="square" rtlCol="0">
            <a:spAutoFit/>
          </a:bodyPr>
          <a:lstStyle/>
          <a:p>
            <a:r>
              <a:rPr lang="en-US" dirty="0" smtClean="0"/>
              <a:t>Physical Science/</a:t>
            </a:r>
          </a:p>
          <a:p>
            <a:r>
              <a:rPr lang="en-US" dirty="0" smtClean="0"/>
              <a:t>Math/</a:t>
            </a:r>
          </a:p>
          <a:p>
            <a:r>
              <a:rPr lang="en-US" dirty="0" smtClean="0"/>
              <a:t>Engineering</a:t>
            </a:r>
            <a:endParaRPr lang="en-US" dirty="0"/>
          </a:p>
        </p:txBody>
      </p:sp>
      <p:pic>
        <p:nvPicPr>
          <p:cNvPr id="209928" name="Picture 2" descr="Photograph of Rob Clem"/>
          <p:cNvPicPr>
            <a:picLocks noChangeAspect="1" noChangeArrowheads="1"/>
          </p:cNvPicPr>
          <p:nvPr/>
        </p:nvPicPr>
        <p:blipFill>
          <a:blip r:embed="rId6" cstate="print"/>
          <a:srcRect l="24062" r="14688"/>
          <a:stretch>
            <a:fillRect/>
          </a:stretch>
        </p:blipFill>
        <p:spPr bwMode="auto">
          <a:xfrm>
            <a:off x="6858000" y="1905000"/>
            <a:ext cx="1866900" cy="2743200"/>
          </a:xfrm>
          <a:prstGeom prst="rect">
            <a:avLst/>
          </a:prstGeom>
          <a:noFill/>
          <a:ln w="9525">
            <a:solidFill>
              <a:schemeClr val="tx1"/>
            </a:solidFill>
            <a:miter lim="800000"/>
            <a:headEnd/>
            <a:tailEnd/>
          </a:ln>
        </p:spPr>
      </p:pic>
      <p:sp>
        <p:nvSpPr>
          <p:cNvPr id="16" name="TextBox 15"/>
          <p:cNvSpPr txBox="1"/>
          <p:nvPr/>
        </p:nvSpPr>
        <p:spPr>
          <a:xfrm>
            <a:off x="6934200" y="4724400"/>
            <a:ext cx="1828800" cy="646331"/>
          </a:xfrm>
          <a:prstGeom prst="rect">
            <a:avLst/>
          </a:prstGeom>
          <a:solidFill>
            <a:srgbClr val="F8F8F8"/>
          </a:solidFill>
        </p:spPr>
        <p:txBody>
          <a:bodyPr wrap="square" rtlCol="0">
            <a:spAutoFit/>
          </a:bodyPr>
          <a:lstStyle/>
          <a:p>
            <a:r>
              <a:rPr lang="en-US" dirty="0" smtClean="0"/>
              <a:t>Student Service:</a:t>
            </a:r>
          </a:p>
          <a:p>
            <a:r>
              <a:rPr lang="en-US" dirty="0" smtClean="0"/>
              <a:t>Counselor</a:t>
            </a:r>
            <a:endParaRPr lang="en-US" dirty="0"/>
          </a:p>
        </p:txBody>
      </p:sp>
    </p:spTree>
    <p:extLst>
      <p:ext uri="{BB962C8B-B14F-4D97-AF65-F5344CB8AC3E}">
        <p14:creationId xmlns:p14="http://schemas.microsoft.com/office/powerpoint/2010/main" xmlns="" val="4111290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Dialog - Annual Convocation</a:t>
            </a:r>
            <a:endParaRPr lang="en-US" dirty="0"/>
          </a:p>
        </p:txBody>
      </p:sp>
      <p:pic>
        <p:nvPicPr>
          <p:cNvPr id="200706" name="Picture 2"/>
          <p:cNvPicPr>
            <a:picLocks noGrp="1" noChangeAspect="1" noChangeArrowheads="1"/>
          </p:cNvPicPr>
          <p:nvPr>
            <p:ph idx="1"/>
          </p:nvPr>
        </p:nvPicPr>
        <p:blipFill>
          <a:blip r:embed="rId3" cstate="print"/>
          <a:stretch>
            <a:fillRect/>
          </a:stretch>
        </p:blipFill>
        <p:spPr bwMode="auto">
          <a:xfrm>
            <a:off x="1163325" y="1600200"/>
            <a:ext cx="6817350"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E57BC59-0008-418E-8837-C0E8EDCE8DDD}"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38200" y="23622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chemeClr val="bg1">
                  <a:lumMod val="75000"/>
                </a:schemeClr>
              </a:solidFill>
              <a:effectLst/>
              <a:uLnTx/>
              <a:uFillTx/>
              <a:latin typeface="+mj-lt"/>
              <a:ea typeface="+mj-ea"/>
              <a:cs typeface="+mj-cs"/>
            </a:endParaRPr>
          </a:p>
          <a:p>
            <a:pPr marL="1028700" marR="0" lvl="0" indent="-1028700" algn="ctr" defTabSz="914400" rtl="0" eaLnBrk="1" fontAlgn="auto" latinLnBrk="0" hangingPunct="1">
              <a:lnSpc>
                <a:spcPct val="100000"/>
              </a:lnSpc>
              <a:spcBef>
                <a:spcPct val="0"/>
              </a:spcBef>
              <a:spcAft>
                <a:spcPts val="0"/>
              </a:spcAft>
              <a:buClrTx/>
              <a:buSzTx/>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4098" name="Title 1"/>
          <p:cNvSpPr>
            <a:spLocks noGrp="1"/>
          </p:cNvSpPr>
          <p:nvPr>
            <p:ph type="title"/>
          </p:nvPr>
        </p:nvSpPr>
        <p:spPr>
          <a:xfrm>
            <a:off x="609600" y="762000"/>
            <a:ext cx="7543800" cy="1371600"/>
          </a:xfrm>
        </p:spPr>
        <p:txBody>
          <a:bodyPr>
            <a:noAutofit/>
          </a:bodyPr>
          <a:lstStyle/>
          <a:p>
            <a:pPr algn="ctr">
              <a:defRPr/>
            </a:pPr>
            <a:r>
              <a:rPr lang="en-US" altLang="en-US" sz="4400" dirty="0" smtClean="0"/>
              <a:t>Why </a:t>
            </a:r>
            <a:r>
              <a:rPr lang="en-US" altLang="en-US" sz="4400" dirty="0" smtClean="0"/>
              <a:t>Student Learning Outcome Process</a:t>
            </a:r>
            <a:r>
              <a:rPr lang="en-US" altLang="en-US" sz="4400" dirty="0" smtClean="0"/>
              <a:t>?</a:t>
            </a:r>
          </a:p>
        </p:txBody>
      </p:sp>
      <p:sp>
        <p:nvSpPr>
          <p:cNvPr id="6" name="TextBox 5"/>
          <p:cNvSpPr txBox="1">
            <a:spLocks noChangeArrowheads="1"/>
          </p:cNvSpPr>
          <p:nvPr/>
        </p:nvSpPr>
        <p:spPr bwMode="auto">
          <a:xfrm>
            <a:off x="1143000" y="2667000"/>
            <a:ext cx="594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Culture of inquiry</a:t>
            </a:r>
          </a:p>
        </p:txBody>
      </p:sp>
      <p:sp>
        <p:nvSpPr>
          <p:cNvPr id="7" name="TextBox 6"/>
          <p:cNvSpPr txBox="1">
            <a:spLocks noChangeArrowheads="1"/>
          </p:cNvSpPr>
          <p:nvPr/>
        </p:nvSpPr>
        <p:spPr bwMode="auto">
          <a:xfrm>
            <a:off x="1143000" y="3505200"/>
            <a:ext cx="58674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Accreditation by </a:t>
            </a:r>
            <a:r>
              <a:rPr lang="en-US" altLang="en-US" sz="3600" b="1" dirty="0" smtClean="0">
                <a:latin typeface="+mn-lt"/>
                <a:ea typeface="+mj-ea"/>
                <a:cs typeface="+mj-cs"/>
              </a:rPr>
              <a:t>ACCJC  </a:t>
            </a:r>
            <a:r>
              <a:rPr lang="en-US" altLang="en-US" b="1" dirty="0" smtClean="0">
                <a:latin typeface="+mn-lt"/>
                <a:ea typeface="+mj-ea"/>
                <a:cs typeface="+mj-cs"/>
              </a:rPr>
              <a:t> (Accrediting Commission for Community &amp; Junior Colleges)</a:t>
            </a:r>
            <a:endParaRPr lang="en-US" altLang="en-US" sz="3600" b="1" dirty="0">
              <a:latin typeface="+mn-lt"/>
              <a:ea typeface="+mj-ea"/>
              <a:cs typeface="+mj-cs"/>
            </a:endParaRPr>
          </a:p>
        </p:txBody>
      </p:sp>
      <p:sp>
        <p:nvSpPr>
          <p:cNvPr id="8" name="TextBox 7"/>
          <p:cNvSpPr txBox="1">
            <a:spLocks noChangeArrowheads="1"/>
          </p:cNvSpPr>
          <p:nvPr/>
        </p:nvSpPr>
        <p:spPr bwMode="auto">
          <a:xfrm>
            <a:off x="1143000" y="4343400"/>
            <a:ext cx="6858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Stakeholders demand assessment</a:t>
            </a:r>
          </a:p>
        </p:txBody>
      </p:sp>
    </p:spTree>
    <p:extLst>
      <p:ext uri="{BB962C8B-B14F-4D97-AF65-F5344CB8AC3E}">
        <p14:creationId xmlns:p14="http://schemas.microsoft.com/office/powerpoint/2010/main" xmlns="" val="65975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Dialog - Workshops</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30</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1730" name="Picture 2"/>
          <p:cNvPicPr>
            <a:picLocks noChangeAspect="1" noChangeArrowheads="1"/>
          </p:cNvPicPr>
          <p:nvPr/>
        </p:nvPicPr>
        <p:blipFill>
          <a:blip r:embed="rId3" cstate="print"/>
          <a:srcRect/>
          <a:stretch>
            <a:fillRect/>
          </a:stretch>
        </p:blipFill>
        <p:spPr bwMode="auto">
          <a:xfrm>
            <a:off x="1676400" y="1905000"/>
            <a:ext cx="5968468" cy="3962400"/>
          </a:xfrm>
          <a:prstGeom prst="rect">
            <a:avLst/>
          </a:prstGeom>
          <a:noFill/>
          <a:ln w="57150">
            <a:solidFill>
              <a:srgbClr val="C00000"/>
            </a:solidFill>
            <a:miter lim="800000"/>
            <a:headEnd/>
            <a:tailEnd/>
          </a:ln>
        </p:spPr>
      </p:pic>
    </p:spTree>
    <p:extLst>
      <p:ext uri="{BB962C8B-B14F-4D97-AF65-F5344CB8AC3E}">
        <p14:creationId xmlns:p14="http://schemas.microsoft.com/office/powerpoint/2010/main" xmlns="" val="4111290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Dialog - SLO Newsletter</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31</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srcRect l="31222" t="9867" r="32272" b="12267"/>
          <a:stretch>
            <a:fillRect/>
          </a:stretch>
        </p:blipFill>
        <p:spPr bwMode="auto">
          <a:xfrm>
            <a:off x="2819400" y="1828800"/>
            <a:ext cx="3516141" cy="4511601"/>
          </a:xfrm>
          <a:prstGeom prst="rect">
            <a:avLst/>
          </a:prstGeom>
          <a:noFill/>
          <a:ln w="9525">
            <a:noFill/>
            <a:miter lim="800000"/>
            <a:headEnd/>
            <a:tailEnd/>
          </a:ln>
        </p:spPr>
      </p:pic>
    </p:spTree>
    <p:extLst>
      <p:ext uri="{BB962C8B-B14F-4D97-AF65-F5344CB8AC3E}">
        <p14:creationId xmlns:p14="http://schemas.microsoft.com/office/powerpoint/2010/main" xmlns="" val="4111290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4267200"/>
          </a:xfrm>
        </p:spPr>
        <p:txBody>
          <a:bodyPr>
            <a:normAutofit fontScale="90000"/>
          </a:bodyPr>
          <a:lstStyle/>
          <a:p>
            <a:r>
              <a:rPr lang="en-US" sz="9600" b="1" smtClean="0">
                <a:solidFill>
                  <a:schemeClr val="bg1">
                    <a:lumMod val="75000"/>
                  </a:schemeClr>
                </a:solidFill>
              </a:rPr>
              <a:t>II</a:t>
            </a:r>
            <a:r>
              <a:rPr lang="en-US" sz="9600" b="1" dirty="0" smtClean="0">
                <a:solidFill>
                  <a:schemeClr val="bg1">
                    <a:lumMod val="75000"/>
                  </a:schemeClr>
                </a:solidFill>
              </a:rPr>
              <a:t>. Developing Our Institution’s Planning Cycle</a:t>
            </a:r>
            <a:endParaRPr lang="en-US" sz="9600" b="1" dirty="0">
              <a:solidFill>
                <a:schemeClr val="bg1">
                  <a:lumMod val="75000"/>
                </a:schemeClr>
              </a:solidFill>
            </a:endParaRPr>
          </a:p>
        </p:txBody>
      </p:sp>
      <p:sp>
        <p:nvSpPr>
          <p:cNvPr id="3" name="Slide Number Placeholder 2"/>
          <p:cNvSpPr>
            <a:spLocks noGrp="1"/>
          </p:cNvSpPr>
          <p:nvPr>
            <p:ph type="sldNum" sz="quarter" idx="12"/>
          </p:nvPr>
        </p:nvSpPr>
        <p:spPr/>
        <p:txBody>
          <a:bodyPr/>
          <a:lstStyle/>
          <a:p>
            <a:fld id="{7E57BC59-0008-418E-8837-C0E8EDCE8DDD}"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779462"/>
          </a:xfrm>
        </p:spPr>
        <p:txBody>
          <a:bodyPr/>
          <a:lstStyle/>
          <a:p>
            <a:r>
              <a:rPr lang="en-US" dirty="0" smtClean="0">
                <a:ea typeface="ＭＳ Ｐゴシック" pitchFamily="-64" charset="-128"/>
              </a:rPr>
              <a:t>Our Mantra</a:t>
            </a:r>
          </a:p>
        </p:txBody>
      </p:sp>
      <p:sp>
        <p:nvSpPr>
          <p:cNvPr id="96259" name="Rectangle 3"/>
          <p:cNvSpPr>
            <a:spLocks noGrp="1" noChangeArrowheads="1"/>
          </p:cNvSpPr>
          <p:nvPr>
            <p:ph type="body" idx="1"/>
          </p:nvPr>
        </p:nvSpPr>
        <p:spPr>
          <a:xfrm>
            <a:off x="457200" y="1587500"/>
            <a:ext cx="8229600" cy="4711700"/>
          </a:xfrm>
        </p:spPr>
        <p:txBody>
          <a:bodyPr/>
          <a:lstStyle/>
          <a:p>
            <a:pPr indent="3175">
              <a:lnSpc>
                <a:spcPct val="90000"/>
              </a:lnSpc>
              <a:buNone/>
            </a:pPr>
            <a:r>
              <a:rPr lang="en-US" dirty="0" smtClean="0">
                <a:ea typeface="ＭＳ Ｐゴシック" pitchFamily="-64" charset="-128"/>
              </a:rPr>
              <a:t>It’s one thing to have De Anza College fully engaged in writing outcome statements, performing assessments, and documenting results for the purpose of improving student learning and achievements, but if all that work does not drive our Institutional Planning at all levels of the College we will not have met the expectations of the ACCJC Institutional Planning and Program Review Standards.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71685"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9" name="Rounded Rectangle 8"/>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0" name="Rounded Rectangle 9"/>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1" name="Rounded Rectangle 10"/>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cxnSp>
        <p:nvCxnSpPr>
          <p:cNvPr id="8" name="Straight Arrow Connector 7"/>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3737"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9" name="Rounded Rectangle 8"/>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0" name="Rounded Rectangle 9"/>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1" name="Rounded Rectangle 10"/>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8" name="Rounded Rectangle 7"/>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12" name="Rounded Rectangle 11"/>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13" name="Rounded Rectangle 12"/>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cxnSp>
        <p:nvCxnSpPr>
          <p:cNvPr id="14" name="Straight Arrow Connector 13"/>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5788"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
        <p:nvSpPr>
          <p:cNvPr id="75789"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20" name="Rounded Rectangle 19"/>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21" name="Rounded Rectangle 20"/>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22" name="Rounded Rectangle 21"/>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sp>
        <p:nvSpPr>
          <p:cNvPr id="26" name="Up Arrow 25"/>
          <p:cNvSpPr>
            <a:spLocks noChangeArrowheads="1"/>
          </p:cNvSpPr>
          <p:nvPr/>
        </p:nvSpPr>
        <p:spPr bwMode="auto">
          <a:xfrm>
            <a:off x="12192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7" name="Up Arrow 26"/>
          <p:cNvSpPr>
            <a:spLocks noChangeArrowheads="1"/>
          </p:cNvSpPr>
          <p:nvPr/>
        </p:nvSpPr>
        <p:spPr bwMode="auto">
          <a:xfrm>
            <a:off x="4254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8" name="Up Arrow 27"/>
          <p:cNvSpPr>
            <a:spLocks noChangeArrowheads="1"/>
          </p:cNvSpPr>
          <p:nvPr/>
        </p:nvSpPr>
        <p:spPr bwMode="auto">
          <a:xfrm>
            <a:off x="7302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 name="Oval 15"/>
          <p:cNvSpPr>
            <a:spLocks noChangeArrowheads="1"/>
          </p:cNvSpPr>
          <p:nvPr/>
        </p:nvSpPr>
        <p:spPr bwMode="auto">
          <a:xfrm>
            <a:off x="533400" y="2590800"/>
            <a:ext cx="8140700" cy="749300"/>
          </a:xfrm>
          <a:prstGeom prst="ellipse">
            <a:avLst/>
          </a:prstGeom>
          <a:solidFill>
            <a:srgbClr val="8064A2">
              <a:alpha val="74901"/>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dirty="0">
                <a:solidFill>
                  <a:srgbClr val="FFFFFF"/>
                </a:solidFill>
                <a:latin typeface="Calibri" pitchFamily="-64" charset="0"/>
              </a:rPr>
              <a:t>Focus and Alignment  Lens</a:t>
            </a:r>
          </a:p>
          <a:p>
            <a:pPr algn="ctr"/>
            <a:r>
              <a:rPr lang="en-US" sz="1600" dirty="0">
                <a:solidFill>
                  <a:srgbClr val="FFFFFF"/>
                </a:solidFill>
                <a:latin typeface="Calibri" pitchFamily="-64" charset="0"/>
              </a:rPr>
              <a:t>Mission – Strategic Initiatives – ICCs – Educational Master Plan</a:t>
            </a:r>
          </a:p>
        </p:txBody>
      </p:sp>
      <p:sp>
        <p:nvSpPr>
          <p:cNvPr id="17" name="Rounded Rectangle 16"/>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8" name="Rounded Rectangle 17"/>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9" name="Rounded Rectangle 18"/>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cxnSp>
        <p:nvCxnSpPr>
          <p:cNvPr id="15" name="Straight Arrow Connector 14"/>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7840"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
        <p:nvSpPr>
          <p:cNvPr id="77841"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cxnSp>
        <p:nvCxnSpPr>
          <p:cNvPr id="25" name="Straight Arrow Connector 24"/>
          <p:cNvCxnSpPr>
            <a:cxnSpLocks noChangeShapeType="1"/>
          </p:cNvCxnSpPr>
          <p:nvPr/>
        </p:nvCxnSpPr>
        <p:spPr bwMode="auto">
          <a:xfrm rot="16200000" flipV="1">
            <a:off x="-31750" y="3597276"/>
            <a:ext cx="682625" cy="12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7843" name="TextBox 22"/>
          <p:cNvSpPr txBox="1">
            <a:spLocks noChangeArrowheads="1"/>
          </p:cNvSpPr>
          <p:nvPr/>
        </p:nvSpPr>
        <p:spPr bwMode="auto">
          <a:xfrm rot="5400000">
            <a:off x="-86518" y="2651918"/>
            <a:ext cx="806450" cy="366713"/>
          </a:xfrm>
          <a:prstGeom prst="rect">
            <a:avLst/>
          </a:prstGeom>
          <a:noFill/>
          <a:ln w="9525">
            <a:noFill/>
            <a:miter lim="800000"/>
            <a:headEnd/>
            <a:tailEnd/>
          </a:ln>
        </p:spPr>
        <p:txBody>
          <a:bodyPr wrap="none">
            <a:spAutoFit/>
          </a:bodyPr>
          <a:lstStyle/>
          <a:p>
            <a:r>
              <a:rPr lang="en-US" dirty="0"/>
              <a:t>Focus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20" name="Rounded Rectangle 19"/>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21" name="Rounded Rectangle 20"/>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22" name="Rounded Rectangle 21"/>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sp>
        <p:nvSpPr>
          <p:cNvPr id="26" name="Up Arrow 25"/>
          <p:cNvSpPr>
            <a:spLocks noChangeArrowheads="1"/>
          </p:cNvSpPr>
          <p:nvPr/>
        </p:nvSpPr>
        <p:spPr bwMode="auto">
          <a:xfrm>
            <a:off x="1219200" y="2197100"/>
            <a:ext cx="685800" cy="1301750"/>
          </a:xfrm>
          <a:prstGeom prst="upArrow">
            <a:avLst>
              <a:gd name="adj1" fmla="val 53704"/>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7" name="Up Arrow 26"/>
          <p:cNvSpPr>
            <a:spLocks noChangeArrowheads="1"/>
          </p:cNvSpPr>
          <p:nvPr/>
        </p:nvSpPr>
        <p:spPr bwMode="auto">
          <a:xfrm>
            <a:off x="4254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8" name="Up Arrow 27"/>
          <p:cNvSpPr>
            <a:spLocks noChangeArrowheads="1"/>
          </p:cNvSpPr>
          <p:nvPr/>
        </p:nvSpPr>
        <p:spPr bwMode="auto">
          <a:xfrm>
            <a:off x="7302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 name="Oval 15"/>
          <p:cNvSpPr>
            <a:spLocks noChangeArrowheads="1"/>
          </p:cNvSpPr>
          <p:nvPr/>
        </p:nvSpPr>
        <p:spPr bwMode="auto">
          <a:xfrm>
            <a:off x="533400" y="2590800"/>
            <a:ext cx="8140700" cy="749300"/>
          </a:xfrm>
          <a:prstGeom prst="ellipse">
            <a:avLst/>
          </a:prstGeom>
          <a:solidFill>
            <a:srgbClr val="8064A2">
              <a:alpha val="74901"/>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dirty="0">
                <a:solidFill>
                  <a:srgbClr val="FFFFFF"/>
                </a:solidFill>
                <a:latin typeface="Calibri" pitchFamily="-64" charset="0"/>
              </a:rPr>
              <a:t>Focus and Alignment  Lens</a:t>
            </a:r>
          </a:p>
          <a:p>
            <a:pPr algn="ctr"/>
            <a:r>
              <a:rPr lang="en-US" sz="1600" dirty="0">
                <a:solidFill>
                  <a:srgbClr val="FFFFFF"/>
                </a:solidFill>
                <a:latin typeface="Calibri" pitchFamily="-64" charset="0"/>
              </a:rPr>
              <a:t>Mission – Strategic Initiatives – ICCs – Educational Master Plan</a:t>
            </a:r>
          </a:p>
        </p:txBody>
      </p:sp>
      <p:sp>
        <p:nvSpPr>
          <p:cNvPr id="17" name="Rounded Rectangle 16"/>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8" name="Rounded Rectangle 17"/>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9" name="Rounded Rectangle 18"/>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5" name="Oval 14"/>
          <p:cNvSpPr>
            <a:spLocks noChangeArrowheads="1"/>
          </p:cNvSpPr>
          <p:nvPr/>
        </p:nvSpPr>
        <p:spPr bwMode="auto">
          <a:xfrm>
            <a:off x="533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IPBT</a:t>
            </a:r>
          </a:p>
        </p:txBody>
      </p:sp>
      <p:sp>
        <p:nvSpPr>
          <p:cNvPr id="23" name="Oval 22"/>
          <p:cNvSpPr>
            <a:spLocks noChangeArrowheads="1"/>
          </p:cNvSpPr>
          <p:nvPr/>
        </p:nvSpPr>
        <p:spPr bwMode="auto">
          <a:xfrm>
            <a:off x="35687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SSPBT</a:t>
            </a:r>
          </a:p>
        </p:txBody>
      </p:sp>
      <p:sp>
        <p:nvSpPr>
          <p:cNvPr id="24" name="Oval 23"/>
          <p:cNvSpPr>
            <a:spLocks noChangeArrowheads="1"/>
          </p:cNvSpPr>
          <p:nvPr/>
        </p:nvSpPr>
        <p:spPr bwMode="auto">
          <a:xfrm>
            <a:off x="6629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FRPBT</a:t>
            </a:r>
          </a:p>
        </p:txBody>
      </p:sp>
      <p:sp>
        <p:nvSpPr>
          <p:cNvPr id="83986"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cxnSp>
        <p:nvCxnSpPr>
          <p:cNvPr id="29" name="Straight Arrow Connector 28"/>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83988"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cxnSp>
        <p:nvCxnSpPr>
          <p:cNvPr id="31" name="Straight Arrow Connector 30"/>
          <p:cNvCxnSpPr>
            <a:cxnSpLocks noChangeShapeType="1"/>
          </p:cNvCxnSpPr>
          <p:nvPr/>
        </p:nvCxnSpPr>
        <p:spPr bwMode="auto">
          <a:xfrm rot="16200000" flipV="1">
            <a:off x="-31750" y="3597276"/>
            <a:ext cx="682625" cy="12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83990" name="TextBox 22"/>
          <p:cNvSpPr txBox="1">
            <a:spLocks noChangeArrowheads="1"/>
          </p:cNvSpPr>
          <p:nvPr/>
        </p:nvSpPr>
        <p:spPr bwMode="auto">
          <a:xfrm rot="5400000">
            <a:off x="-86518" y="2651918"/>
            <a:ext cx="806450" cy="366713"/>
          </a:xfrm>
          <a:prstGeom prst="rect">
            <a:avLst/>
          </a:prstGeom>
          <a:noFill/>
          <a:ln w="9525">
            <a:noFill/>
            <a:miter lim="800000"/>
            <a:headEnd/>
            <a:tailEnd/>
          </a:ln>
        </p:spPr>
        <p:txBody>
          <a:bodyPr wrap="none">
            <a:spAutoFit/>
          </a:bodyPr>
          <a:lstStyle/>
          <a:p>
            <a:r>
              <a:rPr lang="en-US" dirty="0"/>
              <a:t>Focus</a:t>
            </a:r>
          </a:p>
        </p:txBody>
      </p:sp>
      <p:cxnSp>
        <p:nvCxnSpPr>
          <p:cNvPr id="33" name="Straight Arrow Connector 32"/>
          <p:cNvCxnSpPr>
            <a:cxnSpLocks noChangeShapeType="1"/>
          </p:cNvCxnSpPr>
          <p:nvPr/>
        </p:nvCxnSpPr>
        <p:spPr bwMode="auto">
          <a:xfrm rot="5400000" flipH="1" flipV="1">
            <a:off x="-47625" y="1979613"/>
            <a:ext cx="703263"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20" name="Rounded Rectangle 19"/>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21" name="Rounded Rectangle 20"/>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22" name="Rounded Rectangle 21"/>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sp>
        <p:nvSpPr>
          <p:cNvPr id="26" name="Up Arrow 25"/>
          <p:cNvSpPr>
            <a:spLocks noChangeArrowheads="1"/>
          </p:cNvSpPr>
          <p:nvPr/>
        </p:nvSpPr>
        <p:spPr bwMode="auto">
          <a:xfrm>
            <a:off x="12192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7" name="Up Arrow 26"/>
          <p:cNvSpPr>
            <a:spLocks noChangeArrowheads="1"/>
          </p:cNvSpPr>
          <p:nvPr/>
        </p:nvSpPr>
        <p:spPr bwMode="auto">
          <a:xfrm>
            <a:off x="4254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8" name="Up Arrow 27"/>
          <p:cNvSpPr>
            <a:spLocks noChangeArrowheads="1"/>
          </p:cNvSpPr>
          <p:nvPr/>
        </p:nvSpPr>
        <p:spPr bwMode="auto">
          <a:xfrm>
            <a:off x="7302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 name="Oval 15"/>
          <p:cNvSpPr>
            <a:spLocks noChangeArrowheads="1"/>
          </p:cNvSpPr>
          <p:nvPr/>
        </p:nvSpPr>
        <p:spPr bwMode="auto">
          <a:xfrm>
            <a:off x="533400" y="2590800"/>
            <a:ext cx="8140700" cy="749300"/>
          </a:xfrm>
          <a:prstGeom prst="ellipse">
            <a:avLst/>
          </a:prstGeom>
          <a:solidFill>
            <a:srgbClr val="8064A2">
              <a:alpha val="74901"/>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dirty="0">
                <a:solidFill>
                  <a:srgbClr val="FFFFFF"/>
                </a:solidFill>
                <a:latin typeface="Calibri" pitchFamily="-64" charset="0"/>
              </a:rPr>
              <a:t>Focus and Alignment  Lens</a:t>
            </a:r>
          </a:p>
          <a:p>
            <a:pPr algn="ctr"/>
            <a:r>
              <a:rPr lang="en-US" sz="1600" dirty="0">
                <a:solidFill>
                  <a:srgbClr val="FFFFFF"/>
                </a:solidFill>
                <a:latin typeface="Calibri" pitchFamily="-64" charset="0"/>
              </a:rPr>
              <a:t>Mission – Strategic Initiatives – ICCs – Educational Master Plan</a:t>
            </a:r>
          </a:p>
        </p:txBody>
      </p:sp>
      <p:sp>
        <p:nvSpPr>
          <p:cNvPr id="17" name="Rounded Rectangle 16"/>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8" name="Rounded Rectangle 17"/>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9" name="Rounded Rectangle 18"/>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5" name="Oval 14"/>
          <p:cNvSpPr>
            <a:spLocks noChangeArrowheads="1"/>
          </p:cNvSpPr>
          <p:nvPr/>
        </p:nvSpPr>
        <p:spPr bwMode="auto">
          <a:xfrm>
            <a:off x="533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IPBT</a:t>
            </a:r>
          </a:p>
        </p:txBody>
      </p:sp>
      <p:sp>
        <p:nvSpPr>
          <p:cNvPr id="23" name="Oval 22"/>
          <p:cNvSpPr>
            <a:spLocks noChangeArrowheads="1"/>
          </p:cNvSpPr>
          <p:nvPr/>
        </p:nvSpPr>
        <p:spPr bwMode="auto">
          <a:xfrm>
            <a:off x="35687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SSPBT</a:t>
            </a:r>
          </a:p>
        </p:txBody>
      </p:sp>
      <p:sp>
        <p:nvSpPr>
          <p:cNvPr id="24" name="Oval 23"/>
          <p:cNvSpPr>
            <a:spLocks noChangeArrowheads="1"/>
          </p:cNvSpPr>
          <p:nvPr/>
        </p:nvSpPr>
        <p:spPr bwMode="auto">
          <a:xfrm>
            <a:off x="6629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FRPBT</a:t>
            </a:r>
          </a:p>
        </p:txBody>
      </p:sp>
      <p:cxnSp>
        <p:nvCxnSpPr>
          <p:cNvPr id="29" name="Straight Connector 28"/>
          <p:cNvCxnSpPr>
            <a:cxnSpLocks noChangeShapeType="1"/>
          </p:cNvCxnSpPr>
          <p:nvPr/>
        </p:nvCxnSpPr>
        <p:spPr bwMode="auto">
          <a:xfrm rot="5400000">
            <a:off x="3255169" y="-138906"/>
            <a:ext cx="339725" cy="229393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0" name="Straight Connector 29"/>
          <p:cNvCxnSpPr>
            <a:cxnSpLocks noChangeShapeType="1"/>
          </p:cNvCxnSpPr>
          <p:nvPr/>
        </p:nvCxnSpPr>
        <p:spPr bwMode="auto">
          <a:xfrm rot="16200000" flipH="1">
            <a:off x="5580856" y="-170656"/>
            <a:ext cx="339725" cy="235743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1" name="Straight Connector 30"/>
          <p:cNvCxnSpPr>
            <a:cxnSpLocks noChangeShapeType="1"/>
            <a:endCxn id="23" idx="0"/>
          </p:cNvCxnSpPr>
          <p:nvPr/>
        </p:nvCxnSpPr>
        <p:spPr bwMode="auto">
          <a:xfrm rot="16200000" flipH="1">
            <a:off x="4498975" y="911225"/>
            <a:ext cx="165100" cy="1905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86037" name="TextBox 22"/>
          <p:cNvSpPr txBox="1">
            <a:spLocks noChangeArrowheads="1"/>
          </p:cNvSpPr>
          <p:nvPr/>
        </p:nvSpPr>
        <p:spPr bwMode="auto">
          <a:xfrm rot="5400000">
            <a:off x="-86518" y="2651918"/>
            <a:ext cx="806450" cy="366713"/>
          </a:xfrm>
          <a:prstGeom prst="rect">
            <a:avLst/>
          </a:prstGeom>
          <a:noFill/>
          <a:ln w="9525">
            <a:noFill/>
            <a:miter lim="800000"/>
            <a:headEnd/>
            <a:tailEnd/>
          </a:ln>
        </p:spPr>
        <p:txBody>
          <a:bodyPr wrap="none">
            <a:spAutoFit/>
          </a:bodyPr>
          <a:lstStyle/>
          <a:p>
            <a:r>
              <a:rPr lang="en-US" dirty="0"/>
              <a:t>Focus</a:t>
            </a:r>
          </a:p>
        </p:txBody>
      </p:sp>
      <p:sp>
        <p:nvSpPr>
          <p:cNvPr id="86038" name="TextBox 30"/>
          <p:cNvSpPr txBox="1">
            <a:spLocks noChangeArrowheads="1"/>
          </p:cNvSpPr>
          <p:nvPr/>
        </p:nvSpPr>
        <p:spPr bwMode="auto">
          <a:xfrm rot="5400000">
            <a:off x="-181768" y="981868"/>
            <a:ext cx="996950" cy="366713"/>
          </a:xfrm>
          <a:prstGeom prst="rect">
            <a:avLst/>
          </a:prstGeom>
          <a:noFill/>
          <a:ln w="9525">
            <a:noFill/>
            <a:miter lim="800000"/>
            <a:headEnd/>
            <a:tailEnd/>
          </a:ln>
        </p:spPr>
        <p:txBody>
          <a:bodyPr wrap="none">
            <a:spAutoFit/>
          </a:bodyPr>
          <a:lstStyle/>
          <a:p>
            <a:r>
              <a:rPr lang="en-US" dirty="0"/>
              <a:t>Allocate</a:t>
            </a:r>
          </a:p>
        </p:txBody>
      </p:sp>
      <p:sp>
        <p:nvSpPr>
          <p:cNvPr id="86039"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sp>
        <p:nvSpPr>
          <p:cNvPr id="86040"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cxnSp>
        <p:nvCxnSpPr>
          <p:cNvPr id="38" name="Straight Arrow Connector 37"/>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9" name="Straight Arrow Connector 38"/>
          <p:cNvCxnSpPr>
            <a:cxnSpLocks noChangeShapeType="1"/>
          </p:cNvCxnSpPr>
          <p:nvPr/>
        </p:nvCxnSpPr>
        <p:spPr bwMode="auto">
          <a:xfrm rot="16200000" flipV="1">
            <a:off x="-31750" y="3597276"/>
            <a:ext cx="682625" cy="12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rot="5400000" flipH="1" flipV="1">
            <a:off x="-47625" y="1979613"/>
            <a:ext cx="703263"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2" name="Rounded Rectangle 41"/>
          <p:cNvSpPr>
            <a:spLocks noChangeArrowheads="1"/>
          </p:cNvSpPr>
          <p:nvPr/>
        </p:nvSpPr>
        <p:spPr bwMode="auto">
          <a:xfrm>
            <a:off x="501650" y="127000"/>
            <a:ext cx="8172450" cy="711200"/>
          </a:xfrm>
          <a:prstGeom prst="roundRect">
            <a:avLst>
              <a:gd name="adj" fmla="val 16667"/>
            </a:avLst>
          </a:prstGeom>
          <a:solidFill>
            <a:srgbClr val="C0504D"/>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COLLEGE COUNCIL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spcBef>
                <a:spcPts val="0"/>
              </a:spcBef>
              <a:buFont typeface="+mj-lt"/>
              <a:buAutoNum type="romanUcPeriod"/>
            </a:pPr>
            <a:r>
              <a:rPr lang="en-US" altLang="en-US" sz="3600" b="1" dirty="0" smtClean="0">
                <a:ea typeface="+mj-ea"/>
                <a:cs typeface="+mj-cs"/>
              </a:rPr>
              <a:t>Student </a:t>
            </a:r>
            <a:r>
              <a:rPr lang="en-US" altLang="en-US" sz="3600" b="1" dirty="0" smtClean="0">
                <a:ea typeface="+mj-ea"/>
                <a:cs typeface="+mj-cs"/>
              </a:rPr>
              <a:t>Learning </a:t>
            </a:r>
            <a:r>
              <a:rPr lang="en-US" altLang="en-US" sz="3600" b="1" dirty="0" smtClean="0">
                <a:ea typeface="+mj-ea"/>
                <a:cs typeface="+mj-cs"/>
              </a:rPr>
              <a:t>Outcomes</a:t>
            </a:r>
            <a:endParaRPr lang="en-US" altLang="en-US" sz="3600" b="1" dirty="0" smtClean="0">
              <a:ea typeface="+mj-ea"/>
              <a:cs typeface="+mj-cs"/>
            </a:endParaRPr>
          </a:p>
          <a:p>
            <a:pPr marL="1487488" indent="0">
              <a:spcBef>
                <a:spcPts val="0"/>
              </a:spcBef>
            </a:pPr>
            <a:r>
              <a:rPr lang="en-US" altLang="en-US" sz="3600" b="1" dirty="0" smtClean="0">
                <a:ea typeface="+mj-ea"/>
                <a:cs typeface="+mj-cs"/>
              </a:rPr>
              <a:t>Course Level</a:t>
            </a:r>
          </a:p>
          <a:p>
            <a:pPr marL="1487488" indent="0">
              <a:spcBef>
                <a:spcPts val="0"/>
              </a:spcBef>
            </a:pPr>
            <a:r>
              <a:rPr lang="en-US" altLang="en-US" sz="3600" b="1" dirty="0" smtClean="0">
                <a:ea typeface="+mj-ea"/>
                <a:cs typeface="+mj-cs"/>
              </a:rPr>
              <a:t>Program Level</a:t>
            </a:r>
          </a:p>
          <a:p>
            <a:pPr marL="1487488" indent="0">
              <a:spcBef>
                <a:spcPts val="0"/>
              </a:spcBef>
            </a:pPr>
            <a:r>
              <a:rPr lang="en-US" altLang="en-US" sz="3600" b="1" dirty="0" smtClean="0">
                <a:ea typeface="+mj-ea"/>
                <a:cs typeface="+mj-cs"/>
              </a:rPr>
              <a:t>Institutional </a:t>
            </a:r>
            <a:r>
              <a:rPr lang="en-US" altLang="en-US" sz="3600" b="1" dirty="0" smtClean="0">
                <a:ea typeface="+mj-ea"/>
                <a:cs typeface="+mj-cs"/>
              </a:rPr>
              <a:t>Level</a:t>
            </a:r>
          </a:p>
          <a:p>
            <a:pPr marL="860425" indent="-860425">
              <a:spcBef>
                <a:spcPts val="0"/>
              </a:spcBef>
              <a:buFont typeface="+mj-lt"/>
              <a:buAutoNum type="romanUcPeriod" startAt="2"/>
            </a:pPr>
            <a:r>
              <a:rPr lang="en-US" altLang="en-US" sz="3600" b="1" dirty="0" smtClean="0"/>
              <a:t>Student Services Learning </a:t>
            </a:r>
            <a:r>
              <a:rPr lang="en-US" altLang="en-US" sz="3600" b="1" dirty="0" smtClean="0"/>
              <a:t>Outcomes</a:t>
            </a:r>
          </a:p>
          <a:p>
            <a:pPr marL="860425" indent="-860425">
              <a:spcBef>
                <a:spcPts val="0"/>
              </a:spcBef>
              <a:buFont typeface="+mj-lt"/>
              <a:buAutoNum type="romanUcPeriod" startAt="2"/>
            </a:pPr>
            <a:r>
              <a:rPr lang="en-US" altLang="en-US" sz="3600" b="1" dirty="0" smtClean="0"/>
              <a:t>Administrative Unit Outcomes</a:t>
            </a:r>
            <a:endParaRPr lang="en-US" altLang="en-US" sz="3600" b="1" dirty="0" smtClean="0"/>
          </a:p>
          <a:p>
            <a:pPr marL="860425" indent="-860425">
              <a:spcBef>
                <a:spcPts val="0"/>
              </a:spcBef>
              <a:buFont typeface="+mj-lt"/>
              <a:buAutoNum type="romanUcPeriod" startAt="2"/>
            </a:pPr>
            <a:endParaRPr lang="en-US" altLang="en-US" sz="3600" b="1" dirty="0" smtClean="0">
              <a:ea typeface="+mj-ea"/>
              <a:cs typeface="+mj-cs"/>
            </a:endParaRPr>
          </a:p>
          <a:p>
            <a:pPr marL="0" indent="0">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4</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8"/>
          <p:cNvSpPr>
            <a:spLocks noChangeArrowheads="1"/>
          </p:cNvSpPr>
          <p:nvPr/>
        </p:nvSpPr>
        <p:spPr bwMode="auto">
          <a:xfrm>
            <a:off x="9144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2051" name="TextBox 15"/>
          <p:cNvSpPr txBox="1">
            <a:spLocks noChangeArrowheads="1"/>
          </p:cNvSpPr>
          <p:nvPr/>
        </p:nvSpPr>
        <p:spPr bwMode="auto">
          <a:xfrm>
            <a:off x="63246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2016-17</a:t>
            </a:r>
          </a:p>
        </p:txBody>
      </p:sp>
      <p:sp>
        <p:nvSpPr>
          <p:cNvPr id="2052" name="TextBox 24"/>
          <p:cNvSpPr txBox="1">
            <a:spLocks noChangeArrowheads="1"/>
          </p:cNvSpPr>
          <p:nvPr/>
        </p:nvSpPr>
        <p:spPr bwMode="auto">
          <a:xfrm>
            <a:off x="1143000" y="152400"/>
            <a:ext cx="685800" cy="307975"/>
          </a:xfrm>
          <a:prstGeom prst="rect">
            <a:avLst/>
          </a:prstGeom>
          <a:noFill/>
          <a:ln w="9525">
            <a:noFill/>
            <a:miter lim="800000"/>
            <a:headEnd/>
            <a:tailEnd/>
          </a:ln>
        </p:spPr>
        <p:txBody>
          <a:bodyPr>
            <a:spAutoFit/>
          </a:bodyPr>
          <a:lstStyle/>
          <a:p>
            <a:r>
              <a:rPr lang="en-US" sz="1400" dirty="0">
                <a:solidFill>
                  <a:srgbClr val="000000"/>
                </a:solidFill>
                <a:latin typeface="Calibri" pitchFamily="34" charset="0"/>
              </a:rPr>
              <a:t>Year 1</a:t>
            </a:r>
          </a:p>
        </p:txBody>
      </p:sp>
      <p:sp>
        <p:nvSpPr>
          <p:cNvPr id="48" name="Up Arrow Callout 47"/>
          <p:cNvSpPr>
            <a:spLocks noChangeArrowheads="1"/>
          </p:cNvSpPr>
          <p:nvPr/>
        </p:nvSpPr>
        <p:spPr bwMode="auto">
          <a:xfrm>
            <a:off x="914400" y="5105400"/>
            <a:ext cx="1143000" cy="762000"/>
          </a:xfrm>
          <a:prstGeom prst="upArrowCallout">
            <a:avLst>
              <a:gd name="adj1" fmla="val 6569"/>
              <a:gd name="adj2" fmla="val 6715"/>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52" name="Up Arrow Callout 51"/>
          <p:cNvSpPr>
            <a:spLocks noChangeArrowheads="1"/>
          </p:cNvSpPr>
          <p:nvPr/>
        </p:nvSpPr>
        <p:spPr bwMode="auto">
          <a:xfrm>
            <a:off x="6248400" y="5105400"/>
            <a:ext cx="1100138" cy="762000"/>
          </a:xfrm>
          <a:prstGeom prst="upArrowCallout">
            <a:avLst>
              <a:gd name="adj1" fmla="val 7834"/>
              <a:gd name="adj2" fmla="val 6397"/>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200" b="0" dirty="0">
              <a:latin typeface="Calibri" charset="0"/>
              <a:ea typeface="ＭＳ Ｐゴシック" charset="0"/>
              <a:cs typeface="ＭＳ Ｐゴシック" charset="0"/>
            </a:endParaRPr>
          </a:p>
          <a:p>
            <a:pPr algn="ctr">
              <a:defRPr/>
            </a:pPr>
            <a:r>
              <a:rPr lang="en-US" sz="1100" dirty="0">
                <a:latin typeface="Calibri" charset="0"/>
                <a:ea typeface="ＭＳ Ｐゴシック" charset="0"/>
                <a:cs typeface="ＭＳ Ｐゴシック" charset="0"/>
              </a:rPr>
              <a:t>CLOAC</a:t>
            </a:r>
          </a:p>
          <a:p>
            <a:pPr algn="ctr">
              <a:defRPr/>
            </a:pPr>
            <a:r>
              <a:rPr lang="en-US" sz="1100" dirty="0">
                <a:latin typeface="Calibri" charset="0"/>
                <a:ea typeface="ＭＳ Ｐゴシック" charset="0"/>
                <a:cs typeface="ＭＳ Ｐゴシック" charset="0"/>
              </a:rPr>
              <a:t>DLOAC</a:t>
            </a:r>
          </a:p>
          <a:p>
            <a:pPr algn="ctr">
              <a:defRPr/>
            </a:pPr>
            <a:r>
              <a:rPr lang="en-US" sz="1100" dirty="0">
                <a:latin typeface="Calibri" charset="0"/>
                <a:ea typeface="ＭＳ Ｐゴシック" charset="0"/>
                <a:cs typeface="ＭＳ Ｐゴシック" charset="0"/>
              </a:rPr>
              <a:t>PLOAC</a:t>
            </a:r>
          </a:p>
          <a:p>
            <a:pPr algn="ctr">
              <a:defRPr/>
            </a:pPr>
            <a:endParaRPr lang="en-US" sz="1400" dirty="0">
              <a:latin typeface="Calibri" charset="0"/>
              <a:ea typeface="ＭＳ Ｐゴシック" charset="0"/>
              <a:cs typeface="ＭＳ Ｐゴシック" charset="0"/>
            </a:endParaRPr>
          </a:p>
        </p:txBody>
      </p:sp>
      <p:sp>
        <p:nvSpPr>
          <p:cNvPr id="82" name="Regular Pentagon 81"/>
          <p:cNvSpPr>
            <a:spLocks noChangeArrowheads="1"/>
          </p:cNvSpPr>
          <p:nvPr/>
        </p:nvSpPr>
        <p:spPr bwMode="auto">
          <a:xfrm>
            <a:off x="9144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cxnSp>
        <p:nvCxnSpPr>
          <p:cNvPr id="98" name="Straight Connector 97"/>
          <p:cNvCxnSpPr>
            <a:cxnSpLocks noChangeShapeType="1"/>
          </p:cNvCxnSpPr>
          <p:nvPr/>
        </p:nvCxnSpPr>
        <p:spPr bwMode="auto">
          <a:xfrm flipV="1">
            <a:off x="927100" y="6686550"/>
            <a:ext cx="7477125" cy="1588"/>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057" name="TextBox 107"/>
          <p:cNvSpPr txBox="1">
            <a:spLocks noChangeArrowheads="1"/>
          </p:cNvSpPr>
          <p:nvPr/>
        </p:nvSpPr>
        <p:spPr bwMode="auto">
          <a:xfrm>
            <a:off x="-31750" y="5956300"/>
            <a:ext cx="898525" cy="646113"/>
          </a:xfrm>
          <a:prstGeom prst="rect">
            <a:avLst/>
          </a:prstGeom>
          <a:noFill/>
          <a:ln w="9525">
            <a:noFill/>
            <a:miter lim="800000"/>
            <a:headEnd/>
            <a:tailEnd/>
          </a:ln>
        </p:spPr>
        <p:txBody>
          <a:bodyPr wrap="none">
            <a:spAutoFit/>
          </a:bodyPr>
          <a:lstStyle/>
          <a:p>
            <a:pPr algn="ctr"/>
            <a:r>
              <a:rPr lang="en-US" sz="1400" b="0" dirty="0">
                <a:latin typeface="Calibri" pitchFamily="34" charset="0"/>
              </a:rPr>
              <a:t>  </a:t>
            </a:r>
            <a:r>
              <a:rPr lang="en-US" sz="1100" b="0" dirty="0">
                <a:latin typeface="Calibri" pitchFamily="34" charset="0"/>
              </a:rPr>
              <a:t>Curriculum</a:t>
            </a:r>
          </a:p>
          <a:p>
            <a:pPr algn="ctr"/>
            <a:r>
              <a:rPr lang="en-US" sz="1100" b="0" dirty="0">
                <a:latin typeface="Calibri" pitchFamily="34" charset="0"/>
              </a:rPr>
              <a:t>Review</a:t>
            </a:r>
          </a:p>
          <a:p>
            <a:pPr algn="ctr"/>
            <a:r>
              <a:rPr lang="en-US" sz="1100" b="0" dirty="0">
                <a:latin typeface="Calibri" pitchFamily="34" charset="0"/>
              </a:rPr>
              <a:t>Cycles</a:t>
            </a:r>
          </a:p>
        </p:txBody>
      </p:sp>
      <p:sp>
        <p:nvSpPr>
          <p:cNvPr id="2058" name="TextBox 108"/>
          <p:cNvSpPr txBox="1">
            <a:spLocks noChangeArrowheads="1"/>
          </p:cNvSpPr>
          <p:nvPr/>
        </p:nvSpPr>
        <p:spPr bwMode="auto">
          <a:xfrm>
            <a:off x="87313" y="685800"/>
            <a:ext cx="754062" cy="738188"/>
          </a:xfrm>
          <a:prstGeom prst="rect">
            <a:avLst/>
          </a:prstGeom>
          <a:noFill/>
          <a:ln w="9525">
            <a:noFill/>
            <a:miter lim="800000"/>
            <a:headEnd/>
            <a:tailEnd/>
          </a:ln>
        </p:spPr>
        <p:txBody>
          <a:bodyPr wrap="none">
            <a:spAutoFit/>
          </a:bodyPr>
          <a:lstStyle/>
          <a:p>
            <a:pPr algn="ctr"/>
            <a:r>
              <a:rPr lang="en-US" sz="1400" b="0" dirty="0">
                <a:latin typeface="Calibri" pitchFamily="34" charset="0"/>
              </a:rPr>
              <a:t>ACCJC</a:t>
            </a:r>
          </a:p>
          <a:p>
            <a:pPr algn="ctr"/>
            <a:r>
              <a:rPr lang="en-US" sz="1400" b="0" dirty="0">
                <a:latin typeface="Calibri" pitchFamily="34" charset="0"/>
              </a:rPr>
              <a:t>Cycles/</a:t>
            </a:r>
          </a:p>
          <a:p>
            <a:pPr algn="ctr"/>
            <a:r>
              <a:rPr lang="en-US" sz="1400" b="0" dirty="0">
                <a:latin typeface="Calibri" pitchFamily="34" charset="0"/>
              </a:rPr>
              <a:t>Reports</a:t>
            </a:r>
          </a:p>
        </p:txBody>
      </p:sp>
      <p:sp>
        <p:nvSpPr>
          <p:cNvPr id="2059" name="TextBox 109"/>
          <p:cNvSpPr txBox="1">
            <a:spLocks noChangeArrowheads="1"/>
          </p:cNvSpPr>
          <p:nvPr/>
        </p:nvSpPr>
        <p:spPr bwMode="auto">
          <a:xfrm>
            <a:off x="152400" y="2438400"/>
            <a:ext cx="679450" cy="646113"/>
          </a:xfrm>
          <a:prstGeom prst="rect">
            <a:avLst/>
          </a:prstGeom>
          <a:noFill/>
          <a:ln w="9525">
            <a:noFill/>
            <a:miter lim="800000"/>
            <a:headEnd/>
            <a:tailEnd/>
          </a:ln>
        </p:spPr>
        <p:txBody>
          <a:bodyPr wrap="none">
            <a:spAutoFit/>
          </a:bodyPr>
          <a:lstStyle/>
          <a:p>
            <a:pPr algn="ctr"/>
            <a:r>
              <a:rPr lang="en-US" sz="1200" b="0" dirty="0">
                <a:latin typeface="Calibri" pitchFamily="34" charset="0"/>
              </a:rPr>
              <a:t>PBTs &amp;</a:t>
            </a:r>
          </a:p>
          <a:p>
            <a:pPr algn="ctr"/>
            <a:r>
              <a:rPr lang="en-US" sz="1200" b="0" dirty="0">
                <a:latin typeface="Calibri" pitchFamily="34" charset="0"/>
              </a:rPr>
              <a:t>College</a:t>
            </a:r>
          </a:p>
          <a:p>
            <a:pPr algn="ctr"/>
            <a:r>
              <a:rPr lang="en-US" sz="1200" b="0" dirty="0">
                <a:latin typeface="Calibri" pitchFamily="34" charset="0"/>
              </a:rPr>
              <a:t> Council</a:t>
            </a:r>
            <a:endParaRPr lang="en-US" sz="1400" b="0" dirty="0">
              <a:latin typeface="Calibri" pitchFamily="34" charset="0"/>
            </a:endParaRPr>
          </a:p>
        </p:txBody>
      </p:sp>
      <p:sp>
        <p:nvSpPr>
          <p:cNvPr id="2060" name="TextBox 110"/>
          <p:cNvSpPr txBox="1">
            <a:spLocks noChangeArrowheads="1"/>
          </p:cNvSpPr>
          <p:nvPr/>
        </p:nvSpPr>
        <p:spPr bwMode="auto">
          <a:xfrm>
            <a:off x="0" y="3886200"/>
            <a:ext cx="889000" cy="769938"/>
          </a:xfrm>
          <a:prstGeom prst="rect">
            <a:avLst/>
          </a:prstGeom>
          <a:noFill/>
          <a:ln w="9525">
            <a:noFill/>
            <a:miter lim="800000"/>
            <a:headEnd/>
            <a:tailEnd/>
          </a:ln>
        </p:spPr>
        <p:txBody>
          <a:bodyPr>
            <a:spAutoFit/>
          </a:bodyPr>
          <a:lstStyle/>
          <a:p>
            <a:pPr algn="ctr"/>
            <a:r>
              <a:rPr lang="en-US" sz="1100" b="0" dirty="0">
                <a:latin typeface="Calibri" pitchFamily="34" charset="0"/>
              </a:rPr>
              <a:t>Six-Year Program Review Process</a:t>
            </a:r>
          </a:p>
        </p:txBody>
      </p:sp>
      <p:sp>
        <p:nvSpPr>
          <p:cNvPr id="2061" name="TextBox 111"/>
          <p:cNvSpPr txBox="1">
            <a:spLocks noChangeArrowheads="1"/>
          </p:cNvSpPr>
          <p:nvPr/>
        </p:nvSpPr>
        <p:spPr bwMode="auto">
          <a:xfrm>
            <a:off x="0" y="5334000"/>
            <a:ext cx="860425" cy="600075"/>
          </a:xfrm>
          <a:prstGeom prst="rect">
            <a:avLst/>
          </a:prstGeom>
          <a:noFill/>
          <a:ln w="9525">
            <a:noFill/>
            <a:miter lim="800000"/>
            <a:headEnd/>
            <a:tailEnd/>
          </a:ln>
        </p:spPr>
        <p:txBody>
          <a:bodyPr wrap="none">
            <a:spAutoFit/>
          </a:bodyPr>
          <a:lstStyle/>
          <a:p>
            <a:pPr algn="ctr"/>
            <a:r>
              <a:rPr lang="en-US" sz="1100" b="0" dirty="0">
                <a:latin typeface="Calibri" pitchFamily="34" charset="0"/>
              </a:rPr>
              <a:t>Outcome/</a:t>
            </a:r>
          </a:p>
          <a:p>
            <a:pPr algn="ctr"/>
            <a:r>
              <a:rPr lang="en-US" sz="1100" b="0" dirty="0">
                <a:latin typeface="Calibri" pitchFamily="34" charset="0"/>
              </a:rPr>
              <a:t>Assessment</a:t>
            </a:r>
          </a:p>
          <a:p>
            <a:pPr algn="ctr"/>
            <a:r>
              <a:rPr lang="en-US" sz="1100" b="0" dirty="0">
                <a:latin typeface="Calibri" pitchFamily="34" charset="0"/>
              </a:rPr>
              <a:t>Cycles</a:t>
            </a:r>
          </a:p>
        </p:txBody>
      </p:sp>
      <p:sp>
        <p:nvSpPr>
          <p:cNvPr id="92" name="Hexagon 91"/>
          <p:cNvSpPr>
            <a:spLocks noChangeArrowheads="1"/>
          </p:cNvSpPr>
          <p:nvPr/>
        </p:nvSpPr>
        <p:spPr bwMode="auto">
          <a:xfrm>
            <a:off x="914400" y="457200"/>
            <a:ext cx="1060450" cy="914400"/>
          </a:xfrm>
          <a:prstGeom prst="hexagon">
            <a:avLst>
              <a:gd name="adj" fmla="val 24998"/>
              <a:gd name="vf" fmla="val 115470"/>
            </a:avLst>
          </a:prstGeom>
          <a:solidFill>
            <a:srgbClr val="8064A2"/>
          </a:solidFill>
          <a:ln w="38100">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800" dirty="0">
                <a:latin typeface="+mn-lt"/>
                <a:ea typeface="ＭＳ Ｐゴシック" charset="0"/>
                <a:cs typeface="ＭＳ Ｐゴシック" charset="0"/>
              </a:rPr>
              <a:t>SITE</a:t>
            </a:r>
          </a:p>
          <a:p>
            <a:pPr algn="ctr">
              <a:defRPr/>
            </a:pPr>
            <a:r>
              <a:rPr lang="en-US" sz="1800" dirty="0">
                <a:latin typeface="+mn-lt"/>
                <a:ea typeface="ＭＳ Ｐゴシック" charset="0"/>
                <a:cs typeface="ＭＳ Ｐゴシック" charset="0"/>
              </a:rPr>
              <a:t>VISIT</a:t>
            </a:r>
          </a:p>
        </p:txBody>
      </p:sp>
      <p:sp>
        <p:nvSpPr>
          <p:cNvPr id="93" name="Hexagon 92"/>
          <p:cNvSpPr>
            <a:spLocks noChangeArrowheads="1"/>
          </p:cNvSpPr>
          <p:nvPr/>
        </p:nvSpPr>
        <p:spPr bwMode="auto">
          <a:xfrm>
            <a:off x="3048000" y="3733800"/>
            <a:ext cx="1066800" cy="1085850"/>
          </a:xfrm>
          <a:prstGeom prst="hexagon">
            <a:avLst>
              <a:gd name="adj" fmla="val 25000"/>
              <a:gd name="vf" fmla="val 115470"/>
            </a:avLst>
          </a:prstGeom>
          <a:solidFill>
            <a:schemeClr val="tx1"/>
          </a:solidFill>
          <a:ln w="38100">
            <a:solidFill>
              <a:srgbClr val="9BBB59"/>
            </a:solidFill>
            <a:miter lim="800000"/>
            <a:headEnd/>
            <a:tailEnd/>
          </a:ln>
          <a:effectLst>
            <a:outerShdw dist="25400" dir="20339945" algn="br" rotWithShape="0">
              <a:srgbClr val="808080">
                <a:alpha val="42999"/>
              </a:srgbClr>
            </a:outerShdw>
          </a:effectLst>
        </p:spPr>
        <p:txBody>
          <a:bodyPr anchor="ctr"/>
          <a:lstStyle/>
          <a:p>
            <a:pPr algn="ctr">
              <a:defRPr/>
            </a:pPr>
            <a:r>
              <a:rPr lang="en-US" sz="1400" dirty="0">
                <a:solidFill>
                  <a:schemeClr val="bg1"/>
                </a:solidFill>
                <a:latin typeface="+mn-lt"/>
                <a:ea typeface="ＭＳ Ｐゴシック" charset="0"/>
                <a:cs typeface="ＭＳ Ｐゴシック" charset="0"/>
              </a:rPr>
              <a:t>CPR</a:t>
            </a:r>
          </a:p>
          <a:p>
            <a:pPr algn="ctr">
              <a:defRPr/>
            </a:pPr>
            <a:r>
              <a:rPr lang="en-US" sz="1400" dirty="0">
                <a:solidFill>
                  <a:schemeClr val="bg1"/>
                </a:solidFill>
                <a:latin typeface="+mn-lt"/>
                <a:ea typeface="ＭＳ Ｐゴシック" charset="0"/>
                <a:cs typeface="ＭＳ Ｐゴシック" charset="0"/>
              </a:rPr>
              <a:t>&amp;</a:t>
            </a:r>
          </a:p>
          <a:p>
            <a:pPr algn="ctr">
              <a:defRPr/>
            </a:pPr>
            <a:r>
              <a:rPr lang="en-US" sz="1400" dirty="0">
                <a:solidFill>
                  <a:schemeClr val="bg1"/>
                </a:solidFill>
                <a:latin typeface="+mn-lt"/>
                <a:ea typeface="ＭＳ Ｐゴシック" charset="0"/>
                <a:cs typeface="ＭＳ Ｐゴシック" charset="0"/>
              </a:rPr>
              <a:t>5-Year</a:t>
            </a:r>
          </a:p>
          <a:p>
            <a:pPr algn="ctr">
              <a:defRPr/>
            </a:pPr>
            <a:r>
              <a:rPr lang="en-US" sz="1400" dirty="0">
                <a:solidFill>
                  <a:schemeClr val="bg1"/>
                </a:solidFill>
                <a:latin typeface="+mn-lt"/>
                <a:ea typeface="ＭＳ Ｐゴシック" charset="0"/>
                <a:cs typeface="ＭＳ Ｐゴシック" charset="0"/>
              </a:rPr>
              <a:t>Plan</a:t>
            </a:r>
          </a:p>
        </p:txBody>
      </p:sp>
      <p:sp>
        <p:nvSpPr>
          <p:cNvPr id="2064" name="TextBox 15"/>
          <p:cNvSpPr txBox="1">
            <a:spLocks noChangeArrowheads="1"/>
          </p:cNvSpPr>
          <p:nvPr/>
        </p:nvSpPr>
        <p:spPr bwMode="auto">
          <a:xfrm>
            <a:off x="53340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2015-16</a:t>
            </a:r>
          </a:p>
        </p:txBody>
      </p:sp>
      <p:sp>
        <p:nvSpPr>
          <p:cNvPr id="2065" name="TextBox 15"/>
          <p:cNvSpPr txBox="1">
            <a:spLocks noChangeArrowheads="1"/>
          </p:cNvSpPr>
          <p:nvPr/>
        </p:nvSpPr>
        <p:spPr bwMode="auto">
          <a:xfrm>
            <a:off x="41910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2014-15</a:t>
            </a:r>
          </a:p>
        </p:txBody>
      </p:sp>
      <p:sp>
        <p:nvSpPr>
          <p:cNvPr id="2066" name="TextBox 15"/>
          <p:cNvSpPr txBox="1">
            <a:spLocks noChangeArrowheads="1"/>
          </p:cNvSpPr>
          <p:nvPr/>
        </p:nvSpPr>
        <p:spPr bwMode="auto">
          <a:xfrm>
            <a:off x="32004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2013-14</a:t>
            </a:r>
          </a:p>
        </p:txBody>
      </p:sp>
      <p:sp>
        <p:nvSpPr>
          <p:cNvPr id="2067" name="TextBox 15"/>
          <p:cNvSpPr txBox="1">
            <a:spLocks noChangeArrowheads="1"/>
          </p:cNvSpPr>
          <p:nvPr/>
        </p:nvSpPr>
        <p:spPr bwMode="auto">
          <a:xfrm>
            <a:off x="20574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2012-13</a:t>
            </a:r>
          </a:p>
        </p:txBody>
      </p:sp>
      <p:sp>
        <p:nvSpPr>
          <p:cNvPr id="2068" name="TextBox 15"/>
          <p:cNvSpPr txBox="1">
            <a:spLocks noChangeArrowheads="1"/>
          </p:cNvSpPr>
          <p:nvPr/>
        </p:nvSpPr>
        <p:spPr bwMode="auto">
          <a:xfrm>
            <a:off x="990600" y="-76200"/>
            <a:ext cx="957263" cy="369888"/>
          </a:xfrm>
          <a:prstGeom prst="rect">
            <a:avLst/>
          </a:prstGeom>
          <a:noFill/>
          <a:ln w="9525">
            <a:noFill/>
            <a:miter lim="800000"/>
            <a:headEnd/>
            <a:tailEnd/>
          </a:ln>
        </p:spPr>
        <p:txBody>
          <a:bodyPr wrap="none">
            <a:spAutoFit/>
          </a:bodyPr>
          <a:lstStyle/>
          <a:p>
            <a:r>
              <a:rPr lang="en-US" sz="1800" dirty="0">
                <a:latin typeface="Calibri" pitchFamily="34" charset="0"/>
              </a:rPr>
              <a:t>2011-12</a:t>
            </a:r>
          </a:p>
        </p:txBody>
      </p:sp>
      <p:sp>
        <p:nvSpPr>
          <p:cNvPr id="2069" name="TextBox 15"/>
          <p:cNvSpPr txBox="1">
            <a:spLocks noChangeArrowheads="1"/>
          </p:cNvSpPr>
          <p:nvPr/>
        </p:nvSpPr>
        <p:spPr bwMode="auto">
          <a:xfrm>
            <a:off x="7467600" y="-76200"/>
            <a:ext cx="957263" cy="369888"/>
          </a:xfrm>
          <a:prstGeom prst="rect">
            <a:avLst/>
          </a:prstGeom>
          <a:noFill/>
          <a:ln w="9525">
            <a:noFill/>
            <a:miter lim="800000"/>
            <a:headEnd/>
            <a:tailEnd/>
          </a:ln>
        </p:spPr>
        <p:txBody>
          <a:bodyPr wrap="none">
            <a:spAutoFit/>
          </a:bodyPr>
          <a:lstStyle/>
          <a:p>
            <a:r>
              <a:rPr lang="en-US" sz="1800" dirty="0">
                <a:solidFill>
                  <a:srgbClr val="0000FF"/>
                </a:solidFill>
                <a:latin typeface="Calibri" pitchFamily="34" charset="0"/>
              </a:rPr>
              <a:t>2017-18</a:t>
            </a:r>
          </a:p>
        </p:txBody>
      </p:sp>
      <p:sp>
        <p:nvSpPr>
          <p:cNvPr id="2070" name="TextBox 117"/>
          <p:cNvSpPr txBox="1">
            <a:spLocks noChangeArrowheads="1"/>
          </p:cNvSpPr>
          <p:nvPr/>
        </p:nvSpPr>
        <p:spPr bwMode="auto">
          <a:xfrm>
            <a:off x="1195388" y="5910263"/>
            <a:ext cx="233362" cy="304800"/>
          </a:xfrm>
          <a:prstGeom prst="rect">
            <a:avLst/>
          </a:prstGeom>
          <a:noFill/>
          <a:ln w="9525">
            <a:noFill/>
            <a:miter lim="800000"/>
            <a:headEnd/>
            <a:tailEnd/>
          </a:ln>
        </p:spPr>
        <p:txBody>
          <a:bodyPr wrap="none">
            <a:spAutoFit/>
          </a:bodyPr>
          <a:lstStyle/>
          <a:p>
            <a:r>
              <a:rPr lang="en-US" sz="1400" b="0" dirty="0">
                <a:solidFill>
                  <a:schemeClr val="bg1"/>
                </a:solidFill>
              </a:rPr>
              <a:t> </a:t>
            </a:r>
          </a:p>
        </p:txBody>
      </p:sp>
      <p:sp>
        <p:nvSpPr>
          <p:cNvPr id="87" name="Right Arrow 86"/>
          <p:cNvSpPr>
            <a:spLocks noChangeArrowheads="1"/>
          </p:cNvSpPr>
          <p:nvPr/>
        </p:nvSpPr>
        <p:spPr bwMode="auto">
          <a:xfrm>
            <a:off x="914400" y="3733800"/>
            <a:ext cx="1066800" cy="1120775"/>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200" b="0" dirty="0">
                <a:solidFill>
                  <a:srgbClr val="FFFFFF"/>
                </a:solidFill>
                <a:latin typeface="Calibri" charset="0"/>
                <a:ea typeface="ＭＳ Ｐゴシック" charset="0"/>
                <a:cs typeface="ＭＳ Ｐゴシック" charset="0"/>
              </a:rPr>
              <a:t>APRU # 3</a:t>
            </a:r>
            <a:endParaRPr lang="en-US" sz="1400" b="0" dirty="0">
              <a:solidFill>
                <a:srgbClr val="FFFFFF"/>
              </a:solidFill>
              <a:latin typeface="Calibri" charset="0"/>
              <a:ea typeface="ＭＳ Ｐゴシック" charset="0"/>
              <a:cs typeface="ＭＳ Ｐゴシック" charset="0"/>
            </a:endParaRPr>
          </a:p>
        </p:txBody>
      </p:sp>
      <p:sp>
        <p:nvSpPr>
          <p:cNvPr id="111" name="Right Arrow 110"/>
          <p:cNvSpPr>
            <a:spLocks noChangeArrowheads="1"/>
          </p:cNvSpPr>
          <p:nvPr/>
        </p:nvSpPr>
        <p:spPr bwMode="auto">
          <a:xfrm>
            <a:off x="7315200" y="3733800"/>
            <a:ext cx="1095375"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ＭＳ Ｐゴシック" charset="0"/>
                <a:cs typeface="ＭＳ Ｐゴシック" charset="0"/>
              </a:rPr>
              <a:t>APRU </a:t>
            </a:r>
            <a:r>
              <a:rPr lang="en-US" sz="1200" dirty="0" smtClean="0">
                <a:solidFill>
                  <a:srgbClr val="000000"/>
                </a:solidFill>
                <a:latin typeface="+mn-lt"/>
                <a:ea typeface="ＭＳ Ｐゴシック" charset="0"/>
                <a:cs typeface="ＭＳ Ｐゴシック" charset="0"/>
              </a:rPr>
              <a:t>#2</a:t>
            </a:r>
            <a:endParaRPr lang="en-US" sz="1200" dirty="0">
              <a:solidFill>
                <a:srgbClr val="000000"/>
              </a:solidFill>
              <a:latin typeface="+mn-lt"/>
              <a:ea typeface="ＭＳ Ｐゴシック" charset="0"/>
              <a:cs typeface="ＭＳ Ｐゴシック" charset="0"/>
            </a:endParaRPr>
          </a:p>
        </p:txBody>
      </p:sp>
      <p:sp>
        <p:nvSpPr>
          <p:cNvPr id="112" name="Right Arrow 111"/>
          <p:cNvSpPr>
            <a:spLocks noChangeArrowheads="1"/>
          </p:cNvSpPr>
          <p:nvPr/>
        </p:nvSpPr>
        <p:spPr bwMode="auto">
          <a:xfrm>
            <a:off x="1981200" y="3733800"/>
            <a:ext cx="1047750"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b="0" dirty="0">
                <a:solidFill>
                  <a:srgbClr val="FFFFFF"/>
                </a:solidFill>
                <a:latin typeface="+mn-lt"/>
                <a:ea typeface="ＭＳ Ｐゴシック" charset="0"/>
                <a:cs typeface="ＭＳ Ｐゴシック" charset="0"/>
              </a:rPr>
              <a:t>APRU #4</a:t>
            </a:r>
          </a:p>
        </p:txBody>
      </p:sp>
      <p:sp>
        <p:nvSpPr>
          <p:cNvPr id="113" name="Right Arrow 112"/>
          <p:cNvSpPr>
            <a:spLocks noChangeArrowheads="1"/>
          </p:cNvSpPr>
          <p:nvPr/>
        </p:nvSpPr>
        <p:spPr bwMode="auto">
          <a:xfrm>
            <a:off x="4114800" y="3733800"/>
            <a:ext cx="1065213"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smtClean="0">
                <a:solidFill>
                  <a:srgbClr val="000000"/>
                </a:solidFill>
                <a:latin typeface="+mn-lt"/>
                <a:ea typeface="ＭＳ Ｐゴシック" charset="0"/>
                <a:cs typeface="ＭＳ Ｐゴシック" charset="0"/>
              </a:rPr>
              <a:t>Reflect</a:t>
            </a:r>
            <a:endParaRPr lang="en-US" sz="1200" dirty="0">
              <a:solidFill>
                <a:srgbClr val="000000"/>
              </a:solidFill>
              <a:latin typeface="+mn-lt"/>
              <a:ea typeface="ＭＳ Ｐゴシック" charset="0"/>
              <a:cs typeface="ＭＳ Ｐゴシック" charset="0"/>
            </a:endParaRPr>
          </a:p>
        </p:txBody>
      </p:sp>
      <p:sp>
        <p:nvSpPr>
          <p:cNvPr id="114" name="Right Arrow 113"/>
          <p:cNvSpPr>
            <a:spLocks noChangeArrowheads="1"/>
          </p:cNvSpPr>
          <p:nvPr/>
        </p:nvSpPr>
        <p:spPr bwMode="auto">
          <a:xfrm>
            <a:off x="6248400" y="3733800"/>
            <a:ext cx="1066800"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ＭＳ Ｐゴシック" charset="0"/>
                <a:cs typeface="ＭＳ Ｐゴシック" charset="0"/>
              </a:rPr>
              <a:t>APRU </a:t>
            </a:r>
            <a:r>
              <a:rPr lang="en-US" sz="1200" dirty="0" smtClean="0">
                <a:solidFill>
                  <a:srgbClr val="000000"/>
                </a:solidFill>
                <a:latin typeface="+mn-lt"/>
                <a:ea typeface="ＭＳ Ｐゴシック" charset="0"/>
                <a:cs typeface="ＭＳ Ｐゴシック" charset="0"/>
              </a:rPr>
              <a:t>#2</a:t>
            </a:r>
            <a:endParaRPr lang="en-US" sz="1200" dirty="0">
              <a:solidFill>
                <a:srgbClr val="000000"/>
              </a:solidFill>
              <a:latin typeface="+mn-lt"/>
              <a:ea typeface="ＭＳ Ｐゴシック" charset="0"/>
              <a:cs typeface="ＭＳ Ｐゴシック" charset="0"/>
            </a:endParaRPr>
          </a:p>
        </p:txBody>
      </p:sp>
      <p:sp>
        <p:nvSpPr>
          <p:cNvPr id="2076" name="TextBox 108"/>
          <p:cNvSpPr txBox="1">
            <a:spLocks noChangeArrowheads="1"/>
          </p:cNvSpPr>
          <p:nvPr/>
        </p:nvSpPr>
        <p:spPr bwMode="auto">
          <a:xfrm>
            <a:off x="-58738" y="1600200"/>
            <a:ext cx="993776" cy="646113"/>
          </a:xfrm>
          <a:prstGeom prst="rect">
            <a:avLst/>
          </a:prstGeom>
          <a:noFill/>
          <a:ln w="9525">
            <a:noFill/>
            <a:miter lim="800000"/>
            <a:headEnd/>
            <a:tailEnd/>
          </a:ln>
        </p:spPr>
        <p:txBody>
          <a:bodyPr wrap="none">
            <a:spAutoFit/>
          </a:bodyPr>
          <a:lstStyle/>
          <a:p>
            <a:pPr algn="ctr"/>
            <a:r>
              <a:rPr lang="en-US" sz="1200" b="0" dirty="0">
                <a:latin typeface="Calibri" pitchFamily="34" charset="0"/>
              </a:rPr>
              <a:t>CPC</a:t>
            </a:r>
          </a:p>
          <a:p>
            <a:pPr algn="ctr"/>
            <a:r>
              <a:rPr lang="en-US" sz="1200" b="0" dirty="0">
                <a:latin typeface="Calibri" pitchFamily="34" charset="0"/>
              </a:rPr>
              <a:t>Assessment/</a:t>
            </a:r>
          </a:p>
          <a:p>
            <a:pPr algn="ctr"/>
            <a:r>
              <a:rPr lang="en-US" sz="1200" b="0" dirty="0">
                <a:latin typeface="Calibri" pitchFamily="34" charset="0"/>
              </a:rPr>
              <a:t>Planning</a:t>
            </a:r>
          </a:p>
        </p:txBody>
      </p:sp>
      <p:sp>
        <p:nvSpPr>
          <p:cNvPr id="2077" name="Text Box 97"/>
          <p:cNvSpPr txBox="1">
            <a:spLocks noChangeArrowheads="1"/>
          </p:cNvSpPr>
          <p:nvPr/>
        </p:nvSpPr>
        <p:spPr bwMode="auto">
          <a:xfrm>
            <a:off x="12700" y="-50800"/>
            <a:ext cx="960438" cy="708025"/>
          </a:xfrm>
          <a:prstGeom prst="rect">
            <a:avLst/>
          </a:prstGeom>
          <a:noFill/>
          <a:ln w="9525">
            <a:noFill/>
            <a:miter lim="800000"/>
            <a:headEnd/>
            <a:tailEnd/>
          </a:ln>
        </p:spPr>
        <p:txBody>
          <a:bodyPr>
            <a:spAutoFit/>
          </a:bodyPr>
          <a:lstStyle/>
          <a:p>
            <a:pPr algn="ctr"/>
            <a:r>
              <a:rPr lang="en-US" sz="1000" dirty="0"/>
              <a:t>College Planning Committee</a:t>
            </a:r>
          </a:p>
          <a:p>
            <a:pPr algn="ctr"/>
            <a:r>
              <a:rPr lang="en-US" sz="1000" dirty="0"/>
              <a:t>5/15/13</a:t>
            </a:r>
          </a:p>
        </p:txBody>
      </p:sp>
      <p:sp>
        <p:nvSpPr>
          <p:cNvPr id="97" name="Hexagon 96"/>
          <p:cNvSpPr>
            <a:spLocks noChangeArrowheads="1"/>
          </p:cNvSpPr>
          <p:nvPr/>
        </p:nvSpPr>
        <p:spPr bwMode="auto">
          <a:xfrm>
            <a:off x="30480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Follow-up Letter</a:t>
            </a:r>
          </a:p>
          <a:p>
            <a:pPr algn="ctr">
              <a:defRPr/>
            </a:pPr>
            <a:r>
              <a:rPr lang="en-US" sz="1000" dirty="0">
                <a:latin typeface="+mn-lt"/>
                <a:ea typeface="ＭＳ Ｐゴシック" charset="0"/>
                <a:cs typeface="ＭＳ Ｐゴシック" charset="0"/>
              </a:rPr>
              <a:t>(Rec #1)</a:t>
            </a:r>
          </a:p>
        </p:txBody>
      </p:sp>
      <p:sp>
        <p:nvSpPr>
          <p:cNvPr id="99" name="Hexagon 98"/>
          <p:cNvSpPr>
            <a:spLocks noChangeArrowheads="1"/>
          </p:cNvSpPr>
          <p:nvPr/>
        </p:nvSpPr>
        <p:spPr bwMode="auto">
          <a:xfrm>
            <a:off x="51816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ＭＳ Ｐゴシック" charset="0"/>
                <a:cs typeface="ＭＳ Ｐゴシック" charset="0"/>
              </a:rPr>
              <a:t>Form Teams</a:t>
            </a:r>
          </a:p>
        </p:txBody>
      </p:sp>
      <p:sp>
        <p:nvSpPr>
          <p:cNvPr id="102" name="Hexagon 101"/>
          <p:cNvSpPr>
            <a:spLocks noChangeArrowheads="1"/>
          </p:cNvSpPr>
          <p:nvPr/>
        </p:nvSpPr>
        <p:spPr bwMode="auto">
          <a:xfrm>
            <a:off x="62484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400" dirty="0">
                <a:solidFill>
                  <a:srgbClr val="000000"/>
                </a:solidFill>
                <a:latin typeface="+mn-lt"/>
                <a:ea typeface="ＭＳ Ｐゴシック" charset="0"/>
                <a:cs typeface="ＭＳ Ｐゴシック" charset="0"/>
              </a:rPr>
              <a:t>SELF</a:t>
            </a:r>
          </a:p>
          <a:p>
            <a:pPr algn="ctr">
              <a:defRPr/>
            </a:pPr>
            <a:r>
              <a:rPr lang="en-US" sz="1400" dirty="0">
                <a:solidFill>
                  <a:srgbClr val="000000"/>
                </a:solidFill>
                <a:latin typeface="+mn-lt"/>
                <a:ea typeface="ＭＳ Ｐゴシック" charset="0"/>
                <a:cs typeface="ＭＳ Ｐゴシック" charset="0"/>
              </a:rPr>
              <a:t>STUDY</a:t>
            </a:r>
          </a:p>
        </p:txBody>
      </p:sp>
      <p:sp>
        <p:nvSpPr>
          <p:cNvPr id="104" name="Hexagon 103"/>
          <p:cNvSpPr>
            <a:spLocks noChangeArrowheads="1"/>
          </p:cNvSpPr>
          <p:nvPr/>
        </p:nvSpPr>
        <p:spPr bwMode="auto">
          <a:xfrm>
            <a:off x="19812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Follow-up Site Visit</a:t>
            </a:r>
          </a:p>
          <a:p>
            <a:pPr algn="ctr">
              <a:defRPr/>
            </a:pPr>
            <a:r>
              <a:rPr lang="en-US" sz="1000" dirty="0">
                <a:latin typeface="+mn-lt"/>
                <a:ea typeface="ＭＳ Ｐゴシック" charset="0"/>
                <a:cs typeface="ＭＳ Ｐゴシック" charset="0"/>
              </a:rPr>
              <a:t>(Recs #1,#2,#3)</a:t>
            </a:r>
          </a:p>
        </p:txBody>
      </p:sp>
      <p:sp>
        <p:nvSpPr>
          <p:cNvPr id="8" name="Hexagon 101"/>
          <p:cNvSpPr>
            <a:spLocks noChangeArrowheads="1"/>
          </p:cNvSpPr>
          <p:nvPr/>
        </p:nvSpPr>
        <p:spPr bwMode="auto">
          <a:xfrm>
            <a:off x="7315200" y="457200"/>
            <a:ext cx="1060450" cy="914400"/>
          </a:xfrm>
          <a:prstGeom prst="hexagon">
            <a:avLst>
              <a:gd name="adj" fmla="val 24998"/>
              <a:gd name="vf" fmla="val 115470"/>
            </a:avLst>
          </a:prstGeom>
          <a:solidFill>
            <a:srgbClr val="8064A2"/>
          </a:solidFill>
          <a:ln w="38100">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800" dirty="0">
                <a:solidFill>
                  <a:srgbClr val="000000"/>
                </a:solidFill>
                <a:latin typeface="+mn-lt"/>
                <a:ea typeface="ＭＳ Ｐゴシック" charset="0"/>
                <a:cs typeface="ＭＳ Ｐゴシック" charset="0"/>
              </a:rPr>
              <a:t>SITE</a:t>
            </a:r>
          </a:p>
          <a:p>
            <a:pPr algn="ctr">
              <a:defRPr/>
            </a:pPr>
            <a:r>
              <a:rPr lang="en-US" sz="1800" dirty="0">
                <a:solidFill>
                  <a:srgbClr val="000000"/>
                </a:solidFill>
                <a:latin typeface="+mn-lt"/>
                <a:ea typeface="ＭＳ Ｐゴシック" charset="0"/>
                <a:cs typeface="ＭＳ Ｐゴシック" charset="0"/>
              </a:rPr>
              <a:t>VISIT</a:t>
            </a:r>
          </a:p>
        </p:txBody>
      </p:sp>
      <p:sp>
        <p:nvSpPr>
          <p:cNvPr id="16" name="Pentagon 104"/>
          <p:cNvSpPr>
            <a:spLocks noChangeArrowheads="1"/>
          </p:cNvSpPr>
          <p:nvPr/>
        </p:nvSpPr>
        <p:spPr bwMode="auto">
          <a:xfrm>
            <a:off x="73152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800" b="0" dirty="0">
                <a:solidFill>
                  <a:srgbClr val="FFFFFF"/>
                </a:solidFill>
                <a:latin typeface="Calibri" charset="0"/>
                <a:ea typeface="ＭＳ Ｐゴシック" charset="0"/>
                <a:cs typeface="ＭＳ Ｐゴシック" charset="0"/>
              </a:rPr>
              <a:t>       </a:t>
            </a:r>
            <a:endParaRPr lang="en-US" sz="1600" b="0" dirty="0">
              <a:solidFill>
                <a:srgbClr val="FFFFFF"/>
              </a:solidFill>
              <a:latin typeface="Calibri" charset="0"/>
              <a:ea typeface="ＭＳ Ｐゴシック" charset="0"/>
              <a:cs typeface="ＭＳ Ｐゴシック" charset="0"/>
            </a:endParaRPr>
          </a:p>
        </p:txBody>
      </p:sp>
      <p:sp>
        <p:nvSpPr>
          <p:cNvPr id="95" name="Hexagon 94"/>
          <p:cNvSpPr>
            <a:spLocks noChangeArrowheads="1"/>
          </p:cNvSpPr>
          <p:nvPr/>
        </p:nvSpPr>
        <p:spPr bwMode="auto">
          <a:xfrm>
            <a:off x="4114800" y="457200"/>
            <a:ext cx="1060450" cy="914400"/>
          </a:xfrm>
          <a:prstGeom prst="hexagon">
            <a:avLst>
              <a:gd name="adj" fmla="val 24998"/>
              <a:gd name="vf" fmla="val 115470"/>
            </a:avLst>
          </a:prstGeom>
          <a:solidFill>
            <a:srgbClr val="8064A2"/>
          </a:solidFill>
          <a:ln w="38100">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ＭＳ Ｐゴシック" charset="0"/>
                <a:cs typeface="ＭＳ Ｐゴシック" charset="0"/>
              </a:rPr>
              <a:t>MID-TERM</a:t>
            </a:r>
          </a:p>
          <a:p>
            <a:pPr algn="ctr">
              <a:defRPr/>
            </a:pPr>
            <a:r>
              <a:rPr lang="en-US" sz="1200" dirty="0">
                <a:solidFill>
                  <a:srgbClr val="000000"/>
                </a:solidFill>
                <a:latin typeface="+mn-lt"/>
                <a:ea typeface="ＭＳ Ｐゴシック" charset="0"/>
                <a:cs typeface="ＭＳ Ｐゴシック" charset="0"/>
              </a:rPr>
              <a:t>REPORT</a:t>
            </a:r>
          </a:p>
        </p:txBody>
      </p:sp>
      <p:sp>
        <p:nvSpPr>
          <p:cNvPr id="2085" name="TextBox 24"/>
          <p:cNvSpPr txBox="1">
            <a:spLocks noChangeArrowheads="1"/>
          </p:cNvSpPr>
          <p:nvPr/>
        </p:nvSpPr>
        <p:spPr bwMode="auto">
          <a:xfrm>
            <a:off x="3276600" y="152400"/>
            <a:ext cx="64611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3</a:t>
            </a:r>
          </a:p>
        </p:txBody>
      </p:sp>
      <p:sp>
        <p:nvSpPr>
          <p:cNvPr id="2086" name="TextBox 24"/>
          <p:cNvSpPr txBox="1">
            <a:spLocks noChangeArrowheads="1"/>
          </p:cNvSpPr>
          <p:nvPr/>
        </p:nvSpPr>
        <p:spPr bwMode="auto">
          <a:xfrm>
            <a:off x="4343400" y="152400"/>
            <a:ext cx="65246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4</a:t>
            </a:r>
          </a:p>
        </p:txBody>
      </p:sp>
      <p:sp>
        <p:nvSpPr>
          <p:cNvPr id="2087" name="TextBox 24"/>
          <p:cNvSpPr txBox="1">
            <a:spLocks noChangeArrowheads="1"/>
          </p:cNvSpPr>
          <p:nvPr/>
        </p:nvSpPr>
        <p:spPr bwMode="auto">
          <a:xfrm>
            <a:off x="5410200" y="152400"/>
            <a:ext cx="65246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5</a:t>
            </a:r>
          </a:p>
        </p:txBody>
      </p:sp>
      <p:sp>
        <p:nvSpPr>
          <p:cNvPr id="2088" name="TextBox 24"/>
          <p:cNvSpPr txBox="1">
            <a:spLocks noChangeArrowheads="1"/>
          </p:cNvSpPr>
          <p:nvPr/>
        </p:nvSpPr>
        <p:spPr bwMode="auto">
          <a:xfrm>
            <a:off x="6477000" y="152400"/>
            <a:ext cx="65246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6</a:t>
            </a:r>
          </a:p>
        </p:txBody>
      </p:sp>
      <p:sp>
        <p:nvSpPr>
          <p:cNvPr id="2089" name="TextBox 24"/>
          <p:cNvSpPr txBox="1">
            <a:spLocks noChangeArrowheads="1"/>
          </p:cNvSpPr>
          <p:nvPr/>
        </p:nvSpPr>
        <p:spPr bwMode="auto">
          <a:xfrm>
            <a:off x="7543800" y="152400"/>
            <a:ext cx="652463" cy="307975"/>
          </a:xfrm>
          <a:prstGeom prst="rect">
            <a:avLst/>
          </a:prstGeom>
          <a:noFill/>
          <a:ln w="9525">
            <a:noFill/>
            <a:miter lim="800000"/>
            <a:headEnd/>
            <a:tailEnd/>
          </a:ln>
        </p:spPr>
        <p:txBody>
          <a:bodyPr wrap="none">
            <a:spAutoFit/>
          </a:bodyPr>
          <a:lstStyle/>
          <a:p>
            <a:r>
              <a:rPr lang="en-US" sz="1400" dirty="0">
                <a:solidFill>
                  <a:srgbClr val="0000FF"/>
                </a:solidFill>
                <a:latin typeface="Calibri" pitchFamily="34" charset="0"/>
              </a:rPr>
              <a:t>Year 1</a:t>
            </a:r>
          </a:p>
        </p:txBody>
      </p:sp>
      <p:sp>
        <p:nvSpPr>
          <p:cNvPr id="2090" name="TextBox 24"/>
          <p:cNvSpPr txBox="1">
            <a:spLocks noChangeArrowheads="1"/>
          </p:cNvSpPr>
          <p:nvPr/>
        </p:nvSpPr>
        <p:spPr bwMode="auto">
          <a:xfrm>
            <a:off x="2209800" y="152400"/>
            <a:ext cx="64611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2</a:t>
            </a:r>
          </a:p>
        </p:txBody>
      </p:sp>
      <p:sp>
        <p:nvSpPr>
          <p:cNvPr id="115" name="Pentagon 104"/>
          <p:cNvSpPr>
            <a:spLocks noChangeArrowheads="1"/>
          </p:cNvSpPr>
          <p:nvPr/>
        </p:nvSpPr>
        <p:spPr bwMode="auto">
          <a:xfrm>
            <a:off x="62484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mn-ea"/>
              </a:rPr>
              <a:t>Outcomes</a:t>
            </a:r>
          </a:p>
          <a:p>
            <a:pPr>
              <a:defRPr/>
            </a:pPr>
            <a:r>
              <a:rPr lang="en-US" sz="1200" dirty="0">
                <a:solidFill>
                  <a:srgbClr val="000000"/>
                </a:solidFill>
                <a:latin typeface="+mn-lt"/>
                <a:ea typeface="+mn-ea"/>
              </a:rPr>
              <a:t>Review</a:t>
            </a:r>
          </a:p>
        </p:txBody>
      </p:sp>
      <p:sp>
        <p:nvSpPr>
          <p:cNvPr id="116" name="Pentagon 104"/>
          <p:cNvSpPr>
            <a:spLocks noChangeArrowheads="1"/>
          </p:cNvSpPr>
          <p:nvPr/>
        </p:nvSpPr>
        <p:spPr bwMode="auto">
          <a:xfrm>
            <a:off x="51816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800" b="0" dirty="0">
                <a:solidFill>
                  <a:srgbClr val="FFFFFF"/>
                </a:solidFill>
                <a:latin typeface="Calibri" charset="0"/>
                <a:ea typeface="ＭＳ Ｐゴシック" charset="0"/>
                <a:cs typeface="ＭＳ Ｐゴシック" charset="0"/>
              </a:rPr>
              <a:t>       </a:t>
            </a:r>
            <a:endParaRPr lang="en-US" sz="1600" b="0" dirty="0">
              <a:solidFill>
                <a:srgbClr val="FFFFFF"/>
              </a:solidFill>
              <a:latin typeface="Calibri" charset="0"/>
              <a:ea typeface="ＭＳ Ｐゴシック" charset="0"/>
              <a:cs typeface="ＭＳ Ｐゴシック" charset="0"/>
            </a:endParaRPr>
          </a:p>
        </p:txBody>
      </p:sp>
      <p:sp>
        <p:nvSpPr>
          <p:cNvPr id="118" name="Pentagon 104"/>
          <p:cNvSpPr>
            <a:spLocks noChangeArrowheads="1"/>
          </p:cNvSpPr>
          <p:nvPr/>
        </p:nvSpPr>
        <p:spPr bwMode="auto">
          <a:xfrm>
            <a:off x="30480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FFFFFF"/>
                </a:solidFill>
                <a:latin typeface="Calibri" charset="0"/>
                <a:ea typeface="ＭＳ Ｐゴシック" charset="0"/>
                <a:cs typeface="ＭＳ Ｐゴシック" charset="0"/>
              </a:rPr>
              <a:t>       </a:t>
            </a:r>
            <a:r>
              <a:rPr lang="en-US" sz="1200" dirty="0">
                <a:solidFill>
                  <a:srgbClr val="000000"/>
                </a:solidFill>
                <a:latin typeface="Calibri" charset="0"/>
                <a:ea typeface="ＭＳ Ｐゴシック" charset="0"/>
                <a:cs typeface="ＭＳ Ｐゴシック" charset="0"/>
              </a:rPr>
              <a:t>Mission</a:t>
            </a:r>
          </a:p>
          <a:p>
            <a:pPr algn="ctr">
              <a:defRPr/>
            </a:pPr>
            <a:r>
              <a:rPr lang="en-US" sz="1200" dirty="0">
                <a:solidFill>
                  <a:srgbClr val="000000"/>
                </a:solidFill>
                <a:latin typeface="Calibri" charset="0"/>
                <a:ea typeface="ＭＳ Ｐゴシック" charset="0"/>
                <a:cs typeface="ＭＳ Ｐゴシック" charset="0"/>
              </a:rPr>
              <a:t>Review</a:t>
            </a:r>
          </a:p>
          <a:p>
            <a:pPr>
              <a:defRPr/>
            </a:pPr>
            <a:endParaRPr lang="en-US" sz="1600" b="0" dirty="0">
              <a:solidFill>
                <a:srgbClr val="FFFFFF"/>
              </a:solidFill>
              <a:latin typeface="Calibri" charset="0"/>
              <a:ea typeface="ＭＳ Ｐゴシック" charset="0"/>
              <a:cs typeface="ＭＳ Ｐゴシック" charset="0"/>
            </a:endParaRPr>
          </a:p>
        </p:txBody>
      </p:sp>
      <p:sp>
        <p:nvSpPr>
          <p:cNvPr id="119" name="Pentagon 104"/>
          <p:cNvSpPr>
            <a:spLocks noChangeArrowheads="1"/>
          </p:cNvSpPr>
          <p:nvPr/>
        </p:nvSpPr>
        <p:spPr bwMode="auto">
          <a:xfrm>
            <a:off x="19812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ＭＳ Ｐゴシック" charset="0"/>
                <a:cs typeface="ＭＳ Ｐゴシック" charset="0"/>
              </a:rPr>
              <a:t>Values</a:t>
            </a:r>
          </a:p>
          <a:p>
            <a:pPr algn="ctr">
              <a:defRPr/>
            </a:pPr>
            <a:r>
              <a:rPr lang="en-US" sz="1200" dirty="0">
                <a:solidFill>
                  <a:srgbClr val="000000"/>
                </a:solidFill>
                <a:latin typeface="+mn-lt"/>
                <a:ea typeface="ＭＳ Ｐゴシック" charset="0"/>
                <a:cs typeface="ＭＳ Ｐゴシック" charset="0"/>
              </a:rPr>
              <a:t>Review</a:t>
            </a:r>
          </a:p>
        </p:txBody>
      </p:sp>
      <p:sp>
        <p:nvSpPr>
          <p:cNvPr id="120" name="Pentagon 104"/>
          <p:cNvSpPr>
            <a:spLocks noChangeArrowheads="1"/>
          </p:cNvSpPr>
          <p:nvPr/>
        </p:nvSpPr>
        <p:spPr bwMode="auto">
          <a:xfrm>
            <a:off x="9144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600" dirty="0">
                <a:latin typeface="Calibri"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p:txBody>
      </p:sp>
      <p:sp>
        <p:nvSpPr>
          <p:cNvPr id="133" name="Up Arrow Callout 132"/>
          <p:cNvSpPr>
            <a:spLocks noChangeArrowheads="1"/>
          </p:cNvSpPr>
          <p:nvPr/>
        </p:nvSpPr>
        <p:spPr bwMode="auto">
          <a:xfrm>
            <a:off x="2057400" y="5105400"/>
            <a:ext cx="1028700" cy="762000"/>
          </a:xfrm>
          <a:prstGeom prst="upArrowCallout">
            <a:avLst>
              <a:gd name="adj1" fmla="val 8850"/>
              <a:gd name="adj2" fmla="val 6069"/>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139" name="Right Arrow 138"/>
          <p:cNvSpPr>
            <a:spLocks noChangeArrowheads="1"/>
          </p:cNvSpPr>
          <p:nvPr/>
        </p:nvSpPr>
        <p:spPr bwMode="auto">
          <a:xfrm>
            <a:off x="5181600" y="3733800"/>
            <a:ext cx="1031875"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ＭＳ Ｐゴシック" charset="0"/>
                <a:cs typeface="ＭＳ Ｐゴシック" charset="0"/>
              </a:rPr>
              <a:t>APRU </a:t>
            </a:r>
            <a:r>
              <a:rPr lang="en-US" sz="1200" dirty="0" smtClean="0">
                <a:solidFill>
                  <a:srgbClr val="000000"/>
                </a:solidFill>
                <a:latin typeface="+mn-lt"/>
                <a:ea typeface="ＭＳ Ｐゴシック" charset="0"/>
                <a:cs typeface="ＭＳ Ｐゴシック" charset="0"/>
              </a:rPr>
              <a:t>#1</a:t>
            </a:r>
            <a:endParaRPr lang="en-US" sz="1200" dirty="0">
              <a:solidFill>
                <a:srgbClr val="000000"/>
              </a:solidFill>
              <a:latin typeface="+mn-lt"/>
              <a:ea typeface="ＭＳ Ｐゴシック" charset="0"/>
              <a:cs typeface="ＭＳ Ｐゴシック" charset="0"/>
            </a:endParaRPr>
          </a:p>
        </p:txBody>
      </p:sp>
      <p:sp>
        <p:nvSpPr>
          <p:cNvPr id="2098" name="TextBox 111"/>
          <p:cNvSpPr txBox="1">
            <a:spLocks noChangeArrowheads="1"/>
          </p:cNvSpPr>
          <p:nvPr/>
        </p:nvSpPr>
        <p:spPr bwMode="auto">
          <a:xfrm>
            <a:off x="0" y="4724400"/>
            <a:ext cx="860425" cy="600075"/>
          </a:xfrm>
          <a:prstGeom prst="rect">
            <a:avLst/>
          </a:prstGeom>
          <a:noFill/>
          <a:ln w="9525">
            <a:noFill/>
            <a:miter lim="800000"/>
            <a:headEnd/>
            <a:tailEnd/>
          </a:ln>
        </p:spPr>
        <p:txBody>
          <a:bodyPr wrap="none">
            <a:spAutoFit/>
          </a:bodyPr>
          <a:lstStyle/>
          <a:p>
            <a:pPr algn="ctr"/>
            <a:r>
              <a:rPr lang="en-US" sz="1100" b="0" dirty="0">
                <a:latin typeface="Calibri" pitchFamily="34" charset="0"/>
              </a:rPr>
              <a:t>ICC/GE</a:t>
            </a:r>
          </a:p>
          <a:p>
            <a:pPr algn="ctr"/>
            <a:r>
              <a:rPr lang="en-US" sz="1100" b="0" dirty="0">
                <a:latin typeface="Calibri" pitchFamily="34" charset="0"/>
              </a:rPr>
              <a:t>Assessment</a:t>
            </a:r>
          </a:p>
          <a:p>
            <a:pPr algn="ctr"/>
            <a:r>
              <a:rPr lang="en-US" sz="1100" b="0" dirty="0">
                <a:latin typeface="Calibri" pitchFamily="34" charset="0"/>
              </a:rPr>
              <a:t>Cycles</a:t>
            </a:r>
          </a:p>
        </p:txBody>
      </p:sp>
      <p:sp>
        <p:nvSpPr>
          <p:cNvPr id="2099" name="TextBox 142"/>
          <p:cNvSpPr txBox="1">
            <a:spLocks noChangeArrowheads="1"/>
          </p:cNvSpPr>
          <p:nvPr/>
        </p:nvSpPr>
        <p:spPr bwMode="auto">
          <a:xfrm>
            <a:off x="4114800" y="4876800"/>
            <a:ext cx="1104900" cy="246063"/>
          </a:xfrm>
          <a:prstGeom prst="rect">
            <a:avLst/>
          </a:prstGeom>
          <a:noFill/>
          <a:ln w="9525">
            <a:noFill/>
            <a:miter lim="800000"/>
            <a:headEnd/>
            <a:tailEnd/>
          </a:ln>
        </p:spPr>
        <p:txBody>
          <a:bodyPr>
            <a:spAutoFit/>
          </a:bodyPr>
          <a:lstStyle/>
          <a:p>
            <a:pPr algn="ctr"/>
            <a:r>
              <a:rPr lang="en-US" sz="1000" dirty="0"/>
              <a:t>3</a:t>
            </a:r>
            <a:r>
              <a:rPr lang="en-US" sz="1000" baseline="30000" dirty="0"/>
              <a:t>rd</a:t>
            </a:r>
            <a:r>
              <a:rPr lang="en-US" sz="1000" dirty="0"/>
              <a:t> ICC</a:t>
            </a:r>
          </a:p>
        </p:txBody>
      </p:sp>
      <p:sp>
        <p:nvSpPr>
          <p:cNvPr id="2100" name="TextBox 143"/>
          <p:cNvSpPr txBox="1">
            <a:spLocks noChangeArrowheads="1"/>
          </p:cNvSpPr>
          <p:nvPr/>
        </p:nvSpPr>
        <p:spPr bwMode="auto">
          <a:xfrm>
            <a:off x="5181600" y="4876800"/>
            <a:ext cx="1106488" cy="246063"/>
          </a:xfrm>
          <a:prstGeom prst="rect">
            <a:avLst/>
          </a:prstGeom>
          <a:noFill/>
          <a:ln w="9525">
            <a:noFill/>
            <a:miter lim="800000"/>
            <a:headEnd/>
            <a:tailEnd/>
          </a:ln>
        </p:spPr>
        <p:txBody>
          <a:bodyPr>
            <a:spAutoFit/>
          </a:bodyPr>
          <a:lstStyle/>
          <a:p>
            <a:pPr algn="ctr"/>
            <a:r>
              <a:rPr lang="en-US" sz="1000" dirty="0"/>
              <a:t>4</a:t>
            </a:r>
            <a:r>
              <a:rPr lang="en-US" sz="1000" baseline="30000" dirty="0"/>
              <a:t>th</a:t>
            </a:r>
            <a:r>
              <a:rPr lang="en-US" sz="1000" dirty="0"/>
              <a:t> ICC</a:t>
            </a:r>
          </a:p>
        </p:txBody>
      </p:sp>
      <p:sp>
        <p:nvSpPr>
          <p:cNvPr id="2101" name="TextBox 145"/>
          <p:cNvSpPr txBox="1">
            <a:spLocks noChangeArrowheads="1"/>
          </p:cNvSpPr>
          <p:nvPr/>
        </p:nvSpPr>
        <p:spPr bwMode="auto">
          <a:xfrm>
            <a:off x="6248400" y="4876800"/>
            <a:ext cx="1104900" cy="246063"/>
          </a:xfrm>
          <a:prstGeom prst="rect">
            <a:avLst/>
          </a:prstGeom>
          <a:noFill/>
          <a:ln w="9525">
            <a:noFill/>
            <a:miter lim="800000"/>
            <a:headEnd/>
            <a:tailEnd/>
          </a:ln>
        </p:spPr>
        <p:txBody>
          <a:bodyPr>
            <a:spAutoFit/>
          </a:bodyPr>
          <a:lstStyle/>
          <a:p>
            <a:pPr algn="ctr"/>
            <a:r>
              <a:rPr lang="en-US" sz="1000" dirty="0"/>
              <a:t>5</a:t>
            </a:r>
            <a:r>
              <a:rPr lang="en-US" sz="1000" baseline="30000" dirty="0"/>
              <a:t>th</a:t>
            </a:r>
            <a:r>
              <a:rPr lang="en-US" sz="1000" dirty="0"/>
              <a:t> ICC</a:t>
            </a:r>
          </a:p>
        </p:txBody>
      </p:sp>
      <p:sp>
        <p:nvSpPr>
          <p:cNvPr id="2102" name="TextBox 146"/>
          <p:cNvSpPr txBox="1">
            <a:spLocks noChangeArrowheads="1"/>
          </p:cNvSpPr>
          <p:nvPr/>
        </p:nvSpPr>
        <p:spPr bwMode="auto">
          <a:xfrm>
            <a:off x="7162800" y="4876800"/>
            <a:ext cx="1295400" cy="230188"/>
          </a:xfrm>
          <a:prstGeom prst="rect">
            <a:avLst/>
          </a:prstGeom>
          <a:noFill/>
          <a:ln w="9525">
            <a:noFill/>
            <a:miter lim="800000"/>
            <a:headEnd/>
            <a:tailEnd/>
          </a:ln>
        </p:spPr>
        <p:txBody>
          <a:bodyPr>
            <a:spAutoFit/>
          </a:bodyPr>
          <a:lstStyle/>
          <a:p>
            <a:pPr algn="ctr"/>
            <a:r>
              <a:rPr lang="en-US" altLang="ja-JP" sz="900" dirty="0"/>
              <a:t>   Critical Thinking</a:t>
            </a:r>
            <a:endParaRPr lang="en-US" sz="900" dirty="0"/>
          </a:p>
        </p:txBody>
      </p:sp>
      <p:sp>
        <p:nvSpPr>
          <p:cNvPr id="2103" name="TextBox 33"/>
          <p:cNvSpPr txBox="1">
            <a:spLocks noChangeArrowheads="1"/>
          </p:cNvSpPr>
          <p:nvPr/>
        </p:nvSpPr>
        <p:spPr bwMode="auto">
          <a:xfrm>
            <a:off x="7315200" y="1600200"/>
            <a:ext cx="1066800" cy="523875"/>
          </a:xfrm>
          <a:prstGeom prst="rect">
            <a:avLst/>
          </a:prstGeom>
          <a:noFill/>
          <a:ln w="9525">
            <a:noFill/>
            <a:miter lim="800000"/>
            <a:headEnd/>
            <a:tailEnd/>
          </a:ln>
        </p:spPr>
        <p:txBody>
          <a:bodyPr>
            <a:spAutoFit/>
          </a:bodyPr>
          <a:lstStyle/>
          <a:p>
            <a:r>
              <a:rPr lang="en-US" sz="1200" dirty="0">
                <a:latin typeface="Calibri" pitchFamily="34" charset="0"/>
              </a:rPr>
              <a:t>Governance</a:t>
            </a:r>
          </a:p>
          <a:p>
            <a:r>
              <a:rPr lang="en-US" sz="1200" dirty="0">
                <a:latin typeface="Calibri" pitchFamily="34" charset="0"/>
              </a:rPr>
              <a:t>Review</a:t>
            </a:r>
          </a:p>
          <a:p>
            <a:endParaRPr lang="en-US" dirty="0"/>
          </a:p>
        </p:txBody>
      </p:sp>
      <p:sp>
        <p:nvSpPr>
          <p:cNvPr id="2104" name="TextBox 33"/>
          <p:cNvSpPr txBox="1">
            <a:spLocks noChangeArrowheads="1"/>
          </p:cNvSpPr>
          <p:nvPr/>
        </p:nvSpPr>
        <p:spPr bwMode="auto">
          <a:xfrm>
            <a:off x="5257800" y="1600200"/>
            <a:ext cx="650875" cy="523875"/>
          </a:xfrm>
          <a:prstGeom prst="rect">
            <a:avLst/>
          </a:prstGeom>
          <a:noFill/>
          <a:ln w="9525">
            <a:noFill/>
            <a:miter lim="800000"/>
            <a:headEnd/>
            <a:tailEnd/>
          </a:ln>
        </p:spPr>
        <p:txBody>
          <a:bodyPr wrap="none">
            <a:spAutoFit/>
          </a:bodyPr>
          <a:lstStyle/>
          <a:p>
            <a:r>
              <a:rPr lang="ja-JP" altLang="en-US" sz="1200">
                <a:latin typeface="Calibri" pitchFamily="34" charset="0"/>
              </a:rPr>
              <a:t>“</a:t>
            </a:r>
            <a:r>
              <a:rPr lang="en-US" altLang="ja-JP" sz="1200" dirty="0">
                <a:latin typeface="Calibri" pitchFamily="34" charset="0"/>
              </a:rPr>
              <a:t>Quilt</a:t>
            </a:r>
            <a:r>
              <a:rPr lang="ja-JP" altLang="en-US" sz="1200">
                <a:latin typeface="Calibri" pitchFamily="34" charset="0"/>
              </a:rPr>
              <a:t>”</a:t>
            </a:r>
            <a:endParaRPr lang="en-US" altLang="ja-JP" sz="1200" dirty="0">
              <a:latin typeface="Calibri" pitchFamily="34" charset="0"/>
            </a:endParaRPr>
          </a:p>
          <a:p>
            <a:r>
              <a:rPr lang="en-US" sz="1200" dirty="0">
                <a:latin typeface="Calibri" pitchFamily="34" charset="0"/>
              </a:rPr>
              <a:t>Review</a:t>
            </a:r>
          </a:p>
          <a:p>
            <a:endParaRPr lang="en-US" dirty="0"/>
          </a:p>
        </p:txBody>
      </p:sp>
      <p:sp>
        <p:nvSpPr>
          <p:cNvPr id="2105" name="TextBox 33"/>
          <p:cNvSpPr txBox="1">
            <a:spLocks noChangeArrowheads="1"/>
          </p:cNvSpPr>
          <p:nvPr/>
        </p:nvSpPr>
        <p:spPr bwMode="auto">
          <a:xfrm>
            <a:off x="914400" y="1600200"/>
            <a:ext cx="1143000" cy="523875"/>
          </a:xfrm>
          <a:prstGeom prst="rect">
            <a:avLst/>
          </a:prstGeom>
          <a:noFill/>
          <a:ln w="9525">
            <a:noFill/>
            <a:miter lim="800000"/>
            <a:headEnd/>
            <a:tailEnd/>
          </a:ln>
        </p:spPr>
        <p:txBody>
          <a:bodyPr>
            <a:spAutoFit/>
          </a:bodyPr>
          <a:lstStyle/>
          <a:p>
            <a:r>
              <a:rPr lang="en-US" sz="1200" dirty="0">
                <a:latin typeface="Calibri" pitchFamily="34" charset="0"/>
              </a:rPr>
              <a:t>Governance</a:t>
            </a:r>
          </a:p>
          <a:p>
            <a:r>
              <a:rPr lang="en-US" sz="1200" dirty="0">
                <a:latin typeface="Calibri" pitchFamily="34" charset="0"/>
              </a:rPr>
              <a:t>Review</a:t>
            </a:r>
          </a:p>
          <a:p>
            <a:endParaRPr lang="en-US" dirty="0"/>
          </a:p>
        </p:txBody>
      </p:sp>
      <p:sp>
        <p:nvSpPr>
          <p:cNvPr id="106" name="Oval 105"/>
          <p:cNvSpPr>
            <a:spLocks noChangeArrowheads="1"/>
          </p:cNvSpPr>
          <p:nvPr/>
        </p:nvSpPr>
        <p:spPr bwMode="auto">
          <a:xfrm>
            <a:off x="19812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08" name="Oval 107"/>
          <p:cNvSpPr>
            <a:spLocks noChangeArrowheads="1"/>
          </p:cNvSpPr>
          <p:nvPr/>
        </p:nvSpPr>
        <p:spPr bwMode="auto">
          <a:xfrm>
            <a:off x="30480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09" name="Oval 108"/>
          <p:cNvSpPr>
            <a:spLocks noChangeArrowheads="1"/>
          </p:cNvSpPr>
          <p:nvPr/>
        </p:nvSpPr>
        <p:spPr bwMode="auto">
          <a:xfrm>
            <a:off x="41148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10" name="Oval 109"/>
          <p:cNvSpPr>
            <a:spLocks noChangeArrowheads="1"/>
          </p:cNvSpPr>
          <p:nvPr/>
        </p:nvSpPr>
        <p:spPr bwMode="auto">
          <a:xfrm>
            <a:off x="51816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24" name="Oval 123"/>
          <p:cNvSpPr>
            <a:spLocks noChangeArrowheads="1"/>
          </p:cNvSpPr>
          <p:nvPr/>
        </p:nvSpPr>
        <p:spPr bwMode="auto">
          <a:xfrm>
            <a:off x="62484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26" name="Oval 125"/>
          <p:cNvSpPr>
            <a:spLocks noChangeArrowheads="1"/>
          </p:cNvSpPr>
          <p:nvPr/>
        </p:nvSpPr>
        <p:spPr bwMode="auto">
          <a:xfrm>
            <a:off x="7315200" y="2362200"/>
            <a:ext cx="106680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21" name="Right Arrow 120"/>
          <p:cNvSpPr>
            <a:spLocks noChangeArrowheads="1"/>
          </p:cNvSpPr>
          <p:nvPr/>
        </p:nvSpPr>
        <p:spPr bwMode="auto">
          <a:xfrm>
            <a:off x="7315200" y="1295400"/>
            <a:ext cx="1066800" cy="381000"/>
          </a:xfrm>
          <a:prstGeom prst="rightArrow">
            <a:avLst>
              <a:gd name="adj1" fmla="val 50000"/>
              <a:gd name="adj2" fmla="val 49998"/>
            </a:avLst>
          </a:prstGeom>
          <a:solidFill>
            <a:srgbClr val="8661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sz="1200" dirty="0">
              <a:solidFill>
                <a:srgbClr val="000000"/>
              </a:solidFill>
              <a:latin typeface="+mn-lt"/>
              <a:ea typeface="+mn-ea"/>
            </a:endParaRPr>
          </a:p>
        </p:txBody>
      </p:sp>
      <p:sp>
        <p:nvSpPr>
          <p:cNvPr id="14" name="TextBox 13"/>
          <p:cNvSpPr txBox="1"/>
          <p:nvPr/>
        </p:nvSpPr>
        <p:spPr>
          <a:xfrm rot="5400000">
            <a:off x="5405438" y="3128962"/>
            <a:ext cx="6781800" cy="523875"/>
          </a:xfrm>
          <a:prstGeom prst="rect">
            <a:avLst/>
          </a:prstGeom>
          <a:noFill/>
        </p:spPr>
        <p:txBody>
          <a:bodyPr>
            <a:spAutoFit/>
          </a:bodyPr>
          <a:lstStyle/>
          <a:p>
            <a:pPr>
              <a:defRPr/>
            </a:pPr>
            <a:r>
              <a:rPr lang="en-US" sz="2800" dirty="0">
                <a:latin typeface="+mj-lt"/>
                <a:ea typeface="ＭＳ Ｐゴシック" charset="0"/>
                <a:cs typeface="ＭＳ Ｐゴシック" charset="0"/>
              </a:rPr>
              <a:t>DAC - Detailed Planning Cycle - 2011 - 2017</a:t>
            </a:r>
          </a:p>
        </p:txBody>
      </p:sp>
      <p:sp>
        <p:nvSpPr>
          <p:cNvPr id="123" name="Right Arrow 122"/>
          <p:cNvSpPr>
            <a:spLocks noChangeArrowheads="1"/>
          </p:cNvSpPr>
          <p:nvPr/>
        </p:nvSpPr>
        <p:spPr bwMode="auto">
          <a:xfrm>
            <a:off x="7315200" y="1981200"/>
            <a:ext cx="1066800" cy="457200"/>
          </a:xfrm>
          <a:prstGeom prst="rightArrow">
            <a:avLst>
              <a:gd name="adj1" fmla="val 50000"/>
              <a:gd name="adj2" fmla="val 50005"/>
            </a:avLst>
          </a:prstGeom>
          <a:solidFill>
            <a:srgbClr val="C4BD97"/>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sz="1200" dirty="0">
              <a:solidFill>
                <a:srgbClr val="000000"/>
              </a:solidFill>
              <a:latin typeface="+mn-lt"/>
              <a:ea typeface="+mn-ea"/>
            </a:endParaRPr>
          </a:p>
        </p:txBody>
      </p:sp>
      <p:cxnSp>
        <p:nvCxnSpPr>
          <p:cNvPr id="7" name="Straight Connector 6"/>
          <p:cNvCxnSpPr>
            <a:cxnSpLocks noChangeShapeType="1"/>
          </p:cNvCxnSpPr>
          <p:nvPr/>
        </p:nvCxnSpPr>
        <p:spPr bwMode="auto">
          <a:xfrm>
            <a:off x="7391400" y="228600"/>
            <a:ext cx="0" cy="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151" name="Regular Pentagon 150"/>
          <p:cNvSpPr>
            <a:spLocks noChangeArrowheads="1"/>
          </p:cNvSpPr>
          <p:nvPr/>
        </p:nvSpPr>
        <p:spPr bwMode="auto">
          <a:xfrm>
            <a:off x="41148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2" name="Regular Pentagon 151"/>
          <p:cNvSpPr>
            <a:spLocks noChangeArrowheads="1"/>
          </p:cNvSpPr>
          <p:nvPr/>
        </p:nvSpPr>
        <p:spPr bwMode="auto">
          <a:xfrm>
            <a:off x="19812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3" name="Regular Pentagon 152"/>
          <p:cNvSpPr>
            <a:spLocks noChangeArrowheads="1"/>
          </p:cNvSpPr>
          <p:nvPr/>
        </p:nvSpPr>
        <p:spPr bwMode="auto">
          <a:xfrm>
            <a:off x="73152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4" name="Regular Pentagon 153"/>
          <p:cNvSpPr>
            <a:spLocks noChangeArrowheads="1"/>
          </p:cNvSpPr>
          <p:nvPr/>
        </p:nvSpPr>
        <p:spPr bwMode="auto">
          <a:xfrm>
            <a:off x="62484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5" name="Regular Pentagon 154"/>
          <p:cNvSpPr>
            <a:spLocks noChangeArrowheads="1"/>
          </p:cNvSpPr>
          <p:nvPr/>
        </p:nvSpPr>
        <p:spPr bwMode="auto">
          <a:xfrm>
            <a:off x="30480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6" name="Regular Pentagon 155"/>
          <p:cNvSpPr>
            <a:spLocks noChangeArrowheads="1"/>
          </p:cNvSpPr>
          <p:nvPr/>
        </p:nvSpPr>
        <p:spPr bwMode="auto">
          <a:xfrm>
            <a:off x="51816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8" name="Up Arrow Callout 157"/>
          <p:cNvSpPr>
            <a:spLocks noChangeArrowheads="1"/>
          </p:cNvSpPr>
          <p:nvPr/>
        </p:nvSpPr>
        <p:spPr bwMode="auto">
          <a:xfrm>
            <a:off x="7315200" y="5105400"/>
            <a:ext cx="1104900" cy="762000"/>
          </a:xfrm>
          <a:prstGeom prst="upArrowCallout">
            <a:avLst>
              <a:gd name="adj1" fmla="val 8848"/>
              <a:gd name="adj2" fmla="val 6069"/>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160" name="Up Arrow Callout 159"/>
          <p:cNvSpPr>
            <a:spLocks noChangeArrowheads="1"/>
          </p:cNvSpPr>
          <p:nvPr/>
        </p:nvSpPr>
        <p:spPr bwMode="auto">
          <a:xfrm>
            <a:off x="5181600" y="5105400"/>
            <a:ext cx="1028700" cy="762000"/>
          </a:xfrm>
          <a:prstGeom prst="upArrowCallout">
            <a:avLst>
              <a:gd name="adj1" fmla="val 8850"/>
              <a:gd name="adj2" fmla="val 6069"/>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161" name="Up Arrow Callout 160"/>
          <p:cNvSpPr>
            <a:spLocks noChangeArrowheads="1"/>
          </p:cNvSpPr>
          <p:nvPr/>
        </p:nvSpPr>
        <p:spPr bwMode="auto">
          <a:xfrm>
            <a:off x="4057650" y="5105400"/>
            <a:ext cx="1123950" cy="762000"/>
          </a:xfrm>
          <a:prstGeom prst="upArrowCallout">
            <a:avLst>
              <a:gd name="adj1" fmla="val 8850"/>
              <a:gd name="adj2" fmla="val 6071"/>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cxnSp>
        <p:nvCxnSpPr>
          <p:cNvPr id="165" name="Straight Connector 164"/>
          <p:cNvCxnSpPr>
            <a:cxnSpLocks noChangeShapeType="1"/>
          </p:cNvCxnSpPr>
          <p:nvPr/>
        </p:nvCxnSpPr>
        <p:spPr bwMode="auto">
          <a:xfrm rot="5400000">
            <a:off x="-2324099" y="3467100"/>
            <a:ext cx="6477000" cy="3175"/>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67" name="Straight Connector 166"/>
          <p:cNvCxnSpPr>
            <a:cxnSpLocks noChangeShapeType="1"/>
          </p:cNvCxnSpPr>
          <p:nvPr/>
        </p:nvCxnSpPr>
        <p:spPr bwMode="auto">
          <a:xfrm rot="5400000">
            <a:off x="-1255712" y="3467100"/>
            <a:ext cx="6475412"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1" name="Straight Connector 170"/>
          <p:cNvCxnSpPr>
            <a:cxnSpLocks noChangeShapeType="1"/>
          </p:cNvCxnSpPr>
          <p:nvPr/>
        </p:nvCxnSpPr>
        <p:spPr bwMode="auto">
          <a:xfrm rot="5400000">
            <a:off x="-170656" y="344725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5" name="Straight Connector 174"/>
          <p:cNvCxnSpPr>
            <a:cxnSpLocks noChangeShapeType="1"/>
          </p:cNvCxnSpPr>
          <p:nvPr/>
        </p:nvCxnSpPr>
        <p:spPr bwMode="auto">
          <a:xfrm rot="5400000">
            <a:off x="896144" y="342820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6" name="Straight Connector 175"/>
          <p:cNvCxnSpPr>
            <a:cxnSpLocks noChangeShapeType="1"/>
          </p:cNvCxnSpPr>
          <p:nvPr/>
        </p:nvCxnSpPr>
        <p:spPr bwMode="auto">
          <a:xfrm rot="5400000">
            <a:off x="1962944" y="342820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7" name="Straight Connector 176"/>
          <p:cNvCxnSpPr>
            <a:cxnSpLocks noChangeShapeType="1"/>
          </p:cNvCxnSpPr>
          <p:nvPr/>
        </p:nvCxnSpPr>
        <p:spPr bwMode="auto">
          <a:xfrm rot="5400000">
            <a:off x="3029744" y="342820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8" name="Straight Connector 177"/>
          <p:cNvCxnSpPr>
            <a:cxnSpLocks noChangeShapeType="1"/>
          </p:cNvCxnSpPr>
          <p:nvPr/>
        </p:nvCxnSpPr>
        <p:spPr bwMode="auto">
          <a:xfrm rot="5400000">
            <a:off x="4067969" y="3456781"/>
            <a:ext cx="6496050" cy="1588"/>
          </a:xfrm>
          <a:prstGeom prst="line">
            <a:avLst/>
          </a:prstGeom>
          <a:noFill/>
          <a:ln w="76200">
            <a:solidFill>
              <a:schemeClr val="tx1"/>
            </a:solidFill>
            <a:round/>
            <a:headEnd/>
            <a:tailEnd/>
          </a:ln>
          <a:effectLst>
            <a:outerShdw dist="20000" dir="5400000" rotWithShape="0">
              <a:srgbClr val="808080">
                <a:alpha val="37999"/>
              </a:srgbClr>
            </a:outerShdw>
          </a:effectLst>
        </p:spPr>
      </p:cxnSp>
      <p:cxnSp>
        <p:nvCxnSpPr>
          <p:cNvPr id="179" name="Straight Connector 178"/>
          <p:cNvCxnSpPr>
            <a:cxnSpLocks noChangeShapeType="1"/>
          </p:cNvCxnSpPr>
          <p:nvPr/>
        </p:nvCxnSpPr>
        <p:spPr bwMode="auto">
          <a:xfrm rot="5400000">
            <a:off x="5134769" y="3456781"/>
            <a:ext cx="649605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80" name="Straight Connector 179"/>
          <p:cNvCxnSpPr/>
          <p:nvPr/>
        </p:nvCxnSpPr>
        <p:spPr>
          <a:xfrm>
            <a:off x="914400" y="228600"/>
            <a:ext cx="7467600" cy="1588"/>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a:cxnSpLocks noChangeShapeType="1"/>
          </p:cNvCxnSpPr>
          <p:nvPr/>
        </p:nvCxnSpPr>
        <p:spPr bwMode="auto">
          <a:xfrm>
            <a:off x="914400" y="6705600"/>
            <a:ext cx="74676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sp>
        <p:nvSpPr>
          <p:cNvPr id="193" name="Right Arrow 192"/>
          <p:cNvSpPr>
            <a:spLocks noChangeArrowheads="1"/>
          </p:cNvSpPr>
          <p:nvPr/>
        </p:nvSpPr>
        <p:spPr bwMode="auto">
          <a:xfrm flipV="1">
            <a:off x="7315200" y="3124200"/>
            <a:ext cx="1066800" cy="685800"/>
          </a:xfrm>
          <a:prstGeom prst="rightArrow">
            <a:avLst>
              <a:gd name="adj1" fmla="val 50000"/>
              <a:gd name="adj2" fmla="val 50001"/>
            </a:avLst>
          </a:prstGeom>
          <a:solidFill>
            <a:srgbClr val="558ED5"/>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94" name="Right Arrow 193"/>
          <p:cNvSpPr>
            <a:spLocks noChangeArrowheads="1"/>
          </p:cNvSpPr>
          <p:nvPr/>
        </p:nvSpPr>
        <p:spPr bwMode="auto">
          <a:xfrm>
            <a:off x="914400" y="3124200"/>
            <a:ext cx="6400800" cy="685800"/>
          </a:xfrm>
          <a:prstGeom prst="rightArrow">
            <a:avLst>
              <a:gd name="adj1" fmla="val 50000"/>
              <a:gd name="adj2" fmla="val 49994"/>
            </a:avLst>
          </a:prstGeom>
          <a:solidFill>
            <a:srgbClr val="558ED5"/>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400" dirty="0">
                <a:solidFill>
                  <a:srgbClr val="000000"/>
                </a:solidFill>
                <a:latin typeface="+mn-lt"/>
                <a:ea typeface="+mn-ea"/>
              </a:rPr>
              <a:t>Ongoing Development and Assessment of Student Equity Plans</a:t>
            </a:r>
          </a:p>
        </p:txBody>
      </p:sp>
      <p:sp>
        <p:nvSpPr>
          <p:cNvPr id="195" name="Right Arrow 194"/>
          <p:cNvSpPr>
            <a:spLocks noChangeArrowheads="1"/>
          </p:cNvSpPr>
          <p:nvPr/>
        </p:nvSpPr>
        <p:spPr bwMode="auto">
          <a:xfrm>
            <a:off x="914400" y="1981200"/>
            <a:ext cx="6400800" cy="457200"/>
          </a:xfrm>
          <a:prstGeom prst="rightArrow">
            <a:avLst>
              <a:gd name="adj1" fmla="val 50000"/>
              <a:gd name="adj2" fmla="val 49972"/>
            </a:avLst>
          </a:prstGeom>
          <a:solidFill>
            <a:srgbClr val="C4BD97"/>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mn-ea"/>
              </a:rPr>
              <a:t>Ongoing Assessment of Governance (annual survey)</a:t>
            </a:r>
          </a:p>
        </p:txBody>
      </p:sp>
      <p:sp>
        <p:nvSpPr>
          <p:cNvPr id="196" name="Right Arrow 195"/>
          <p:cNvSpPr>
            <a:spLocks noChangeArrowheads="1"/>
          </p:cNvSpPr>
          <p:nvPr/>
        </p:nvSpPr>
        <p:spPr bwMode="auto">
          <a:xfrm>
            <a:off x="914400" y="1295400"/>
            <a:ext cx="6400800" cy="381000"/>
          </a:xfrm>
          <a:prstGeom prst="rightArrow">
            <a:avLst>
              <a:gd name="adj1" fmla="val 50000"/>
              <a:gd name="adj2" fmla="val 50011"/>
            </a:avLst>
          </a:prstGeom>
          <a:solidFill>
            <a:srgbClr val="8661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mn-ea"/>
              </a:rPr>
              <a:t>Ongoing Preparation and Submission of ACCJC Reports</a:t>
            </a:r>
          </a:p>
        </p:txBody>
      </p:sp>
      <p:sp>
        <p:nvSpPr>
          <p:cNvPr id="2139" name="TextBox 109"/>
          <p:cNvSpPr txBox="1">
            <a:spLocks noChangeArrowheads="1"/>
          </p:cNvSpPr>
          <p:nvPr/>
        </p:nvSpPr>
        <p:spPr bwMode="auto">
          <a:xfrm>
            <a:off x="0" y="3124200"/>
            <a:ext cx="992188" cy="646113"/>
          </a:xfrm>
          <a:prstGeom prst="rect">
            <a:avLst/>
          </a:prstGeom>
          <a:noFill/>
          <a:ln w="9525">
            <a:noFill/>
            <a:miter lim="800000"/>
            <a:headEnd/>
            <a:tailEnd/>
          </a:ln>
        </p:spPr>
        <p:txBody>
          <a:bodyPr wrap="none">
            <a:spAutoFit/>
          </a:bodyPr>
          <a:lstStyle/>
          <a:p>
            <a:pPr algn="ctr"/>
            <a:r>
              <a:rPr lang="en-US" sz="1200" b="0" dirty="0">
                <a:latin typeface="Calibri" pitchFamily="34" charset="0"/>
              </a:rPr>
              <a:t>Equity</a:t>
            </a:r>
          </a:p>
          <a:p>
            <a:pPr algn="ctr"/>
            <a:r>
              <a:rPr lang="en-US" sz="1200" b="0" dirty="0">
                <a:latin typeface="Calibri" pitchFamily="34" charset="0"/>
              </a:rPr>
              <a:t>Assessment/</a:t>
            </a:r>
          </a:p>
          <a:p>
            <a:pPr algn="ctr"/>
            <a:r>
              <a:rPr lang="en-US" sz="1200" b="0" dirty="0">
                <a:latin typeface="Calibri" pitchFamily="34" charset="0"/>
              </a:rPr>
              <a:t>Planning</a:t>
            </a:r>
          </a:p>
        </p:txBody>
      </p:sp>
      <p:cxnSp>
        <p:nvCxnSpPr>
          <p:cNvPr id="3" name="Straight Connector 2"/>
          <p:cNvCxnSpPr>
            <a:cxnSpLocks noChangeShapeType="1"/>
          </p:cNvCxnSpPr>
          <p:nvPr/>
        </p:nvCxnSpPr>
        <p:spPr bwMode="auto">
          <a:xfrm>
            <a:off x="1600200" y="4991100"/>
            <a:ext cx="0" cy="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101" name="Up Arrow Callout 100"/>
          <p:cNvSpPr>
            <a:spLocks noChangeArrowheads="1"/>
          </p:cNvSpPr>
          <p:nvPr/>
        </p:nvSpPr>
        <p:spPr bwMode="auto">
          <a:xfrm>
            <a:off x="3048000" y="5105400"/>
            <a:ext cx="1066800" cy="762000"/>
          </a:xfrm>
          <a:prstGeom prst="upArrowCallout">
            <a:avLst>
              <a:gd name="adj1" fmla="val 8854"/>
              <a:gd name="adj2" fmla="val 6073"/>
              <a:gd name="adj3" fmla="val 25000"/>
              <a:gd name="adj4" fmla="val 64977"/>
            </a:avLst>
          </a:prstGeom>
          <a:solidFill>
            <a:srgbClr val="F79646"/>
          </a:solidFill>
          <a:ln w="38100">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PLOAC</a:t>
            </a:r>
          </a:p>
          <a:p>
            <a:pPr algn="ctr">
              <a:defRPr/>
            </a:pPr>
            <a:r>
              <a:rPr lang="en-US" sz="1100" dirty="0">
                <a:solidFill>
                  <a:srgbClr val="000000"/>
                </a:solidFill>
                <a:latin typeface="+mn-lt"/>
                <a:ea typeface="ＭＳ Ｐゴシック" charset="0"/>
                <a:cs typeface="ＭＳ Ｐゴシック" charset="0"/>
              </a:rPr>
              <a:t>CLOAC</a:t>
            </a:r>
          </a:p>
          <a:p>
            <a:pPr algn="ctr">
              <a:defRPr/>
            </a:pPr>
            <a:r>
              <a:rPr lang="en-US" sz="1100" dirty="0">
                <a:solidFill>
                  <a:srgbClr val="000000"/>
                </a:solidFill>
                <a:latin typeface="+mn-lt"/>
                <a:ea typeface="ＭＳ Ｐゴシック" charset="0"/>
                <a:cs typeface="ＭＳ Ｐゴシック" charset="0"/>
              </a:rPr>
              <a:t>DLOAC</a:t>
            </a:r>
          </a:p>
        </p:txBody>
      </p:sp>
      <p:sp>
        <p:nvSpPr>
          <p:cNvPr id="103" name="Pentagon 104"/>
          <p:cNvSpPr>
            <a:spLocks noChangeArrowheads="1"/>
          </p:cNvSpPr>
          <p:nvPr/>
        </p:nvSpPr>
        <p:spPr bwMode="auto">
          <a:xfrm>
            <a:off x="4114800" y="1676400"/>
            <a:ext cx="1066800" cy="381000"/>
          </a:xfrm>
          <a:prstGeom prst="homePlate">
            <a:avLst>
              <a:gd name="adj" fmla="val 49998"/>
            </a:avLst>
          </a:prstGeom>
          <a:solidFill>
            <a:srgbClr val="C4BD97"/>
          </a:solidFill>
          <a:ln w="38100">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FFFFFF"/>
                </a:solidFill>
                <a:latin typeface="Calibri" charset="0"/>
                <a:ea typeface="ＭＳ Ｐゴシック" charset="0"/>
                <a:cs typeface="ＭＳ Ｐゴシック" charset="0"/>
              </a:rPr>
              <a:t> </a:t>
            </a:r>
            <a:endParaRPr lang="en-US" sz="1200" dirty="0">
              <a:solidFill>
                <a:srgbClr val="000000"/>
              </a:solidFill>
              <a:latin typeface="Calibri" charset="0"/>
              <a:ea typeface="ＭＳ Ｐゴシック" charset="0"/>
              <a:cs typeface="ＭＳ Ｐゴシック" charset="0"/>
            </a:endParaRPr>
          </a:p>
        </p:txBody>
      </p:sp>
      <p:sp>
        <p:nvSpPr>
          <p:cNvPr id="2143" name="TextBox 9"/>
          <p:cNvSpPr txBox="1">
            <a:spLocks noChangeArrowheads="1"/>
          </p:cNvSpPr>
          <p:nvPr/>
        </p:nvSpPr>
        <p:spPr bwMode="auto">
          <a:xfrm>
            <a:off x="4191000" y="1676400"/>
            <a:ext cx="838200" cy="400050"/>
          </a:xfrm>
          <a:prstGeom prst="rect">
            <a:avLst/>
          </a:prstGeom>
          <a:noFill/>
          <a:ln w="9525">
            <a:noFill/>
            <a:miter lim="800000"/>
            <a:headEnd/>
            <a:tailEnd/>
          </a:ln>
        </p:spPr>
        <p:txBody>
          <a:bodyPr>
            <a:spAutoFit/>
          </a:bodyPr>
          <a:lstStyle/>
          <a:p>
            <a:pPr algn="ctr"/>
            <a:r>
              <a:rPr lang="en-US" sz="1000" dirty="0"/>
              <a:t>EMP</a:t>
            </a:r>
          </a:p>
          <a:p>
            <a:pPr algn="ctr"/>
            <a:r>
              <a:rPr lang="en-US" sz="1000" dirty="0"/>
              <a:t>REVIEW</a:t>
            </a:r>
          </a:p>
        </p:txBody>
      </p:sp>
      <p:sp>
        <p:nvSpPr>
          <p:cNvPr id="2144" name="TextBox 146"/>
          <p:cNvSpPr txBox="1">
            <a:spLocks noChangeArrowheads="1"/>
          </p:cNvSpPr>
          <p:nvPr/>
        </p:nvSpPr>
        <p:spPr bwMode="auto">
          <a:xfrm>
            <a:off x="1828800" y="4876800"/>
            <a:ext cx="1295400" cy="230188"/>
          </a:xfrm>
          <a:prstGeom prst="rect">
            <a:avLst/>
          </a:prstGeom>
          <a:noFill/>
          <a:ln w="9525">
            <a:noFill/>
            <a:miter lim="800000"/>
            <a:headEnd/>
            <a:tailEnd/>
          </a:ln>
        </p:spPr>
        <p:txBody>
          <a:bodyPr>
            <a:spAutoFit/>
          </a:bodyPr>
          <a:lstStyle/>
          <a:p>
            <a:pPr algn="ctr"/>
            <a:r>
              <a:rPr lang="en-US" altLang="ja-JP" sz="900" dirty="0"/>
              <a:t>   Critical Thinking</a:t>
            </a:r>
            <a:endParaRPr lang="en-US" sz="900" dirty="0"/>
          </a:p>
        </p:txBody>
      </p:sp>
      <p:sp>
        <p:nvSpPr>
          <p:cNvPr id="2145" name="TextBox 142"/>
          <p:cNvSpPr txBox="1">
            <a:spLocks noChangeArrowheads="1"/>
          </p:cNvSpPr>
          <p:nvPr/>
        </p:nvSpPr>
        <p:spPr bwMode="auto">
          <a:xfrm>
            <a:off x="3048000" y="4876800"/>
            <a:ext cx="1104900" cy="246063"/>
          </a:xfrm>
          <a:prstGeom prst="rect">
            <a:avLst/>
          </a:prstGeom>
          <a:noFill/>
          <a:ln w="9525">
            <a:noFill/>
            <a:miter lim="800000"/>
            <a:headEnd/>
            <a:tailEnd/>
          </a:ln>
        </p:spPr>
        <p:txBody>
          <a:bodyPr>
            <a:spAutoFit/>
          </a:bodyPr>
          <a:lstStyle/>
          <a:p>
            <a:pPr algn="ctr"/>
            <a:r>
              <a:rPr lang="en-US" sz="1000" dirty="0"/>
              <a:t>GCS&amp;E</a:t>
            </a:r>
          </a:p>
        </p:txBody>
      </p:sp>
    </p:spTree>
    <p:extLst>
      <p:ext uri="{BB962C8B-B14F-4D97-AF65-F5344CB8AC3E}">
        <p14:creationId xmlns:p14="http://schemas.microsoft.com/office/powerpoint/2010/main" xmlns="" val="16411348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a:t>
            </a:r>
            <a:r>
              <a:rPr lang="en-US" altLang="en-US" sz="3600" b="1" dirty="0" smtClean="0">
                <a:ea typeface="+mj-ea"/>
                <a:cs typeface="+mj-cs"/>
              </a:rPr>
              <a:t>Learning </a:t>
            </a:r>
            <a:r>
              <a:rPr lang="en-US" altLang="en-US" sz="3600" b="1" dirty="0" smtClean="0">
                <a:ea typeface="+mj-ea"/>
                <a:cs typeface="+mj-cs"/>
              </a:rPr>
              <a:t>Outcomes</a:t>
            </a:r>
            <a:endParaRPr lang="en-US" altLang="en-US" sz="3600" b="1" dirty="0" smtClean="0">
              <a:ea typeface="+mj-ea"/>
              <a:cs typeface="+mj-cs"/>
            </a:endParaRPr>
          </a:p>
          <a:p>
            <a:pPr marL="1487488" indent="0"/>
            <a:r>
              <a:rPr lang="en-US" altLang="en-US" sz="3600" b="1" dirty="0" smtClean="0">
                <a:ea typeface="+mj-ea"/>
                <a:cs typeface="+mj-cs"/>
              </a:rPr>
              <a:t>Course </a:t>
            </a:r>
            <a:r>
              <a:rPr lang="en-US" altLang="en-US" sz="3600" b="1" dirty="0" smtClean="0">
                <a:ea typeface="+mj-ea"/>
                <a:cs typeface="+mj-cs"/>
              </a:rPr>
              <a:t>Level </a:t>
            </a:r>
          </a:p>
          <a:p>
            <a:pPr marL="341313" indent="53975">
              <a:buNone/>
            </a:pPr>
            <a:r>
              <a:rPr lang="en-US" altLang="en-US" sz="3600" b="1" dirty="0" smtClean="0">
                <a:solidFill>
                  <a:srgbClr val="FF0000"/>
                </a:solidFill>
                <a:ea typeface="+mj-ea"/>
                <a:cs typeface="+mj-cs"/>
              </a:rPr>
              <a:t>What the student will be able to do at the end of the course.</a:t>
            </a:r>
            <a:endParaRPr lang="en-US" altLang="en-US" sz="3600" b="1" dirty="0" smtClean="0">
              <a:solidFill>
                <a:srgbClr val="FF0000"/>
              </a:solidFill>
              <a:ea typeface="+mj-ea"/>
              <a:cs typeface="+mj-cs"/>
            </a:endParaRPr>
          </a:p>
          <a:p>
            <a:pPr marL="0" indent="0">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5</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a:t>
            </a:r>
            <a:r>
              <a:rPr lang="en-US" altLang="en-US" sz="3600" b="1" dirty="0" smtClean="0">
                <a:ea typeface="+mj-ea"/>
                <a:cs typeface="+mj-cs"/>
              </a:rPr>
              <a:t>Learning </a:t>
            </a:r>
            <a:r>
              <a:rPr lang="en-US" altLang="en-US" sz="3600" b="1" dirty="0" smtClean="0">
                <a:ea typeface="+mj-ea"/>
                <a:cs typeface="+mj-cs"/>
              </a:rPr>
              <a:t>Outcomes</a:t>
            </a:r>
            <a:endParaRPr lang="en-US" altLang="en-US" sz="3600" b="1" dirty="0" smtClean="0">
              <a:ea typeface="+mj-ea"/>
              <a:cs typeface="+mj-cs"/>
            </a:endParaRPr>
          </a:p>
          <a:p>
            <a:pPr marL="1487488" indent="0"/>
            <a:r>
              <a:rPr lang="en-US" altLang="en-US" sz="3600" b="1" dirty="0" smtClean="0">
                <a:ea typeface="+mj-ea"/>
                <a:cs typeface="+mj-cs"/>
              </a:rPr>
              <a:t>Course </a:t>
            </a:r>
            <a:r>
              <a:rPr lang="en-US" altLang="en-US" sz="3600" b="1" dirty="0" smtClean="0">
                <a:ea typeface="+mj-ea"/>
                <a:cs typeface="+mj-cs"/>
              </a:rPr>
              <a:t>Level </a:t>
            </a:r>
          </a:p>
          <a:p>
            <a:pPr marL="341313" indent="0">
              <a:buNone/>
            </a:pPr>
            <a:r>
              <a:rPr lang="en-US" sz="3600" b="1" dirty="0" smtClean="0">
                <a:solidFill>
                  <a:srgbClr val="00B050"/>
                </a:solidFill>
              </a:rPr>
              <a:t>Design mobile applications using object-oriented methodology and advanced Objective C concepts using </a:t>
            </a:r>
            <a:r>
              <a:rPr lang="en-US" sz="3600" b="1" dirty="0" err="1" smtClean="0">
                <a:solidFill>
                  <a:srgbClr val="00B050"/>
                </a:solidFill>
              </a:rPr>
              <a:t>iOS</a:t>
            </a:r>
            <a:r>
              <a:rPr lang="en-US" sz="3600" b="1" dirty="0" smtClean="0">
                <a:solidFill>
                  <a:srgbClr val="00B050"/>
                </a:solidFill>
              </a:rPr>
              <a:t> Development Kit</a:t>
            </a:r>
            <a:r>
              <a:rPr lang="en-US" sz="3600" b="1" dirty="0" smtClean="0">
                <a:solidFill>
                  <a:srgbClr val="00B050"/>
                </a:solidFill>
              </a:rPr>
              <a:t>. (CIS 55)</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7E57BC59-0008-418E-8837-C0E8EDCE8DDD}" type="slidenum">
              <a:rPr lang="en-US" smtClean="0"/>
              <a:pPr/>
              <a:t>6</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a:t>
            </a:r>
            <a:r>
              <a:rPr lang="en-US" altLang="en-US" sz="3600" b="1" dirty="0" smtClean="0">
                <a:ea typeface="+mj-ea"/>
                <a:cs typeface="+mj-cs"/>
              </a:rPr>
              <a:t>Learning </a:t>
            </a:r>
            <a:r>
              <a:rPr lang="en-US" altLang="en-US" sz="3600" b="1" dirty="0" smtClean="0">
                <a:ea typeface="+mj-ea"/>
                <a:cs typeface="+mj-cs"/>
              </a:rPr>
              <a:t>Outcomes</a:t>
            </a:r>
          </a:p>
          <a:p>
            <a:pPr marL="1487488" indent="0"/>
            <a:r>
              <a:rPr lang="en-US" altLang="en-US" sz="3600" b="1" dirty="0" smtClean="0">
                <a:ea typeface="+mj-ea"/>
                <a:cs typeface="+mj-cs"/>
              </a:rPr>
              <a:t>Program Level</a:t>
            </a:r>
          </a:p>
          <a:p>
            <a:pPr marL="0" indent="0">
              <a:buNone/>
            </a:pPr>
            <a:r>
              <a:rPr lang="en-US" altLang="en-US" b="1" dirty="0" smtClean="0">
                <a:solidFill>
                  <a:srgbClr val="FF0000"/>
                </a:solidFill>
              </a:rPr>
              <a:t> What </a:t>
            </a:r>
            <a:r>
              <a:rPr lang="en-US" altLang="en-US" b="1" dirty="0" smtClean="0">
                <a:solidFill>
                  <a:srgbClr val="FF0000"/>
                </a:solidFill>
              </a:rPr>
              <a:t>the student will be able to do </a:t>
            </a:r>
            <a:r>
              <a:rPr lang="en-US" altLang="en-US" b="1" dirty="0" smtClean="0">
                <a:solidFill>
                  <a:srgbClr val="FF0000"/>
                </a:solidFill>
              </a:rPr>
              <a:t>after completing a certain certificate/degree or just after completing courses within your department.</a:t>
            </a:r>
            <a:endParaRPr lang="en-US" altLang="en-US" b="1" dirty="0" smtClean="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7</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a:t>
            </a:r>
            <a:r>
              <a:rPr lang="en-US" altLang="en-US" sz="3600" b="1" dirty="0" smtClean="0">
                <a:ea typeface="+mj-ea"/>
                <a:cs typeface="+mj-cs"/>
              </a:rPr>
              <a:t>Learning </a:t>
            </a:r>
            <a:r>
              <a:rPr lang="en-US" altLang="en-US" sz="3600" b="1" dirty="0" smtClean="0">
                <a:ea typeface="+mj-ea"/>
                <a:cs typeface="+mj-cs"/>
              </a:rPr>
              <a:t>Outcomes</a:t>
            </a:r>
          </a:p>
          <a:p>
            <a:pPr marL="1487488" indent="0"/>
            <a:r>
              <a:rPr lang="en-US" altLang="en-US" sz="3600" b="1" dirty="0" smtClean="0">
                <a:ea typeface="+mj-ea"/>
                <a:cs typeface="+mj-cs"/>
              </a:rPr>
              <a:t>Program Level</a:t>
            </a:r>
          </a:p>
          <a:p>
            <a:pPr marL="109538" indent="-109538">
              <a:buNone/>
            </a:pPr>
            <a:r>
              <a:rPr lang="en-US" altLang="en-US" b="1" dirty="0" smtClean="0">
                <a:solidFill>
                  <a:srgbClr val="FF0000"/>
                </a:solidFill>
              </a:rPr>
              <a:t> </a:t>
            </a:r>
            <a:r>
              <a:rPr lang="en-US" b="1" dirty="0" smtClean="0">
                <a:solidFill>
                  <a:srgbClr val="00B050"/>
                </a:solidFill>
              </a:rPr>
              <a:t>Develop a critical way of thinking with the goal of optimal decision- making in everyday life using marginal benefit and marginal cost concepts</a:t>
            </a:r>
            <a:r>
              <a:rPr lang="en-US" b="1" dirty="0" smtClean="0">
                <a:solidFill>
                  <a:srgbClr val="00B050"/>
                </a:solidFill>
              </a:rPr>
              <a:t>. (Economics Department PLO_1)</a:t>
            </a:r>
            <a:endParaRPr lang="en-US" altLang="en-US" b="1" dirty="0" smtClean="0">
              <a:solidFill>
                <a:srgbClr val="00B050"/>
              </a:solidFill>
            </a:endParaRPr>
          </a:p>
          <a:p>
            <a:pPr marL="109538" indent="-109538">
              <a:buNone/>
            </a:pP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7E57BC59-0008-418E-8837-C0E8EDCE8DDD}" type="slidenum">
              <a:rPr lang="en-US" smtClean="0"/>
              <a:pPr/>
              <a:t>8</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a:pPr>
            <a:r>
              <a:rPr lang="en-US" altLang="en-US" sz="3600" b="1" dirty="0" smtClean="0">
                <a:ea typeface="+mj-ea"/>
                <a:cs typeface="+mj-cs"/>
              </a:rPr>
              <a:t>Student </a:t>
            </a:r>
            <a:r>
              <a:rPr lang="en-US" altLang="en-US" sz="3600" b="1" dirty="0" smtClean="0">
                <a:ea typeface="+mj-ea"/>
                <a:cs typeface="+mj-cs"/>
              </a:rPr>
              <a:t>Learning </a:t>
            </a:r>
            <a:r>
              <a:rPr lang="en-US" altLang="en-US" sz="3600" b="1" dirty="0" smtClean="0">
                <a:ea typeface="+mj-ea"/>
                <a:cs typeface="+mj-cs"/>
              </a:rPr>
              <a:t>Outcomes</a:t>
            </a:r>
            <a:endParaRPr lang="en-US" altLang="en-US" sz="3600" b="1" dirty="0" smtClean="0">
              <a:ea typeface="+mj-ea"/>
              <a:cs typeface="+mj-cs"/>
            </a:endParaRPr>
          </a:p>
          <a:p>
            <a:pPr marL="1487488" indent="0"/>
            <a:r>
              <a:rPr lang="en-US" altLang="en-US" sz="3600" b="1" dirty="0" smtClean="0">
                <a:ea typeface="+mj-ea"/>
                <a:cs typeface="+mj-cs"/>
              </a:rPr>
              <a:t>Institutional Level </a:t>
            </a:r>
            <a:br>
              <a:rPr lang="en-US" altLang="en-US" sz="3600" b="1" dirty="0" smtClean="0">
                <a:ea typeface="+mj-ea"/>
                <a:cs typeface="+mj-cs"/>
              </a:rPr>
            </a:br>
            <a:r>
              <a:rPr lang="en-US" altLang="en-US" sz="1800" b="1" dirty="0" smtClean="0">
                <a:ea typeface="+mj-ea"/>
                <a:cs typeface="+mj-cs"/>
              </a:rPr>
              <a:t>(Institutional Core Competencies)</a:t>
            </a:r>
            <a:endParaRPr lang="en-US" altLang="en-US" sz="1800" b="1" dirty="0" smtClean="0">
              <a:ea typeface="+mj-ea"/>
              <a:cs typeface="+mj-cs"/>
            </a:endParaRPr>
          </a:p>
          <a:p>
            <a:pPr marL="463550" indent="-463550">
              <a:buFont typeface="Wingdings" pitchFamily="2" charset="2"/>
              <a:buChar char="ü"/>
            </a:pPr>
            <a:r>
              <a:rPr lang="en-US" sz="2600" b="1" dirty="0" smtClean="0">
                <a:solidFill>
                  <a:srgbClr val="00B050"/>
                </a:solidFill>
                <a:latin typeface="Arial"/>
              </a:rPr>
              <a:t>Communication </a:t>
            </a:r>
            <a:r>
              <a:rPr lang="en-US" sz="2600" b="1" dirty="0" smtClean="0">
                <a:solidFill>
                  <a:srgbClr val="00B050"/>
                </a:solidFill>
                <a:latin typeface="Arial"/>
              </a:rPr>
              <a:t>and </a:t>
            </a:r>
            <a:r>
              <a:rPr lang="en-US" sz="2600" b="1" dirty="0" smtClean="0">
                <a:solidFill>
                  <a:srgbClr val="00B050"/>
                </a:solidFill>
                <a:latin typeface="Arial"/>
              </a:rPr>
              <a:t>expressio</a:t>
            </a:r>
            <a:r>
              <a:rPr lang="en-US" sz="2600" b="1" dirty="0" smtClean="0">
                <a:solidFill>
                  <a:srgbClr val="00B050"/>
                </a:solidFill>
                <a:latin typeface="Arial"/>
              </a:rPr>
              <a:t>n</a:t>
            </a:r>
          </a:p>
          <a:p>
            <a:pPr marL="463550" indent="-463550">
              <a:buFont typeface="Wingdings" pitchFamily="2" charset="2"/>
              <a:buChar char="ü"/>
            </a:pPr>
            <a:r>
              <a:rPr lang="en-US" sz="2600" b="1" dirty="0" smtClean="0">
                <a:solidFill>
                  <a:srgbClr val="00B050"/>
                </a:solidFill>
                <a:latin typeface="Arial"/>
              </a:rPr>
              <a:t>Information literacy</a:t>
            </a:r>
          </a:p>
          <a:p>
            <a:pPr marL="463550" indent="-463550">
              <a:buFont typeface="Wingdings" pitchFamily="2" charset="2"/>
              <a:buChar char="ü"/>
            </a:pPr>
            <a:r>
              <a:rPr lang="en-US" sz="2600" b="1" dirty="0" smtClean="0">
                <a:solidFill>
                  <a:srgbClr val="00B050"/>
                </a:solidFill>
                <a:latin typeface="Arial"/>
              </a:rPr>
              <a:t>Physical/mental </a:t>
            </a:r>
            <a:r>
              <a:rPr lang="en-US" sz="2600" b="1" dirty="0" smtClean="0">
                <a:solidFill>
                  <a:srgbClr val="00B050"/>
                </a:solidFill>
                <a:latin typeface="Arial"/>
              </a:rPr>
              <a:t>wellness and personal </a:t>
            </a:r>
            <a:r>
              <a:rPr lang="en-US" sz="2600" b="1" dirty="0" smtClean="0">
                <a:solidFill>
                  <a:srgbClr val="00B050"/>
                </a:solidFill>
                <a:latin typeface="Arial"/>
              </a:rPr>
              <a:t>responsibility</a:t>
            </a:r>
          </a:p>
          <a:p>
            <a:pPr marL="463550" indent="-463550">
              <a:buFont typeface="Wingdings" pitchFamily="2" charset="2"/>
              <a:buChar char="ü"/>
            </a:pPr>
            <a:r>
              <a:rPr lang="en-US" sz="2600" b="1" dirty="0" smtClean="0">
                <a:solidFill>
                  <a:srgbClr val="00B050"/>
                </a:solidFill>
                <a:latin typeface="Arial"/>
              </a:rPr>
              <a:t>Civic </a:t>
            </a:r>
            <a:r>
              <a:rPr lang="en-US" sz="2600" b="1" dirty="0" smtClean="0">
                <a:solidFill>
                  <a:srgbClr val="00B050"/>
                </a:solidFill>
                <a:latin typeface="Arial"/>
              </a:rPr>
              <a:t>capacity for global, cultural, social </a:t>
            </a:r>
            <a:r>
              <a:rPr lang="en-US" sz="2600" b="1" dirty="0" smtClean="0">
                <a:solidFill>
                  <a:srgbClr val="00B050"/>
                </a:solidFill>
                <a:latin typeface="Arial"/>
              </a:rPr>
              <a:t>and environmental justice</a:t>
            </a:r>
          </a:p>
          <a:p>
            <a:pPr marL="463550" indent="-463550">
              <a:buFont typeface="Wingdings" pitchFamily="2" charset="2"/>
              <a:buChar char="ü"/>
            </a:pPr>
            <a:r>
              <a:rPr lang="en-US" sz="2600" b="1" dirty="0" smtClean="0">
                <a:solidFill>
                  <a:srgbClr val="00B050"/>
                </a:solidFill>
                <a:latin typeface="Arial"/>
              </a:rPr>
              <a:t>Critical </a:t>
            </a:r>
            <a:r>
              <a:rPr lang="en-US" sz="2600" b="1" dirty="0" smtClean="0">
                <a:solidFill>
                  <a:srgbClr val="00B050"/>
                </a:solidFill>
                <a:latin typeface="Arial"/>
              </a:rPr>
              <a:t>thinking</a:t>
            </a: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9</a:t>
            </a:fld>
            <a:endParaRPr lang="en-US" dirty="0"/>
          </a:p>
        </p:txBody>
      </p:sp>
    </p:spTree>
    <p:extLst>
      <p:ext uri="{BB962C8B-B14F-4D97-AF65-F5344CB8AC3E}">
        <p14:creationId xmlns:p14="http://schemas.microsoft.com/office/powerpoint/2010/main" xmlns="" val="380629794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Custom 1">
      <a:dk1>
        <a:srgbClr val="000000"/>
      </a:dk1>
      <a:lt1>
        <a:srgbClr val="FFC000"/>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7920</TotalTime>
  <Words>1252</Words>
  <Application>Microsoft Office PowerPoint</Application>
  <PresentationFormat>On-screen Show (4:3)</PresentationFormat>
  <Paragraphs>440</Paragraphs>
  <Slides>40</Slides>
  <Notes>40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Custom Design</vt:lpstr>
      <vt:lpstr>Solstice</vt:lpstr>
      <vt:lpstr>Office Theme</vt:lpstr>
      <vt:lpstr>   Welcome to the Student Learning Outcome Process </vt:lpstr>
      <vt:lpstr>Contents</vt:lpstr>
      <vt:lpstr>Why Student Learning Outcome Process?</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Slide 14</vt:lpstr>
      <vt:lpstr>Slide 15</vt:lpstr>
      <vt:lpstr>Slide 16</vt:lpstr>
      <vt:lpstr>Our Progress -&gt;</vt:lpstr>
      <vt:lpstr>Our Progress -&gt;</vt:lpstr>
      <vt:lpstr>-&gt;ACCJC Report on 2012 Follow-Up Visit  “The team found evidence that the College is at proficiency level for SLOs”</vt:lpstr>
      <vt:lpstr>Slide 20</vt:lpstr>
      <vt:lpstr>Slide 21</vt:lpstr>
      <vt:lpstr>Academic Senate</vt:lpstr>
      <vt:lpstr>Leadership Structure  - Faculty Driven</vt:lpstr>
      <vt:lpstr>Slide 24</vt:lpstr>
      <vt:lpstr>Slide 25</vt:lpstr>
      <vt:lpstr>Slide 26</vt:lpstr>
      <vt:lpstr>SLO Steering Committee</vt:lpstr>
      <vt:lpstr>Division SLO Liaisons</vt:lpstr>
      <vt:lpstr>Dialog - Annual Convocation</vt:lpstr>
      <vt:lpstr>Dialog - Workshops</vt:lpstr>
      <vt:lpstr>Dialog - SLO Newsletter</vt:lpstr>
      <vt:lpstr>II. Developing Our Institution’s Planning Cycle</vt:lpstr>
      <vt:lpstr>Our Mantra</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Meeting You Where You Are</dc:title>
  <dc:creator>Mary Pape</dc:creator>
  <cp:lastModifiedBy>Mary Pape</cp:lastModifiedBy>
  <cp:revision>87</cp:revision>
  <dcterms:created xsi:type="dcterms:W3CDTF">2011-02-12T23:18:37Z</dcterms:created>
  <dcterms:modified xsi:type="dcterms:W3CDTF">2014-09-07T12:39:39Z</dcterms:modified>
</cp:coreProperties>
</file>