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85" r:id="rId3"/>
    <p:sldId id="286" r:id="rId4"/>
    <p:sldId id="258" r:id="rId5"/>
    <p:sldId id="259" r:id="rId6"/>
    <p:sldId id="260" r:id="rId7"/>
    <p:sldId id="261" r:id="rId8"/>
    <p:sldId id="283" r:id="rId9"/>
    <p:sldId id="282" r:id="rId10"/>
    <p:sldId id="262" r:id="rId11"/>
    <p:sldId id="272" r:id="rId12"/>
    <p:sldId id="263" r:id="rId13"/>
    <p:sldId id="270" r:id="rId14"/>
    <p:sldId id="264" r:id="rId15"/>
    <p:sldId id="265" r:id="rId16"/>
    <p:sldId id="266" r:id="rId17"/>
    <p:sldId id="273" r:id="rId18"/>
    <p:sldId id="274" r:id="rId19"/>
    <p:sldId id="268" r:id="rId20"/>
    <p:sldId id="269" r:id="rId21"/>
    <p:sldId id="275" r:id="rId22"/>
    <p:sldId id="267" r:id="rId23"/>
    <p:sldId id="271" r:id="rId24"/>
    <p:sldId id="279" r:id="rId25"/>
    <p:sldId id="280" r:id="rId26"/>
    <p:sldId id="281" r:id="rId27"/>
    <p:sldId id="276" r:id="rId28"/>
    <p:sldId id="27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EB3BCB-CA4E-4BAB-AC9C-BCCEBBFAFA0A}" type="datetimeFigureOut">
              <a:rPr lang="en-US" smtClean="0"/>
              <a:pPr/>
              <a:t>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CFD53A-02DA-4530-8071-AD206EEE8088}" type="slidenum">
              <a:rPr lang="en-US" smtClean="0"/>
              <a:pPr/>
              <a:t>‹#›</a:t>
            </a:fld>
            <a:endParaRPr lang="en-US"/>
          </a:p>
        </p:txBody>
      </p:sp>
    </p:spTree>
    <p:extLst>
      <p:ext uri="{BB962C8B-B14F-4D97-AF65-F5344CB8AC3E}">
        <p14:creationId xmlns:p14="http://schemas.microsoft.com/office/powerpoint/2010/main" val="4098230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1</a:t>
            </a:fld>
            <a:endParaRPr lang="en-US"/>
          </a:p>
        </p:txBody>
      </p:sp>
    </p:spTree>
    <p:extLst>
      <p:ext uri="{BB962C8B-B14F-4D97-AF65-F5344CB8AC3E}">
        <p14:creationId xmlns:p14="http://schemas.microsoft.com/office/powerpoint/2010/main" val="2387137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13</a:t>
            </a:fld>
            <a:endParaRPr lang="en-US"/>
          </a:p>
        </p:txBody>
      </p:sp>
    </p:spTree>
    <p:extLst>
      <p:ext uri="{BB962C8B-B14F-4D97-AF65-F5344CB8AC3E}">
        <p14:creationId xmlns:p14="http://schemas.microsoft.com/office/powerpoint/2010/main" val="1296193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14</a:t>
            </a:fld>
            <a:endParaRPr lang="en-US"/>
          </a:p>
        </p:txBody>
      </p:sp>
    </p:spTree>
    <p:extLst>
      <p:ext uri="{BB962C8B-B14F-4D97-AF65-F5344CB8AC3E}">
        <p14:creationId xmlns:p14="http://schemas.microsoft.com/office/powerpoint/2010/main" val="907704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15</a:t>
            </a:fld>
            <a:endParaRPr lang="en-US"/>
          </a:p>
        </p:txBody>
      </p:sp>
    </p:spTree>
    <p:extLst>
      <p:ext uri="{BB962C8B-B14F-4D97-AF65-F5344CB8AC3E}">
        <p14:creationId xmlns:p14="http://schemas.microsoft.com/office/powerpoint/2010/main" val="10255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16</a:t>
            </a:fld>
            <a:endParaRPr lang="en-US"/>
          </a:p>
        </p:txBody>
      </p:sp>
    </p:spTree>
    <p:extLst>
      <p:ext uri="{BB962C8B-B14F-4D97-AF65-F5344CB8AC3E}">
        <p14:creationId xmlns:p14="http://schemas.microsoft.com/office/powerpoint/2010/main" val="3440392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17</a:t>
            </a:fld>
            <a:endParaRPr lang="en-US"/>
          </a:p>
        </p:txBody>
      </p:sp>
    </p:spTree>
    <p:extLst>
      <p:ext uri="{BB962C8B-B14F-4D97-AF65-F5344CB8AC3E}">
        <p14:creationId xmlns:p14="http://schemas.microsoft.com/office/powerpoint/2010/main" val="4031044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18</a:t>
            </a:fld>
            <a:endParaRPr lang="en-US"/>
          </a:p>
        </p:txBody>
      </p:sp>
    </p:spTree>
    <p:extLst>
      <p:ext uri="{BB962C8B-B14F-4D97-AF65-F5344CB8AC3E}">
        <p14:creationId xmlns:p14="http://schemas.microsoft.com/office/powerpoint/2010/main" val="2016551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19</a:t>
            </a:fld>
            <a:endParaRPr lang="en-US"/>
          </a:p>
        </p:txBody>
      </p:sp>
    </p:spTree>
    <p:extLst>
      <p:ext uri="{BB962C8B-B14F-4D97-AF65-F5344CB8AC3E}">
        <p14:creationId xmlns:p14="http://schemas.microsoft.com/office/powerpoint/2010/main" val="2796377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20</a:t>
            </a:fld>
            <a:endParaRPr lang="en-US"/>
          </a:p>
        </p:txBody>
      </p:sp>
    </p:spTree>
    <p:extLst>
      <p:ext uri="{BB962C8B-B14F-4D97-AF65-F5344CB8AC3E}">
        <p14:creationId xmlns:p14="http://schemas.microsoft.com/office/powerpoint/2010/main" val="2423656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21</a:t>
            </a:fld>
            <a:endParaRPr lang="en-US"/>
          </a:p>
        </p:txBody>
      </p:sp>
    </p:spTree>
    <p:extLst>
      <p:ext uri="{BB962C8B-B14F-4D97-AF65-F5344CB8AC3E}">
        <p14:creationId xmlns:p14="http://schemas.microsoft.com/office/powerpoint/2010/main" val="3629153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22</a:t>
            </a:fld>
            <a:endParaRPr lang="en-US"/>
          </a:p>
        </p:txBody>
      </p:sp>
    </p:spTree>
    <p:extLst>
      <p:ext uri="{BB962C8B-B14F-4D97-AF65-F5344CB8AC3E}">
        <p14:creationId xmlns:p14="http://schemas.microsoft.com/office/powerpoint/2010/main" val="4094670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4</a:t>
            </a:fld>
            <a:endParaRPr lang="en-US"/>
          </a:p>
        </p:txBody>
      </p:sp>
    </p:spTree>
    <p:extLst>
      <p:ext uri="{BB962C8B-B14F-4D97-AF65-F5344CB8AC3E}">
        <p14:creationId xmlns:p14="http://schemas.microsoft.com/office/powerpoint/2010/main" val="2301690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23</a:t>
            </a:fld>
            <a:endParaRPr lang="en-US"/>
          </a:p>
        </p:txBody>
      </p:sp>
    </p:spTree>
    <p:extLst>
      <p:ext uri="{BB962C8B-B14F-4D97-AF65-F5344CB8AC3E}">
        <p14:creationId xmlns:p14="http://schemas.microsoft.com/office/powerpoint/2010/main" val="2029671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24</a:t>
            </a:fld>
            <a:endParaRPr lang="en-US"/>
          </a:p>
        </p:txBody>
      </p:sp>
    </p:spTree>
    <p:extLst>
      <p:ext uri="{BB962C8B-B14F-4D97-AF65-F5344CB8AC3E}">
        <p14:creationId xmlns:p14="http://schemas.microsoft.com/office/powerpoint/2010/main" val="382115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5</a:t>
            </a:fld>
            <a:endParaRPr lang="en-US"/>
          </a:p>
        </p:txBody>
      </p:sp>
    </p:spTree>
    <p:extLst>
      <p:ext uri="{BB962C8B-B14F-4D97-AF65-F5344CB8AC3E}">
        <p14:creationId xmlns:p14="http://schemas.microsoft.com/office/powerpoint/2010/main" val="343603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6</a:t>
            </a:fld>
            <a:endParaRPr lang="en-US"/>
          </a:p>
        </p:txBody>
      </p:sp>
    </p:spTree>
    <p:extLst>
      <p:ext uri="{BB962C8B-B14F-4D97-AF65-F5344CB8AC3E}">
        <p14:creationId xmlns:p14="http://schemas.microsoft.com/office/powerpoint/2010/main" val="3677291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7</a:t>
            </a:fld>
            <a:endParaRPr lang="en-US"/>
          </a:p>
        </p:txBody>
      </p:sp>
    </p:spTree>
    <p:extLst>
      <p:ext uri="{BB962C8B-B14F-4D97-AF65-F5344CB8AC3E}">
        <p14:creationId xmlns:p14="http://schemas.microsoft.com/office/powerpoint/2010/main" val="226252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9</a:t>
            </a:fld>
            <a:endParaRPr lang="en-US"/>
          </a:p>
        </p:txBody>
      </p:sp>
    </p:spTree>
    <p:extLst>
      <p:ext uri="{BB962C8B-B14F-4D97-AF65-F5344CB8AC3E}">
        <p14:creationId xmlns:p14="http://schemas.microsoft.com/office/powerpoint/2010/main" val="4206562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10</a:t>
            </a:fld>
            <a:endParaRPr lang="en-US"/>
          </a:p>
        </p:txBody>
      </p:sp>
    </p:spTree>
    <p:extLst>
      <p:ext uri="{BB962C8B-B14F-4D97-AF65-F5344CB8AC3E}">
        <p14:creationId xmlns:p14="http://schemas.microsoft.com/office/powerpoint/2010/main" val="420656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11</a:t>
            </a:fld>
            <a:endParaRPr lang="en-US"/>
          </a:p>
        </p:txBody>
      </p:sp>
    </p:spTree>
    <p:extLst>
      <p:ext uri="{BB962C8B-B14F-4D97-AF65-F5344CB8AC3E}">
        <p14:creationId xmlns:p14="http://schemas.microsoft.com/office/powerpoint/2010/main" val="3150629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7CFD53A-02DA-4530-8071-AD206EEE8088}" type="slidenum">
              <a:rPr lang="en-US" smtClean="0"/>
              <a:pPr/>
              <a:t>12</a:t>
            </a:fld>
            <a:endParaRPr lang="en-US"/>
          </a:p>
        </p:txBody>
      </p:sp>
    </p:spTree>
    <p:extLst>
      <p:ext uri="{BB962C8B-B14F-4D97-AF65-F5344CB8AC3E}">
        <p14:creationId xmlns:p14="http://schemas.microsoft.com/office/powerpoint/2010/main" val="219437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61CD00-0532-4A61-9CE1-0A8DA3976BC2}" type="datetime1">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648AB-FB30-44C3-9B2D-71B21E00EA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044A66-CD99-4F66-B3A5-DE37D36748D2}" type="datetime1">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648AB-FB30-44C3-9B2D-71B21E00EA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1F3A5B-FE7E-482E-9F7C-F00880627C34}" type="datetime1">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648AB-FB30-44C3-9B2D-71B21E00EA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3F904-5018-4569-B59F-3EAE047B426C}" type="datetime1">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648AB-FB30-44C3-9B2D-71B21E00EA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B37FAD-132C-4D42-A870-92E0B5FDD1E9}" type="datetime1">
              <a:rPr lang="en-US" smtClean="0"/>
              <a:pPr/>
              <a:t>1/29/2018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9648AB-FB30-44C3-9B2D-71B21E00EA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3C51D5-378E-4DE1-AD84-174FFE4B0BDB}" type="datetime1">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648AB-FB30-44C3-9B2D-71B21E00EA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4202E3-B797-4DC5-96E4-1934E9033869}" type="datetime1">
              <a:rPr lang="en-US" smtClean="0"/>
              <a:pPr/>
              <a:t>1/29/2018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9648AB-FB30-44C3-9B2D-71B21E00EA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14B602-83DC-4A44-8FE0-79DDF3B10690}" type="datetime1">
              <a:rPr lang="en-US" smtClean="0"/>
              <a:pPr/>
              <a:t>1/29/2018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9648AB-FB30-44C3-9B2D-71B21E00EA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B611E-FE35-4B0E-BB8D-08DC3172996A}" type="datetime1">
              <a:rPr lang="en-US" smtClean="0"/>
              <a:pPr/>
              <a:t>1/29/2018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9648AB-FB30-44C3-9B2D-71B21E00EA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795D84-0BF2-4D53-99D0-AAE7D0907A8A}" type="datetime1">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648AB-FB30-44C3-9B2D-71B21E00EA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AE1AA-FE81-4BC7-9B36-3DD0EAEC562D}" type="datetime1">
              <a:rPr lang="en-US" smtClean="0"/>
              <a:pPr/>
              <a:t>1/29/2018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9648AB-FB30-44C3-9B2D-71B21E00EA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9A554-2BE6-4B8F-AD9A-A24AD835CE27}" type="datetime1">
              <a:rPr lang="en-US" smtClean="0"/>
              <a:pPr/>
              <a:t>1/29/2018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648AB-FB30-44C3-9B2D-71B21E00EA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eanza.edu/ir/program-review.16-17.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hyperlink" Target="http://deanza.fhda.edu/ir/AwardsbyDivision.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fhda.higheredprofiles.com/#/login" TargetMode="External"/><Relationship Id="rId4" Type="http://schemas.openxmlformats.org/officeDocument/2006/relationships/hyperlink" Target="http://www.deanza.edu/ir/program-review.16-17.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deanza.edu/ir/program-review.16-17.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deanza.edu/ir/AwardsbyDivision.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deanza.edu/ir/program-review.16-17.htm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fhda.higheredprofiles.com/#/login"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deanza.edu/ir/program-review.16-17.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deanza.edu/ir/state-of-the-college-related-information/pdf/Institutional_Metrics_2016.pdf" TargetMode="External"/><Relationship Id="rId4" Type="http://schemas.openxmlformats.org/officeDocument/2006/relationships/hyperlink" Target="http://deanza.edu/gov/IPBT/program_review_file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Program Review Workshop</a:t>
            </a:r>
          </a:p>
        </p:txBody>
      </p:sp>
      <p:sp>
        <p:nvSpPr>
          <p:cNvPr id="3" name="Subtitle 2"/>
          <p:cNvSpPr>
            <a:spLocks noGrp="1"/>
          </p:cNvSpPr>
          <p:nvPr>
            <p:ph type="subTitle" idx="1"/>
          </p:nvPr>
        </p:nvSpPr>
        <p:spPr/>
        <p:txBody>
          <a:bodyPr/>
          <a:lstStyle/>
          <a:p>
            <a:r>
              <a:rPr lang="en-US" dirty="0"/>
              <a:t>Making the most of the Program Review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marL="231775" indent="-231775" algn="l"/>
            <a:r>
              <a:rPr lang="en-US" b="1" dirty="0"/>
              <a:t> </a:t>
            </a:r>
            <a:br>
              <a:rPr lang="en-US" dirty="0"/>
            </a:br>
            <a:r>
              <a:rPr lang="en-US" dirty="0"/>
              <a:t>The </a:t>
            </a:r>
            <a:r>
              <a:rPr lang="en-US" dirty="0">
                <a:latin typeface="Cambria" pitchFamily="18" charset="0"/>
              </a:rPr>
              <a:t>Document Itself</a:t>
            </a:r>
            <a:br>
              <a:rPr lang="en-US" dirty="0">
                <a:latin typeface="Cambria" pitchFamily="18" charset="0"/>
              </a:rPr>
            </a:br>
            <a:r>
              <a:rPr lang="en-US" dirty="0">
                <a:latin typeface="Cambria" pitchFamily="18" charset="0"/>
              </a:rPr>
              <a:t>            </a:t>
            </a:r>
            <a:r>
              <a:rPr lang="en-US" b="1" dirty="0">
                <a:latin typeface="Cambria" pitchFamily="18" charset="0"/>
              </a:rPr>
              <a:t>III. Equity </a:t>
            </a:r>
            <a:br>
              <a:rPr lang="en-US" dirty="0">
                <a:latin typeface="Cambria" pitchFamily="18" charset="0"/>
              </a:rPr>
            </a:br>
            <a:endParaRPr lang="en-US" sz="4000" dirty="0"/>
          </a:p>
        </p:txBody>
      </p:sp>
      <p:sp>
        <p:nvSpPr>
          <p:cNvPr id="3" name="TextBox 2"/>
          <p:cNvSpPr txBox="1"/>
          <p:nvPr/>
        </p:nvSpPr>
        <p:spPr>
          <a:xfrm>
            <a:off x="963706" y="2133600"/>
            <a:ext cx="7620000" cy="1107996"/>
          </a:xfrm>
          <a:prstGeom prst="rect">
            <a:avLst/>
          </a:prstGeom>
          <a:noFill/>
        </p:spPr>
        <p:txBody>
          <a:bodyPr wrap="square" rtlCol="0">
            <a:spAutoFit/>
          </a:bodyPr>
          <a:lstStyle/>
          <a:p>
            <a:r>
              <a:rPr lang="en-US" sz="2400" dirty="0"/>
              <a:t>Enrollment</a:t>
            </a:r>
          </a:p>
          <a:p>
            <a:r>
              <a:rPr lang="en-US" sz="2400" dirty="0">
                <a:latin typeface="Tahoma" panose="020B0604030504040204" pitchFamily="34" charset="0"/>
                <a:hlinkClick r:id="rId3"/>
              </a:rPr>
              <a:t>http://www.deanza.edu/ir/program-review.16-17.html</a:t>
            </a:r>
            <a:br>
              <a:rPr lang="en-US" dirty="0">
                <a:latin typeface="Cambria" pitchFamily="18" charset="0"/>
              </a:rPr>
            </a:br>
            <a:endParaRPr lang="en-US" dirty="0"/>
          </a:p>
        </p:txBody>
      </p:sp>
      <p:sp>
        <p:nvSpPr>
          <p:cNvPr id="4" name="TextBox 3"/>
          <p:cNvSpPr txBox="1"/>
          <p:nvPr/>
        </p:nvSpPr>
        <p:spPr>
          <a:xfrm>
            <a:off x="990600" y="3352800"/>
            <a:ext cx="7467600" cy="1107996"/>
          </a:xfrm>
          <a:prstGeom prst="rect">
            <a:avLst/>
          </a:prstGeom>
          <a:noFill/>
        </p:spPr>
        <p:txBody>
          <a:bodyPr wrap="square" rtlCol="0">
            <a:spAutoFit/>
          </a:bodyPr>
          <a:lstStyle/>
          <a:p>
            <a:r>
              <a:rPr lang="en-US" sz="2400" dirty="0"/>
              <a:t>Last Comprehensive Program Review</a:t>
            </a:r>
          </a:p>
          <a:p>
            <a:r>
              <a:rPr lang="en-US" sz="2400" dirty="0">
                <a:latin typeface="Tahoma" panose="020B0604030504040204" pitchFamily="34" charset="0"/>
                <a:hlinkClick r:id="rId3"/>
              </a:rPr>
              <a:t>http://www.deanza.edu/ir/program-review.16-17.html</a:t>
            </a:r>
            <a:br>
              <a:rPr lang="en-US" dirty="0">
                <a:latin typeface="Cambria" pitchFamily="18" charset="0"/>
              </a:rPr>
            </a:br>
            <a:endParaRPr lang="en-US" dirty="0"/>
          </a:p>
        </p:txBody>
      </p:sp>
      <p:sp>
        <p:nvSpPr>
          <p:cNvPr id="6" name="TextBox 5"/>
          <p:cNvSpPr txBox="1"/>
          <p:nvPr/>
        </p:nvSpPr>
        <p:spPr>
          <a:xfrm>
            <a:off x="1219200" y="4572000"/>
            <a:ext cx="6324600" cy="923330"/>
          </a:xfrm>
          <a:prstGeom prst="rect">
            <a:avLst/>
          </a:prstGeom>
          <a:noFill/>
        </p:spPr>
        <p:txBody>
          <a:bodyPr wrap="square" rtlCol="0">
            <a:spAutoFit/>
          </a:bodyPr>
          <a:lstStyle/>
          <a:p>
            <a:r>
              <a:rPr lang="en-US" dirty="0"/>
              <a:t>Point of Information:</a:t>
            </a:r>
            <a:br>
              <a:rPr lang="en-US" dirty="0"/>
            </a:br>
            <a:r>
              <a:rPr lang="en-US" dirty="0"/>
              <a:t>Success rate for each group and the department is &gt;60%</a:t>
            </a:r>
          </a:p>
          <a:p>
            <a:r>
              <a:rPr lang="en-US" dirty="0"/>
              <a:t>Gap between non-target group and targeted group &lt; 5% </a:t>
            </a:r>
          </a:p>
        </p:txBody>
      </p:sp>
      <p:sp>
        <p:nvSpPr>
          <p:cNvPr id="7" name="Slide Number Placeholder 6"/>
          <p:cNvSpPr>
            <a:spLocks noGrp="1"/>
          </p:cNvSpPr>
          <p:nvPr>
            <p:ph type="sldNum" sz="quarter" idx="12"/>
          </p:nvPr>
        </p:nvSpPr>
        <p:spPr/>
        <p:txBody>
          <a:bodyPr/>
          <a:lstStyle/>
          <a:p>
            <a:fld id="{CD9648AB-FB30-44C3-9B2D-71B21E00EADC}"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marL="231775" indent="-231775" algn="l"/>
            <a:r>
              <a:rPr lang="en-US" b="1" dirty="0"/>
              <a:t> </a:t>
            </a:r>
            <a:br>
              <a:rPr lang="en-US" dirty="0"/>
            </a:br>
            <a:r>
              <a:rPr lang="en-US" dirty="0"/>
              <a:t>The </a:t>
            </a:r>
            <a:r>
              <a:rPr lang="en-US" dirty="0">
                <a:latin typeface="Cambria" pitchFamily="18" charset="0"/>
              </a:rPr>
              <a:t>Document Itself</a:t>
            </a:r>
            <a:br>
              <a:rPr lang="en-US" dirty="0">
                <a:latin typeface="Cambria" pitchFamily="18" charset="0"/>
              </a:rPr>
            </a:br>
            <a:r>
              <a:rPr lang="en-US" dirty="0">
                <a:latin typeface="Cambria" pitchFamily="18" charset="0"/>
              </a:rPr>
              <a:t>            </a:t>
            </a:r>
            <a:r>
              <a:rPr lang="en-US" b="1" dirty="0">
                <a:latin typeface="Cambria" pitchFamily="18" charset="0"/>
              </a:rPr>
              <a:t>IV. Assessment Cycles </a:t>
            </a:r>
            <a:br>
              <a:rPr lang="en-US" dirty="0">
                <a:latin typeface="Cambria" pitchFamily="18" charset="0"/>
              </a:rPr>
            </a:br>
            <a:endParaRPr lang="en-US" sz="4000" dirty="0"/>
          </a:p>
        </p:txBody>
      </p:sp>
      <p:graphicFrame>
        <p:nvGraphicFramePr>
          <p:cNvPr id="6" name="Table 5"/>
          <p:cNvGraphicFramePr>
            <a:graphicFrameLocks noGrp="1"/>
          </p:cNvGraphicFramePr>
          <p:nvPr/>
        </p:nvGraphicFramePr>
        <p:xfrm>
          <a:off x="685800" y="1905000"/>
          <a:ext cx="8077200" cy="3670809"/>
        </p:xfrm>
        <a:graphic>
          <a:graphicData uri="http://schemas.openxmlformats.org/drawingml/2006/table">
            <a:tbl>
              <a:tblPr/>
              <a:tblGrid>
                <a:gridCol w="610880">
                  <a:extLst>
                    <a:ext uri="{9D8B030D-6E8A-4147-A177-3AD203B41FA5}">
                      <a16:colId xmlns:a16="http://schemas.microsoft.com/office/drawing/2014/main" val="20000"/>
                    </a:ext>
                  </a:extLst>
                </a:gridCol>
                <a:gridCol w="903595">
                  <a:extLst>
                    <a:ext uri="{9D8B030D-6E8A-4147-A177-3AD203B41FA5}">
                      <a16:colId xmlns:a16="http://schemas.microsoft.com/office/drawing/2014/main" val="20001"/>
                    </a:ext>
                  </a:extLst>
                </a:gridCol>
                <a:gridCol w="6562725">
                  <a:extLst>
                    <a:ext uri="{9D8B030D-6E8A-4147-A177-3AD203B41FA5}">
                      <a16:colId xmlns:a16="http://schemas.microsoft.com/office/drawing/2014/main" val="20002"/>
                    </a:ext>
                  </a:extLst>
                </a:gridCol>
              </a:tblGrid>
              <a:tr h="1892808">
                <a:tc>
                  <a:txBody>
                    <a:bodyPr/>
                    <a:lstStyle/>
                    <a:p>
                      <a:pPr marL="0" marR="0" algn="l">
                        <a:lnSpc>
                          <a:spcPct val="115000"/>
                        </a:lnSpc>
                        <a:spcBef>
                          <a:spcPts val="0"/>
                        </a:spcBef>
                        <a:spcAft>
                          <a:spcPts val="0"/>
                        </a:spcAft>
                      </a:pPr>
                      <a:r>
                        <a:rPr lang="en-US" sz="1800" kern="1200" dirty="0">
                          <a:solidFill>
                            <a:schemeClr val="tx1"/>
                          </a:solidFill>
                          <a:latin typeface="+mn-lt"/>
                          <a:ea typeface="+mn-ea"/>
                          <a:cs typeface="+mn-cs"/>
                        </a:rPr>
                        <a:t>IV.A</a:t>
                      </a: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kern="1200" dirty="0">
                          <a:solidFill>
                            <a:schemeClr val="tx1"/>
                          </a:solidFill>
                          <a:latin typeface="+mn-lt"/>
                          <a:ea typeface="+mn-ea"/>
                          <a:cs typeface="+mn-cs"/>
                        </a:rPr>
                        <a:t>Cycle 2 PLOAC Summary</a:t>
                      </a: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kern="1200" dirty="0">
                          <a:solidFill>
                            <a:schemeClr val="tx1"/>
                          </a:solidFill>
                          <a:latin typeface="+mn-lt"/>
                          <a:ea typeface="+mn-ea"/>
                          <a:cs typeface="+mn-cs"/>
                        </a:rPr>
                        <a:t>Give the percentage of Program Level Outcome statements assessed since June 30, 2014. Run Ad Hoc report entitled “Cycle 2 XXX PLOAC Work” and scroll to the bottom of the report for count</a:t>
                      </a:r>
                      <a:r>
                        <a:rPr lang="en-US" sz="1800" strike="sngStrike" kern="1200" dirty="0">
                          <a:solidFill>
                            <a:schemeClr val="tx1"/>
                          </a:solidFill>
                          <a:latin typeface="+mn-lt"/>
                          <a:ea typeface="+mn-ea"/>
                          <a:cs typeface="+mn-cs"/>
                        </a:rPr>
                        <a:t>.</a:t>
                      </a:r>
                      <a:r>
                        <a:rPr lang="en-US" sz="1800" kern="1200" dirty="0">
                          <a:solidFill>
                            <a:schemeClr val="tx1"/>
                          </a:solidFill>
                          <a:latin typeface="+mn-lt"/>
                          <a:ea typeface="+mn-ea"/>
                          <a:cs typeface="+mn-cs"/>
                        </a:rPr>
                        <a:t> Then calculate #Reflections &amp; Analysis/#PLO statements times 100</a:t>
                      </a:r>
                      <a:r>
                        <a:rPr lang="en-US" sz="1800" strike="sngStrike" kern="1200" dirty="0">
                          <a:solidFill>
                            <a:schemeClr val="tx1"/>
                          </a:solidFill>
                          <a:latin typeface="+mn-lt"/>
                          <a:ea typeface="+mn-ea"/>
                          <a:cs typeface="+mn-cs"/>
                        </a:rPr>
                        <a:t>.</a:t>
                      </a:r>
                      <a:r>
                        <a:rPr lang="en-US" sz="1800" kern="1200" dirty="0">
                          <a:solidFill>
                            <a:schemeClr val="tx1"/>
                          </a:solidFill>
                          <a:latin typeface="+mn-lt"/>
                          <a:ea typeface="+mn-ea"/>
                          <a:cs typeface="+mn-cs"/>
                        </a:rPr>
                        <a:t> All program level outcomes are to be assessed at least once between Fall 2014 and end of Winter 2019.</a:t>
                      </a: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8001">
                <a:tc>
                  <a:txBody>
                    <a:bodyPr/>
                    <a:lstStyle/>
                    <a:p>
                      <a:pPr marL="0" marR="0" algn="l" defTabSz="914400" rtl="0" eaLnBrk="1" latinLnBrk="0" hangingPunct="1">
                        <a:lnSpc>
                          <a:spcPct val="115000"/>
                        </a:lnSpc>
                        <a:spcBef>
                          <a:spcPts val="0"/>
                        </a:spcBef>
                        <a:spcAft>
                          <a:spcPts val="0"/>
                        </a:spcAft>
                      </a:pPr>
                      <a:r>
                        <a:rPr lang="en-US" sz="1800" kern="1200" dirty="0">
                          <a:solidFill>
                            <a:schemeClr val="tx1"/>
                          </a:solidFill>
                          <a:latin typeface="+mn-lt"/>
                          <a:ea typeface="+mn-ea"/>
                          <a:cs typeface="+mn-cs"/>
                        </a:rPr>
                        <a:t>IV.B</a:t>
                      </a: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latin typeface="Baskerville Old Face"/>
                          <a:ea typeface="Cambria"/>
                          <a:cs typeface="Arial"/>
                        </a:rPr>
                        <a:t>Cycle 2 SLOAC Summary</a:t>
                      </a:r>
                      <a:endParaRPr lang="en-US" sz="1400" dirty="0">
                        <a:latin typeface="Cambria"/>
                        <a:ea typeface="Cambria"/>
                        <a:cs typeface="Times New Roman"/>
                      </a:endParaRP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kern="1200" dirty="0">
                          <a:solidFill>
                            <a:schemeClr val="tx1"/>
                          </a:solidFill>
                          <a:latin typeface="+mn-lt"/>
                          <a:ea typeface="+mn-ea"/>
                          <a:cs typeface="+mn-cs"/>
                        </a:rPr>
                        <a:t>Give the percentage of Student Level Outcome statements assessed since June 30, 2014. Run Ad Hoc report titled “Cycle 2</a:t>
                      </a:r>
                      <a:r>
                        <a:rPr lang="en-US" sz="1800" b="1" kern="1200" dirty="0">
                          <a:solidFill>
                            <a:schemeClr val="tx1"/>
                          </a:solidFill>
                          <a:latin typeface="+mn-lt"/>
                          <a:ea typeface="+mn-ea"/>
                          <a:cs typeface="+mn-cs"/>
                        </a:rPr>
                        <a:t> </a:t>
                      </a:r>
                      <a:r>
                        <a:rPr lang="en-US" sz="1800" kern="1200" dirty="0">
                          <a:solidFill>
                            <a:schemeClr val="tx1"/>
                          </a:solidFill>
                          <a:latin typeface="+mn-lt"/>
                          <a:ea typeface="+mn-ea"/>
                          <a:cs typeface="+mn-cs"/>
                        </a:rPr>
                        <a:t>XXX SLOAC work- Active Only” and scroll to the bottom of the report for count. Then calculate #Reflections &amp; Analysis /#SLO statements times 100. All course level outcomes are to be  assessed at least once between Fall 2014 and end of Winter 2019.</a:t>
                      </a:r>
                    </a:p>
                  </a:txBody>
                  <a:tcPr marL="45720" marR="457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CD9648AB-FB30-44C3-9B2D-71B21E00EADC}"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marL="231775" indent="-231775" algn="l"/>
            <a:r>
              <a:rPr lang="en-US" b="1" dirty="0"/>
              <a:t> </a:t>
            </a:r>
            <a:br>
              <a:rPr lang="en-US" dirty="0"/>
            </a:br>
            <a:r>
              <a:rPr lang="en-US" dirty="0"/>
              <a:t>The </a:t>
            </a:r>
            <a:r>
              <a:rPr lang="en-US" dirty="0">
                <a:latin typeface="Cambria" pitchFamily="18" charset="0"/>
              </a:rPr>
              <a:t>Document Itself</a:t>
            </a:r>
            <a:br>
              <a:rPr lang="en-US" dirty="0">
                <a:latin typeface="Cambria" pitchFamily="18" charset="0"/>
              </a:rPr>
            </a:br>
            <a:r>
              <a:rPr lang="en-US" dirty="0">
                <a:latin typeface="Cambria" pitchFamily="18" charset="0"/>
              </a:rPr>
              <a:t>            </a:t>
            </a:r>
            <a:r>
              <a:rPr lang="en-US" b="1" dirty="0">
                <a:latin typeface="Cambria" pitchFamily="18" charset="0"/>
              </a:rPr>
              <a:t>IV. Assessment Cycles </a:t>
            </a:r>
            <a:br>
              <a:rPr lang="en-US" dirty="0">
                <a:latin typeface="Cambria" pitchFamily="18" charset="0"/>
              </a:rPr>
            </a:br>
            <a:endParaRPr lang="en-US" sz="4000" dirty="0"/>
          </a:p>
        </p:txBody>
      </p:sp>
      <p:sp>
        <p:nvSpPr>
          <p:cNvPr id="6" name="Slide Number Placeholder 5"/>
          <p:cNvSpPr>
            <a:spLocks noGrp="1"/>
          </p:cNvSpPr>
          <p:nvPr>
            <p:ph type="sldNum" sz="quarter" idx="12"/>
          </p:nvPr>
        </p:nvSpPr>
        <p:spPr/>
        <p:txBody>
          <a:bodyPr/>
          <a:lstStyle/>
          <a:p>
            <a:fld id="{CD9648AB-FB30-44C3-9B2D-71B21E00EADC}" type="slidenum">
              <a:rPr lang="en-US" smtClean="0"/>
              <a:pPr/>
              <a:t>12</a:t>
            </a:fld>
            <a:endParaRPr lang="en-US"/>
          </a:p>
        </p:txBody>
      </p:sp>
      <p:grpSp>
        <p:nvGrpSpPr>
          <p:cNvPr id="4" name="Group 3">
            <a:extLst>
              <a:ext uri="{FF2B5EF4-FFF2-40B4-BE49-F238E27FC236}">
                <a16:creationId xmlns:a16="http://schemas.microsoft.com/office/drawing/2014/main" id="{5D5458F4-FE7B-4FAB-8573-C0F3E38759D6}"/>
              </a:ext>
            </a:extLst>
          </p:cNvPr>
          <p:cNvGrpSpPr/>
          <p:nvPr/>
        </p:nvGrpSpPr>
        <p:grpSpPr>
          <a:xfrm>
            <a:off x="990600" y="2073234"/>
            <a:ext cx="7696200" cy="4136708"/>
            <a:chOff x="838200" y="2057400"/>
            <a:chExt cx="7696200" cy="4136708"/>
          </a:xfrm>
        </p:grpSpPr>
        <p:pic>
          <p:nvPicPr>
            <p:cNvPr id="3" name="Picture 2">
              <a:extLst>
                <a:ext uri="{FF2B5EF4-FFF2-40B4-BE49-F238E27FC236}">
                  <a16:creationId xmlns:a16="http://schemas.microsoft.com/office/drawing/2014/main" id="{E06BFD7C-5962-4216-8EDD-DFEAA7A9190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tretch>
              <a:fillRect/>
            </a:stretch>
          </p:blipFill>
          <p:spPr>
            <a:xfrm>
              <a:off x="838200" y="2057400"/>
              <a:ext cx="7696200" cy="4136708"/>
            </a:xfrm>
            <a:prstGeom prst="rect">
              <a:avLst/>
            </a:prstGeom>
          </p:spPr>
        </p:pic>
        <p:cxnSp>
          <p:nvCxnSpPr>
            <p:cNvPr id="9" name="Straight Arrow Connector 8"/>
            <p:cNvCxnSpPr/>
            <p:nvPr/>
          </p:nvCxnSpPr>
          <p:spPr>
            <a:xfrm flipV="1">
              <a:off x="936171" y="4752192"/>
              <a:ext cx="12954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14400" y="5097593"/>
              <a:ext cx="12954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pPr indent="-231775" algn="l"/>
            <a:r>
              <a:rPr lang="en-US" b="1" dirty="0"/>
              <a:t> </a:t>
            </a:r>
            <a:r>
              <a:rPr lang="en-US" dirty="0"/>
              <a:t>The </a:t>
            </a:r>
            <a:r>
              <a:rPr lang="en-US" dirty="0">
                <a:latin typeface="Cambria" pitchFamily="18" charset="0"/>
              </a:rPr>
              <a:t>Document Itself</a:t>
            </a:r>
            <a:br>
              <a:rPr lang="en-US" dirty="0">
                <a:latin typeface="Cambria" pitchFamily="18" charset="0"/>
              </a:rPr>
            </a:br>
            <a:r>
              <a:rPr lang="en-US" dirty="0">
                <a:latin typeface="Cambria" pitchFamily="18" charset="0"/>
              </a:rPr>
              <a:t>            </a:t>
            </a:r>
            <a:r>
              <a:rPr lang="en-US" b="1" dirty="0">
                <a:latin typeface="Cambria" pitchFamily="18" charset="0"/>
              </a:rPr>
              <a:t>V. Resource Requests </a:t>
            </a:r>
            <a:br>
              <a:rPr lang="en-US" dirty="0">
                <a:latin typeface="Cambria" pitchFamily="18" charset="0"/>
              </a:rPr>
            </a:br>
            <a:endParaRPr lang="en-US" sz="4000" dirty="0"/>
          </a:p>
        </p:txBody>
      </p:sp>
      <p:sp>
        <p:nvSpPr>
          <p:cNvPr id="4" name="TextBox 3"/>
          <p:cNvSpPr txBox="1"/>
          <p:nvPr/>
        </p:nvSpPr>
        <p:spPr>
          <a:xfrm>
            <a:off x="381000" y="1295400"/>
            <a:ext cx="8229600" cy="4955203"/>
          </a:xfrm>
          <a:prstGeom prst="rect">
            <a:avLst/>
          </a:prstGeom>
          <a:noFill/>
        </p:spPr>
        <p:txBody>
          <a:bodyPr wrap="square" rtlCol="0">
            <a:spAutoFit/>
          </a:bodyPr>
          <a:lstStyle/>
          <a:p>
            <a:r>
              <a:rPr lang="en-US" sz="2800" b="1" dirty="0"/>
              <a:t>Possible data sources</a:t>
            </a:r>
          </a:p>
          <a:p>
            <a:pPr marL="182880">
              <a:buFont typeface="Arial" pitchFamily="34" charset="0"/>
              <a:buChar char="•"/>
            </a:pPr>
            <a:r>
              <a:rPr lang="en-US" sz="2400" dirty="0"/>
              <a:t>Read report </a:t>
            </a:r>
            <a:r>
              <a:rPr lang="en-US" sz="2400" dirty="0" err="1"/>
              <a:t>TracDat</a:t>
            </a:r>
            <a:r>
              <a:rPr lang="en-US" sz="2400" dirty="0"/>
              <a:t> -&gt;  Reports &gt; Standard Reports and choose “Assessment: Department Four Column”</a:t>
            </a:r>
          </a:p>
          <a:p>
            <a:pPr marL="182880">
              <a:buFont typeface="Arial" pitchFamily="34" charset="0"/>
              <a:buChar char="•"/>
            </a:pPr>
            <a:r>
              <a:rPr lang="en-US" sz="2400" dirty="0"/>
              <a:t>Read report </a:t>
            </a:r>
            <a:r>
              <a:rPr lang="en-US" sz="2400" dirty="0" err="1"/>
              <a:t>TracDat</a:t>
            </a:r>
            <a:r>
              <a:rPr lang="en-US" sz="2400" dirty="0"/>
              <a:t> -&gt;  Reports &gt; Standard Reports and choose “Assessment: Course/Service Four Column”</a:t>
            </a:r>
          </a:p>
          <a:p>
            <a:pPr marL="182880">
              <a:buFont typeface="Arial" pitchFamily="34" charset="0"/>
              <a:buChar char="•"/>
            </a:pPr>
            <a:r>
              <a:rPr lang="en-US" sz="2400" dirty="0"/>
              <a:t>Advisory Group input</a:t>
            </a:r>
          </a:p>
          <a:p>
            <a:pPr marL="182880">
              <a:buFont typeface="Arial" pitchFamily="34" charset="0"/>
              <a:buChar char="•"/>
            </a:pPr>
            <a:r>
              <a:rPr lang="en-US" sz="2400" dirty="0"/>
              <a:t>Department minutes</a:t>
            </a:r>
          </a:p>
          <a:p>
            <a:pPr marL="182880">
              <a:buFont typeface="Arial" pitchFamily="34" charset="0"/>
              <a:buChar char="•"/>
            </a:pPr>
            <a:r>
              <a:rPr lang="en-US" sz="2400" dirty="0"/>
              <a:t>Survey</a:t>
            </a:r>
          </a:p>
          <a:p>
            <a:pPr marL="182880">
              <a:buFont typeface="Arial" pitchFamily="34" charset="0"/>
              <a:buChar char="•"/>
            </a:pPr>
            <a:r>
              <a:rPr lang="en-US" sz="2400" dirty="0"/>
              <a:t>Certificate/Degree Information</a:t>
            </a:r>
            <a:br>
              <a:rPr lang="en-US" sz="2400" dirty="0"/>
            </a:br>
            <a:r>
              <a:rPr lang="en-US" sz="2400" dirty="0"/>
              <a:t>  </a:t>
            </a:r>
            <a:r>
              <a:rPr lang="en-US" sz="2400" u="sng" dirty="0">
                <a:hlinkClick r:id="rId3"/>
              </a:rPr>
              <a:t>http://deanza.fhda.edu/ir/AwardsbyDivision.html</a:t>
            </a:r>
            <a:endParaRPr lang="en-US" sz="2400" dirty="0"/>
          </a:p>
          <a:p>
            <a:pPr marL="182880">
              <a:buFont typeface="Arial" pitchFamily="34" charset="0"/>
              <a:buChar char="•"/>
            </a:pPr>
            <a:r>
              <a:rPr lang="en-US" sz="2400" dirty="0"/>
              <a:t>Demographic/Success Data</a:t>
            </a:r>
            <a:br>
              <a:rPr lang="en-US" sz="2400" dirty="0"/>
            </a:br>
            <a:r>
              <a:rPr lang="en-US" sz="2400" dirty="0"/>
              <a:t> </a:t>
            </a:r>
            <a:r>
              <a:rPr lang="en-US" sz="2400" dirty="0">
                <a:latin typeface="Tahoma" panose="020B0604030504040204" pitchFamily="34" charset="0"/>
                <a:hlinkClick r:id="rId4"/>
              </a:rPr>
              <a:t>http://www.deanza.edu/ir/program-review.16-17.html</a:t>
            </a:r>
            <a:br>
              <a:rPr lang="en-US" sz="2400" dirty="0">
                <a:latin typeface="Cambria" pitchFamily="18" charset="0"/>
              </a:rPr>
            </a:br>
            <a:r>
              <a:rPr lang="en-US" sz="2400" dirty="0"/>
              <a:t>The new </a:t>
            </a:r>
            <a:r>
              <a:rPr lang="en-US" sz="2400" dirty="0">
                <a:hlinkClick r:id="rId5"/>
              </a:rPr>
              <a:t>tool</a:t>
            </a:r>
            <a:r>
              <a:rPr lang="en-US" sz="2400" dirty="0"/>
              <a:t> that is on </a:t>
            </a:r>
            <a:r>
              <a:rPr lang="en-US" sz="2400" dirty="0" err="1"/>
              <a:t>MyPortal</a:t>
            </a:r>
            <a:r>
              <a:rPr lang="en-US" sz="2400" dirty="0"/>
              <a:t> -&gt; Employee Tab</a:t>
            </a:r>
            <a:endParaRPr lang="en-US" sz="2800" b="1" dirty="0"/>
          </a:p>
        </p:txBody>
      </p:sp>
      <p:sp>
        <p:nvSpPr>
          <p:cNvPr id="5" name="Slide Number Placeholder 4"/>
          <p:cNvSpPr>
            <a:spLocks noGrp="1"/>
          </p:cNvSpPr>
          <p:nvPr>
            <p:ph type="sldNum" sz="quarter" idx="12"/>
          </p:nvPr>
        </p:nvSpPr>
        <p:spPr/>
        <p:txBody>
          <a:bodyPr/>
          <a:lstStyle/>
          <a:p>
            <a:fld id="{CD9648AB-FB30-44C3-9B2D-71B21E00EADC}"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marL="231775" indent="-231775" algn="l"/>
            <a:r>
              <a:rPr lang="en-US" b="1" dirty="0"/>
              <a:t> </a:t>
            </a:r>
            <a:br>
              <a:rPr lang="en-US" dirty="0"/>
            </a:br>
            <a:r>
              <a:rPr lang="en-US" dirty="0"/>
              <a:t>The </a:t>
            </a:r>
            <a:r>
              <a:rPr lang="en-US" dirty="0">
                <a:latin typeface="Cambria" pitchFamily="18" charset="0"/>
              </a:rPr>
              <a:t>Document Itself</a:t>
            </a:r>
            <a:br>
              <a:rPr lang="en-US" dirty="0">
                <a:latin typeface="Cambria" pitchFamily="18" charset="0"/>
              </a:rPr>
            </a:br>
            <a:r>
              <a:rPr lang="en-US" dirty="0">
                <a:latin typeface="Cambria" pitchFamily="18" charset="0"/>
              </a:rPr>
              <a:t>            </a:t>
            </a:r>
            <a:r>
              <a:rPr lang="en-US" b="1" dirty="0">
                <a:latin typeface="Cambria" pitchFamily="18" charset="0"/>
              </a:rPr>
              <a:t>V. Resource Requests </a:t>
            </a:r>
            <a:br>
              <a:rPr lang="en-US" dirty="0">
                <a:latin typeface="Cambria" pitchFamily="18" charset="0"/>
              </a:rPr>
            </a:br>
            <a:endParaRPr lang="en-US" sz="4000" dirty="0"/>
          </a:p>
        </p:txBody>
      </p:sp>
      <p:sp>
        <p:nvSpPr>
          <p:cNvPr id="4" name="TextBox 3"/>
          <p:cNvSpPr txBox="1"/>
          <p:nvPr/>
        </p:nvSpPr>
        <p:spPr>
          <a:xfrm>
            <a:off x="533400" y="2056686"/>
            <a:ext cx="7924800" cy="5232202"/>
          </a:xfrm>
          <a:prstGeom prst="rect">
            <a:avLst/>
          </a:prstGeom>
          <a:noFill/>
        </p:spPr>
        <p:txBody>
          <a:bodyPr wrap="square" rtlCol="0">
            <a:spAutoFit/>
          </a:bodyPr>
          <a:lstStyle/>
          <a:p>
            <a:r>
              <a:rPr lang="en-US" sz="2800" b="1" dirty="0"/>
              <a:t>V.C.2 Justification for Faculty Position(s): </a:t>
            </a:r>
          </a:p>
          <a:p>
            <a:r>
              <a:rPr lang="en-US" sz="2800" dirty="0"/>
              <a:t>Between 2012-13 and 2014-15 our department enrollment has grown by 2780 students (60%) while number of full-time faculty during this same period has grown by 2.2 (1.3 from CAOS; one new hire).</a:t>
            </a:r>
          </a:p>
          <a:p>
            <a:endParaRPr lang="en-US" sz="2800" b="1" dirty="0"/>
          </a:p>
          <a:p>
            <a:r>
              <a:rPr lang="en-US" sz="2800" dirty="0"/>
              <a:t>In addition we have created new </a:t>
            </a:r>
            <a:r>
              <a:rPr lang="en-US" sz="2800" dirty="0" err="1"/>
              <a:t>certicficate</a:t>
            </a:r>
            <a:r>
              <a:rPr lang="en-US" sz="2800" dirty="0"/>
              <a:t> and new area: </a:t>
            </a:r>
            <a:r>
              <a:rPr lang="en-US" sz="2800" b="1" dirty="0"/>
              <a:t>security</a:t>
            </a:r>
            <a:r>
              <a:rPr lang="en-US" sz="2800" dirty="0"/>
              <a:t>. Furthermore, we would like to add </a:t>
            </a:r>
            <a:r>
              <a:rPr lang="en-US" sz="2800" b="1" dirty="0"/>
              <a:t>MIS program </a:t>
            </a:r>
            <a:r>
              <a:rPr lang="en-US" sz="2800" dirty="0"/>
              <a:t>including certificate, degree and A-D-T degree.</a:t>
            </a:r>
          </a:p>
          <a:p>
            <a:endParaRPr lang="en-US" b="1" dirty="0"/>
          </a:p>
          <a:p>
            <a:endParaRPr lang="en-US" b="1" dirty="0"/>
          </a:p>
          <a:p>
            <a:endParaRPr lang="en-US" dirty="0"/>
          </a:p>
        </p:txBody>
      </p:sp>
      <p:sp>
        <p:nvSpPr>
          <p:cNvPr id="6" name="Slide Number Placeholder 5"/>
          <p:cNvSpPr>
            <a:spLocks noGrp="1"/>
          </p:cNvSpPr>
          <p:nvPr>
            <p:ph type="sldNum" sz="quarter" idx="12"/>
          </p:nvPr>
        </p:nvSpPr>
        <p:spPr/>
        <p:txBody>
          <a:bodyPr/>
          <a:lstStyle/>
          <a:p>
            <a:fld id="{CD9648AB-FB30-44C3-9B2D-71B21E00EADC}"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marL="231775" indent="-231775" algn="l"/>
            <a:r>
              <a:rPr lang="en-US" b="1" dirty="0"/>
              <a:t> </a:t>
            </a:r>
            <a:br>
              <a:rPr lang="en-US" dirty="0"/>
            </a:br>
            <a:r>
              <a:rPr lang="en-US" dirty="0"/>
              <a:t>The </a:t>
            </a:r>
            <a:r>
              <a:rPr lang="en-US" dirty="0">
                <a:latin typeface="Cambria" pitchFamily="18" charset="0"/>
              </a:rPr>
              <a:t>Document Itself</a:t>
            </a:r>
            <a:br>
              <a:rPr lang="en-US" dirty="0">
                <a:latin typeface="Cambria" pitchFamily="18" charset="0"/>
              </a:rPr>
            </a:br>
            <a:r>
              <a:rPr lang="en-US" dirty="0">
                <a:latin typeface="Cambria" pitchFamily="18" charset="0"/>
              </a:rPr>
              <a:t>            </a:t>
            </a:r>
            <a:r>
              <a:rPr lang="en-US" b="1" dirty="0">
                <a:latin typeface="Cambria" pitchFamily="18" charset="0"/>
              </a:rPr>
              <a:t>V. Resource Requests </a:t>
            </a:r>
            <a:br>
              <a:rPr lang="en-US" dirty="0">
                <a:latin typeface="Cambria" pitchFamily="18" charset="0"/>
              </a:rPr>
            </a:br>
            <a:endParaRPr lang="en-US" sz="4000" dirty="0"/>
          </a:p>
        </p:txBody>
      </p:sp>
      <p:sp>
        <p:nvSpPr>
          <p:cNvPr id="4" name="TextBox 3"/>
          <p:cNvSpPr txBox="1"/>
          <p:nvPr/>
        </p:nvSpPr>
        <p:spPr>
          <a:xfrm>
            <a:off x="533400" y="2056686"/>
            <a:ext cx="7924800" cy="2123658"/>
          </a:xfrm>
          <a:prstGeom prst="rect">
            <a:avLst/>
          </a:prstGeom>
          <a:noFill/>
        </p:spPr>
        <p:txBody>
          <a:bodyPr wrap="square" rtlCol="0">
            <a:spAutoFit/>
          </a:bodyPr>
          <a:lstStyle/>
          <a:p>
            <a:r>
              <a:rPr lang="en-US" sz="3200" b="1" dirty="0"/>
              <a:t>V.D.2 Justification for Staff Position(s):</a:t>
            </a:r>
          </a:p>
          <a:p>
            <a:r>
              <a:rPr lang="en-US" sz="3200" dirty="0"/>
              <a:t>Survey indicates that students wish for longer lab hours and more support.</a:t>
            </a:r>
            <a:endParaRPr lang="en-US" sz="3200" b="1" dirty="0"/>
          </a:p>
          <a:p>
            <a:endParaRPr lang="en-US" b="1" dirty="0"/>
          </a:p>
          <a:p>
            <a:endParaRPr lang="en-US" dirty="0"/>
          </a:p>
        </p:txBody>
      </p:sp>
      <p:sp>
        <p:nvSpPr>
          <p:cNvPr id="5" name="Slide Number Placeholder 4"/>
          <p:cNvSpPr>
            <a:spLocks noGrp="1"/>
          </p:cNvSpPr>
          <p:nvPr>
            <p:ph type="sldNum" sz="quarter" idx="12"/>
          </p:nvPr>
        </p:nvSpPr>
        <p:spPr/>
        <p:txBody>
          <a:bodyPr/>
          <a:lstStyle/>
          <a:p>
            <a:fld id="{CD9648AB-FB30-44C3-9B2D-71B21E00EADC}"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marL="231775" indent="-231775" algn="l"/>
            <a:r>
              <a:rPr lang="en-US" b="1" dirty="0"/>
              <a:t> </a:t>
            </a:r>
            <a:br>
              <a:rPr lang="en-US" dirty="0"/>
            </a:br>
            <a:r>
              <a:rPr lang="en-US" dirty="0"/>
              <a:t>The </a:t>
            </a:r>
            <a:r>
              <a:rPr lang="en-US" dirty="0">
                <a:latin typeface="Cambria" pitchFamily="18" charset="0"/>
              </a:rPr>
              <a:t>Document Itself</a:t>
            </a:r>
            <a:br>
              <a:rPr lang="en-US" dirty="0">
                <a:latin typeface="Cambria" pitchFamily="18" charset="0"/>
              </a:rPr>
            </a:br>
            <a:r>
              <a:rPr lang="en-US" dirty="0">
                <a:latin typeface="Cambria" pitchFamily="18" charset="0"/>
              </a:rPr>
              <a:t>            </a:t>
            </a:r>
            <a:r>
              <a:rPr lang="en-US" b="1" dirty="0">
                <a:latin typeface="Cambria" pitchFamily="18" charset="0"/>
              </a:rPr>
              <a:t>V. Resource Requests </a:t>
            </a:r>
            <a:br>
              <a:rPr lang="en-US" dirty="0">
                <a:latin typeface="Cambria" pitchFamily="18" charset="0"/>
              </a:rPr>
            </a:br>
            <a:endParaRPr lang="en-US" sz="4000" dirty="0"/>
          </a:p>
        </p:txBody>
      </p:sp>
      <p:sp>
        <p:nvSpPr>
          <p:cNvPr id="4" name="TextBox 3"/>
          <p:cNvSpPr txBox="1"/>
          <p:nvPr/>
        </p:nvSpPr>
        <p:spPr>
          <a:xfrm>
            <a:off x="533400" y="2056686"/>
            <a:ext cx="7924800" cy="3323987"/>
          </a:xfrm>
          <a:prstGeom prst="rect">
            <a:avLst/>
          </a:prstGeom>
          <a:noFill/>
        </p:spPr>
        <p:txBody>
          <a:bodyPr wrap="square" rtlCol="0">
            <a:spAutoFit/>
          </a:bodyPr>
          <a:lstStyle/>
          <a:p>
            <a:r>
              <a:rPr lang="en-US" sz="3200" b="1" dirty="0"/>
              <a:t>V.E.3 Equipment Justification: </a:t>
            </a:r>
          </a:p>
          <a:p>
            <a:r>
              <a:rPr lang="en-US" sz="3200" dirty="0"/>
              <a:t>AT 205 needs redesign of student desks. Assessments of SLOs (e.g. SLOAC for CIS22A_SLO_2) indicate “Students need more in class time to complete assignments. … “(12/17/2014)</a:t>
            </a:r>
            <a:endParaRPr lang="en-US" b="1" dirty="0"/>
          </a:p>
          <a:p>
            <a:endParaRPr lang="en-US" dirty="0"/>
          </a:p>
        </p:txBody>
      </p:sp>
      <p:sp>
        <p:nvSpPr>
          <p:cNvPr id="5" name="Slide Number Placeholder 4"/>
          <p:cNvSpPr>
            <a:spLocks noGrp="1"/>
          </p:cNvSpPr>
          <p:nvPr>
            <p:ph type="sldNum" sz="quarter" idx="12"/>
          </p:nvPr>
        </p:nvSpPr>
        <p:spPr/>
        <p:txBody>
          <a:bodyPr/>
          <a:lstStyle/>
          <a:p>
            <a:fld id="{CD9648AB-FB30-44C3-9B2D-71B21E00EADC}"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marL="231775" indent="-231775" algn="l"/>
            <a:r>
              <a:rPr lang="en-US" b="1" dirty="0"/>
              <a:t> </a:t>
            </a:r>
            <a:br>
              <a:rPr lang="en-US" dirty="0"/>
            </a:br>
            <a:r>
              <a:rPr lang="en-US" dirty="0"/>
              <a:t>The </a:t>
            </a:r>
            <a:r>
              <a:rPr lang="en-US" dirty="0">
                <a:latin typeface="Cambria" pitchFamily="18" charset="0"/>
              </a:rPr>
              <a:t>Document Itself</a:t>
            </a:r>
            <a:br>
              <a:rPr lang="en-US" dirty="0">
                <a:latin typeface="Cambria" pitchFamily="18" charset="0"/>
              </a:rPr>
            </a:br>
            <a:r>
              <a:rPr lang="en-US" dirty="0">
                <a:latin typeface="Cambria" pitchFamily="18" charset="0"/>
              </a:rPr>
              <a:t>            </a:t>
            </a:r>
            <a:r>
              <a:rPr lang="en-US" b="1" dirty="0">
                <a:latin typeface="Cambria" pitchFamily="18" charset="0"/>
              </a:rPr>
              <a:t>V. Resource Requests </a:t>
            </a:r>
            <a:br>
              <a:rPr lang="en-US" dirty="0">
                <a:latin typeface="Cambria" pitchFamily="18" charset="0"/>
              </a:rPr>
            </a:br>
            <a:endParaRPr lang="en-US" sz="4000" dirty="0"/>
          </a:p>
        </p:txBody>
      </p:sp>
      <p:sp>
        <p:nvSpPr>
          <p:cNvPr id="4" name="TextBox 3"/>
          <p:cNvSpPr txBox="1"/>
          <p:nvPr/>
        </p:nvSpPr>
        <p:spPr>
          <a:xfrm>
            <a:off x="533400" y="2056686"/>
            <a:ext cx="7924800" cy="3877985"/>
          </a:xfrm>
          <a:prstGeom prst="rect">
            <a:avLst/>
          </a:prstGeom>
          <a:noFill/>
        </p:spPr>
        <p:txBody>
          <a:bodyPr wrap="square" rtlCol="0">
            <a:spAutoFit/>
          </a:bodyPr>
          <a:lstStyle/>
          <a:p>
            <a:r>
              <a:rPr lang="en-US" sz="3200" b="1" dirty="0"/>
              <a:t>V.F.2 Facility Justification:</a:t>
            </a:r>
          </a:p>
          <a:p>
            <a:pPr marL="177800" indent="-177800">
              <a:buFont typeface="Arial" pitchFamily="34" charset="0"/>
              <a:buChar char="•"/>
            </a:pPr>
            <a:r>
              <a:rPr lang="en-US" sz="2800" dirty="0"/>
              <a:t>CIS program is growing each year. This growth can only be sustained if we can offer more classes from 6:00 pm to 7:50 pm.  A  focus group assessment with students conducted Winter 2015 revealed that the later time frame, 8:00 - 9:50 pm is extremely difficult for our students who depend on public transportation. </a:t>
            </a:r>
          </a:p>
          <a:p>
            <a:endParaRPr lang="en-US" dirty="0"/>
          </a:p>
        </p:txBody>
      </p:sp>
      <p:sp>
        <p:nvSpPr>
          <p:cNvPr id="5" name="Slide Number Placeholder 4"/>
          <p:cNvSpPr>
            <a:spLocks noGrp="1"/>
          </p:cNvSpPr>
          <p:nvPr>
            <p:ph type="sldNum" sz="quarter" idx="12"/>
          </p:nvPr>
        </p:nvSpPr>
        <p:spPr/>
        <p:txBody>
          <a:bodyPr/>
          <a:lstStyle/>
          <a:p>
            <a:fld id="{CD9648AB-FB30-44C3-9B2D-71B21E00EADC}"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marL="231775" indent="-231775" algn="l"/>
            <a:r>
              <a:rPr lang="en-US" b="1" dirty="0"/>
              <a:t> </a:t>
            </a:r>
            <a:br>
              <a:rPr lang="en-US" dirty="0"/>
            </a:br>
            <a:r>
              <a:rPr lang="en-US" dirty="0"/>
              <a:t>The </a:t>
            </a:r>
            <a:r>
              <a:rPr lang="en-US" dirty="0">
                <a:latin typeface="Cambria" pitchFamily="18" charset="0"/>
              </a:rPr>
              <a:t>Document Itself</a:t>
            </a:r>
            <a:br>
              <a:rPr lang="en-US" dirty="0">
                <a:latin typeface="Cambria" pitchFamily="18" charset="0"/>
              </a:rPr>
            </a:br>
            <a:r>
              <a:rPr lang="en-US" dirty="0">
                <a:latin typeface="Cambria" pitchFamily="18" charset="0"/>
              </a:rPr>
              <a:t>            </a:t>
            </a:r>
            <a:r>
              <a:rPr lang="en-US" b="1" dirty="0">
                <a:latin typeface="Cambria" pitchFamily="18" charset="0"/>
              </a:rPr>
              <a:t>V. Resource Requests </a:t>
            </a:r>
            <a:br>
              <a:rPr lang="en-US" dirty="0">
                <a:latin typeface="Cambria" pitchFamily="18" charset="0"/>
              </a:rPr>
            </a:br>
            <a:endParaRPr lang="en-US" sz="4000" dirty="0"/>
          </a:p>
        </p:txBody>
      </p:sp>
      <p:sp>
        <p:nvSpPr>
          <p:cNvPr id="4" name="TextBox 3"/>
          <p:cNvSpPr txBox="1"/>
          <p:nvPr/>
        </p:nvSpPr>
        <p:spPr>
          <a:xfrm>
            <a:off x="533400" y="2056686"/>
            <a:ext cx="7924800" cy="4031873"/>
          </a:xfrm>
          <a:prstGeom prst="rect">
            <a:avLst/>
          </a:prstGeom>
          <a:noFill/>
        </p:spPr>
        <p:txBody>
          <a:bodyPr wrap="square" rtlCol="0">
            <a:spAutoFit/>
          </a:bodyPr>
          <a:lstStyle/>
          <a:p>
            <a:r>
              <a:rPr lang="en-US" sz="3200" b="1" dirty="0"/>
              <a:t>V.F.2 Facility Justification:</a:t>
            </a:r>
          </a:p>
          <a:p>
            <a:pPr marL="109538" indent="-109538">
              <a:buFont typeface="Arial" pitchFamily="34" charset="0"/>
              <a:buChar char="•"/>
            </a:pPr>
            <a:r>
              <a:rPr lang="en-US" sz="2800" dirty="0"/>
              <a:t>Assessments of SLOs (e.g. SLOAC for CIS22A_SLO_2) Students need more in class time to complete assignments. That is, there needs to be more "flipping" of the classroom to accommodate the many issues that students are striving against: other difficult classes, work, poor study habits, lower than anticipated problem solving skills. This will make the class more equitable for all. (12/17/2014)</a:t>
            </a:r>
          </a:p>
        </p:txBody>
      </p:sp>
      <p:sp>
        <p:nvSpPr>
          <p:cNvPr id="5" name="Slide Number Placeholder 4"/>
          <p:cNvSpPr>
            <a:spLocks noGrp="1"/>
          </p:cNvSpPr>
          <p:nvPr>
            <p:ph type="sldNum" sz="quarter" idx="12"/>
          </p:nvPr>
        </p:nvSpPr>
        <p:spPr/>
        <p:txBody>
          <a:bodyPr/>
          <a:lstStyle/>
          <a:p>
            <a:fld id="{CD9648AB-FB30-44C3-9B2D-71B21E00EADC}"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marL="231775" indent="-231775" algn="l"/>
            <a:r>
              <a:rPr lang="en-US" b="1" dirty="0"/>
              <a:t> </a:t>
            </a:r>
            <a:br>
              <a:rPr lang="en-US" dirty="0"/>
            </a:br>
            <a:r>
              <a:rPr lang="en-US" dirty="0"/>
              <a:t>The </a:t>
            </a:r>
            <a:r>
              <a:rPr lang="en-US" dirty="0">
                <a:latin typeface="Cambria" pitchFamily="18" charset="0"/>
              </a:rPr>
              <a:t>Document Itself</a:t>
            </a:r>
            <a:br>
              <a:rPr lang="en-US" dirty="0">
                <a:latin typeface="Cambria" pitchFamily="18" charset="0"/>
              </a:rPr>
            </a:br>
            <a:r>
              <a:rPr lang="en-US" dirty="0">
                <a:latin typeface="Cambria" pitchFamily="18" charset="0"/>
              </a:rPr>
              <a:t>            </a:t>
            </a:r>
            <a:r>
              <a:rPr lang="en-US" b="1" dirty="0">
                <a:latin typeface="Cambria" pitchFamily="18" charset="0"/>
              </a:rPr>
              <a:t>V. Resource Requests </a:t>
            </a:r>
            <a:br>
              <a:rPr lang="en-US" dirty="0">
                <a:latin typeface="Cambria" pitchFamily="18" charset="0"/>
              </a:rPr>
            </a:br>
            <a:endParaRPr lang="en-US" sz="4000" dirty="0"/>
          </a:p>
        </p:txBody>
      </p:sp>
      <p:sp>
        <p:nvSpPr>
          <p:cNvPr id="4" name="TextBox 3"/>
          <p:cNvSpPr txBox="1"/>
          <p:nvPr/>
        </p:nvSpPr>
        <p:spPr>
          <a:xfrm>
            <a:off x="533400" y="2056687"/>
            <a:ext cx="7924800" cy="4555093"/>
          </a:xfrm>
          <a:prstGeom prst="rect">
            <a:avLst/>
          </a:prstGeom>
          <a:noFill/>
        </p:spPr>
        <p:txBody>
          <a:bodyPr wrap="square" rtlCol="0">
            <a:spAutoFit/>
          </a:bodyPr>
          <a:lstStyle/>
          <a:p>
            <a:r>
              <a:rPr lang="en-US" sz="3200" b="1" dirty="0"/>
              <a:t>V.K.2 Staff Development Needs Justification:  …</a:t>
            </a:r>
            <a:r>
              <a:rPr lang="en-US" sz="2400" dirty="0"/>
              <a:t>we would like to be among the colleges offering OEI courses in the second round. In Winter 2015 we offered 23 sections of these C-ID courses with (See document on </a:t>
            </a:r>
            <a:r>
              <a:rPr lang="en-US" sz="2400" dirty="0" err="1"/>
              <a:t>TracDat</a:t>
            </a:r>
            <a:r>
              <a:rPr lang="en-US" sz="2400" dirty="0"/>
              <a:t> "Growth of C-ID classes.xlsx")  total enrollment of 899. In Winter of 2016 this increased to 29 sections for a combined enrollment of 1087. </a:t>
            </a:r>
          </a:p>
          <a:p>
            <a:endParaRPr lang="en-US" sz="2400" dirty="0"/>
          </a:p>
          <a:p>
            <a:br>
              <a:rPr lang="en-US" sz="3200" dirty="0"/>
            </a:br>
            <a:br>
              <a:rPr lang="en-US" sz="3200" dirty="0"/>
            </a:br>
            <a:endParaRPr lang="en-US" dirty="0"/>
          </a:p>
        </p:txBody>
      </p:sp>
      <p:sp>
        <p:nvSpPr>
          <p:cNvPr id="5" name="Slide Number Placeholder 4"/>
          <p:cNvSpPr>
            <a:spLocks noGrp="1"/>
          </p:cNvSpPr>
          <p:nvPr>
            <p:ph type="sldNum" sz="quarter" idx="12"/>
          </p:nvPr>
        </p:nvSpPr>
        <p:spPr/>
        <p:txBody>
          <a:bodyPr/>
          <a:lstStyle/>
          <a:p>
            <a:fld id="{CD9648AB-FB30-44C3-9B2D-71B21E00EADC}" type="slidenum">
              <a:rPr lang="en-US" smtClean="0"/>
              <a:pPr/>
              <a:t>19</a:t>
            </a:fld>
            <a:endParaRPr lang="en-US"/>
          </a:p>
        </p:txBody>
      </p:sp>
      <p:sp>
        <p:nvSpPr>
          <p:cNvPr id="6" name="TextBox 5"/>
          <p:cNvSpPr txBox="1"/>
          <p:nvPr/>
        </p:nvSpPr>
        <p:spPr>
          <a:xfrm>
            <a:off x="762000" y="5410200"/>
            <a:ext cx="7315200" cy="646331"/>
          </a:xfrm>
          <a:prstGeom prst="rect">
            <a:avLst/>
          </a:prstGeom>
          <a:noFill/>
        </p:spPr>
        <p:txBody>
          <a:bodyPr wrap="square" rtlCol="0">
            <a:spAutoFit/>
          </a:bodyPr>
          <a:lstStyle/>
          <a:p>
            <a:r>
              <a:rPr lang="en-US" dirty="0"/>
              <a:t>This data is from Year to Year Enrollment Report -- Estimated WSCH - By Section released by Institution Research and Planning on 1/6/2016.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8ABC2-2CD9-45D7-84E2-7C364804B868}"/>
              </a:ext>
            </a:extLst>
          </p:cNvPr>
          <p:cNvSpPr>
            <a:spLocks noGrp="1"/>
          </p:cNvSpPr>
          <p:nvPr>
            <p:ph type="title"/>
          </p:nvPr>
        </p:nvSpPr>
        <p:spPr/>
        <p:txBody>
          <a:bodyPr/>
          <a:lstStyle/>
          <a:p>
            <a:r>
              <a:rPr lang="en-US" dirty="0"/>
              <a:t>deanza.edu/</a:t>
            </a:r>
            <a:r>
              <a:rPr lang="en-US" dirty="0" err="1"/>
              <a:t>slo</a:t>
            </a:r>
            <a:endParaRPr lang="en-US" dirty="0"/>
          </a:p>
        </p:txBody>
      </p:sp>
      <p:pic>
        <p:nvPicPr>
          <p:cNvPr id="5" name="Content Placeholder 4">
            <a:extLst>
              <a:ext uri="{FF2B5EF4-FFF2-40B4-BE49-F238E27FC236}">
                <a16:creationId xmlns:a16="http://schemas.microsoft.com/office/drawing/2014/main" id="{1A766E7C-6A4D-4773-888C-BBD60D9B0113}"/>
              </a:ext>
            </a:extLst>
          </p:cNvPr>
          <p:cNvPicPr>
            <a:picLocks noGrp="1" noChangeAspect="1"/>
          </p:cNvPicPr>
          <p:nvPr>
            <p:ph idx="1"/>
          </p:nvPr>
        </p:nvPicPr>
        <p:blipFill>
          <a:blip r:embed="rId2"/>
          <a:stretch>
            <a:fillRect/>
          </a:stretch>
        </p:blipFill>
        <p:spPr>
          <a:xfrm>
            <a:off x="1219200" y="1307235"/>
            <a:ext cx="6515178" cy="5159519"/>
          </a:xfrm>
          <a:prstGeom prst="rect">
            <a:avLst/>
          </a:prstGeom>
        </p:spPr>
      </p:pic>
      <p:sp>
        <p:nvSpPr>
          <p:cNvPr id="4" name="Slide Number Placeholder 3">
            <a:extLst>
              <a:ext uri="{FF2B5EF4-FFF2-40B4-BE49-F238E27FC236}">
                <a16:creationId xmlns:a16="http://schemas.microsoft.com/office/drawing/2014/main" id="{53C753AA-8A28-4674-AF26-0DF76E88DEAD}"/>
              </a:ext>
            </a:extLst>
          </p:cNvPr>
          <p:cNvSpPr>
            <a:spLocks noGrp="1"/>
          </p:cNvSpPr>
          <p:nvPr>
            <p:ph type="sldNum" sz="quarter" idx="12"/>
          </p:nvPr>
        </p:nvSpPr>
        <p:spPr/>
        <p:txBody>
          <a:bodyPr/>
          <a:lstStyle/>
          <a:p>
            <a:fld id="{CD9648AB-FB30-44C3-9B2D-71B21E00EADC}" type="slidenum">
              <a:rPr lang="en-US" smtClean="0"/>
              <a:pPr/>
              <a:t>2</a:t>
            </a:fld>
            <a:endParaRPr lang="en-US"/>
          </a:p>
        </p:txBody>
      </p:sp>
      <p:cxnSp>
        <p:nvCxnSpPr>
          <p:cNvPr id="7" name="Straight Arrow Connector 6">
            <a:extLst>
              <a:ext uri="{FF2B5EF4-FFF2-40B4-BE49-F238E27FC236}">
                <a16:creationId xmlns:a16="http://schemas.microsoft.com/office/drawing/2014/main" id="{1E98A840-892C-4160-9B41-6AA77B4483C2}"/>
              </a:ext>
            </a:extLst>
          </p:cNvPr>
          <p:cNvCxnSpPr>
            <a:cxnSpLocks/>
          </p:cNvCxnSpPr>
          <p:nvPr/>
        </p:nvCxnSpPr>
        <p:spPr>
          <a:xfrm flipV="1">
            <a:off x="914400" y="4953000"/>
            <a:ext cx="1905000" cy="381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387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marL="231775" indent="-231775" algn="l"/>
            <a:r>
              <a:rPr lang="en-US" b="1" dirty="0"/>
              <a:t> </a:t>
            </a:r>
            <a:br>
              <a:rPr lang="en-US" dirty="0"/>
            </a:br>
            <a:r>
              <a:rPr lang="en-US" dirty="0"/>
              <a:t>The </a:t>
            </a:r>
            <a:r>
              <a:rPr lang="en-US" dirty="0">
                <a:latin typeface="Cambria" pitchFamily="18" charset="0"/>
              </a:rPr>
              <a:t>Document Itself</a:t>
            </a:r>
            <a:br>
              <a:rPr lang="en-US" dirty="0">
                <a:latin typeface="Cambria" pitchFamily="18" charset="0"/>
              </a:rPr>
            </a:br>
            <a:r>
              <a:rPr lang="en-US" dirty="0">
                <a:latin typeface="Cambria" pitchFamily="18" charset="0"/>
              </a:rPr>
              <a:t>            </a:t>
            </a:r>
            <a:r>
              <a:rPr lang="en-US" b="1" dirty="0">
                <a:latin typeface="Cambria" pitchFamily="18" charset="0"/>
              </a:rPr>
              <a:t>V. Resource Requests </a:t>
            </a:r>
            <a:br>
              <a:rPr lang="en-US" dirty="0">
                <a:latin typeface="Cambria" pitchFamily="18" charset="0"/>
              </a:rPr>
            </a:br>
            <a:endParaRPr lang="en-US" sz="4000" dirty="0"/>
          </a:p>
        </p:txBody>
      </p:sp>
      <p:sp>
        <p:nvSpPr>
          <p:cNvPr id="4" name="TextBox 3"/>
          <p:cNvSpPr txBox="1"/>
          <p:nvPr/>
        </p:nvSpPr>
        <p:spPr>
          <a:xfrm>
            <a:off x="533400" y="2056686"/>
            <a:ext cx="7924800" cy="3077766"/>
          </a:xfrm>
          <a:prstGeom prst="rect">
            <a:avLst/>
          </a:prstGeom>
          <a:noFill/>
        </p:spPr>
        <p:txBody>
          <a:bodyPr wrap="square" rtlCol="0">
            <a:spAutoFit/>
          </a:bodyPr>
          <a:lstStyle/>
          <a:p>
            <a:r>
              <a:rPr lang="en-US" sz="3200" b="1" dirty="0"/>
              <a:t>V.K.2 Staff Development Needs Justification:  </a:t>
            </a:r>
            <a:br>
              <a:rPr lang="en-US" sz="3200" dirty="0"/>
            </a:br>
            <a:r>
              <a:rPr lang="en-US" sz="2400" dirty="0"/>
              <a:t>The department is anxious and willing (department meeting minutes of 1/13/2016)  to move from Catalyst and individually chosen sites to Canvas in order to align ourselves for OEI acceptance.  Since few of us are experts at creating courses to be delivered online, we would progress with authoring OEI accepted courses if there was a consultant to help us with this.</a:t>
            </a:r>
            <a:br>
              <a:rPr lang="en-US" sz="3200" dirty="0"/>
            </a:br>
            <a:endParaRPr lang="en-US" dirty="0"/>
          </a:p>
        </p:txBody>
      </p:sp>
      <p:sp>
        <p:nvSpPr>
          <p:cNvPr id="5" name="Slide Number Placeholder 4"/>
          <p:cNvSpPr>
            <a:spLocks noGrp="1"/>
          </p:cNvSpPr>
          <p:nvPr>
            <p:ph type="sldNum" sz="quarter" idx="12"/>
          </p:nvPr>
        </p:nvSpPr>
        <p:spPr/>
        <p:txBody>
          <a:bodyPr/>
          <a:lstStyle/>
          <a:p>
            <a:fld id="{CD9648AB-FB30-44C3-9B2D-71B21E00EADC}"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marL="231775" indent="-231775" algn="l"/>
            <a:r>
              <a:rPr lang="en-US" b="1" dirty="0"/>
              <a:t> </a:t>
            </a:r>
            <a:br>
              <a:rPr lang="en-US" dirty="0"/>
            </a:br>
            <a:r>
              <a:rPr lang="en-US" dirty="0"/>
              <a:t>The </a:t>
            </a:r>
            <a:r>
              <a:rPr lang="en-US" dirty="0">
                <a:latin typeface="Cambria" pitchFamily="18" charset="0"/>
              </a:rPr>
              <a:t>Document Itself</a:t>
            </a:r>
            <a:br>
              <a:rPr lang="en-US" dirty="0">
                <a:latin typeface="Cambria" pitchFamily="18" charset="0"/>
              </a:rPr>
            </a:br>
            <a:r>
              <a:rPr lang="en-US" dirty="0">
                <a:latin typeface="Cambria" pitchFamily="18" charset="0"/>
              </a:rPr>
              <a:t>            </a:t>
            </a:r>
            <a:r>
              <a:rPr lang="en-US" b="1" dirty="0">
                <a:latin typeface="Cambria" pitchFamily="18" charset="0"/>
              </a:rPr>
              <a:t>V. Resource Requests </a:t>
            </a:r>
            <a:br>
              <a:rPr lang="en-US" dirty="0">
                <a:latin typeface="Cambria" pitchFamily="18" charset="0"/>
              </a:rPr>
            </a:br>
            <a:endParaRPr lang="en-US" sz="4000" dirty="0"/>
          </a:p>
        </p:txBody>
      </p:sp>
      <p:sp>
        <p:nvSpPr>
          <p:cNvPr id="4" name="TextBox 3"/>
          <p:cNvSpPr txBox="1"/>
          <p:nvPr/>
        </p:nvSpPr>
        <p:spPr>
          <a:xfrm>
            <a:off x="533400" y="2056686"/>
            <a:ext cx="7924800" cy="3077766"/>
          </a:xfrm>
          <a:prstGeom prst="rect">
            <a:avLst/>
          </a:prstGeom>
          <a:noFill/>
        </p:spPr>
        <p:txBody>
          <a:bodyPr wrap="square" rtlCol="0">
            <a:spAutoFit/>
          </a:bodyPr>
          <a:lstStyle/>
          <a:p>
            <a:r>
              <a:rPr lang="en-US" sz="3200" b="1" dirty="0"/>
              <a:t>V.K.2 Staff Development Needs Justification:  </a:t>
            </a:r>
            <a:endParaRPr lang="en-US" sz="3200" dirty="0"/>
          </a:p>
          <a:p>
            <a:pPr marL="109538" indent="-109538">
              <a:buFont typeface="Arial" pitchFamily="34" charset="0"/>
              <a:buChar char="•"/>
            </a:pPr>
            <a:r>
              <a:rPr lang="en-US" sz="2400" dirty="0"/>
              <a:t>. . . The Filipino group grew in numbers from 87 in 2012-13 to 255 in 2014-15. Their success grew from 53% (below acceptable) to 65%. Likewise, the Pacific Islander success rate jumped from 50% to 76% as their enrollment approximately tripled. Subjectively considering these statistics would sense that sense of community plays an important role. . . </a:t>
            </a:r>
            <a:br>
              <a:rPr lang="en-US" sz="3200" dirty="0"/>
            </a:br>
            <a:endParaRPr lang="en-US" dirty="0"/>
          </a:p>
        </p:txBody>
      </p:sp>
      <p:sp>
        <p:nvSpPr>
          <p:cNvPr id="5" name="Slide Number Placeholder 4"/>
          <p:cNvSpPr>
            <a:spLocks noGrp="1"/>
          </p:cNvSpPr>
          <p:nvPr>
            <p:ph type="sldNum" sz="quarter" idx="12"/>
          </p:nvPr>
        </p:nvSpPr>
        <p:spPr/>
        <p:txBody>
          <a:bodyPr/>
          <a:lstStyle/>
          <a:p>
            <a:fld id="{CD9648AB-FB30-44C3-9B2D-71B21E00EADC}"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marL="231775" indent="-231775" algn="l"/>
            <a:r>
              <a:rPr lang="en-US" b="1" dirty="0"/>
              <a:t> </a:t>
            </a:r>
            <a:br>
              <a:rPr lang="en-US" dirty="0"/>
            </a:br>
            <a:r>
              <a:rPr lang="en-US" dirty="0"/>
              <a:t>The </a:t>
            </a:r>
            <a:r>
              <a:rPr lang="en-US" dirty="0">
                <a:latin typeface="Cambria" pitchFamily="18" charset="0"/>
              </a:rPr>
              <a:t>Document Itself</a:t>
            </a:r>
            <a:br>
              <a:rPr lang="en-US" dirty="0">
                <a:latin typeface="Cambria" pitchFamily="18" charset="0"/>
              </a:rPr>
            </a:br>
            <a:r>
              <a:rPr lang="en-US" dirty="0">
                <a:latin typeface="Cambria" pitchFamily="18" charset="0"/>
              </a:rPr>
              <a:t>            </a:t>
            </a:r>
            <a:r>
              <a:rPr lang="en-US" b="1" dirty="0">
                <a:latin typeface="Cambria" pitchFamily="18" charset="0"/>
              </a:rPr>
              <a:t>V. Resource Requests </a:t>
            </a:r>
            <a:br>
              <a:rPr lang="en-US" dirty="0">
                <a:latin typeface="Cambria" pitchFamily="18" charset="0"/>
              </a:rPr>
            </a:br>
            <a:endParaRPr lang="en-US" sz="4000" dirty="0"/>
          </a:p>
        </p:txBody>
      </p:sp>
      <p:sp>
        <p:nvSpPr>
          <p:cNvPr id="4" name="TextBox 3"/>
          <p:cNvSpPr txBox="1"/>
          <p:nvPr/>
        </p:nvSpPr>
        <p:spPr>
          <a:xfrm>
            <a:off x="533400" y="2056686"/>
            <a:ext cx="7924800" cy="2554545"/>
          </a:xfrm>
          <a:prstGeom prst="rect">
            <a:avLst/>
          </a:prstGeom>
          <a:noFill/>
        </p:spPr>
        <p:txBody>
          <a:bodyPr wrap="square" rtlCol="0">
            <a:spAutoFit/>
          </a:bodyPr>
          <a:lstStyle/>
          <a:p>
            <a:r>
              <a:rPr lang="en-US" sz="3200" b="1" dirty="0"/>
              <a:t>V.L Closing the Loop: </a:t>
            </a:r>
            <a:r>
              <a:rPr lang="en-US" sz="3200" dirty="0"/>
              <a:t>Two main methods for assessment:</a:t>
            </a:r>
            <a:br>
              <a:rPr lang="en-US" sz="3200" dirty="0"/>
            </a:br>
            <a:r>
              <a:rPr lang="en-US" sz="3200" dirty="0"/>
              <a:t>1) Increase success rates</a:t>
            </a:r>
            <a:br>
              <a:rPr lang="en-US" sz="3200" dirty="0"/>
            </a:br>
            <a:r>
              <a:rPr lang="en-US" sz="3200" dirty="0"/>
              <a:t>2) Increase number of certificates and degrees awarded</a:t>
            </a:r>
            <a:endParaRPr lang="en-US" dirty="0"/>
          </a:p>
        </p:txBody>
      </p:sp>
      <p:sp>
        <p:nvSpPr>
          <p:cNvPr id="5" name="Slide Number Placeholder 4"/>
          <p:cNvSpPr>
            <a:spLocks noGrp="1"/>
          </p:cNvSpPr>
          <p:nvPr>
            <p:ph type="sldNum" sz="quarter" idx="12"/>
          </p:nvPr>
        </p:nvSpPr>
        <p:spPr/>
        <p:txBody>
          <a:bodyPr/>
          <a:lstStyle/>
          <a:p>
            <a:fld id="{CD9648AB-FB30-44C3-9B2D-71B21E00EADC}"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1143000"/>
          </a:xfrm>
        </p:spPr>
        <p:txBody>
          <a:bodyPr>
            <a:normAutofit fontScale="90000"/>
          </a:bodyPr>
          <a:lstStyle/>
          <a:p>
            <a:br>
              <a:rPr lang="en-US" dirty="0">
                <a:latin typeface="Cambria" pitchFamily="18" charset="0"/>
              </a:rPr>
            </a:br>
            <a:r>
              <a:rPr lang="en-US" dirty="0">
                <a:latin typeface="Cambria" pitchFamily="18" charset="0"/>
              </a:rPr>
              <a:t>So now you are ready for Improve</a:t>
            </a:r>
            <a:br>
              <a:rPr lang="en-US" dirty="0">
                <a:latin typeface="Cambria" pitchFamily="18" charset="0"/>
              </a:rPr>
            </a:br>
            <a:endParaRPr lang="en-US" dirty="0"/>
          </a:p>
        </p:txBody>
      </p:sp>
      <p:sp>
        <p:nvSpPr>
          <p:cNvPr id="7" name="Slide Number Placeholder 6"/>
          <p:cNvSpPr>
            <a:spLocks noGrp="1"/>
          </p:cNvSpPr>
          <p:nvPr>
            <p:ph type="sldNum" sz="quarter" idx="12"/>
          </p:nvPr>
        </p:nvSpPr>
        <p:spPr/>
        <p:txBody>
          <a:bodyPr/>
          <a:lstStyle/>
          <a:p>
            <a:fld id="{CD9648AB-FB30-44C3-9B2D-71B21E00EADC}" type="slidenum">
              <a:rPr lang="en-US" smtClean="0"/>
              <a:pPr/>
              <a:t>23</a:t>
            </a:fld>
            <a:endParaRPr lang="en-US"/>
          </a:p>
        </p:txBody>
      </p:sp>
      <p:grpSp>
        <p:nvGrpSpPr>
          <p:cNvPr id="4" name="Group 3">
            <a:extLst>
              <a:ext uri="{FF2B5EF4-FFF2-40B4-BE49-F238E27FC236}">
                <a16:creationId xmlns:a16="http://schemas.microsoft.com/office/drawing/2014/main" id="{8FA31026-BDA8-4567-993D-AB1B271DA6DB}"/>
              </a:ext>
            </a:extLst>
          </p:cNvPr>
          <p:cNvGrpSpPr/>
          <p:nvPr/>
        </p:nvGrpSpPr>
        <p:grpSpPr>
          <a:xfrm>
            <a:off x="268472" y="1524000"/>
            <a:ext cx="8683256" cy="4667250"/>
            <a:chOff x="268472" y="1524000"/>
            <a:chExt cx="8683256" cy="4667250"/>
          </a:xfrm>
        </p:grpSpPr>
        <p:pic>
          <p:nvPicPr>
            <p:cNvPr id="3" name="Picture 2">
              <a:extLst>
                <a:ext uri="{FF2B5EF4-FFF2-40B4-BE49-F238E27FC236}">
                  <a16:creationId xmlns:a16="http://schemas.microsoft.com/office/drawing/2014/main" id="{6632951C-869D-44EC-9159-0A3406E36C7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tretch>
              <a:fillRect/>
            </a:stretch>
          </p:blipFill>
          <p:spPr>
            <a:xfrm>
              <a:off x="268472" y="1524000"/>
              <a:ext cx="8683256" cy="4667250"/>
            </a:xfrm>
            <a:prstGeom prst="rect">
              <a:avLst/>
            </a:prstGeom>
          </p:spPr>
        </p:pic>
        <p:sp>
          <p:nvSpPr>
            <p:cNvPr id="8" name="Oval 7"/>
            <p:cNvSpPr/>
            <p:nvPr/>
          </p:nvSpPr>
          <p:spPr>
            <a:xfrm>
              <a:off x="457200" y="3068762"/>
              <a:ext cx="838200" cy="36023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10600" cy="1143000"/>
          </a:xfrm>
        </p:spPr>
        <p:txBody>
          <a:bodyPr>
            <a:normAutofit fontScale="90000"/>
          </a:bodyPr>
          <a:lstStyle/>
          <a:p>
            <a:br>
              <a:rPr lang="en-US" dirty="0">
                <a:latin typeface="Cambria" pitchFamily="18" charset="0"/>
              </a:rPr>
            </a:br>
            <a:r>
              <a:rPr lang="en-US" dirty="0">
                <a:latin typeface="Cambria" pitchFamily="18" charset="0"/>
              </a:rPr>
              <a:t>Update boxes as necessary</a:t>
            </a:r>
            <a:br>
              <a:rPr lang="en-US" dirty="0">
                <a:latin typeface="Cambria" pitchFamily="18" charset="0"/>
              </a:rPr>
            </a:br>
            <a:endParaRPr lang="en-US" dirty="0"/>
          </a:p>
        </p:txBody>
      </p:sp>
      <p:sp>
        <p:nvSpPr>
          <p:cNvPr id="7" name="Slide Number Placeholder 6"/>
          <p:cNvSpPr>
            <a:spLocks noGrp="1"/>
          </p:cNvSpPr>
          <p:nvPr>
            <p:ph type="sldNum" sz="quarter" idx="12"/>
          </p:nvPr>
        </p:nvSpPr>
        <p:spPr/>
        <p:txBody>
          <a:bodyPr/>
          <a:lstStyle/>
          <a:p>
            <a:fld id="{CD9648AB-FB30-44C3-9B2D-71B21E00EADC}" type="slidenum">
              <a:rPr lang="en-US" smtClean="0"/>
              <a:pPr/>
              <a:t>24</a:t>
            </a:fld>
            <a:endParaRPr lang="en-US"/>
          </a:p>
        </p:txBody>
      </p:sp>
      <p:sp>
        <p:nvSpPr>
          <p:cNvPr id="11" name="TextBox 10"/>
          <p:cNvSpPr txBox="1"/>
          <p:nvPr/>
        </p:nvSpPr>
        <p:spPr>
          <a:xfrm>
            <a:off x="1676400" y="1981200"/>
            <a:ext cx="6400800" cy="369332"/>
          </a:xfrm>
          <a:prstGeom prst="rect">
            <a:avLst/>
          </a:prstGeom>
          <a:noFill/>
        </p:spPr>
        <p:txBody>
          <a:bodyPr wrap="square" rtlCol="0">
            <a:spAutoFit/>
          </a:bodyPr>
          <a:lstStyle/>
          <a:p>
            <a:r>
              <a:rPr lang="en-US" dirty="0"/>
              <a:t>Save Often</a:t>
            </a:r>
          </a:p>
        </p:txBody>
      </p:sp>
      <p:grpSp>
        <p:nvGrpSpPr>
          <p:cNvPr id="8" name="Group 7">
            <a:extLst>
              <a:ext uri="{FF2B5EF4-FFF2-40B4-BE49-F238E27FC236}">
                <a16:creationId xmlns:a16="http://schemas.microsoft.com/office/drawing/2014/main" id="{CDF3CAE5-68A2-44BC-81CF-97E67B888D21}"/>
              </a:ext>
            </a:extLst>
          </p:cNvPr>
          <p:cNvGrpSpPr/>
          <p:nvPr/>
        </p:nvGrpSpPr>
        <p:grpSpPr>
          <a:xfrm>
            <a:off x="434901" y="1452465"/>
            <a:ext cx="8480499" cy="4558268"/>
            <a:chOff x="434901" y="1452465"/>
            <a:chExt cx="8480499" cy="4558268"/>
          </a:xfrm>
        </p:grpSpPr>
        <p:pic>
          <p:nvPicPr>
            <p:cNvPr id="3" name="Picture 2">
              <a:extLst>
                <a:ext uri="{FF2B5EF4-FFF2-40B4-BE49-F238E27FC236}">
                  <a16:creationId xmlns:a16="http://schemas.microsoft.com/office/drawing/2014/main" id="{0EF71079-0C2A-4985-9B2A-6217866A942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434901" y="1452465"/>
              <a:ext cx="8480499" cy="4558268"/>
            </a:xfrm>
            <a:prstGeom prst="rect">
              <a:avLst/>
            </a:prstGeom>
          </p:spPr>
        </p:pic>
        <p:sp>
          <p:nvSpPr>
            <p:cNvPr id="12" name="Rectangle 11"/>
            <p:cNvSpPr/>
            <p:nvPr/>
          </p:nvSpPr>
          <p:spPr>
            <a:xfrm rot="19419690">
              <a:off x="1066800" y="2967334"/>
              <a:ext cx="5714999" cy="1569660"/>
            </a:xfrm>
            <a:prstGeom prst="rect">
              <a:avLst/>
            </a:prstGeom>
            <a:noFill/>
          </p:spPr>
          <p:txBody>
            <a:bodyPr wrap="square" lIns="91440" tIns="45720" rIns="91440" bIns="45720">
              <a:spAutoFit/>
            </a:bodyPr>
            <a:lstStyle/>
            <a:p>
              <a:pPr algn="ctr"/>
              <a:r>
                <a:rPr lang="en-US" sz="9600" b="1" cap="none" spc="0" dirty="0">
                  <a:ln w="6600">
                    <a:solidFill>
                      <a:schemeClr val="accent2"/>
                    </a:solidFill>
                    <a:prstDash val="solid"/>
                  </a:ln>
                  <a:solidFill>
                    <a:srgbClr val="FFFFFF"/>
                  </a:solidFill>
                  <a:effectLst>
                    <a:outerShdw dist="38100" dir="2700000" algn="tl" rotWithShape="0">
                      <a:schemeClr val="accent2"/>
                    </a:outerShdw>
                  </a:effectLst>
                </a:rPr>
                <a:t>Save Often</a:t>
              </a:r>
            </a:p>
          </p:txBody>
        </p:sp>
        <p:sp>
          <p:nvSpPr>
            <p:cNvPr id="4" name="TextBox 3">
              <a:extLst>
                <a:ext uri="{FF2B5EF4-FFF2-40B4-BE49-F238E27FC236}">
                  <a16:creationId xmlns:a16="http://schemas.microsoft.com/office/drawing/2014/main" id="{EF2F8B8F-EA93-4C6C-B326-D29D239EE5F8}"/>
                </a:ext>
              </a:extLst>
            </p:cNvPr>
            <p:cNvSpPr txBox="1"/>
            <p:nvPr/>
          </p:nvSpPr>
          <p:spPr>
            <a:xfrm>
              <a:off x="4675150" y="4990605"/>
              <a:ext cx="3402050" cy="646331"/>
            </a:xfrm>
            <a:prstGeom prst="rect">
              <a:avLst/>
            </a:prstGeom>
            <a:solidFill>
              <a:schemeClr val="accent2"/>
            </a:solidFill>
            <a:ln w="28575">
              <a:solidFill>
                <a:srgbClr val="FF0000"/>
              </a:solidFill>
              <a:prstDash val="dashDot"/>
            </a:ln>
          </p:spPr>
          <p:txBody>
            <a:bodyPr wrap="square" rtlCol="0">
              <a:spAutoFit/>
            </a:bodyPr>
            <a:lstStyle/>
            <a:p>
              <a:r>
                <a:rPr lang="en-US" dirty="0"/>
                <a:t>Make sure you see the green box</a:t>
              </a:r>
            </a:p>
            <a:p>
              <a:r>
                <a:rPr lang="en-US" dirty="0"/>
                <a:t>Or it is not really saved</a:t>
              </a:r>
            </a:p>
          </p:txBody>
        </p:sp>
        <p:cxnSp>
          <p:nvCxnSpPr>
            <p:cNvPr id="6" name="Straight Arrow Connector 5">
              <a:extLst>
                <a:ext uri="{FF2B5EF4-FFF2-40B4-BE49-F238E27FC236}">
                  <a16:creationId xmlns:a16="http://schemas.microsoft.com/office/drawing/2014/main" id="{1A8B17C5-36AE-4E6F-92D6-DAB18D247562}"/>
                </a:ext>
              </a:extLst>
            </p:cNvPr>
            <p:cNvCxnSpPr/>
            <p:nvPr/>
          </p:nvCxnSpPr>
          <p:spPr>
            <a:xfrm flipV="1">
              <a:off x="6781800" y="2350532"/>
              <a:ext cx="685800" cy="251720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605822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as pdf</a:t>
            </a:r>
          </a:p>
        </p:txBody>
      </p:sp>
      <p:sp>
        <p:nvSpPr>
          <p:cNvPr id="3" name="Slide Number Placeholder 2"/>
          <p:cNvSpPr>
            <a:spLocks noGrp="1"/>
          </p:cNvSpPr>
          <p:nvPr>
            <p:ph type="sldNum" sz="quarter" idx="12"/>
          </p:nvPr>
        </p:nvSpPr>
        <p:spPr/>
        <p:txBody>
          <a:bodyPr/>
          <a:lstStyle/>
          <a:p>
            <a:fld id="{CD9648AB-FB30-44C3-9B2D-71B21E00EADC}" type="slidenum">
              <a:rPr lang="en-US" smtClean="0"/>
              <a:pPr/>
              <a:t>25</a:t>
            </a:fld>
            <a:endParaRPr lang="en-US"/>
          </a:p>
        </p:txBody>
      </p:sp>
      <p:cxnSp>
        <p:nvCxnSpPr>
          <p:cNvPr id="7" name="Straight Arrow Connector 6"/>
          <p:cNvCxnSpPr/>
          <p:nvPr/>
        </p:nvCxnSpPr>
        <p:spPr>
          <a:xfrm flipV="1">
            <a:off x="838200" y="3733800"/>
            <a:ext cx="76200" cy="22860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8" name="Group 7">
            <a:extLst>
              <a:ext uri="{FF2B5EF4-FFF2-40B4-BE49-F238E27FC236}">
                <a16:creationId xmlns:a16="http://schemas.microsoft.com/office/drawing/2014/main" id="{47CFA509-1E5E-4A42-8D42-815A1C0DBE2F}"/>
              </a:ext>
            </a:extLst>
          </p:cNvPr>
          <p:cNvGrpSpPr/>
          <p:nvPr/>
        </p:nvGrpSpPr>
        <p:grpSpPr>
          <a:xfrm>
            <a:off x="331680" y="1524000"/>
            <a:ext cx="8507520" cy="4419600"/>
            <a:chOff x="152400" y="1219200"/>
            <a:chExt cx="8507520" cy="4419600"/>
          </a:xfrm>
        </p:grpSpPr>
        <p:pic>
          <p:nvPicPr>
            <p:cNvPr id="6" name="Picture 5">
              <a:extLst>
                <a:ext uri="{FF2B5EF4-FFF2-40B4-BE49-F238E27FC236}">
                  <a16:creationId xmlns:a16="http://schemas.microsoft.com/office/drawing/2014/main" id="{F84D3198-FFAE-4463-B6C5-F9CAA2E6835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437408" y="1219200"/>
              <a:ext cx="8222512" cy="4419600"/>
            </a:xfrm>
            <a:prstGeom prst="rect">
              <a:avLst/>
            </a:prstGeom>
          </p:spPr>
        </p:pic>
        <p:sp>
          <p:nvSpPr>
            <p:cNvPr id="5" name="TextBox 4"/>
            <p:cNvSpPr txBox="1"/>
            <p:nvPr/>
          </p:nvSpPr>
          <p:spPr>
            <a:xfrm>
              <a:off x="152400" y="3733800"/>
              <a:ext cx="2514600" cy="1200329"/>
            </a:xfrm>
            <a:prstGeom prst="rect">
              <a:avLst/>
            </a:prstGeom>
            <a:noFill/>
          </p:spPr>
          <p:txBody>
            <a:bodyPr wrap="square" rtlCol="0">
              <a:spAutoFit/>
            </a:bodyPr>
            <a:lstStyle/>
            <a:p>
              <a:r>
                <a:rPr lang="en-US" dirty="0">
                  <a:solidFill>
                    <a:srgbClr val="FF0000"/>
                  </a:solidFill>
                </a:rPr>
                <a:t>N.B.</a:t>
              </a:r>
            </a:p>
            <a:p>
              <a:r>
                <a:rPr lang="en-US" dirty="0">
                  <a:solidFill>
                    <a:srgbClr val="FF0000"/>
                  </a:solidFill>
                </a:rPr>
                <a:t>Close sidebar</a:t>
              </a:r>
            </a:p>
            <a:p>
              <a:r>
                <a:rPr lang="en-US" dirty="0">
                  <a:solidFill>
                    <a:srgbClr val="FF0000"/>
                  </a:solidFill>
                </a:rPr>
                <a:t>Close purple instruction box at top</a:t>
              </a:r>
            </a:p>
          </p:txBody>
        </p:sp>
      </p:grpSp>
    </p:spTree>
    <p:extLst>
      <p:ext uri="{BB962C8B-B14F-4D97-AF65-F5344CB8AC3E}">
        <p14:creationId xmlns:p14="http://schemas.microsoft.com/office/powerpoint/2010/main" val="4192846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by “Print” from browser</a:t>
            </a:r>
          </a:p>
        </p:txBody>
      </p:sp>
      <p:sp>
        <p:nvSpPr>
          <p:cNvPr id="3" name="Slide Number Placeholder 2"/>
          <p:cNvSpPr>
            <a:spLocks noGrp="1"/>
          </p:cNvSpPr>
          <p:nvPr>
            <p:ph type="sldNum" sz="quarter" idx="12"/>
          </p:nvPr>
        </p:nvSpPr>
        <p:spPr/>
        <p:txBody>
          <a:bodyPr/>
          <a:lstStyle/>
          <a:p>
            <a:fld id="{CD9648AB-FB30-44C3-9B2D-71B21E00EADC}" type="slidenum">
              <a:rPr lang="en-US" smtClean="0"/>
              <a:pPr/>
              <a:t>26</a:t>
            </a:fld>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80646" y="1656556"/>
            <a:ext cx="8229600" cy="446087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09600" y="2057400"/>
            <a:ext cx="2971800" cy="1905000"/>
          </a:xfrm>
          <a:prstGeom prst="rect">
            <a:avLst/>
          </a:prstGeom>
        </p:spPr>
      </p:pic>
    </p:spTree>
    <p:extLst>
      <p:ext uri="{BB962C8B-B14F-4D97-AF65-F5344CB8AC3E}">
        <p14:creationId xmlns:p14="http://schemas.microsoft.com/office/powerpoint/2010/main" val="1520727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 documents – step 1</a:t>
            </a:r>
          </a:p>
        </p:txBody>
      </p:sp>
      <p:sp>
        <p:nvSpPr>
          <p:cNvPr id="3" name="Slide Number Placeholder 2"/>
          <p:cNvSpPr>
            <a:spLocks noGrp="1"/>
          </p:cNvSpPr>
          <p:nvPr>
            <p:ph type="sldNum" sz="quarter" idx="12"/>
          </p:nvPr>
        </p:nvSpPr>
        <p:spPr/>
        <p:txBody>
          <a:bodyPr/>
          <a:lstStyle/>
          <a:p>
            <a:fld id="{CD9648AB-FB30-44C3-9B2D-71B21E00EADC}" type="slidenum">
              <a:rPr lang="en-US" smtClean="0"/>
              <a:pPr/>
              <a:t>27</a:t>
            </a:fld>
            <a:endParaRPr lang="en-US"/>
          </a:p>
        </p:txBody>
      </p:sp>
      <p:grpSp>
        <p:nvGrpSpPr>
          <p:cNvPr id="6" name="Group 5">
            <a:extLst>
              <a:ext uri="{FF2B5EF4-FFF2-40B4-BE49-F238E27FC236}">
                <a16:creationId xmlns:a16="http://schemas.microsoft.com/office/drawing/2014/main" id="{DF189757-62D6-4781-A26D-A425C18BF8CA}"/>
              </a:ext>
            </a:extLst>
          </p:cNvPr>
          <p:cNvGrpSpPr/>
          <p:nvPr/>
        </p:nvGrpSpPr>
        <p:grpSpPr>
          <a:xfrm>
            <a:off x="505047" y="1516063"/>
            <a:ext cx="8257953" cy="4438650"/>
            <a:chOff x="304800" y="1516063"/>
            <a:chExt cx="8257953" cy="4438650"/>
          </a:xfrm>
        </p:grpSpPr>
        <p:pic>
          <p:nvPicPr>
            <p:cNvPr id="5" name="Picture 4">
              <a:extLst>
                <a:ext uri="{FF2B5EF4-FFF2-40B4-BE49-F238E27FC236}">
                  <a16:creationId xmlns:a16="http://schemas.microsoft.com/office/drawing/2014/main" id="{A33081B6-867A-416C-BBD5-93BE6695CFE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304800" y="1516063"/>
              <a:ext cx="8257953" cy="4438650"/>
            </a:xfrm>
            <a:prstGeom prst="rect">
              <a:avLst/>
            </a:prstGeom>
          </p:spPr>
        </p:pic>
        <p:sp>
          <p:nvSpPr>
            <p:cNvPr id="4" name="Arrow: Left 3"/>
            <p:cNvSpPr/>
            <p:nvPr/>
          </p:nvSpPr>
          <p:spPr>
            <a:xfrm>
              <a:off x="3048000" y="3810000"/>
              <a:ext cx="3886200" cy="762000"/>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Choose “2017-18 APRU” </a:t>
              </a:r>
            </a:p>
          </p:txBody>
        </p:sp>
      </p:grpSp>
    </p:spTree>
    <p:extLst>
      <p:ext uri="{BB962C8B-B14F-4D97-AF65-F5344CB8AC3E}">
        <p14:creationId xmlns:p14="http://schemas.microsoft.com/office/powerpoint/2010/main" val="110316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 document – </a:t>
            </a:r>
            <a:r>
              <a:rPr lang="en-US"/>
              <a:t>step 2</a:t>
            </a:r>
            <a:endParaRPr lang="en-US" dirty="0"/>
          </a:p>
        </p:txBody>
      </p:sp>
      <p:sp>
        <p:nvSpPr>
          <p:cNvPr id="3" name="Slide Number Placeholder 2"/>
          <p:cNvSpPr>
            <a:spLocks noGrp="1"/>
          </p:cNvSpPr>
          <p:nvPr>
            <p:ph type="sldNum" sz="quarter" idx="12"/>
          </p:nvPr>
        </p:nvSpPr>
        <p:spPr/>
        <p:txBody>
          <a:bodyPr/>
          <a:lstStyle/>
          <a:p>
            <a:fld id="{CD9648AB-FB30-44C3-9B2D-71B21E00EADC}" type="slidenum">
              <a:rPr lang="en-US" smtClean="0"/>
              <a:pPr/>
              <a:t>28</a:t>
            </a:fld>
            <a:endParaRPr lang="en-US"/>
          </a:p>
        </p:txBody>
      </p:sp>
      <p:pic>
        <p:nvPicPr>
          <p:cNvPr id="4" name="Picture 3"/>
          <p:cNvPicPr/>
          <p:nvPr/>
        </p:nvPicPr>
        <p:blipFill rotWithShape="1">
          <a:blip r:embed="rId2"/>
          <a:srcRect t="2071" b="31361"/>
          <a:stretch/>
        </p:blipFill>
        <p:spPr bwMode="auto">
          <a:xfrm>
            <a:off x="609600" y="1524000"/>
            <a:ext cx="7848600" cy="3809999"/>
          </a:xfrm>
          <a:prstGeom prst="rect">
            <a:avLst/>
          </a:prstGeom>
          <a:ln>
            <a:noFill/>
          </a:ln>
          <a:extLst>
            <a:ext uri="{53640926-AAD7-44D8-BBD7-CCE9431645EC}">
              <a14:shadowObscured xmlns:a14="http://schemas.microsoft.com/office/drawing/2010/main"/>
            </a:ext>
          </a:extLst>
        </p:spPr>
      </p:pic>
      <p:pic>
        <p:nvPicPr>
          <p:cNvPr id="5" name="Picture 4"/>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57200" y="1198562"/>
            <a:ext cx="8229600" cy="4460875"/>
          </a:xfrm>
          <a:prstGeom prst="rect">
            <a:avLst/>
          </a:prstGeom>
        </p:spPr>
      </p:pic>
      <p:sp>
        <p:nvSpPr>
          <p:cNvPr id="6" name="TextBox 5"/>
          <p:cNvSpPr txBox="1"/>
          <p:nvPr/>
        </p:nvSpPr>
        <p:spPr>
          <a:xfrm>
            <a:off x="4800600" y="5029200"/>
            <a:ext cx="3505200"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Upload </a:t>
            </a:r>
          </a:p>
          <a:p>
            <a:pPr marL="342900" indent="-342900">
              <a:buAutoNum type="arabicParenR"/>
            </a:pPr>
            <a:r>
              <a:rPr lang="en-US" dirty="0"/>
              <a:t>pdf document that you made from Department -&gt; Program Review tab in </a:t>
            </a:r>
            <a:r>
              <a:rPr lang="en-US" dirty="0" err="1"/>
              <a:t>Tracdat</a:t>
            </a:r>
            <a:endParaRPr lang="en-US" dirty="0"/>
          </a:p>
          <a:p>
            <a:pPr marL="342900" indent="-342900">
              <a:buAutoNum type="arabicParenR"/>
            </a:pPr>
            <a:r>
              <a:rPr lang="en-US" dirty="0"/>
              <a:t>Equipment Excel file</a:t>
            </a:r>
          </a:p>
        </p:txBody>
      </p:sp>
    </p:spTree>
    <p:extLst>
      <p:ext uri="{BB962C8B-B14F-4D97-AF65-F5344CB8AC3E}">
        <p14:creationId xmlns:p14="http://schemas.microsoft.com/office/powerpoint/2010/main" val="310763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EDB90-9B1E-4E15-B6E9-C3FFFDCC1280}"/>
              </a:ext>
            </a:extLst>
          </p:cNvPr>
          <p:cNvSpPr>
            <a:spLocks noGrp="1"/>
          </p:cNvSpPr>
          <p:nvPr>
            <p:ph type="title"/>
          </p:nvPr>
        </p:nvSpPr>
        <p:spPr/>
        <p:txBody>
          <a:bodyPr/>
          <a:lstStyle/>
          <a:p>
            <a:r>
              <a:rPr lang="en-US" dirty="0"/>
              <a:t>All the forms &amp; info </a:t>
            </a:r>
          </a:p>
        </p:txBody>
      </p:sp>
      <p:pic>
        <p:nvPicPr>
          <p:cNvPr id="8" name="Content Placeholder 7" descr="De Anza College :: Student Learning Outcomes :: SLOs and Program Review - Google Chrome">
            <a:extLst>
              <a:ext uri="{FF2B5EF4-FFF2-40B4-BE49-F238E27FC236}">
                <a16:creationId xmlns:a16="http://schemas.microsoft.com/office/drawing/2014/main" id="{C50A9B2A-FD34-4F13-BCD2-8B46EF57DD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4802" y="1600200"/>
            <a:ext cx="7534396" cy="4525963"/>
          </a:xfrm>
        </p:spPr>
      </p:pic>
      <p:sp>
        <p:nvSpPr>
          <p:cNvPr id="4" name="Slide Number Placeholder 3">
            <a:extLst>
              <a:ext uri="{FF2B5EF4-FFF2-40B4-BE49-F238E27FC236}">
                <a16:creationId xmlns:a16="http://schemas.microsoft.com/office/drawing/2014/main" id="{8F2CBE7A-E47C-4B8E-8CDD-CC62D61F1622}"/>
              </a:ext>
            </a:extLst>
          </p:cNvPr>
          <p:cNvSpPr>
            <a:spLocks noGrp="1"/>
          </p:cNvSpPr>
          <p:nvPr>
            <p:ph type="sldNum" sz="quarter" idx="12"/>
          </p:nvPr>
        </p:nvSpPr>
        <p:spPr/>
        <p:txBody>
          <a:bodyPr/>
          <a:lstStyle/>
          <a:p>
            <a:fld id="{CD9648AB-FB30-44C3-9B2D-71B21E00EADC}" type="slidenum">
              <a:rPr lang="en-US" smtClean="0"/>
              <a:pPr/>
              <a:t>3</a:t>
            </a:fld>
            <a:endParaRPr lang="en-US"/>
          </a:p>
        </p:txBody>
      </p:sp>
    </p:spTree>
    <p:extLst>
      <p:ext uri="{BB962C8B-B14F-4D97-AF65-F5344CB8AC3E}">
        <p14:creationId xmlns:p14="http://schemas.microsoft.com/office/powerpoint/2010/main" val="2654502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Box 2"/>
          <p:cNvSpPr txBox="1"/>
          <p:nvPr/>
        </p:nvSpPr>
        <p:spPr>
          <a:xfrm>
            <a:off x="457200" y="1225689"/>
            <a:ext cx="8001000" cy="4524315"/>
          </a:xfrm>
          <a:prstGeom prst="rect">
            <a:avLst/>
          </a:prstGeom>
          <a:noFill/>
        </p:spPr>
        <p:txBody>
          <a:bodyPr wrap="square" rtlCol="0">
            <a:spAutoFit/>
          </a:bodyPr>
          <a:lstStyle/>
          <a:p>
            <a:pPr marL="857250" indent="-857250">
              <a:buFont typeface="Wingdings" pitchFamily="2" charset="2"/>
              <a:buChar char="Ø"/>
            </a:pPr>
            <a:r>
              <a:rPr lang="en-US" sz="3600" dirty="0">
                <a:latin typeface="Cambria" pitchFamily="18" charset="0"/>
              </a:rPr>
              <a:t>Desired outcome</a:t>
            </a:r>
          </a:p>
          <a:p>
            <a:pPr marL="857250" indent="-857250">
              <a:buFont typeface="Wingdings" pitchFamily="2" charset="2"/>
              <a:buChar char="Ø"/>
            </a:pPr>
            <a:r>
              <a:rPr lang="en-US" sz="3600" dirty="0">
                <a:latin typeface="Cambria" pitchFamily="18" charset="0"/>
              </a:rPr>
              <a:t>The document itself</a:t>
            </a:r>
          </a:p>
          <a:p>
            <a:pPr marL="1314450" lvl="1" indent="-857250">
              <a:buFont typeface="+mj-lt"/>
              <a:buAutoNum type="romanUcPeriod"/>
            </a:pPr>
            <a:r>
              <a:rPr lang="en-US" sz="3600" b="1" dirty="0">
                <a:latin typeface="Cambria" pitchFamily="18" charset="0"/>
              </a:rPr>
              <a:t>Program Description</a:t>
            </a:r>
          </a:p>
          <a:p>
            <a:pPr marL="1314450" lvl="1" indent="-857250">
              <a:buFont typeface="+mj-lt"/>
              <a:buAutoNum type="romanUcPeriod"/>
            </a:pPr>
            <a:r>
              <a:rPr lang="en-US" sz="3600" b="1" dirty="0">
                <a:latin typeface="Cambria" pitchFamily="18" charset="0"/>
              </a:rPr>
              <a:t>Enrollment</a:t>
            </a:r>
          </a:p>
          <a:p>
            <a:pPr marL="1314450" lvl="1" indent="-857250">
              <a:buFont typeface="+mj-lt"/>
              <a:buAutoNum type="romanUcPeriod"/>
            </a:pPr>
            <a:r>
              <a:rPr lang="en-US" sz="3600" b="1" dirty="0">
                <a:latin typeface="Cambria" pitchFamily="18" charset="0"/>
              </a:rPr>
              <a:t>Equity</a:t>
            </a:r>
          </a:p>
          <a:p>
            <a:pPr marL="1314450" lvl="1" indent="-857250">
              <a:buFont typeface="+mj-lt"/>
              <a:buAutoNum type="romanUcPeriod"/>
            </a:pPr>
            <a:r>
              <a:rPr lang="en-US" sz="3600" b="1" dirty="0">
                <a:latin typeface="Cambria" pitchFamily="18" charset="0"/>
              </a:rPr>
              <a:t>Assessment Cycle</a:t>
            </a:r>
          </a:p>
          <a:p>
            <a:pPr marL="1314450" lvl="1" indent="-857250">
              <a:buFont typeface="+mj-lt"/>
              <a:buAutoNum type="romanUcPeriod"/>
            </a:pPr>
            <a:r>
              <a:rPr lang="en-US" sz="3600" b="1" dirty="0">
                <a:latin typeface="Cambria" pitchFamily="18" charset="0"/>
              </a:rPr>
              <a:t>Resource Requests</a:t>
            </a:r>
          </a:p>
          <a:p>
            <a:pPr marL="857250" indent="-857250">
              <a:buFont typeface="Wingdings" pitchFamily="2" charset="2"/>
              <a:buChar char="Ø"/>
            </a:pPr>
            <a:r>
              <a:rPr lang="en-US" sz="3600" dirty="0">
                <a:latin typeface="Cambria" pitchFamily="18" charset="0"/>
              </a:rPr>
              <a:t>So now you are ready for Improve </a:t>
            </a:r>
          </a:p>
        </p:txBody>
      </p:sp>
      <p:sp>
        <p:nvSpPr>
          <p:cNvPr id="4" name="Slide Number Placeholder 3"/>
          <p:cNvSpPr>
            <a:spLocks noGrp="1"/>
          </p:cNvSpPr>
          <p:nvPr>
            <p:ph type="sldNum" sz="quarter" idx="12"/>
          </p:nvPr>
        </p:nvSpPr>
        <p:spPr/>
        <p:txBody>
          <a:bodyPr/>
          <a:lstStyle/>
          <a:p>
            <a:fld id="{CD9648AB-FB30-44C3-9B2D-71B21E00EADC}"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Desired Outcome</a:t>
            </a:r>
          </a:p>
        </p:txBody>
      </p:sp>
      <p:sp>
        <p:nvSpPr>
          <p:cNvPr id="3" name="TextBox 2"/>
          <p:cNvSpPr txBox="1"/>
          <p:nvPr/>
        </p:nvSpPr>
        <p:spPr>
          <a:xfrm>
            <a:off x="609600" y="1371600"/>
            <a:ext cx="7924800" cy="5016758"/>
          </a:xfrm>
          <a:prstGeom prst="rect">
            <a:avLst/>
          </a:prstGeom>
          <a:noFill/>
        </p:spPr>
        <p:txBody>
          <a:bodyPr wrap="square" rtlCol="0">
            <a:spAutoFit/>
          </a:bodyPr>
          <a:lstStyle/>
          <a:p>
            <a:r>
              <a:rPr lang="en-US" sz="4000" dirty="0"/>
              <a:t>If your department thinks it might need a resource (faculty, staff, facility, staff development, other) it must be mentioned in the Program Review and supported by data.</a:t>
            </a:r>
          </a:p>
          <a:p>
            <a:r>
              <a:rPr lang="en-US" sz="4000" dirty="0"/>
              <a:t>Support data includes but is not limited to SLO/PLO assessments, responses on program review, … </a:t>
            </a:r>
          </a:p>
        </p:txBody>
      </p:sp>
      <p:sp>
        <p:nvSpPr>
          <p:cNvPr id="4" name="Slide Number Placeholder 3"/>
          <p:cNvSpPr>
            <a:spLocks noGrp="1"/>
          </p:cNvSpPr>
          <p:nvPr>
            <p:ph type="sldNum" sz="quarter" idx="12"/>
          </p:nvPr>
        </p:nvSpPr>
        <p:spPr/>
        <p:txBody>
          <a:bodyPr/>
          <a:lstStyle/>
          <a:p>
            <a:fld id="{CD9648AB-FB30-44C3-9B2D-71B21E00EADC}"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marL="231775" indent="-231775" algn="l"/>
            <a:r>
              <a:rPr lang="en-US" b="1" dirty="0"/>
              <a:t> </a:t>
            </a:r>
            <a:br>
              <a:rPr lang="en-US" dirty="0"/>
            </a:br>
            <a:r>
              <a:rPr lang="en-US" dirty="0"/>
              <a:t>The </a:t>
            </a:r>
            <a:r>
              <a:rPr lang="en-US" dirty="0">
                <a:latin typeface="Cambria" pitchFamily="18" charset="0"/>
              </a:rPr>
              <a:t>Document Itself</a:t>
            </a:r>
            <a:br>
              <a:rPr lang="en-US" dirty="0">
                <a:latin typeface="Cambria" pitchFamily="18" charset="0"/>
              </a:rPr>
            </a:br>
            <a:r>
              <a:rPr lang="en-US" dirty="0">
                <a:latin typeface="Cambria" pitchFamily="18" charset="0"/>
              </a:rPr>
              <a:t>            </a:t>
            </a:r>
            <a:r>
              <a:rPr lang="en-US" b="1" dirty="0">
                <a:latin typeface="Cambria" pitchFamily="18" charset="0"/>
              </a:rPr>
              <a:t>I. Program Description </a:t>
            </a:r>
            <a:br>
              <a:rPr lang="en-US" dirty="0">
                <a:latin typeface="Cambria" pitchFamily="18" charset="0"/>
              </a:rPr>
            </a:br>
            <a:endParaRPr lang="en-US" sz="4000" dirty="0"/>
          </a:p>
        </p:txBody>
      </p:sp>
      <p:sp>
        <p:nvSpPr>
          <p:cNvPr id="3" name="TextBox 2"/>
          <p:cNvSpPr txBox="1"/>
          <p:nvPr/>
        </p:nvSpPr>
        <p:spPr>
          <a:xfrm>
            <a:off x="952500" y="2129382"/>
            <a:ext cx="7581900" cy="1107996"/>
          </a:xfrm>
          <a:prstGeom prst="rect">
            <a:avLst/>
          </a:prstGeom>
          <a:noFill/>
        </p:spPr>
        <p:txBody>
          <a:bodyPr wrap="square" rtlCol="0">
            <a:spAutoFit/>
          </a:bodyPr>
          <a:lstStyle/>
          <a:p>
            <a:r>
              <a:rPr lang="en-US" sz="2400" dirty="0"/>
              <a:t>Faculty Information</a:t>
            </a:r>
          </a:p>
          <a:p>
            <a:r>
              <a:rPr lang="en-US" sz="2400" dirty="0">
                <a:latin typeface="Tahoma" panose="020B0604030504040204" pitchFamily="34" charset="0"/>
                <a:hlinkClick r:id="rId3"/>
              </a:rPr>
              <a:t>http://www.deanza.edu/ir/program-review.16-17.html</a:t>
            </a:r>
            <a:r>
              <a:rPr lang="en-US" sz="2400" dirty="0">
                <a:latin typeface="Tahoma" panose="020B0604030504040204" pitchFamily="34" charset="0"/>
              </a:rPr>
              <a:t>  </a:t>
            </a:r>
            <a:br>
              <a:rPr lang="en-US" dirty="0">
                <a:latin typeface="Cambria" pitchFamily="18" charset="0"/>
              </a:rPr>
            </a:br>
            <a:endParaRPr lang="en-US" dirty="0"/>
          </a:p>
        </p:txBody>
      </p:sp>
      <p:sp>
        <p:nvSpPr>
          <p:cNvPr id="4" name="TextBox 3"/>
          <p:cNvSpPr txBox="1"/>
          <p:nvPr/>
        </p:nvSpPr>
        <p:spPr>
          <a:xfrm>
            <a:off x="929054" y="3809579"/>
            <a:ext cx="7162800" cy="830997"/>
          </a:xfrm>
          <a:prstGeom prst="rect">
            <a:avLst/>
          </a:prstGeom>
          <a:noFill/>
        </p:spPr>
        <p:txBody>
          <a:bodyPr wrap="square" rtlCol="0">
            <a:spAutoFit/>
          </a:bodyPr>
          <a:lstStyle/>
          <a:p>
            <a:r>
              <a:rPr lang="en-US" sz="2400" dirty="0"/>
              <a:t>Certificate/Degree Information</a:t>
            </a:r>
            <a:br>
              <a:rPr lang="en-US" sz="2400" dirty="0"/>
            </a:br>
            <a:r>
              <a:rPr lang="en-US" sz="2400" dirty="0">
                <a:hlinkClick r:id="rId4"/>
              </a:rPr>
              <a:t>http://deanza.edu/ir/AwardsbyDivision.html</a:t>
            </a:r>
            <a:r>
              <a:rPr lang="en-US" sz="2400" dirty="0"/>
              <a:t> </a:t>
            </a:r>
          </a:p>
        </p:txBody>
      </p:sp>
      <p:sp>
        <p:nvSpPr>
          <p:cNvPr id="5" name="Slide Number Placeholder 4"/>
          <p:cNvSpPr>
            <a:spLocks noGrp="1"/>
          </p:cNvSpPr>
          <p:nvPr>
            <p:ph type="sldNum" sz="quarter" idx="12"/>
          </p:nvPr>
        </p:nvSpPr>
        <p:spPr/>
        <p:txBody>
          <a:bodyPr/>
          <a:lstStyle/>
          <a:p>
            <a:fld id="{CD9648AB-FB30-44C3-9B2D-71B21E00EADC}"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marL="231775" indent="-231775" algn="l"/>
            <a:r>
              <a:rPr lang="en-US" b="1" dirty="0"/>
              <a:t> </a:t>
            </a:r>
            <a:br>
              <a:rPr lang="en-US" dirty="0"/>
            </a:br>
            <a:r>
              <a:rPr lang="en-US" dirty="0"/>
              <a:t>The </a:t>
            </a:r>
            <a:r>
              <a:rPr lang="en-US" dirty="0">
                <a:latin typeface="Cambria" pitchFamily="18" charset="0"/>
              </a:rPr>
              <a:t>Document Itself</a:t>
            </a:r>
            <a:br>
              <a:rPr lang="en-US" dirty="0">
                <a:latin typeface="Cambria" pitchFamily="18" charset="0"/>
              </a:rPr>
            </a:br>
            <a:r>
              <a:rPr lang="en-US" dirty="0">
                <a:latin typeface="Cambria" pitchFamily="18" charset="0"/>
              </a:rPr>
              <a:t>            </a:t>
            </a:r>
            <a:r>
              <a:rPr lang="en-US" b="1" dirty="0">
                <a:latin typeface="Cambria" pitchFamily="18" charset="0"/>
              </a:rPr>
              <a:t>II. Enrollment </a:t>
            </a:r>
            <a:br>
              <a:rPr lang="en-US" dirty="0">
                <a:latin typeface="Cambria" pitchFamily="18" charset="0"/>
              </a:rPr>
            </a:br>
            <a:endParaRPr lang="en-US" sz="4000" dirty="0"/>
          </a:p>
        </p:txBody>
      </p:sp>
      <p:sp>
        <p:nvSpPr>
          <p:cNvPr id="3" name="TextBox 2"/>
          <p:cNvSpPr txBox="1"/>
          <p:nvPr/>
        </p:nvSpPr>
        <p:spPr>
          <a:xfrm>
            <a:off x="990600" y="2133600"/>
            <a:ext cx="7620000" cy="1107996"/>
          </a:xfrm>
          <a:prstGeom prst="rect">
            <a:avLst/>
          </a:prstGeom>
          <a:noFill/>
        </p:spPr>
        <p:txBody>
          <a:bodyPr wrap="square" rtlCol="0">
            <a:spAutoFit/>
          </a:bodyPr>
          <a:lstStyle/>
          <a:p>
            <a:r>
              <a:rPr lang="en-US" sz="2400" dirty="0"/>
              <a:t>Enrollment</a:t>
            </a:r>
          </a:p>
          <a:p>
            <a:r>
              <a:rPr lang="en-US" sz="2400" dirty="0">
                <a:latin typeface="Tahoma" panose="020B0604030504040204" pitchFamily="34" charset="0"/>
                <a:hlinkClick r:id="rId3"/>
              </a:rPr>
              <a:t>http://www.deanza.edu/ir/program-review.16-17.html</a:t>
            </a:r>
            <a:br>
              <a:rPr lang="en-US" dirty="0">
                <a:latin typeface="Cambria" pitchFamily="18" charset="0"/>
              </a:rPr>
            </a:br>
            <a:endParaRPr lang="en-US" dirty="0"/>
          </a:p>
        </p:txBody>
      </p:sp>
      <p:sp>
        <p:nvSpPr>
          <p:cNvPr id="4" name="Slide Number Placeholder 3"/>
          <p:cNvSpPr>
            <a:spLocks noGrp="1"/>
          </p:cNvSpPr>
          <p:nvPr>
            <p:ph type="sldNum" sz="quarter" idx="12"/>
          </p:nvPr>
        </p:nvSpPr>
        <p:spPr/>
        <p:txBody>
          <a:bodyPr/>
          <a:lstStyle/>
          <a:p>
            <a:fld id="{CD9648AB-FB30-44C3-9B2D-71B21E00EADC}"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lstStyle/>
          <a:p>
            <a:r>
              <a:rPr lang="en-US" dirty="0"/>
              <a:t>New </a:t>
            </a:r>
            <a:r>
              <a:rPr lang="en-US" dirty="0">
                <a:hlinkClick r:id="rId2"/>
              </a:rPr>
              <a:t>Tool</a:t>
            </a:r>
            <a:r>
              <a:rPr lang="en-US" dirty="0"/>
              <a:t> now on </a:t>
            </a:r>
            <a:r>
              <a:rPr lang="en-US" dirty="0" err="1"/>
              <a:t>MyPortal</a:t>
            </a:r>
            <a:br>
              <a:rPr lang="en-US" dirty="0"/>
            </a:br>
            <a:r>
              <a:rPr lang="en-US" sz="1400" dirty="0"/>
              <a:t>Employees Tab</a:t>
            </a:r>
          </a:p>
        </p:txBody>
      </p:sp>
      <p:pic>
        <p:nvPicPr>
          <p:cNvPr id="8" name="Picture 7" descr="MyPortal / Foothill-De Anza College District - Mozilla Firefox">
            <a:extLst>
              <a:ext uri="{FF2B5EF4-FFF2-40B4-BE49-F238E27FC236}">
                <a16:creationId xmlns:a16="http://schemas.microsoft.com/office/drawing/2014/main" id="{6CA65AD6-692F-448B-9781-7F0016526B6B}"/>
              </a:ext>
            </a:extLst>
          </p:cNvPr>
          <p:cNvPicPr>
            <a:picLocks noChangeAspect="1"/>
          </p:cNvPicPr>
          <p:nvPr/>
        </p:nvPicPr>
        <p:blipFill rotWithShape="1">
          <a:blip r:embed="rId3">
            <a:extLst>
              <a:ext uri="{28A0092B-C50C-407E-A947-70E740481C1C}">
                <a14:useLocalDpi xmlns:a14="http://schemas.microsoft.com/office/drawing/2010/main" val="0"/>
              </a:ext>
            </a:extLst>
          </a:blip>
          <a:srcRect r="15833"/>
          <a:stretch/>
        </p:blipFill>
        <p:spPr>
          <a:xfrm>
            <a:off x="685800" y="1676400"/>
            <a:ext cx="6705600" cy="4785861"/>
          </a:xfrm>
          <a:prstGeom prst="rect">
            <a:avLst/>
          </a:prstGeom>
        </p:spPr>
      </p:pic>
      <p:sp>
        <p:nvSpPr>
          <p:cNvPr id="9" name="Oval 8">
            <a:extLst>
              <a:ext uri="{FF2B5EF4-FFF2-40B4-BE49-F238E27FC236}">
                <a16:creationId xmlns:a16="http://schemas.microsoft.com/office/drawing/2014/main" id="{20118969-C303-49EF-BC7E-B559C43F200E}"/>
              </a:ext>
            </a:extLst>
          </p:cNvPr>
          <p:cNvSpPr/>
          <p:nvPr/>
        </p:nvSpPr>
        <p:spPr>
          <a:xfrm>
            <a:off x="3124200" y="5638800"/>
            <a:ext cx="1828800" cy="5334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7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marL="231775" indent="-231775" algn="l"/>
            <a:r>
              <a:rPr lang="en-US" b="1" dirty="0"/>
              <a:t> </a:t>
            </a:r>
            <a:br>
              <a:rPr lang="en-US" dirty="0"/>
            </a:br>
            <a:r>
              <a:rPr lang="en-US" dirty="0"/>
              <a:t>The </a:t>
            </a:r>
            <a:r>
              <a:rPr lang="en-US" dirty="0">
                <a:latin typeface="Cambria" pitchFamily="18" charset="0"/>
              </a:rPr>
              <a:t>Document Itself</a:t>
            </a:r>
            <a:br>
              <a:rPr lang="en-US" dirty="0">
                <a:latin typeface="Cambria" pitchFamily="18" charset="0"/>
              </a:rPr>
            </a:br>
            <a:r>
              <a:rPr lang="en-US" dirty="0">
                <a:latin typeface="Cambria" pitchFamily="18" charset="0"/>
              </a:rPr>
              <a:t>            </a:t>
            </a:r>
            <a:r>
              <a:rPr lang="en-US" b="1" dirty="0">
                <a:latin typeface="Cambria" pitchFamily="18" charset="0"/>
              </a:rPr>
              <a:t>III. Equity </a:t>
            </a:r>
            <a:br>
              <a:rPr lang="en-US" dirty="0">
                <a:latin typeface="Cambria" pitchFamily="18" charset="0"/>
              </a:rPr>
            </a:br>
            <a:endParaRPr lang="en-US" sz="4000" dirty="0"/>
          </a:p>
        </p:txBody>
      </p:sp>
      <p:sp>
        <p:nvSpPr>
          <p:cNvPr id="6" name="TextBox 5"/>
          <p:cNvSpPr txBox="1"/>
          <p:nvPr/>
        </p:nvSpPr>
        <p:spPr>
          <a:xfrm>
            <a:off x="1219200" y="5334000"/>
            <a:ext cx="6324600" cy="923330"/>
          </a:xfrm>
          <a:prstGeom prst="rect">
            <a:avLst/>
          </a:prstGeom>
          <a:noFill/>
        </p:spPr>
        <p:txBody>
          <a:bodyPr wrap="square" rtlCol="0">
            <a:spAutoFit/>
          </a:bodyPr>
          <a:lstStyle/>
          <a:p>
            <a:r>
              <a:rPr lang="en-US" dirty="0"/>
              <a:t>Point of Information:</a:t>
            </a:r>
            <a:br>
              <a:rPr lang="en-US" dirty="0"/>
            </a:br>
            <a:r>
              <a:rPr lang="en-US" dirty="0"/>
              <a:t>Success rate for each group and the department is &gt;60%</a:t>
            </a:r>
          </a:p>
          <a:p>
            <a:r>
              <a:rPr lang="en-US" dirty="0"/>
              <a:t>Gap between non-target group and targeted group &lt; 5% </a:t>
            </a:r>
          </a:p>
        </p:txBody>
      </p:sp>
      <p:sp>
        <p:nvSpPr>
          <p:cNvPr id="7" name="Slide Number Placeholder 6"/>
          <p:cNvSpPr>
            <a:spLocks noGrp="1"/>
          </p:cNvSpPr>
          <p:nvPr>
            <p:ph type="sldNum" sz="quarter" idx="12"/>
          </p:nvPr>
        </p:nvSpPr>
        <p:spPr/>
        <p:txBody>
          <a:bodyPr/>
          <a:lstStyle/>
          <a:p>
            <a:fld id="{CD9648AB-FB30-44C3-9B2D-71B21E00EADC}" type="slidenum">
              <a:rPr lang="en-US" smtClean="0"/>
              <a:pPr/>
              <a:t>9</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48507598"/>
              </p:ext>
            </p:extLst>
          </p:nvPr>
        </p:nvGraphicFramePr>
        <p:xfrm>
          <a:off x="914400" y="1917593"/>
          <a:ext cx="7086600" cy="3116072"/>
        </p:xfrm>
        <a:graphic>
          <a:graphicData uri="http://schemas.openxmlformats.org/drawingml/2006/table">
            <a:tbl>
              <a:tblPr firstRow="1" firstCol="1" bandRow="1"/>
              <a:tblGrid>
                <a:gridCol w="514350">
                  <a:extLst>
                    <a:ext uri="{9D8B030D-6E8A-4147-A177-3AD203B41FA5}">
                      <a16:colId xmlns:a16="http://schemas.microsoft.com/office/drawing/2014/main" val="20000"/>
                    </a:ext>
                  </a:extLst>
                </a:gridCol>
                <a:gridCol w="1885950">
                  <a:extLst>
                    <a:ext uri="{9D8B030D-6E8A-4147-A177-3AD203B41FA5}">
                      <a16:colId xmlns:a16="http://schemas.microsoft.com/office/drawing/2014/main" val="20001"/>
                    </a:ext>
                  </a:extLst>
                </a:gridCol>
                <a:gridCol w="4686300">
                  <a:extLst>
                    <a:ext uri="{9D8B030D-6E8A-4147-A177-3AD203B41FA5}">
                      <a16:colId xmlns:a16="http://schemas.microsoft.com/office/drawing/2014/main" val="20002"/>
                    </a:ext>
                  </a:extLst>
                </a:gridCol>
              </a:tblGrid>
              <a:tr h="182718">
                <a:tc>
                  <a:txBody>
                    <a:bodyPr/>
                    <a:lstStyle/>
                    <a:p>
                      <a:pPr marL="0" marR="0" algn="l">
                        <a:lnSpc>
                          <a:spcPct val="115000"/>
                        </a:lnSpc>
                        <a:spcBef>
                          <a:spcPts val="0"/>
                        </a:spcBef>
                        <a:spcAft>
                          <a:spcPts val="0"/>
                        </a:spcAft>
                      </a:pPr>
                      <a:r>
                        <a:rPr lang="en-US" sz="900" b="1" dirty="0">
                          <a:effectLst/>
                          <a:highlight>
                            <a:srgbClr val="C0C0C0"/>
                          </a:highlight>
                          <a:latin typeface="Baskerville Old Face"/>
                          <a:ea typeface="Cambria"/>
                          <a:cs typeface="Arial"/>
                        </a:rPr>
                        <a:t> </a:t>
                      </a:r>
                      <a:endParaRPr lang="en-US" sz="1100" dirty="0">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b="1">
                          <a:effectLst/>
                          <a:highlight>
                            <a:srgbClr val="C0C0C0"/>
                          </a:highlight>
                          <a:latin typeface="Baskerville Old Face"/>
                          <a:ea typeface="Cambria"/>
                          <a:cs typeface="Arial"/>
                        </a:rPr>
                        <a:t>Equity</a:t>
                      </a:r>
                      <a:endParaRPr lang="en-US" sz="1100">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effectLst/>
                          <a:highlight>
                            <a:srgbClr val="C0C0C0"/>
                          </a:highlight>
                          <a:latin typeface="Baskerville Old Face"/>
                          <a:ea typeface="Cambria"/>
                          <a:cs typeface="Arial"/>
                        </a:rPr>
                        <a:t> </a:t>
                      </a:r>
                      <a:endParaRPr lang="en-US" sz="1100">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2212">
                <a:tc>
                  <a:txBody>
                    <a:bodyPr/>
                    <a:lstStyle/>
                    <a:p>
                      <a:pPr marL="0" marR="0" algn="l">
                        <a:lnSpc>
                          <a:spcPct val="115000"/>
                        </a:lnSpc>
                        <a:spcBef>
                          <a:spcPts val="0"/>
                        </a:spcBef>
                        <a:spcAft>
                          <a:spcPts val="0"/>
                        </a:spcAft>
                      </a:pPr>
                      <a:r>
                        <a:rPr lang="en-US" sz="900">
                          <a:effectLst/>
                          <a:latin typeface="Baskerville Old Face"/>
                          <a:ea typeface="Cambria"/>
                          <a:cs typeface="Arial"/>
                        </a:rPr>
                        <a:t>III.A</a:t>
                      </a:r>
                      <a:endParaRPr lang="en-US" sz="1100">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effectLst/>
                          <a:latin typeface="Baskerville Old Face"/>
                          <a:ea typeface="Cambria"/>
                          <a:cs typeface="Arial"/>
                        </a:rPr>
                        <a:t>Growth and Decline of Targeted Student Populations </a:t>
                      </a:r>
                      <a:endParaRPr lang="en-US" sz="1100">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effectLst/>
                          <a:latin typeface="Baskerville Old Face"/>
                          <a:ea typeface="Cambria"/>
                          <a:cs typeface="Arial"/>
                        </a:rPr>
                        <a:t>Briefly, address student enrollment data relative to your program’s growth or decline in targeted populations: African Americans, Latinos, Filipinos. (Refer to </a:t>
                      </a:r>
                      <a:r>
                        <a:rPr lang="en-US" sz="1100" dirty="0">
                          <a:effectLst/>
                          <a:latin typeface="Cambria"/>
                          <a:ea typeface="Cambria"/>
                          <a:cs typeface="Times New Roman"/>
                        </a:rPr>
                        <a:t> </a:t>
                      </a:r>
                      <a:r>
                        <a:rPr lang="en-US" sz="1000" dirty="0">
                          <a:effectLst/>
                          <a:latin typeface="Baskerville Old Face"/>
                          <a:ea typeface="Times New Roman"/>
                          <a:cs typeface="Arial"/>
                        </a:rPr>
                        <a:t> </a:t>
                      </a:r>
                      <a:r>
                        <a:rPr lang="en-US" sz="1000" dirty="0">
                          <a:latin typeface="Tahoma" panose="020B0604030504040204" pitchFamily="34" charset="0"/>
                          <a:hlinkClick r:id="rId3"/>
                        </a:rPr>
                        <a:t>http://www.deanza.edu/ir/program-review.16-17.html</a:t>
                      </a:r>
                      <a:r>
                        <a:rPr lang="en-US" sz="1000" dirty="0">
                          <a:latin typeface="Tahoma" panose="020B0604030504040204" pitchFamily="34" charset="0"/>
                        </a:rPr>
                        <a:t> </a:t>
                      </a:r>
                      <a:r>
                        <a:rPr lang="en-US" sz="1000" dirty="0">
                          <a:effectLst/>
                          <a:latin typeface="Baskerville Old Face"/>
                          <a:ea typeface="Cambria"/>
                          <a:cs typeface="Arial"/>
                        </a:rPr>
                        <a:t>)</a:t>
                      </a:r>
                      <a:endParaRPr lang="en-US" sz="1100" dirty="0">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7047">
                <a:tc>
                  <a:txBody>
                    <a:bodyPr/>
                    <a:lstStyle/>
                    <a:p>
                      <a:pPr marL="0" marR="0" algn="l">
                        <a:lnSpc>
                          <a:spcPct val="115000"/>
                        </a:lnSpc>
                        <a:spcBef>
                          <a:spcPts val="0"/>
                        </a:spcBef>
                        <a:spcAft>
                          <a:spcPts val="0"/>
                        </a:spcAft>
                      </a:pPr>
                      <a:r>
                        <a:rPr lang="en-US" sz="900">
                          <a:effectLst/>
                          <a:latin typeface="Baskerville Old Face"/>
                          <a:ea typeface="Cambria"/>
                          <a:cs typeface="Times New Roman"/>
                        </a:rPr>
                        <a:t>III.B</a:t>
                      </a:r>
                      <a:endParaRPr lang="en-US" sz="1100">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effectLst/>
                          <a:latin typeface="Baskerville Old Face"/>
                          <a:ea typeface="Cambria"/>
                          <a:cs typeface="Times New Roman"/>
                        </a:rPr>
                        <a:t>Closing the Student Equity Gap:</a:t>
                      </a:r>
                      <a:endParaRPr lang="en-US" sz="1100">
                        <a:effectLst/>
                        <a:latin typeface="Cambria"/>
                        <a:ea typeface="Cambria"/>
                        <a:cs typeface="Times New Roman"/>
                      </a:endParaRPr>
                    </a:p>
                    <a:p>
                      <a:pPr marL="0" marR="0" algn="l">
                        <a:lnSpc>
                          <a:spcPct val="115000"/>
                        </a:lnSpc>
                        <a:spcBef>
                          <a:spcPts val="0"/>
                        </a:spcBef>
                        <a:spcAft>
                          <a:spcPts val="0"/>
                        </a:spcAft>
                      </a:pPr>
                      <a:r>
                        <a:rPr lang="en-US" sz="1000">
                          <a:effectLst/>
                          <a:latin typeface="Baskerville Old Face"/>
                          <a:ea typeface="Cambria"/>
                          <a:cs typeface="Arial"/>
                        </a:rPr>
                        <a:t> </a:t>
                      </a:r>
                      <a:endParaRPr lang="en-US" sz="1100">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effectLst/>
                          <a:latin typeface="Baskerville Old Face"/>
                          <a:ea typeface="Cambria"/>
                          <a:cs typeface="Arial"/>
                        </a:rPr>
                        <a:t>What progress or achievement has the program made relative to the plans stated in your program’s 2013 -14 Comprehensive Program Review, Section II.A.3, towards decreasing the student equity gap? See IPBT website for past program review documentation: </a:t>
                      </a:r>
                      <a:r>
                        <a:rPr lang="en-US" sz="1000" u="sng">
                          <a:solidFill>
                            <a:srgbClr val="0000FF"/>
                          </a:solidFill>
                          <a:effectLst/>
                          <a:latin typeface="Baskerville Old Face"/>
                          <a:ea typeface="Cambria"/>
                          <a:cs typeface="Arial"/>
                          <a:hlinkClick r:id="rId4"/>
                        </a:rPr>
                        <a:t>http://deanza.edu/gov/IPBT/program_review_files.html</a:t>
                      </a:r>
                      <a:r>
                        <a:rPr lang="en-US" sz="1000">
                          <a:effectLst/>
                          <a:latin typeface="Baskerville Old Face"/>
                          <a:ea typeface="Cambria"/>
                          <a:cs typeface="Arial"/>
                        </a:rPr>
                        <a:t> </a:t>
                      </a:r>
                      <a:endParaRPr lang="en-US" sz="1100">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65571">
                <a:tc>
                  <a:txBody>
                    <a:bodyPr/>
                    <a:lstStyle/>
                    <a:p>
                      <a:pPr marL="0" marR="0" algn="l">
                        <a:lnSpc>
                          <a:spcPct val="115000"/>
                        </a:lnSpc>
                        <a:spcBef>
                          <a:spcPts val="0"/>
                        </a:spcBef>
                        <a:spcAft>
                          <a:spcPts val="0"/>
                        </a:spcAft>
                      </a:pPr>
                      <a:r>
                        <a:rPr lang="en-US" sz="900">
                          <a:effectLst/>
                          <a:latin typeface="Baskerville Old Face"/>
                          <a:ea typeface="Cambria"/>
                          <a:cs typeface="Times New Roman"/>
                        </a:rPr>
                        <a:t>III.C</a:t>
                      </a:r>
                      <a:endParaRPr lang="en-US" sz="1100">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effectLst/>
                          <a:latin typeface="Baskerville Old Face"/>
                          <a:ea typeface="MS Mincho"/>
                          <a:cs typeface="Times New Roman"/>
                        </a:rPr>
                        <a:t>Plan if Success Rate of Targeted Group(s) is Below 60% </a:t>
                      </a:r>
                      <a:endParaRPr lang="en-US" sz="1100">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effectLst/>
                          <a:latin typeface="Baskerville Old Face"/>
                          <a:ea typeface="Cambria"/>
                          <a:cs typeface="Arial"/>
                        </a:rPr>
                        <a:t>In accordance with ACCJC requirements, the college has adopted an institutional standard for successful course completion at or above 60% </a:t>
                      </a:r>
                      <a:r>
                        <a:rPr lang="en-US" sz="1000" u="sng" dirty="0">
                          <a:solidFill>
                            <a:srgbClr val="0000FF"/>
                          </a:solidFill>
                          <a:effectLst/>
                          <a:latin typeface="Baskerville Old Face"/>
                          <a:ea typeface="Cambria"/>
                          <a:cs typeface="Arial"/>
                          <a:hlinkClick r:id="rId5"/>
                        </a:rPr>
                        <a:t>http://deanza.edu/ir/state-of-the-college-related-information/pdf/Institutional_Metrics_2016.pdf</a:t>
                      </a:r>
                      <a:endParaRPr lang="en-US" sz="1100" dirty="0">
                        <a:effectLst/>
                        <a:latin typeface="Cambria"/>
                        <a:ea typeface="Cambria"/>
                        <a:cs typeface="Times New Roman"/>
                      </a:endParaRPr>
                    </a:p>
                    <a:p>
                      <a:pPr marL="0" marR="0" algn="l">
                        <a:lnSpc>
                          <a:spcPct val="115000"/>
                        </a:lnSpc>
                        <a:spcBef>
                          <a:spcPts val="0"/>
                        </a:spcBef>
                        <a:spcAft>
                          <a:spcPts val="0"/>
                        </a:spcAft>
                      </a:pPr>
                      <a:r>
                        <a:rPr lang="en-US" sz="1000" dirty="0">
                          <a:effectLst/>
                          <a:latin typeface="Baskerville Old Face"/>
                          <a:ea typeface="Cambria"/>
                          <a:cs typeface="Arial"/>
                        </a:rPr>
                        <a:t>Are success rates of targeted groups at or above 60%? If not, what are the department’s plans to bring the success rates of the group(s) up to this level?  This applies to African American, Latino/a and Filipino students.</a:t>
                      </a:r>
                      <a:endParaRPr lang="en-US" sz="1100" dirty="0">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8524">
                <a:tc>
                  <a:txBody>
                    <a:bodyPr/>
                    <a:lstStyle/>
                    <a:p>
                      <a:pPr marL="0" marR="0" algn="l">
                        <a:lnSpc>
                          <a:spcPct val="115000"/>
                        </a:lnSpc>
                        <a:spcBef>
                          <a:spcPts val="0"/>
                        </a:spcBef>
                        <a:spcAft>
                          <a:spcPts val="0"/>
                        </a:spcAft>
                      </a:pPr>
                      <a:r>
                        <a:rPr lang="en-US" sz="900">
                          <a:effectLst/>
                          <a:latin typeface="Baskerville Old Face"/>
                          <a:ea typeface="Cambria"/>
                          <a:cs typeface="Times New Roman"/>
                        </a:rPr>
                        <a:t>III.D</a:t>
                      </a:r>
                      <a:endParaRPr lang="en-US" sz="1100">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a:effectLst/>
                          <a:latin typeface="Baskerville Old Face"/>
                          <a:ea typeface="Cambria"/>
                          <a:cs typeface="Times New Roman"/>
                        </a:rPr>
                        <a:t>Departmental Equity Planning and Progress</a:t>
                      </a:r>
                      <a:endParaRPr lang="en-US" sz="1100">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000" dirty="0">
                          <a:effectLst/>
                          <a:latin typeface="Baskerville Old Face"/>
                          <a:ea typeface="Cambria"/>
                          <a:cs typeface="Arial"/>
                        </a:rPr>
                        <a:t>What progress or achievement has the program made relative to the plans stated in your departmental </a:t>
                      </a:r>
                      <a:r>
                        <a:rPr lang="en-US" sz="1000" dirty="0">
                          <a:effectLst/>
                          <a:highlight>
                            <a:srgbClr val="FFFF00"/>
                          </a:highlight>
                          <a:latin typeface="Baskerville Old Face"/>
                          <a:ea typeface="Cambria"/>
                          <a:cs typeface="Arial"/>
                        </a:rPr>
                        <a:t>2014-15</a:t>
                      </a:r>
                      <a:r>
                        <a:rPr lang="en-US" sz="1000" dirty="0">
                          <a:effectLst/>
                          <a:latin typeface="Baskerville Old Face"/>
                          <a:ea typeface="Cambria"/>
                          <a:cs typeface="Arial"/>
                        </a:rPr>
                        <a:t> Equity Plan</a:t>
                      </a:r>
                      <a:r>
                        <a:rPr lang="en-US" sz="1000" dirty="0">
                          <a:solidFill>
                            <a:srgbClr val="000000"/>
                          </a:solidFill>
                          <a:effectLst/>
                          <a:latin typeface="Baskerville Old Face"/>
                          <a:ea typeface="Cambria"/>
                          <a:cs typeface="Arial"/>
                        </a:rPr>
                        <a:t>?</a:t>
                      </a:r>
                      <a:endParaRPr lang="en-US" sz="1100" dirty="0">
                        <a:effectLst/>
                        <a:latin typeface="Cambria"/>
                        <a:ea typeface="Cambri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07179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1023</Words>
  <Application>Microsoft Office PowerPoint</Application>
  <PresentationFormat>On-screen Show (4:3)</PresentationFormat>
  <Paragraphs>162</Paragraphs>
  <Slides>28</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MS Mincho</vt:lpstr>
      <vt:lpstr>Arial</vt:lpstr>
      <vt:lpstr>Baskerville Old Face</vt:lpstr>
      <vt:lpstr>Calibri</vt:lpstr>
      <vt:lpstr>Cambria</vt:lpstr>
      <vt:lpstr>Tahoma</vt:lpstr>
      <vt:lpstr>Times New Roman</vt:lpstr>
      <vt:lpstr>Wingdings</vt:lpstr>
      <vt:lpstr>Office Theme</vt:lpstr>
      <vt:lpstr>Program Review Workshop</vt:lpstr>
      <vt:lpstr>deanza.edu/slo</vt:lpstr>
      <vt:lpstr>All the forms &amp; info </vt:lpstr>
      <vt:lpstr>Agenda</vt:lpstr>
      <vt:lpstr>Desired Outcome</vt:lpstr>
      <vt:lpstr>  The Document Itself             I. Program Description  </vt:lpstr>
      <vt:lpstr>  The Document Itself             II. Enrollment  </vt:lpstr>
      <vt:lpstr>New Tool now on MyPortal Employees Tab</vt:lpstr>
      <vt:lpstr>  The Document Itself             III. Equity  </vt:lpstr>
      <vt:lpstr>  The Document Itself             III. Equity  </vt:lpstr>
      <vt:lpstr>  The Document Itself             IV. Assessment Cycles  </vt:lpstr>
      <vt:lpstr>  The Document Itself             IV. Assessment Cycles  </vt:lpstr>
      <vt:lpstr> The Document Itself             V. Resource Requests  </vt:lpstr>
      <vt:lpstr>  The Document Itself             V. Resource Requests  </vt:lpstr>
      <vt:lpstr>  The Document Itself             V. Resource Requests  </vt:lpstr>
      <vt:lpstr>  The Document Itself             V. Resource Requests  </vt:lpstr>
      <vt:lpstr>  The Document Itself             V. Resource Requests  </vt:lpstr>
      <vt:lpstr>  The Document Itself             V. Resource Requests  </vt:lpstr>
      <vt:lpstr>  The Document Itself             V. Resource Requests  </vt:lpstr>
      <vt:lpstr>  The Document Itself             V. Resource Requests  </vt:lpstr>
      <vt:lpstr>  The Document Itself             V. Resource Requests  </vt:lpstr>
      <vt:lpstr>  The Document Itself             V. Resource Requests  </vt:lpstr>
      <vt:lpstr> So now you are ready for Improve </vt:lpstr>
      <vt:lpstr> Update boxes as necessary </vt:lpstr>
      <vt:lpstr>Save as pdf</vt:lpstr>
      <vt:lpstr>Save by “Print” from browser</vt:lpstr>
      <vt:lpstr>Upload documents – step 1</vt:lpstr>
      <vt:lpstr>Upload document – step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Review Workshop</dc:title>
  <dc:creator>Mary Pape</dc:creator>
  <cp:lastModifiedBy>Mary Pape</cp:lastModifiedBy>
  <cp:revision>35</cp:revision>
  <dcterms:created xsi:type="dcterms:W3CDTF">2016-01-16T20:06:54Z</dcterms:created>
  <dcterms:modified xsi:type="dcterms:W3CDTF">2018-01-29T20:35:35Z</dcterms:modified>
</cp:coreProperties>
</file>