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9"/>
  </p:notesMasterIdLst>
  <p:handoutMasterIdLst>
    <p:handoutMasterId r:id="rId30"/>
  </p:handoutMasterIdLst>
  <p:sldIdLst>
    <p:sldId id="258" r:id="rId5"/>
    <p:sldId id="395" r:id="rId6"/>
    <p:sldId id="374" r:id="rId7"/>
    <p:sldId id="409" r:id="rId8"/>
    <p:sldId id="408" r:id="rId9"/>
    <p:sldId id="259" r:id="rId10"/>
    <p:sldId id="260" r:id="rId11"/>
    <p:sldId id="393" r:id="rId12"/>
    <p:sldId id="370" r:id="rId13"/>
    <p:sldId id="380" r:id="rId14"/>
    <p:sldId id="391" r:id="rId15"/>
    <p:sldId id="381" r:id="rId16"/>
    <p:sldId id="392" r:id="rId17"/>
    <p:sldId id="389" r:id="rId18"/>
    <p:sldId id="376" r:id="rId19"/>
    <p:sldId id="377" r:id="rId20"/>
    <p:sldId id="410" r:id="rId21"/>
    <p:sldId id="365" r:id="rId22"/>
    <p:sldId id="369" r:id="rId23"/>
    <p:sldId id="407" r:id="rId24"/>
    <p:sldId id="404" r:id="rId25"/>
    <p:sldId id="403" r:id="rId26"/>
    <p:sldId id="406" r:id="rId27"/>
    <p:sldId id="405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F8F8F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3500" autoAdjust="0"/>
  </p:normalViewPr>
  <p:slideViewPr>
    <p:cSldViewPr>
      <p:cViewPr varScale="1">
        <p:scale>
          <a:sx n="78" d="100"/>
          <a:sy n="78" d="100"/>
        </p:scale>
        <p:origin x="18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883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64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27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9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01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715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1E9F3-345C-4002-A875-2A5C4E202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76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1E9F3-345C-4002-A875-2A5C4E202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61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57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3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17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3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7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4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8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9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5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5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MWaster</a:t>
            </a:r>
            <a:r>
              <a:rPr lang="en-US" dirty="0"/>
              <a:t>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491C-9CA3-4CD6-9C0F-E2A02F52BCDB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3D-7442-49B3-B8E5-27CC90DDA325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37D-70A7-4983-9CBD-337EDBF9F1E1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94B-8523-4675-BEE5-67B223B21021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88B3-D3F6-47EA-B084-184766D4C949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C37-757B-41F7-95FD-91CF79174288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CC06-C794-4A18-B084-7F3AE0D38D9C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33D-7265-4D41-AAFC-B030B402C6CC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9622-3384-4B84-B03A-385F247F56E6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7D3A-4244-4B04-82F0-3E6B915817BB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3E0-8A29-4361-A8F3-D53AF52067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E103-8967-47B9-9E8B-1C781AD2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02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488F-29CD-4B12-8BDB-15B4A8365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087-3F71-4AB4-ACB4-6864D852F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584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EF8-1276-4660-BFBE-E069AB42A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7FC47-9E2D-4833-9D2F-672513886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6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21D5-8397-4011-A488-A0361406F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D76B-71FB-48D9-ACD9-B9984AE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62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AA4-7961-4195-B8DE-E19C705AC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93F4-AC0F-43E7-93C4-3B2688FE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524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A853-DF33-4F3E-830B-E0B68E43E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3AED-9A29-4AEF-B411-3B9076E6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98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473-B6EE-42F2-BA69-F475E76DD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4D01-9B82-46D3-A0D3-6409FD47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131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5B4-4125-4946-9176-69C04BCD8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0A3-FF07-4C23-9D39-CC09BB62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C5C-F082-48A9-929D-91F1D3A3FB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A4F8-98A2-4D6C-8AB2-ACA97B2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71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472D-F86D-4007-B8BE-0DFE55FA78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5C26-2779-4D01-A293-DB2737D6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1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5FA-4590-470F-9BAB-7FDF6310D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F79-E119-44B1-96CB-737DF35C6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664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199C-858A-4685-B689-311F6FCEC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C6507-DD9A-4C12-825B-3C46C6D4C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7E6AE-A53A-4169-BE7D-B5610FC2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8A20B-28A0-40D3-A4CD-61E73CCE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32495-11D2-47DD-BD7E-68DD1DB4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06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0084-8104-44C8-9047-6FBB962E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CEE8A-5D72-410E-9BD3-7DAE7E50E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32457-D19C-4818-82E2-50898E8F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CF40-95E6-40E5-9E41-E2A3E537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DA261-E194-42CB-ACC7-2BAD6D6A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2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BC3E-706C-4F63-97F6-F95962B6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AC255-1C82-494D-9734-C8D8E38F0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37768-951E-4729-9BB5-2EC9D017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00AD5-B9F0-4398-8072-A2ECD5BA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AF977-46D7-4575-9F00-75FBAEBC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9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6D8B-D861-4F88-9C93-F591895B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2833-36FD-429A-BF21-C1D087B56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4EBCD-F527-4569-8C17-8CBE52A12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CAB00-8B4B-4C54-9ABD-81304DD2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01329-F790-4336-9D49-C0C9DDA3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F74C2-9DDE-40C4-AA17-5C2CD966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83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EF09-9E65-44AD-AF32-7E73D321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70D23-0B63-4E6E-8072-9A2903550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D7A9E-B2F1-4969-9575-7D2ED9492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8D259-8444-4E66-B204-EE1ED0F23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F66F5-DA0B-4AF5-ABB6-698FA63DE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F6919-FB76-4FC8-AF8F-635614F5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19E32-8916-4A25-9B30-88C0F60F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5F857-A48C-48BA-9F14-0B96475F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7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9A59-EF79-4C04-A733-94716909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F8767-06DB-44A0-B12B-E4E845B4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C631E-9D39-4932-9075-DD392BFF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6A79F-3EC3-47B2-9440-9FA3C5A3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84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0538B-EDFC-4CC0-B4A8-1B4D9461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7D3BD-C62C-4A8F-8A2D-952CE113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B1D7B-8E67-4286-A5B5-9CB1C9C1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CDDD-F03B-44DB-9888-BE489905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4451-69AB-4B69-B97E-2E167B10E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363D8-CD9E-4443-B931-E9A54204A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9CD4-F9F0-4CF4-8E1D-B2FF98F5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917BA-6918-495A-A512-BE8A1056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AC37C-E25C-47D5-A5C8-9CC1F12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3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24A2-9850-4D82-816F-F0D01C00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10AE1-D2BD-434B-BAC3-FF4ABE913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31A82-A110-446E-A15B-515E02436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8946C-0974-42AF-8BB1-67CD874F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E0F42-E40D-4BCA-A728-E8DFDBFE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8DF86-7CC2-4613-8D1A-D42CF470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8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CEE9-96ED-4281-89B6-37563BED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E3BA5-796A-461A-B2CA-A4E6B3268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3ECF2-9E7F-4FB0-A884-67CCCECC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E412-0F99-4B08-8A70-256CA4E3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91A6A-1057-47DE-861A-98CC84F8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2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A8939-029D-46A1-BCA5-582F39743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93E63-E83D-4499-A5A4-C87D855A9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62A6F-6C4B-44C0-9FDA-DCF86830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95D7-3609-450E-B5E5-0B84D054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27A7E-08D1-4874-AA56-6D666D0B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2/10/2023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C2FD-3ADD-4982-B149-76578F2A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EC92-26F9-402E-9888-89D33304C8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5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E0771-11D1-48C5-8E5E-2EF929B6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4C5C-84D6-41B3-9CE5-A6DF749E2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59A18-2197-4155-B711-B97B156F9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D1B7-8641-4D26-AAE6-B9F28C940E3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22B0-7EC7-4F14-865F-A6A2B8F07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F5B54-9FBE-4B9E-8DCF-77B55BE35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deanza.edu/slo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anza.edu/slo/#CurrentCSLO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r/R3RxdzqHA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Student Learning Outcome Process</a:t>
            </a:r>
            <a:br>
              <a:rPr lang="en-US" sz="4000" b="1" dirty="0"/>
            </a:br>
            <a:r>
              <a:rPr lang="en-US" sz="4000" b="1" dirty="0"/>
              <a:t>Rebuild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11071"/>
            <a:ext cx="7848600" cy="20574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Veronica Avila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Mary Pape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SLO/SSLO/AUO Coordinators</a:t>
            </a:r>
          </a:p>
        </p:txBody>
      </p:sp>
      <p:pic>
        <p:nvPicPr>
          <p:cNvPr id="7" name="Picture 2" descr="De Anza College • 21250 Stevens Creek Blvd. • Cupertino, CA 95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21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5800" y="5791200"/>
            <a:ext cx="4126913" cy="843148"/>
            <a:chOff x="685800" y="5824353"/>
            <a:chExt cx="4126913" cy="843148"/>
          </a:xfrm>
        </p:grpSpPr>
        <p:pic>
          <p:nvPicPr>
            <p:cNvPr id="1026" name="Picture 2" descr="C:\Users\Mary Pape\AppData\Local\Microsoft\Windows\Temporary Internet Files\Content.IE5\UXYXFR09\5792711312_c366ed65d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5824353"/>
              <a:ext cx="1496528" cy="838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69513" y="5829301"/>
              <a:ext cx="2743200" cy="8382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Visit us at </a:t>
              </a:r>
              <a:r>
                <a:rPr lang="en-US" sz="2400" b="1" dirty="0">
                  <a:hlinkClick r:id="rId5" action="ppaction://hlinkfile"/>
                </a:rPr>
                <a:t>deanza.edu/</a:t>
              </a:r>
              <a:r>
                <a:rPr lang="en-US" sz="2400" b="1" dirty="0" err="1">
                  <a:hlinkClick r:id="rId5" action="ppaction://hlinkfile"/>
                </a:rPr>
                <a:t>slo</a:t>
              </a:r>
              <a:r>
                <a:rPr lang="en-US" sz="2400" b="1" dirty="0">
                  <a:hlinkClick r:id="rId5" action="ppaction://hlinkfile"/>
                </a:rPr>
                <a:t>/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400" b="1" dirty="0" err="1">
                <a:ea typeface="+mj-ea"/>
                <a:cs typeface="+mj-cs"/>
              </a:rPr>
              <a:t>II.Student</a:t>
            </a:r>
            <a:r>
              <a:rPr lang="en-US" altLang="en-US" sz="4400" b="1" dirty="0">
                <a:ea typeface="+mj-ea"/>
                <a:cs typeface="+mj-cs"/>
              </a:rPr>
              <a:t> Services Learning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SSLOs are overarching, clear, and assessable statements that identify and define what a student will be able to know, do, or feel at the successful completion of a specific program, activity, or process.</a:t>
            </a:r>
            <a:endParaRPr lang="en-US" altLang="en-US" sz="3600" b="1" i="1" dirty="0"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9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Example SSLO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1588">
              <a:buNone/>
            </a:pPr>
            <a:endParaRPr lang="en-US" sz="3600" b="1" dirty="0">
              <a:solidFill>
                <a:srgbClr val="00B050"/>
              </a:solidFill>
            </a:endParaRP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Upon completion of intake and orientation CalWORKs students will be able to demonstrate their ability to identify and access services available through the Financial Aid system.(Dept SS – Occupational Training Institute)</a:t>
            </a:r>
          </a:p>
          <a:p>
            <a:pPr marL="285750" indent="1588">
              <a:buNone/>
            </a:pPr>
            <a:r>
              <a:rPr lang="en-US" altLang="en-US" sz="2400" b="1" dirty="0">
                <a:ea typeface="+mj-ea"/>
                <a:cs typeface="+mj-cs"/>
              </a:rPr>
              <a:t>Assessments based on CAS Standards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2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III. </a:t>
            </a:r>
            <a:r>
              <a:rPr lang="en-US" altLang="en-US" sz="4400" b="1" dirty="0"/>
              <a:t>Administrative Unit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i="1" dirty="0"/>
              <a:t>AUOs are overarching, clear, and assessable statements that identify and define what a client/customer/student will be able to know, do, or feel at the successful completion of a specific activity or process.</a:t>
            </a:r>
            <a:endParaRPr lang="en-US" altLang="en-US" sz="3600" b="1" i="1" dirty="0"/>
          </a:p>
          <a:p>
            <a:pPr>
              <a:buNone/>
            </a:pPr>
            <a:endParaRPr lang="en-US" sz="3600" dirty="0"/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7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3"/>
            </a:pPr>
            <a:r>
              <a:rPr lang="en-US" altLang="en-US" sz="4400" b="1" dirty="0"/>
              <a:t>Example AUO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Our goal is to provide the necessary information for clubs to carry out proper cash handling and submit supporting documentation to account for all money received documenting an audit trail</a:t>
            </a:r>
            <a:r>
              <a:rPr lang="en-US" sz="3600" dirty="0"/>
              <a:t>.</a:t>
            </a:r>
            <a:r>
              <a:rPr lang="en-US" sz="3600" b="1" dirty="0">
                <a:solidFill>
                  <a:srgbClr val="00B050"/>
                </a:solidFill>
              </a:rPr>
              <a:t>(Dept FER – FIN – Student Accounts)</a:t>
            </a:r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0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400" b="1" dirty="0">
                <a:ea typeface="+mj-ea"/>
                <a:cs typeface="+mj-cs"/>
              </a:rPr>
              <a:t>I.     Student Learning Outcomes</a:t>
            </a:r>
            <a:br>
              <a:rPr lang="en-US" altLang="en-US" sz="4400" b="1" dirty="0">
                <a:ea typeface="+mj-ea"/>
                <a:cs typeface="+mj-cs"/>
              </a:rPr>
            </a:br>
            <a:r>
              <a:rPr lang="en-US" altLang="en-US" sz="4400" b="1" dirty="0">
                <a:solidFill>
                  <a:srgbClr val="7030A0"/>
                </a:solidFill>
                <a:ea typeface="+mj-ea"/>
                <a:cs typeface="+mj-cs"/>
              </a:rPr>
              <a:t>Course Level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r>
              <a:rPr lang="en-US" altLang="en-US" sz="3600" b="1" dirty="0">
                <a:solidFill>
                  <a:srgbClr val="FF0000"/>
                </a:solidFill>
                <a:ea typeface="+mj-ea"/>
                <a:cs typeface="+mj-cs"/>
              </a:rPr>
              <a:t>Attainment of skills and competencies at the end of the course.</a:t>
            </a:r>
          </a:p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341313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Design mobile applications using object-oriented methodology and advanced Java concepts using Android Development Kit. (CIS 37)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01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>
                <a:ea typeface="+mj-ea"/>
                <a:cs typeface="+mj-cs"/>
              </a:rPr>
              <a:t>II.    Student Learning Outcomes</a:t>
            </a:r>
            <a:br>
              <a:rPr lang="en-US" altLang="en-US" sz="4400" b="1" dirty="0">
                <a:ea typeface="+mj-ea"/>
                <a:cs typeface="+mj-cs"/>
              </a:rPr>
            </a:br>
            <a:r>
              <a:rPr lang="en-US" altLang="en-US" sz="4400" b="1" dirty="0">
                <a:ea typeface="+mj-ea"/>
                <a:cs typeface="+mj-cs"/>
              </a:rPr>
              <a:t>Program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dirty="0">
                <a:solidFill>
                  <a:srgbClr val="FF0000"/>
                </a:solidFill>
                <a:ea typeface="+mj-ea"/>
                <a:cs typeface="+mj-cs"/>
              </a:rPr>
              <a:t>Attainment of skills and competencies at the</a:t>
            </a:r>
            <a:r>
              <a:rPr lang="en-US" altLang="en-US" b="1" dirty="0">
                <a:solidFill>
                  <a:srgbClr val="FF0000"/>
                </a:solidFill>
              </a:rPr>
              <a:t> after completing a certain certificate/degree.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738E4-AF72-005B-F76A-2D6E792ABB9C}"/>
              </a:ext>
            </a:extLst>
          </p:cNvPr>
          <p:cNvSpPr txBox="1"/>
          <p:nvPr/>
        </p:nvSpPr>
        <p:spPr>
          <a:xfrm>
            <a:off x="685800" y="3503474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Java programs for the Android platform. (CIS: Programming in Java Certificate of Achievement)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9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4400" b="1" dirty="0">
                <a:ea typeface="+mj-ea"/>
                <a:cs typeface="+mj-cs"/>
              </a:rPr>
              <a:t>III.    Student Learning Outcomes</a:t>
            </a:r>
            <a:br>
              <a:rPr lang="en-US" altLang="en-US" sz="4400" b="1" dirty="0">
                <a:ea typeface="+mj-ea"/>
                <a:cs typeface="+mj-cs"/>
              </a:rPr>
            </a:br>
            <a:r>
              <a:rPr lang="en-US" altLang="en-US" sz="4400" b="1" dirty="0">
                <a:ea typeface="+mj-ea"/>
                <a:cs typeface="+mj-cs"/>
              </a:rPr>
              <a:t>Institutional Level </a:t>
            </a:r>
            <a:r>
              <a:rPr lang="en-US" altLang="en-US" sz="1800" b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(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Institutional Core Competencies)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5029200"/>
          </a:xfrm>
        </p:spPr>
        <p:txBody>
          <a:bodyPr>
            <a:normAutofit/>
          </a:bodyPr>
          <a:lstStyle/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chemeClr val="bg1">
                  <a:lumMod val="75000"/>
                </a:schemeClr>
              </a:solidFill>
              <a:latin typeface="Arial"/>
            </a:endParaRPr>
          </a:p>
          <a:p>
            <a:pPr marL="463550" indent="-463550">
              <a:buFont typeface="Wingdings" pitchFamily="2" charset="2"/>
              <a:buChar char="ü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/>
              </a:rPr>
              <a:t>Communication and expression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/>
              </a:rPr>
              <a:t>Information literacy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/>
              </a:rPr>
              <a:t>Physical/mental wellness and personal responsibility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/>
              </a:rPr>
              <a:t>Civic capacity for global, cultural, social and environmental justice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/>
              </a:rPr>
              <a:t>Critical thinking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7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III. First task on </a:t>
            </a:r>
            <a:r>
              <a:rPr lang="en-US" sz="9600" b="1" dirty="0" err="1">
                <a:solidFill>
                  <a:schemeClr val="bg1">
                    <a:lumMod val="75000"/>
                  </a:schemeClr>
                </a:solidFill>
              </a:rPr>
              <a:t>eLumen</a:t>
            </a:r>
            <a:endParaRPr lang="en-US" sz="9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62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</a:rPr>
                <a:t>Design Java programs for the Android platform.</a:t>
              </a:r>
              <a:endParaRPr lang="en-US" sz="20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619500" y="3214757"/>
              <a:ext cx="1905000" cy="731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dirty="0">
                  <a:solidFill>
                    <a:srgbClr val="FFC000"/>
                  </a:solidFill>
                  <a:latin typeface="Calibri" pitchFamily="34" charset="0"/>
                </a:rPr>
                <a:t>Communication and expression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695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832C83B2-1C3E-2711-1594-2C48DA79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5062202"/>
              <a:ext cx="4572000" cy="7800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</a:rPr>
                <a:t>Design mobile applications using object-oriented methodology and advanced Java concepts using Android Development Kit.</a:t>
              </a:r>
              <a:endParaRPr lang="en-US" b="1" dirty="0"/>
            </a:p>
          </p:txBody>
        </p:sp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4AB45F72-FBA2-4A95-14BF-9A6E9D8AD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503" y="1966458"/>
            <a:ext cx="1169194" cy="6569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solidFill>
                  <a:srgbClr val="FFC000"/>
                </a:solidFill>
                <a:latin typeface="Calibri" pitchFamily="34" charset="0"/>
              </a:rPr>
              <a:t>Critical</a:t>
            </a:r>
          </a:p>
          <a:p>
            <a:r>
              <a:rPr lang="en-US" sz="2000" b="1" dirty="0">
                <a:solidFill>
                  <a:srgbClr val="FFC000"/>
                </a:solidFill>
                <a:latin typeface="Calibri" pitchFamily="34" charset="0"/>
              </a:rPr>
              <a:t>thinking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013364B-1D69-2409-E532-AC5B41867BD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72161" y="4348161"/>
            <a:ext cx="717765" cy="644312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A7965B-C6F7-4CA6-24F2-3B0018FD2E1C}"/>
              </a:ext>
            </a:extLst>
          </p:cNvPr>
          <p:cNvCxnSpPr>
            <a:cxnSpLocks/>
            <a:endCxn id="19" idx="1"/>
          </p:cNvCxnSpPr>
          <p:nvPr/>
        </p:nvCxnSpPr>
        <p:spPr>
          <a:xfrm rot="5400000" flipH="1" flipV="1">
            <a:off x="2303506" y="3814467"/>
            <a:ext cx="1830488" cy="80150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435EDB9-47EB-11B6-0A15-E4481DCFB4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83687" y="3103385"/>
            <a:ext cx="2682166" cy="1601465"/>
          </a:xfrm>
          <a:prstGeom prst="curvedConnector3">
            <a:avLst>
              <a:gd name="adj1" fmla="val 8198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074F64-0E6D-9114-5985-A58042518FFE}"/>
              </a:ext>
            </a:extLst>
          </p:cNvPr>
          <p:cNvSpPr txBox="1"/>
          <p:nvPr/>
        </p:nvSpPr>
        <p:spPr>
          <a:xfrm>
            <a:off x="1371600" y="1700279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1353238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562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latin typeface="+mj-lt"/>
                <a:ea typeface="+mj-ea"/>
                <a:cs typeface="+mj-cs"/>
              </a:rPr>
              <a:t>Attendees will be able to guide others to complete an assessment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771098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7132503"/>
              </p:ext>
            </p:extLst>
          </p:nvPr>
        </p:nvGraphicFramePr>
        <p:xfrm>
          <a:off x="304800" y="762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77BCE1-88B1-21CA-E7B6-8A8F2FEA7AE1}"/>
              </a:ext>
            </a:extLst>
          </p:cNvPr>
          <p:cNvSpPr txBox="1"/>
          <p:nvPr/>
        </p:nvSpPr>
        <p:spPr>
          <a:xfrm>
            <a:off x="3505200" y="2743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Assess each course at least once per revision cycle = once every five years minimum*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3C246-8656-D497-2BCF-B4898923877C}"/>
              </a:ext>
            </a:extLst>
          </p:cNvPr>
          <p:cNvSpPr txBox="1"/>
          <p:nvPr/>
        </p:nvSpPr>
        <p:spPr>
          <a:xfrm>
            <a:off x="5867400" y="594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*Core courses should be assessed continually</a:t>
            </a:r>
          </a:p>
        </p:txBody>
      </p:sp>
    </p:spTree>
    <p:extLst>
      <p:ext uri="{BB962C8B-B14F-4D97-AF65-F5344CB8AC3E}">
        <p14:creationId xmlns:p14="http://schemas.microsoft.com/office/powerpoint/2010/main" val="2300869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Must use the </a:t>
            </a:r>
            <a:r>
              <a:rPr lang="en-US" sz="3600" b="1" dirty="0">
                <a:ea typeface="+mj-ea"/>
                <a:cs typeface="+mj-cs"/>
                <a:hlinkClick r:id="rId3"/>
              </a:rPr>
              <a:t>Student Learning Outcome</a:t>
            </a:r>
            <a:r>
              <a:rPr lang="en-US" sz="3600" b="1" dirty="0">
                <a:ea typeface="+mj-ea"/>
                <a:cs typeface="+mj-cs"/>
              </a:rPr>
              <a:t> verbatim from the Course Outline of Record</a:t>
            </a:r>
          </a:p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Enter Assessment directly into Microsoft form:</a:t>
            </a:r>
            <a:r>
              <a:rPr lang="en-US" sz="3600" b="0" i="0" dirty="0">
                <a:solidFill>
                  <a:srgbClr val="414042"/>
                </a:solidFill>
                <a:effectLst/>
                <a:latin typeface="Open Sans"/>
              </a:rPr>
              <a:t> </a:t>
            </a:r>
            <a:r>
              <a:rPr lang="en-US" sz="3600" b="0" i="0" u="sng" dirty="0">
                <a:solidFill>
                  <a:srgbClr val="376FB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SLO Course Assessment</a:t>
            </a: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6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4" y="17526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761764" y="18642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2B3CA-5978-53A7-95AD-2D9EEA6EAAB5}"/>
              </a:ext>
            </a:extLst>
          </p:cNvPr>
          <p:cNvSpPr txBox="1"/>
          <p:nvPr/>
        </p:nvSpPr>
        <p:spPr>
          <a:xfrm>
            <a:off x="499346" y="1979611"/>
            <a:ext cx="80350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Select your Division *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the name of your department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the name of the course with section. For example, MATH 22-50Z *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CRN# for course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SLO Statement(s) As it (they) appear on the Course Outline of Record. You may assess one or more at a time.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Academic Year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Quarter of Assessment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Modality of class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Method of Assessment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Elaborate on Assessment Method *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8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854D5-77AE-DEB2-9D4F-0F0D64A67EFB}"/>
              </a:ext>
            </a:extLst>
          </p:cNvPr>
          <p:cNvSpPr txBox="1"/>
          <p:nvPr/>
        </p:nvSpPr>
        <p:spPr>
          <a:xfrm>
            <a:off x="1219200" y="1905506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Assessment Data Summary </a:t>
            </a:r>
          </a:p>
          <a:p>
            <a:endParaRPr lang="en-US" sz="2400" dirty="0"/>
          </a:p>
          <a:p>
            <a:r>
              <a:rPr lang="en-US" sz="2400" dirty="0"/>
              <a:t>Approximate the number of students in the class that exceeded expectation, met expectations, approaches expectations, do not meet expectations, and N/A not applicable (such as withdrew from course or did not participate in assessment for any reason)</a:t>
            </a:r>
          </a:p>
        </p:txBody>
      </p:sp>
    </p:spTree>
    <p:extLst>
      <p:ext uri="{BB962C8B-B14F-4D97-AF65-F5344CB8AC3E}">
        <p14:creationId xmlns:p14="http://schemas.microsoft.com/office/powerpoint/2010/main" val="399043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854D5-77AE-DEB2-9D4F-0F0D64A67EFB}"/>
              </a:ext>
            </a:extLst>
          </p:cNvPr>
          <p:cNvSpPr txBox="1"/>
          <p:nvPr/>
        </p:nvSpPr>
        <p:spPr>
          <a:xfrm>
            <a:off x="838200" y="2108854"/>
            <a:ext cx="7696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11. Number of students exceeding expectations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12. Number of students meeting expectations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13. Number of students approaching expectations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14. Number of students who do not meet this/these outcome(s)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15. N/A Not Applicable (withdrew, absent, ...)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16. Reflection *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17. Enhancement/Action *</a:t>
            </a:r>
          </a:p>
        </p:txBody>
      </p:sp>
    </p:spTree>
    <p:extLst>
      <p:ext uri="{BB962C8B-B14F-4D97-AF65-F5344CB8AC3E}">
        <p14:creationId xmlns:p14="http://schemas.microsoft.com/office/powerpoint/2010/main" val="188728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4384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87437" lvl="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Entering an assessment ASAP</a:t>
            </a:r>
          </a:p>
          <a:p>
            <a:pPr marL="1087437" lvl="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endParaRPr lang="en-US" sz="2800" b="1" dirty="0"/>
          </a:p>
          <a:p>
            <a:pPr marL="1087437" lvl="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Review and renaming of outcome types</a:t>
            </a:r>
            <a:br>
              <a:rPr lang="en-US" sz="2800" b="1" dirty="0"/>
            </a:br>
            <a:endParaRPr lang="en-US" sz="2800" b="1" dirty="0"/>
          </a:p>
          <a:p>
            <a:pPr marL="1087437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First task on </a:t>
            </a:r>
            <a:r>
              <a:rPr lang="en-US" sz="2800" b="1" dirty="0" err="1"/>
              <a:t>eLumen</a:t>
            </a:r>
            <a:r>
              <a:rPr lang="en-US" sz="2800" b="1" dirty="0"/>
              <a:t> </a:t>
            </a:r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1E867A-7FDE-2BDE-DACE-5DD32F24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I. How do document an assessment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2F52C-4258-61ED-EA5B-71851B134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2913"/>
            <a:ext cx="9144000" cy="49053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785C1A-D839-7631-5B2B-284A298FF7D8}"/>
              </a:ext>
            </a:extLst>
          </p:cNvPr>
          <p:cNvSpPr/>
          <p:nvPr/>
        </p:nvSpPr>
        <p:spPr>
          <a:xfrm>
            <a:off x="2667000" y="5033240"/>
            <a:ext cx="1849582" cy="1323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755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2F937-EC7D-44CD-9A62-97CBC6D2C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5" r="1363" b="3664"/>
          <a:stretch/>
        </p:blipFill>
        <p:spPr>
          <a:xfrm>
            <a:off x="0" y="1584614"/>
            <a:ext cx="9019309" cy="41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6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7241F-C26A-4AC7-B561-0D613DD90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33" r="1061" b="6765"/>
          <a:stretch/>
        </p:blipFill>
        <p:spPr>
          <a:xfrm>
            <a:off x="48490" y="1577687"/>
            <a:ext cx="9047018" cy="39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2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438F3D-124F-4077-8CB8-054AC554B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99" r="1818" b="10360"/>
          <a:stretch/>
        </p:blipFill>
        <p:spPr>
          <a:xfrm>
            <a:off x="41563" y="1937902"/>
            <a:ext cx="8977745" cy="38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9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II. Review and renaming of outcome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98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LEARNING OUTCOMES -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pPr marL="285750" indent="-857250">
              <a:spcBef>
                <a:spcPts val="0"/>
              </a:spcBef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Course Level (CSLO)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Program Level (PSLO)</a:t>
            </a:r>
          </a:p>
          <a:p>
            <a:pPr marL="1487488" indent="0">
              <a:spcBef>
                <a:spcPts val="0"/>
              </a:spcBef>
              <a:spcAft>
                <a:spcPts val="600"/>
              </a:spcAft>
            </a:pPr>
            <a:r>
              <a:rPr lang="en-US" altLang="en-US" sz="3600" b="1" dirty="0">
                <a:ea typeface="+mj-ea"/>
                <a:cs typeface="+mj-cs"/>
              </a:rPr>
              <a:t>Institutional Level (ISLO)</a:t>
            </a:r>
          </a:p>
          <a:p>
            <a:pPr marL="860425" indent="-860425">
              <a:spcBef>
                <a:spcPts val="0"/>
              </a:spcBef>
              <a:spcAft>
                <a:spcPts val="600"/>
              </a:spcAft>
              <a:buFont typeface="+mj-lt"/>
              <a:buAutoNum type="romanUcPeriod" startAt="2"/>
            </a:pPr>
            <a:r>
              <a:rPr lang="en-US" altLang="en-US" sz="3600" b="1" dirty="0"/>
              <a:t>Student Services Learning Outcomes</a:t>
            </a:r>
          </a:p>
          <a:p>
            <a:pPr marL="860425" indent="-860425">
              <a:spcBef>
                <a:spcPts val="0"/>
              </a:spcBef>
              <a:spcAft>
                <a:spcPts val="600"/>
              </a:spcAft>
              <a:buFont typeface="+mj-lt"/>
              <a:buAutoNum type="romanUcPeriod" startAt="2"/>
            </a:pPr>
            <a:r>
              <a:rPr lang="en-US" altLang="en-US" sz="3600" b="1" dirty="0"/>
              <a:t>Administrative Unit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4125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11713</TotalTime>
  <Words>744</Words>
  <Application>Microsoft Office PowerPoint</Application>
  <PresentationFormat>On-screen Show (4:3)</PresentationFormat>
  <Paragraphs>140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Open Sans</vt:lpstr>
      <vt:lpstr>Verdana</vt:lpstr>
      <vt:lpstr>Wingdings</vt:lpstr>
      <vt:lpstr>Wingdings 2</vt:lpstr>
      <vt:lpstr>Custom Design</vt:lpstr>
      <vt:lpstr>Solstice</vt:lpstr>
      <vt:lpstr>Office Theme</vt:lpstr>
      <vt:lpstr>1_Office Theme</vt:lpstr>
      <vt:lpstr>   Student Learning Outcome Process Rebuild </vt:lpstr>
      <vt:lpstr>Outcomes</vt:lpstr>
      <vt:lpstr>Contents</vt:lpstr>
      <vt:lpstr>I. How do document an assessment</vt:lpstr>
      <vt:lpstr>PowerPoint Presentation</vt:lpstr>
      <vt:lpstr>PowerPoint Presentation</vt:lpstr>
      <vt:lpstr>PowerPoint Presentation</vt:lpstr>
      <vt:lpstr>II. Review and renaming of outcome types</vt:lpstr>
      <vt:lpstr>LEARNING OUTCOMES - TYPES</vt:lpstr>
      <vt:lpstr>II.Student Services Learning Outcomes</vt:lpstr>
      <vt:lpstr>Example SSLO</vt:lpstr>
      <vt:lpstr>III. Administrative Unit Outcomes</vt:lpstr>
      <vt:lpstr>Example AUO</vt:lpstr>
      <vt:lpstr>I.     Student Learning Outcomes Course Level</vt:lpstr>
      <vt:lpstr>II.    Student Learning Outcomes Program Level</vt:lpstr>
      <vt:lpstr>III.    Student Learning Outcomes Institutional Level (Institutional Core Competencies)</vt:lpstr>
      <vt:lpstr>III. First task on eLumen</vt:lpstr>
      <vt:lpstr>PowerPoint Presentation</vt:lpstr>
      <vt:lpstr>PowerPoint Presentation</vt:lpstr>
      <vt:lpstr>PowerPoint Presentation</vt:lpstr>
      <vt:lpstr>Your Assignment</vt:lpstr>
      <vt:lpstr>Your Assignment</vt:lpstr>
      <vt:lpstr>Your Assignment</vt:lpstr>
      <vt:lpstr>Your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 Pape</cp:lastModifiedBy>
  <cp:revision>136</cp:revision>
  <dcterms:created xsi:type="dcterms:W3CDTF">2011-02-12T23:18:37Z</dcterms:created>
  <dcterms:modified xsi:type="dcterms:W3CDTF">2023-02-10T20:34:09Z</dcterms:modified>
</cp:coreProperties>
</file>