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2" r:id="rId5"/>
    <p:sldId id="263" r:id="rId6"/>
    <p:sldId id="264" r:id="rId7"/>
    <p:sldId id="259"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6BF7F-4862-4DE3-4D31-80CDF1E3C7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F8C26F-C79E-AE6C-FF3D-34E944722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5AC21E-9C84-27E2-848A-9BB869513676}"/>
              </a:ext>
            </a:extLst>
          </p:cNvPr>
          <p:cNvSpPr>
            <a:spLocks noGrp="1"/>
          </p:cNvSpPr>
          <p:nvPr>
            <p:ph type="dt" sz="half" idx="10"/>
          </p:nvPr>
        </p:nvSpPr>
        <p:spPr/>
        <p:txBody>
          <a:bodyPr/>
          <a:lstStyle/>
          <a:p>
            <a:fld id="{0DE4A7A8-7157-479D-B181-F7E8EE51E628}" type="datetimeFigureOut">
              <a:rPr lang="en-US" smtClean="0"/>
              <a:t>2/27/2024</a:t>
            </a:fld>
            <a:endParaRPr lang="en-US"/>
          </a:p>
        </p:txBody>
      </p:sp>
      <p:sp>
        <p:nvSpPr>
          <p:cNvPr id="5" name="Footer Placeholder 4">
            <a:extLst>
              <a:ext uri="{FF2B5EF4-FFF2-40B4-BE49-F238E27FC236}">
                <a16:creationId xmlns:a16="http://schemas.microsoft.com/office/drawing/2014/main" id="{0B496C53-7398-F7B5-43BC-5AB43C538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0C61BC-BC77-D3AA-17DA-BE3EE8E50E44}"/>
              </a:ext>
            </a:extLst>
          </p:cNvPr>
          <p:cNvSpPr>
            <a:spLocks noGrp="1"/>
          </p:cNvSpPr>
          <p:nvPr>
            <p:ph type="sldNum" sz="quarter" idx="12"/>
          </p:nvPr>
        </p:nvSpPr>
        <p:spPr/>
        <p:txBody>
          <a:bodyPr/>
          <a:lstStyle/>
          <a:p>
            <a:fld id="{A68EFEA2-F46B-4308-A259-BD0695CEEB3F}" type="slidenum">
              <a:rPr lang="en-US" smtClean="0"/>
              <a:t>‹#›</a:t>
            </a:fld>
            <a:endParaRPr lang="en-US"/>
          </a:p>
        </p:txBody>
      </p:sp>
    </p:spTree>
    <p:extLst>
      <p:ext uri="{BB962C8B-B14F-4D97-AF65-F5344CB8AC3E}">
        <p14:creationId xmlns:p14="http://schemas.microsoft.com/office/powerpoint/2010/main" val="103115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06E46-EF3F-9981-82BE-76E5B65AE7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F00291-DC65-15C2-1B9B-66D9C54995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DDC3D7-82D5-8E15-EB68-201C366613A9}"/>
              </a:ext>
            </a:extLst>
          </p:cNvPr>
          <p:cNvSpPr>
            <a:spLocks noGrp="1"/>
          </p:cNvSpPr>
          <p:nvPr>
            <p:ph type="dt" sz="half" idx="10"/>
          </p:nvPr>
        </p:nvSpPr>
        <p:spPr/>
        <p:txBody>
          <a:bodyPr/>
          <a:lstStyle/>
          <a:p>
            <a:fld id="{0DE4A7A8-7157-479D-B181-F7E8EE51E628}" type="datetimeFigureOut">
              <a:rPr lang="en-US" smtClean="0"/>
              <a:t>2/27/2024</a:t>
            </a:fld>
            <a:endParaRPr lang="en-US"/>
          </a:p>
        </p:txBody>
      </p:sp>
      <p:sp>
        <p:nvSpPr>
          <p:cNvPr id="5" name="Footer Placeholder 4">
            <a:extLst>
              <a:ext uri="{FF2B5EF4-FFF2-40B4-BE49-F238E27FC236}">
                <a16:creationId xmlns:a16="http://schemas.microsoft.com/office/drawing/2014/main" id="{0175AB15-BAC9-4FF3-C788-F7DC0E2869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48C06-6177-79DE-1638-230EF0833FBA}"/>
              </a:ext>
            </a:extLst>
          </p:cNvPr>
          <p:cNvSpPr>
            <a:spLocks noGrp="1"/>
          </p:cNvSpPr>
          <p:nvPr>
            <p:ph type="sldNum" sz="quarter" idx="12"/>
          </p:nvPr>
        </p:nvSpPr>
        <p:spPr/>
        <p:txBody>
          <a:bodyPr/>
          <a:lstStyle/>
          <a:p>
            <a:fld id="{A68EFEA2-F46B-4308-A259-BD0695CEEB3F}" type="slidenum">
              <a:rPr lang="en-US" smtClean="0"/>
              <a:t>‹#›</a:t>
            </a:fld>
            <a:endParaRPr lang="en-US"/>
          </a:p>
        </p:txBody>
      </p:sp>
    </p:spTree>
    <p:extLst>
      <p:ext uri="{BB962C8B-B14F-4D97-AF65-F5344CB8AC3E}">
        <p14:creationId xmlns:p14="http://schemas.microsoft.com/office/powerpoint/2010/main" val="2512028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CFB1FD-2613-33F8-6D67-D09AC32A66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108C6A-5BF9-4127-19CB-FCF3B55B3E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8A953-6CDB-9C31-4059-90A4806027D5}"/>
              </a:ext>
            </a:extLst>
          </p:cNvPr>
          <p:cNvSpPr>
            <a:spLocks noGrp="1"/>
          </p:cNvSpPr>
          <p:nvPr>
            <p:ph type="dt" sz="half" idx="10"/>
          </p:nvPr>
        </p:nvSpPr>
        <p:spPr/>
        <p:txBody>
          <a:bodyPr/>
          <a:lstStyle/>
          <a:p>
            <a:fld id="{0DE4A7A8-7157-479D-B181-F7E8EE51E628}" type="datetimeFigureOut">
              <a:rPr lang="en-US" smtClean="0"/>
              <a:t>2/27/2024</a:t>
            </a:fld>
            <a:endParaRPr lang="en-US"/>
          </a:p>
        </p:txBody>
      </p:sp>
      <p:sp>
        <p:nvSpPr>
          <p:cNvPr id="5" name="Footer Placeholder 4">
            <a:extLst>
              <a:ext uri="{FF2B5EF4-FFF2-40B4-BE49-F238E27FC236}">
                <a16:creationId xmlns:a16="http://schemas.microsoft.com/office/drawing/2014/main" id="{EC2146D3-3157-FC4C-B318-47DA4E636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87997-AEFC-B4CE-1E2F-DD022174E917}"/>
              </a:ext>
            </a:extLst>
          </p:cNvPr>
          <p:cNvSpPr>
            <a:spLocks noGrp="1"/>
          </p:cNvSpPr>
          <p:nvPr>
            <p:ph type="sldNum" sz="quarter" idx="12"/>
          </p:nvPr>
        </p:nvSpPr>
        <p:spPr/>
        <p:txBody>
          <a:bodyPr/>
          <a:lstStyle/>
          <a:p>
            <a:fld id="{A68EFEA2-F46B-4308-A259-BD0695CEEB3F}" type="slidenum">
              <a:rPr lang="en-US" smtClean="0"/>
              <a:t>‹#›</a:t>
            </a:fld>
            <a:endParaRPr lang="en-US"/>
          </a:p>
        </p:txBody>
      </p:sp>
    </p:spTree>
    <p:extLst>
      <p:ext uri="{BB962C8B-B14F-4D97-AF65-F5344CB8AC3E}">
        <p14:creationId xmlns:p14="http://schemas.microsoft.com/office/powerpoint/2010/main" val="78747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7DBE9-93CD-5104-DE7B-B4798761C5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684DBD-7AF3-267F-9703-D20FD12216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592F3F-BBAF-EF62-8819-7153B17FCCD7}"/>
              </a:ext>
            </a:extLst>
          </p:cNvPr>
          <p:cNvSpPr>
            <a:spLocks noGrp="1"/>
          </p:cNvSpPr>
          <p:nvPr>
            <p:ph type="dt" sz="half" idx="10"/>
          </p:nvPr>
        </p:nvSpPr>
        <p:spPr/>
        <p:txBody>
          <a:bodyPr/>
          <a:lstStyle/>
          <a:p>
            <a:fld id="{0DE4A7A8-7157-479D-B181-F7E8EE51E628}" type="datetimeFigureOut">
              <a:rPr lang="en-US" smtClean="0"/>
              <a:t>2/27/2024</a:t>
            </a:fld>
            <a:endParaRPr lang="en-US"/>
          </a:p>
        </p:txBody>
      </p:sp>
      <p:sp>
        <p:nvSpPr>
          <p:cNvPr id="5" name="Footer Placeholder 4">
            <a:extLst>
              <a:ext uri="{FF2B5EF4-FFF2-40B4-BE49-F238E27FC236}">
                <a16:creationId xmlns:a16="http://schemas.microsoft.com/office/drawing/2014/main" id="{12A1A6F4-A6AB-19E8-BC6D-3B5B99223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221CB-DDC5-8B6C-28B4-93646AFC2E88}"/>
              </a:ext>
            </a:extLst>
          </p:cNvPr>
          <p:cNvSpPr>
            <a:spLocks noGrp="1"/>
          </p:cNvSpPr>
          <p:nvPr>
            <p:ph type="sldNum" sz="quarter" idx="12"/>
          </p:nvPr>
        </p:nvSpPr>
        <p:spPr/>
        <p:txBody>
          <a:bodyPr/>
          <a:lstStyle/>
          <a:p>
            <a:fld id="{A68EFEA2-F46B-4308-A259-BD0695CEEB3F}" type="slidenum">
              <a:rPr lang="en-US" smtClean="0"/>
              <a:t>‹#›</a:t>
            </a:fld>
            <a:endParaRPr lang="en-US"/>
          </a:p>
        </p:txBody>
      </p:sp>
    </p:spTree>
    <p:extLst>
      <p:ext uri="{BB962C8B-B14F-4D97-AF65-F5344CB8AC3E}">
        <p14:creationId xmlns:p14="http://schemas.microsoft.com/office/powerpoint/2010/main" val="117613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6E55-3D9A-04AF-A2C8-888D8CB18E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3AD5C1-1A12-F981-2B57-9C95B1C3B5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BC1262-82CF-3ECF-18F4-007789D37D0F}"/>
              </a:ext>
            </a:extLst>
          </p:cNvPr>
          <p:cNvSpPr>
            <a:spLocks noGrp="1"/>
          </p:cNvSpPr>
          <p:nvPr>
            <p:ph type="dt" sz="half" idx="10"/>
          </p:nvPr>
        </p:nvSpPr>
        <p:spPr/>
        <p:txBody>
          <a:bodyPr/>
          <a:lstStyle/>
          <a:p>
            <a:fld id="{0DE4A7A8-7157-479D-B181-F7E8EE51E628}" type="datetimeFigureOut">
              <a:rPr lang="en-US" smtClean="0"/>
              <a:t>2/27/2024</a:t>
            </a:fld>
            <a:endParaRPr lang="en-US"/>
          </a:p>
        </p:txBody>
      </p:sp>
      <p:sp>
        <p:nvSpPr>
          <p:cNvPr id="5" name="Footer Placeholder 4">
            <a:extLst>
              <a:ext uri="{FF2B5EF4-FFF2-40B4-BE49-F238E27FC236}">
                <a16:creationId xmlns:a16="http://schemas.microsoft.com/office/drawing/2014/main" id="{2A7DE38D-BB63-EA8E-04D3-AA316E6D8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A184B-DAA2-09DC-2625-2112CBD0C469}"/>
              </a:ext>
            </a:extLst>
          </p:cNvPr>
          <p:cNvSpPr>
            <a:spLocks noGrp="1"/>
          </p:cNvSpPr>
          <p:nvPr>
            <p:ph type="sldNum" sz="quarter" idx="12"/>
          </p:nvPr>
        </p:nvSpPr>
        <p:spPr/>
        <p:txBody>
          <a:bodyPr/>
          <a:lstStyle/>
          <a:p>
            <a:fld id="{A68EFEA2-F46B-4308-A259-BD0695CEEB3F}" type="slidenum">
              <a:rPr lang="en-US" smtClean="0"/>
              <a:t>‹#›</a:t>
            </a:fld>
            <a:endParaRPr lang="en-US"/>
          </a:p>
        </p:txBody>
      </p:sp>
    </p:spTree>
    <p:extLst>
      <p:ext uri="{BB962C8B-B14F-4D97-AF65-F5344CB8AC3E}">
        <p14:creationId xmlns:p14="http://schemas.microsoft.com/office/powerpoint/2010/main" val="1081252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AA7C3-ABF2-FAF2-5A8C-D724E80C8E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9C6488-1A3C-C4DD-2267-BBC1245C41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F53A74-5CB0-FD83-2333-B44EE6354C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6E159-45A4-A081-862C-76D9F2CC374E}"/>
              </a:ext>
            </a:extLst>
          </p:cNvPr>
          <p:cNvSpPr>
            <a:spLocks noGrp="1"/>
          </p:cNvSpPr>
          <p:nvPr>
            <p:ph type="dt" sz="half" idx="10"/>
          </p:nvPr>
        </p:nvSpPr>
        <p:spPr/>
        <p:txBody>
          <a:bodyPr/>
          <a:lstStyle/>
          <a:p>
            <a:fld id="{0DE4A7A8-7157-479D-B181-F7E8EE51E628}" type="datetimeFigureOut">
              <a:rPr lang="en-US" smtClean="0"/>
              <a:t>2/27/2024</a:t>
            </a:fld>
            <a:endParaRPr lang="en-US"/>
          </a:p>
        </p:txBody>
      </p:sp>
      <p:sp>
        <p:nvSpPr>
          <p:cNvPr id="6" name="Footer Placeholder 5">
            <a:extLst>
              <a:ext uri="{FF2B5EF4-FFF2-40B4-BE49-F238E27FC236}">
                <a16:creationId xmlns:a16="http://schemas.microsoft.com/office/drawing/2014/main" id="{73567E3A-D9F3-9BF6-A090-A569EA7A54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E1198-F2B5-0782-FDD5-8DF7D701829F}"/>
              </a:ext>
            </a:extLst>
          </p:cNvPr>
          <p:cNvSpPr>
            <a:spLocks noGrp="1"/>
          </p:cNvSpPr>
          <p:nvPr>
            <p:ph type="sldNum" sz="quarter" idx="12"/>
          </p:nvPr>
        </p:nvSpPr>
        <p:spPr/>
        <p:txBody>
          <a:bodyPr/>
          <a:lstStyle/>
          <a:p>
            <a:fld id="{A68EFEA2-F46B-4308-A259-BD0695CEEB3F}" type="slidenum">
              <a:rPr lang="en-US" smtClean="0"/>
              <a:t>‹#›</a:t>
            </a:fld>
            <a:endParaRPr lang="en-US"/>
          </a:p>
        </p:txBody>
      </p:sp>
    </p:spTree>
    <p:extLst>
      <p:ext uri="{BB962C8B-B14F-4D97-AF65-F5344CB8AC3E}">
        <p14:creationId xmlns:p14="http://schemas.microsoft.com/office/powerpoint/2010/main" val="418787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6FE5C-D1BA-7ECE-8D6C-0075366B1F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142A36-8BBA-9B40-5509-048FAB1443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258746-D8ED-E826-54DD-BA0917DA97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A9F530-107A-F6E6-529B-6BDDB37473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D0E093-12A7-ADBB-B3FE-E10CC53FD2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5B1B8D-CCE5-A039-0D0C-7078C40EC21B}"/>
              </a:ext>
            </a:extLst>
          </p:cNvPr>
          <p:cNvSpPr>
            <a:spLocks noGrp="1"/>
          </p:cNvSpPr>
          <p:nvPr>
            <p:ph type="dt" sz="half" idx="10"/>
          </p:nvPr>
        </p:nvSpPr>
        <p:spPr/>
        <p:txBody>
          <a:bodyPr/>
          <a:lstStyle/>
          <a:p>
            <a:fld id="{0DE4A7A8-7157-479D-B181-F7E8EE51E628}" type="datetimeFigureOut">
              <a:rPr lang="en-US" smtClean="0"/>
              <a:t>2/27/2024</a:t>
            </a:fld>
            <a:endParaRPr lang="en-US"/>
          </a:p>
        </p:txBody>
      </p:sp>
      <p:sp>
        <p:nvSpPr>
          <p:cNvPr id="8" name="Footer Placeholder 7">
            <a:extLst>
              <a:ext uri="{FF2B5EF4-FFF2-40B4-BE49-F238E27FC236}">
                <a16:creationId xmlns:a16="http://schemas.microsoft.com/office/drawing/2014/main" id="{F3ECBCE9-D615-6DE3-CD7B-E21FE04201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3AA987-C66F-731C-24A6-1C414AF1A949}"/>
              </a:ext>
            </a:extLst>
          </p:cNvPr>
          <p:cNvSpPr>
            <a:spLocks noGrp="1"/>
          </p:cNvSpPr>
          <p:nvPr>
            <p:ph type="sldNum" sz="quarter" idx="12"/>
          </p:nvPr>
        </p:nvSpPr>
        <p:spPr/>
        <p:txBody>
          <a:bodyPr/>
          <a:lstStyle/>
          <a:p>
            <a:fld id="{A68EFEA2-F46B-4308-A259-BD0695CEEB3F}" type="slidenum">
              <a:rPr lang="en-US" smtClean="0"/>
              <a:t>‹#›</a:t>
            </a:fld>
            <a:endParaRPr lang="en-US"/>
          </a:p>
        </p:txBody>
      </p:sp>
    </p:spTree>
    <p:extLst>
      <p:ext uri="{BB962C8B-B14F-4D97-AF65-F5344CB8AC3E}">
        <p14:creationId xmlns:p14="http://schemas.microsoft.com/office/powerpoint/2010/main" val="2500640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3163-73AD-73CD-A927-9EAD52A6D6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986D0F-7230-B77C-E0CC-C1EB366E5C5F}"/>
              </a:ext>
            </a:extLst>
          </p:cNvPr>
          <p:cNvSpPr>
            <a:spLocks noGrp="1"/>
          </p:cNvSpPr>
          <p:nvPr>
            <p:ph type="dt" sz="half" idx="10"/>
          </p:nvPr>
        </p:nvSpPr>
        <p:spPr/>
        <p:txBody>
          <a:bodyPr/>
          <a:lstStyle/>
          <a:p>
            <a:fld id="{0DE4A7A8-7157-479D-B181-F7E8EE51E628}" type="datetimeFigureOut">
              <a:rPr lang="en-US" smtClean="0"/>
              <a:t>2/27/2024</a:t>
            </a:fld>
            <a:endParaRPr lang="en-US"/>
          </a:p>
        </p:txBody>
      </p:sp>
      <p:sp>
        <p:nvSpPr>
          <p:cNvPr id="4" name="Footer Placeholder 3">
            <a:extLst>
              <a:ext uri="{FF2B5EF4-FFF2-40B4-BE49-F238E27FC236}">
                <a16:creationId xmlns:a16="http://schemas.microsoft.com/office/drawing/2014/main" id="{973521C3-F71D-D170-55EB-8F757F027A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FB24F-F8BF-9C6E-1E0E-44A968D40DE9}"/>
              </a:ext>
            </a:extLst>
          </p:cNvPr>
          <p:cNvSpPr>
            <a:spLocks noGrp="1"/>
          </p:cNvSpPr>
          <p:nvPr>
            <p:ph type="sldNum" sz="quarter" idx="12"/>
          </p:nvPr>
        </p:nvSpPr>
        <p:spPr/>
        <p:txBody>
          <a:bodyPr/>
          <a:lstStyle/>
          <a:p>
            <a:fld id="{A68EFEA2-F46B-4308-A259-BD0695CEEB3F}" type="slidenum">
              <a:rPr lang="en-US" smtClean="0"/>
              <a:t>‹#›</a:t>
            </a:fld>
            <a:endParaRPr lang="en-US"/>
          </a:p>
        </p:txBody>
      </p:sp>
    </p:spTree>
    <p:extLst>
      <p:ext uri="{BB962C8B-B14F-4D97-AF65-F5344CB8AC3E}">
        <p14:creationId xmlns:p14="http://schemas.microsoft.com/office/powerpoint/2010/main" val="319209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AF163-390C-02EA-8D8B-B8E27E264238}"/>
              </a:ext>
            </a:extLst>
          </p:cNvPr>
          <p:cNvSpPr>
            <a:spLocks noGrp="1"/>
          </p:cNvSpPr>
          <p:nvPr>
            <p:ph type="dt" sz="half" idx="10"/>
          </p:nvPr>
        </p:nvSpPr>
        <p:spPr/>
        <p:txBody>
          <a:bodyPr/>
          <a:lstStyle/>
          <a:p>
            <a:fld id="{0DE4A7A8-7157-479D-B181-F7E8EE51E628}" type="datetimeFigureOut">
              <a:rPr lang="en-US" smtClean="0"/>
              <a:t>2/27/2024</a:t>
            </a:fld>
            <a:endParaRPr lang="en-US"/>
          </a:p>
        </p:txBody>
      </p:sp>
      <p:sp>
        <p:nvSpPr>
          <p:cNvPr id="3" name="Footer Placeholder 2">
            <a:extLst>
              <a:ext uri="{FF2B5EF4-FFF2-40B4-BE49-F238E27FC236}">
                <a16:creationId xmlns:a16="http://schemas.microsoft.com/office/drawing/2014/main" id="{C87AFD6B-A7F9-2FB6-8E8F-01A6CFE69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565529-6261-C4D8-1B2F-C78CAA6257DA}"/>
              </a:ext>
            </a:extLst>
          </p:cNvPr>
          <p:cNvSpPr>
            <a:spLocks noGrp="1"/>
          </p:cNvSpPr>
          <p:nvPr>
            <p:ph type="sldNum" sz="quarter" idx="12"/>
          </p:nvPr>
        </p:nvSpPr>
        <p:spPr/>
        <p:txBody>
          <a:bodyPr/>
          <a:lstStyle/>
          <a:p>
            <a:fld id="{A68EFEA2-F46B-4308-A259-BD0695CEEB3F}" type="slidenum">
              <a:rPr lang="en-US" smtClean="0"/>
              <a:t>‹#›</a:t>
            </a:fld>
            <a:endParaRPr lang="en-US"/>
          </a:p>
        </p:txBody>
      </p:sp>
    </p:spTree>
    <p:extLst>
      <p:ext uri="{BB962C8B-B14F-4D97-AF65-F5344CB8AC3E}">
        <p14:creationId xmlns:p14="http://schemas.microsoft.com/office/powerpoint/2010/main" val="86615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22EE4-F59D-A992-1C96-51BC1F2595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6DC805-C15B-9BA7-008A-B225B0BA0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8E08D8-2BA7-FF6B-4577-989F50F1C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A4331C-C891-7191-A638-D13B648BB996}"/>
              </a:ext>
            </a:extLst>
          </p:cNvPr>
          <p:cNvSpPr>
            <a:spLocks noGrp="1"/>
          </p:cNvSpPr>
          <p:nvPr>
            <p:ph type="dt" sz="half" idx="10"/>
          </p:nvPr>
        </p:nvSpPr>
        <p:spPr/>
        <p:txBody>
          <a:bodyPr/>
          <a:lstStyle/>
          <a:p>
            <a:fld id="{0DE4A7A8-7157-479D-B181-F7E8EE51E628}" type="datetimeFigureOut">
              <a:rPr lang="en-US" smtClean="0"/>
              <a:t>2/27/2024</a:t>
            </a:fld>
            <a:endParaRPr lang="en-US"/>
          </a:p>
        </p:txBody>
      </p:sp>
      <p:sp>
        <p:nvSpPr>
          <p:cNvPr id="6" name="Footer Placeholder 5">
            <a:extLst>
              <a:ext uri="{FF2B5EF4-FFF2-40B4-BE49-F238E27FC236}">
                <a16:creationId xmlns:a16="http://schemas.microsoft.com/office/drawing/2014/main" id="{E1200A4B-8387-9382-C987-659AF3496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94950-9460-FA59-BD1F-7A871AC052FF}"/>
              </a:ext>
            </a:extLst>
          </p:cNvPr>
          <p:cNvSpPr>
            <a:spLocks noGrp="1"/>
          </p:cNvSpPr>
          <p:nvPr>
            <p:ph type="sldNum" sz="quarter" idx="12"/>
          </p:nvPr>
        </p:nvSpPr>
        <p:spPr/>
        <p:txBody>
          <a:bodyPr/>
          <a:lstStyle/>
          <a:p>
            <a:fld id="{A68EFEA2-F46B-4308-A259-BD0695CEEB3F}" type="slidenum">
              <a:rPr lang="en-US" smtClean="0"/>
              <a:t>‹#›</a:t>
            </a:fld>
            <a:endParaRPr lang="en-US"/>
          </a:p>
        </p:txBody>
      </p:sp>
    </p:spTree>
    <p:extLst>
      <p:ext uri="{BB962C8B-B14F-4D97-AF65-F5344CB8AC3E}">
        <p14:creationId xmlns:p14="http://schemas.microsoft.com/office/powerpoint/2010/main" val="140583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F6C6-9856-441D-5E17-C0B3C00C9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155E57-161E-68BB-3D9F-8B652C7749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4C4184-AC3A-1614-19F7-F5E954F316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4AB2E-8CF4-8B8E-A099-C316CE235B99}"/>
              </a:ext>
            </a:extLst>
          </p:cNvPr>
          <p:cNvSpPr>
            <a:spLocks noGrp="1"/>
          </p:cNvSpPr>
          <p:nvPr>
            <p:ph type="dt" sz="half" idx="10"/>
          </p:nvPr>
        </p:nvSpPr>
        <p:spPr/>
        <p:txBody>
          <a:bodyPr/>
          <a:lstStyle/>
          <a:p>
            <a:fld id="{0DE4A7A8-7157-479D-B181-F7E8EE51E628}" type="datetimeFigureOut">
              <a:rPr lang="en-US" smtClean="0"/>
              <a:t>2/27/2024</a:t>
            </a:fld>
            <a:endParaRPr lang="en-US"/>
          </a:p>
        </p:txBody>
      </p:sp>
      <p:sp>
        <p:nvSpPr>
          <p:cNvPr id="6" name="Footer Placeholder 5">
            <a:extLst>
              <a:ext uri="{FF2B5EF4-FFF2-40B4-BE49-F238E27FC236}">
                <a16:creationId xmlns:a16="http://schemas.microsoft.com/office/drawing/2014/main" id="{4801A932-8A61-0195-D379-5C97DAFE29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6A7CA-F8F6-6151-8745-CE38D86C76E8}"/>
              </a:ext>
            </a:extLst>
          </p:cNvPr>
          <p:cNvSpPr>
            <a:spLocks noGrp="1"/>
          </p:cNvSpPr>
          <p:nvPr>
            <p:ph type="sldNum" sz="quarter" idx="12"/>
          </p:nvPr>
        </p:nvSpPr>
        <p:spPr/>
        <p:txBody>
          <a:bodyPr/>
          <a:lstStyle/>
          <a:p>
            <a:fld id="{A68EFEA2-F46B-4308-A259-BD0695CEEB3F}" type="slidenum">
              <a:rPr lang="en-US" smtClean="0"/>
              <a:t>‹#›</a:t>
            </a:fld>
            <a:endParaRPr lang="en-US"/>
          </a:p>
        </p:txBody>
      </p:sp>
    </p:spTree>
    <p:extLst>
      <p:ext uri="{BB962C8B-B14F-4D97-AF65-F5344CB8AC3E}">
        <p14:creationId xmlns:p14="http://schemas.microsoft.com/office/powerpoint/2010/main" val="2761945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0A9753-CD7F-19EE-B94A-8F80B3B0BD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B72BC0-E9C3-C36A-BE2F-85A768A10B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4FAD1-FA27-6E14-DAB8-D5CCE33DC2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4A7A8-7157-479D-B181-F7E8EE51E628}" type="datetimeFigureOut">
              <a:rPr lang="en-US" smtClean="0"/>
              <a:t>2/27/2024</a:t>
            </a:fld>
            <a:endParaRPr lang="en-US"/>
          </a:p>
        </p:txBody>
      </p:sp>
      <p:sp>
        <p:nvSpPr>
          <p:cNvPr id="5" name="Footer Placeholder 4">
            <a:extLst>
              <a:ext uri="{FF2B5EF4-FFF2-40B4-BE49-F238E27FC236}">
                <a16:creationId xmlns:a16="http://schemas.microsoft.com/office/drawing/2014/main" id="{4CA6DD37-48C3-4727-2BE0-ADB3606AEF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50E0C5-AB3B-4D38-A56E-FDE21E19DC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EFEA2-F46B-4308-A259-BD0695CEEB3F}" type="slidenum">
              <a:rPr lang="en-US" smtClean="0"/>
              <a:t>‹#›</a:t>
            </a:fld>
            <a:endParaRPr lang="en-US"/>
          </a:p>
        </p:txBody>
      </p:sp>
    </p:spTree>
    <p:extLst>
      <p:ext uri="{BB962C8B-B14F-4D97-AF65-F5344CB8AC3E}">
        <p14:creationId xmlns:p14="http://schemas.microsoft.com/office/powerpoint/2010/main" val="1306662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deanza.edu/slo/"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hyperlink" Target="http://dilbert.fhda.edu/curriculum/Init_bloom.html"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34000" r="-3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C8C6F-836D-8E95-9766-BAB228AEEE05}"/>
              </a:ext>
            </a:extLst>
          </p:cNvPr>
          <p:cNvSpPr>
            <a:spLocks noGrp="1"/>
          </p:cNvSpPr>
          <p:nvPr>
            <p:ph type="ctrTitle"/>
          </p:nvPr>
        </p:nvSpPr>
        <p:spPr>
          <a:xfrm>
            <a:off x="1524000" y="1552575"/>
            <a:ext cx="9144000" cy="990600"/>
          </a:xfrm>
          <a:solidFill>
            <a:schemeClr val="accent4">
              <a:lumMod val="20000"/>
              <a:lumOff val="80000"/>
            </a:schemeClr>
          </a:solidFill>
        </p:spPr>
        <p:txBody>
          <a:bodyPr/>
          <a:lstStyle/>
          <a:p>
            <a:r>
              <a:rPr lang="en-US" dirty="0"/>
              <a:t>Student Outcomes Update</a:t>
            </a:r>
          </a:p>
        </p:txBody>
      </p:sp>
      <p:sp>
        <p:nvSpPr>
          <p:cNvPr id="3" name="Subtitle 2">
            <a:extLst>
              <a:ext uri="{FF2B5EF4-FFF2-40B4-BE49-F238E27FC236}">
                <a16:creationId xmlns:a16="http://schemas.microsoft.com/office/drawing/2014/main" id="{109673AA-9373-E71B-465D-15F6B75B3AD7}"/>
              </a:ext>
            </a:extLst>
          </p:cNvPr>
          <p:cNvSpPr>
            <a:spLocks noGrp="1"/>
          </p:cNvSpPr>
          <p:nvPr>
            <p:ph type="subTitle" idx="1"/>
          </p:nvPr>
        </p:nvSpPr>
        <p:spPr>
          <a:xfrm>
            <a:off x="3829049" y="3649663"/>
            <a:ext cx="5524501" cy="1655762"/>
          </a:xfrm>
          <a:solidFill>
            <a:schemeClr val="accent4">
              <a:lumMod val="20000"/>
              <a:lumOff val="80000"/>
            </a:schemeClr>
          </a:solidFill>
        </p:spPr>
        <p:txBody>
          <a:bodyPr/>
          <a:lstStyle/>
          <a:p>
            <a:r>
              <a:rPr lang="en-US" dirty="0"/>
              <a:t>Your SLO Coordinators:</a:t>
            </a:r>
          </a:p>
          <a:p>
            <a:r>
              <a:rPr lang="en-US" dirty="0"/>
              <a:t>Veronica Avila</a:t>
            </a:r>
          </a:p>
          <a:p>
            <a:r>
              <a:rPr lang="en-US" dirty="0"/>
              <a:t>Mary Pape</a:t>
            </a:r>
          </a:p>
        </p:txBody>
      </p:sp>
    </p:spTree>
    <p:extLst>
      <p:ext uri="{BB962C8B-B14F-4D97-AF65-F5344CB8AC3E}">
        <p14:creationId xmlns:p14="http://schemas.microsoft.com/office/powerpoint/2010/main" val="410525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52000"/>
          </a:blip>
          <a:tile tx="0" ty="0" sx="100000" sy="100000" flip="none" algn="tl"/>
        </a:blipFill>
        <a:effectLst/>
      </p:bgPr>
    </p:bg>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F70A978D-E2C0-AD96-EBA9-8C0D3ABFD858}"/>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Layer>
                </a14:imgProps>
              </a:ext>
            </a:extLst>
          </a:blip>
          <a:srcRect t="14486"/>
          <a:stretch/>
        </p:blipFill>
        <p:spPr bwMode="auto">
          <a:xfrm>
            <a:off x="530782" y="457200"/>
            <a:ext cx="11358093" cy="5210175"/>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41A8B72E-7EC8-8111-FAAF-5DA73772F404}"/>
              </a:ext>
            </a:extLst>
          </p:cNvPr>
          <p:cNvSpPr txBox="1"/>
          <p:nvPr/>
        </p:nvSpPr>
        <p:spPr>
          <a:xfrm>
            <a:off x="723900" y="5972175"/>
            <a:ext cx="11087099" cy="707886"/>
          </a:xfrm>
          <a:prstGeom prst="rect">
            <a:avLst/>
          </a:prstGeom>
          <a:noFill/>
        </p:spPr>
        <p:txBody>
          <a:bodyPr wrap="square" rtlCol="0">
            <a:spAutoFit/>
          </a:bodyPr>
          <a:lstStyle/>
          <a:p>
            <a:pPr algn="ctr"/>
            <a:r>
              <a:rPr lang="en-US" sz="4000" dirty="0">
                <a:latin typeface="Harlow Solid Italic" panose="04030604020F02020D02" pitchFamily="82" charset="0"/>
                <a:hlinkClick r:id="rId3"/>
              </a:rPr>
              <a:t>Website</a:t>
            </a:r>
            <a:r>
              <a:rPr lang="en-US" sz="4000" dirty="0">
                <a:latin typeface="Harlow Solid Italic" panose="04030604020F02020D02" pitchFamily="82" charset="0"/>
              </a:rPr>
              <a:t> has new design/organization</a:t>
            </a:r>
          </a:p>
        </p:txBody>
      </p:sp>
    </p:spTree>
    <p:extLst>
      <p:ext uri="{BB962C8B-B14F-4D97-AF65-F5344CB8AC3E}">
        <p14:creationId xmlns:p14="http://schemas.microsoft.com/office/powerpoint/2010/main" val="2062253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52000"/>
            <a:extLst>
              <a:ext uri="{BEBA8EAE-BF5A-486C-A8C5-ECC9F3942E4B}">
                <a14:imgProps xmlns:a14="http://schemas.microsoft.com/office/drawing/2010/main">
                  <a14:imgLayer r:embed="rId3">
                    <a14:imgEffect>
                      <a14:saturation sat="97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1F0A-3DED-5B44-C1EE-DCA0EA44892B}"/>
              </a:ext>
            </a:extLst>
          </p:cNvPr>
          <p:cNvSpPr>
            <a:spLocks noGrp="1"/>
          </p:cNvSpPr>
          <p:nvPr>
            <p:ph type="title"/>
          </p:nvPr>
        </p:nvSpPr>
        <p:spPr/>
        <p:txBody>
          <a:bodyPr/>
          <a:lstStyle/>
          <a:p>
            <a:r>
              <a:rPr lang="en-US" dirty="0">
                <a:latin typeface="Harlow Solid Italic" panose="04030604020F02020D02" pitchFamily="82" charset="0"/>
              </a:rPr>
              <a:t>Crafting an Outcome Statement</a:t>
            </a:r>
          </a:p>
        </p:txBody>
      </p:sp>
      <p:pic>
        <p:nvPicPr>
          <p:cNvPr id="3084" name="Picture 12" descr="Bloom's Taxonomy and Learning Outcomes | College Success">
            <a:extLst>
              <a:ext uri="{FF2B5EF4-FFF2-40B4-BE49-F238E27FC236}">
                <a16:creationId xmlns:a16="http://schemas.microsoft.com/office/drawing/2014/main" id="{17BE0115-B0C7-86B4-7F81-9271366BF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825" y="1766889"/>
            <a:ext cx="5797521" cy="39481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434ED7-47C0-6DFD-CBAD-2F39F60CF1ED}"/>
              </a:ext>
            </a:extLst>
          </p:cNvPr>
          <p:cNvSpPr txBox="1"/>
          <p:nvPr/>
        </p:nvSpPr>
        <p:spPr>
          <a:xfrm>
            <a:off x="6162675" y="2085975"/>
            <a:ext cx="5524500" cy="1077218"/>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[The student will be able to] </a:t>
            </a:r>
            <a:r>
              <a:rPr lang="en-US" sz="3200" dirty="0">
                <a:latin typeface="Arial" panose="020B0604020202020204" pitchFamily="34" charset="0"/>
                <a:cs typeface="Arial" panose="020B0604020202020204" pitchFamily="34" charset="0"/>
                <a:hlinkClick r:id="rId5"/>
              </a:rPr>
              <a:t>Bloom’s Taxonomy word</a:t>
            </a:r>
            <a:r>
              <a:rPr lang="en-US" sz="3200" dirty="0">
                <a:latin typeface="Arial" panose="020B0604020202020204" pitchFamily="34" charset="0"/>
                <a:cs typeface="Arial" panose="020B0604020202020204" pitchFamily="34" charset="0"/>
              </a:rPr>
              <a:t> . . .</a:t>
            </a:r>
          </a:p>
        </p:txBody>
      </p:sp>
      <p:sp>
        <p:nvSpPr>
          <p:cNvPr id="4" name="TextBox 3">
            <a:extLst>
              <a:ext uri="{FF2B5EF4-FFF2-40B4-BE49-F238E27FC236}">
                <a16:creationId xmlns:a16="http://schemas.microsoft.com/office/drawing/2014/main" id="{C6F93F12-EB20-2745-DFDE-F1DF4CC599C2}"/>
              </a:ext>
            </a:extLst>
          </p:cNvPr>
          <p:cNvSpPr txBox="1"/>
          <p:nvPr/>
        </p:nvSpPr>
        <p:spPr>
          <a:xfrm>
            <a:off x="6521943" y="3482279"/>
            <a:ext cx="5276480" cy="2677656"/>
          </a:xfrm>
          <a:prstGeom prst="rect">
            <a:avLst/>
          </a:prstGeom>
          <a:noFill/>
        </p:spPr>
        <p:txBody>
          <a:bodyPr wrap="square" rtlCol="0">
            <a:spAutoFit/>
          </a:bodyPr>
          <a:lstStyle/>
          <a:p>
            <a:r>
              <a:rPr lang="en-US" sz="2800" dirty="0"/>
              <a:t>At the course level (CSLO) a student learning outcome describes the specific knowledge, skills, abilities or attitudes that students are expected to attain by the end of the course.</a:t>
            </a:r>
          </a:p>
        </p:txBody>
      </p:sp>
    </p:spTree>
    <p:extLst>
      <p:ext uri="{BB962C8B-B14F-4D97-AF65-F5344CB8AC3E}">
        <p14:creationId xmlns:p14="http://schemas.microsoft.com/office/powerpoint/2010/main" val="2956733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52000"/>
          </a:blip>
          <a:tile tx="0" ty="0" sx="100000" sy="100000" flip="none" algn="tl"/>
        </a:blipFill>
        <a:effectLst/>
      </p:bgPr>
    </p:bg>
    <p:spTree>
      <p:nvGrpSpPr>
        <p:cNvPr id="1" name="">
          <a:extLst>
            <a:ext uri="{FF2B5EF4-FFF2-40B4-BE49-F238E27FC236}">
              <a16:creationId xmlns:a16="http://schemas.microsoft.com/office/drawing/2014/main" id="{71659151-FCAD-7A73-EEF7-2818A6342D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A86EDD-2A64-291F-DFEB-CA3F1DCDA00F}"/>
              </a:ext>
            </a:extLst>
          </p:cNvPr>
          <p:cNvSpPr>
            <a:spLocks noGrp="1"/>
          </p:cNvSpPr>
          <p:nvPr>
            <p:ph type="title"/>
          </p:nvPr>
        </p:nvSpPr>
        <p:spPr/>
        <p:txBody>
          <a:bodyPr/>
          <a:lstStyle/>
          <a:p>
            <a:r>
              <a:rPr lang="en-US" b="0" i="0" dirty="0">
                <a:solidFill>
                  <a:srgbClr val="212121"/>
                </a:solidFill>
                <a:effectLst/>
                <a:latin typeface="Harlow Solid Italic" panose="04030604020F02020D02" pitchFamily="82" charset="0"/>
              </a:rPr>
              <a:t>Why Course Level Student learning Outcomes:</a:t>
            </a:r>
            <a:endParaRPr lang="en-US" dirty="0">
              <a:latin typeface="Harlow Solid Italic" panose="04030604020F02020D02" pitchFamily="82" charset="0"/>
            </a:endParaRPr>
          </a:p>
        </p:txBody>
      </p:sp>
      <p:sp>
        <p:nvSpPr>
          <p:cNvPr id="5" name="TextBox 4">
            <a:extLst>
              <a:ext uri="{FF2B5EF4-FFF2-40B4-BE49-F238E27FC236}">
                <a16:creationId xmlns:a16="http://schemas.microsoft.com/office/drawing/2014/main" id="{84AAC4C6-22D2-F98E-A61D-BBEFAD5FE8EB}"/>
              </a:ext>
            </a:extLst>
          </p:cNvPr>
          <p:cNvSpPr txBox="1"/>
          <p:nvPr/>
        </p:nvSpPr>
        <p:spPr>
          <a:xfrm>
            <a:off x="612560" y="1614961"/>
            <a:ext cx="10515600" cy="4384470"/>
          </a:xfrm>
          <a:prstGeom prst="rect">
            <a:avLst/>
          </a:prstGeom>
          <a:noFill/>
        </p:spPr>
        <p:txBody>
          <a:bodyPr wrap="square" rtlCol="0">
            <a:spAutoFit/>
          </a:bodyPr>
          <a:lstStyle/>
          <a:p>
            <a:pPr marL="0" marR="0">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Instructor:</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Course level student learning outcomes guide the design of the course including topics covered and  activities.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Students:</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When students understand the reason for, and value of, what they are doing they will be motivated. Clear learning outcomes help students understand why and how specific activities will contribute to their learning. When made aware of their achievement a student’s confidence grows and they are energized to continue on their academic pathway.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339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52000"/>
          </a:blip>
          <a:tile tx="0" ty="0" sx="100000" sy="100000" flip="none" algn="tl"/>
        </a:blipFill>
        <a:effectLst/>
      </p:bgPr>
    </p:bg>
    <p:spTree>
      <p:nvGrpSpPr>
        <p:cNvPr id="1" name="">
          <a:extLst>
            <a:ext uri="{FF2B5EF4-FFF2-40B4-BE49-F238E27FC236}">
              <a16:creationId xmlns:a16="http://schemas.microsoft.com/office/drawing/2014/main" id="{DBDFEC82-0A39-D092-5B3C-A26E1B8715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46157A-AE0C-4962-4E9E-4D7BF4A6FB79}"/>
              </a:ext>
            </a:extLst>
          </p:cNvPr>
          <p:cNvSpPr>
            <a:spLocks noGrp="1"/>
          </p:cNvSpPr>
          <p:nvPr>
            <p:ph type="title"/>
          </p:nvPr>
        </p:nvSpPr>
        <p:spPr/>
        <p:txBody>
          <a:bodyPr/>
          <a:lstStyle/>
          <a:p>
            <a:r>
              <a:rPr lang="en-US" b="0" i="0" dirty="0">
                <a:solidFill>
                  <a:srgbClr val="212121"/>
                </a:solidFill>
                <a:effectLst/>
                <a:latin typeface="Harlow Solid Italic" panose="04030604020F02020D02" pitchFamily="82" charset="0"/>
              </a:rPr>
              <a:t>Characteristics of Student Learning Outcomes:</a:t>
            </a:r>
            <a:endParaRPr lang="en-US" dirty="0">
              <a:latin typeface="Harlow Solid Italic" panose="04030604020F02020D02" pitchFamily="82" charset="0"/>
            </a:endParaRPr>
          </a:p>
        </p:txBody>
      </p:sp>
      <p:sp>
        <p:nvSpPr>
          <p:cNvPr id="3" name="TextBox 2">
            <a:extLst>
              <a:ext uri="{FF2B5EF4-FFF2-40B4-BE49-F238E27FC236}">
                <a16:creationId xmlns:a16="http://schemas.microsoft.com/office/drawing/2014/main" id="{B46D4DF6-A4A5-2726-77AC-B83D4E91719F}"/>
              </a:ext>
            </a:extLst>
          </p:cNvPr>
          <p:cNvSpPr txBox="1"/>
          <p:nvPr/>
        </p:nvSpPr>
        <p:spPr>
          <a:xfrm>
            <a:off x="1029809" y="1690688"/>
            <a:ext cx="9898601" cy="4589654"/>
          </a:xfrm>
          <a:prstGeom prst="rect">
            <a:avLst/>
          </a:prstGeom>
          <a:noFill/>
        </p:spPr>
        <p:txBody>
          <a:bodyPr wrap="square" rtlCol="0">
            <a:spAutoFit/>
          </a:bodyPr>
          <a:lstStyle/>
          <a:p>
            <a:pPr marL="0" marR="0">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Measurable: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Outcomes need to be observable and assessable.</a:t>
            </a:r>
          </a:p>
          <a:p>
            <a:pPr marL="0" marR="0">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Specific: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Clearly define what students are expected to learn.</a:t>
            </a:r>
          </a:p>
          <a:p>
            <a:pPr marL="0" marR="0">
              <a:lnSpc>
                <a:spcPct val="107000"/>
              </a:lnSpc>
              <a:spcBef>
                <a:spcPts val="0"/>
              </a:spcBef>
              <a:spcAft>
                <a:spcPts val="80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Clarity: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Clear and precise language students and all other stakeholders can understand.</a:t>
            </a:r>
            <a:endParaRPr lang="en-US" sz="3200" dirty="0">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3200" b="1" dirty="0">
                <a:latin typeface="Times New Roman" panose="02020603050405020304" pitchFamily="18" charset="0"/>
                <a:ea typeface="Calibri" panose="020F0502020204030204" pitchFamily="34" charset="0"/>
                <a:cs typeface="Times New Roman" panose="02020603050405020304" pitchFamily="18" charset="0"/>
              </a:rPr>
              <a:t>Attainable:</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b="0" i="0" dirty="0">
                <a:solidFill>
                  <a:srgbClr val="0D0D0D"/>
                </a:solidFill>
                <a:effectLst/>
                <a:latin typeface="Söhne"/>
              </a:rPr>
              <a:t>Set realistic expectations for student achievement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98002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52000"/>
          </a:blip>
          <a:tile tx="0" ty="0" sx="100000" sy="100000" flip="none" algn="tl"/>
        </a:blipFill>
        <a:effectLst/>
      </p:bgPr>
    </p:bg>
    <p:spTree>
      <p:nvGrpSpPr>
        <p:cNvPr id="1" name="">
          <a:extLst>
            <a:ext uri="{FF2B5EF4-FFF2-40B4-BE49-F238E27FC236}">
              <a16:creationId xmlns:a16="http://schemas.microsoft.com/office/drawing/2014/main" id="{CFE4D985-8638-6B12-AF43-F25582736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559E0-5832-3F09-3193-36769CF04542}"/>
              </a:ext>
            </a:extLst>
          </p:cNvPr>
          <p:cNvSpPr>
            <a:spLocks noGrp="1"/>
          </p:cNvSpPr>
          <p:nvPr>
            <p:ph type="title"/>
          </p:nvPr>
        </p:nvSpPr>
        <p:spPr/>
        <p:txBody>
          <a:bodyPr/>
          <a:lstStyle/>
          <a:p>
            <a:r>
              <a:rPr lang="en-US" b="0" i="0" dirty="0">
                <a:solidFill>
                  <a:srgbClr val="212121"/>
                </a:solidFill>
                <a:effectLst/>
                <a:latin typeface="Harlow Solid Italic" panose="04030604020F02020D02" pitchFamily="82" charset="0"/>
              </a:rPr>
              <a:t>On the point of clarity:</a:t>
            </a:r>
            <a:endParaRPr lang="en-US" dirty="0">
              <a:latin typeface="Harlow Solid Italic" panose="04030604020F02020D02" pitchFamily="82" charset="0"/>
            </a:endParaRPr>
          </a:p>
        </p:txBody>
      </p:sp>
      <p:sp>
        <p:nvSpPr>
          <p:cNvPr id="3" name="TextBox 2">
            <a:extLst>
              <a:ext uri="{FF2B5EF4-FFF2-40B4-BE49-F238E27FC236}">
                <a16:creationId xmlns:a16="http://schemas.microsoft.com/office/drawing/2014/main" id="{4E5645CE-CDCD-282D-D100-FE93A1BE524B}"/>
              </a:ext>
            </a:extLst>
          </p:cNvPr>
          <p:cNvSpPr txBox="1"/>
          <p:nvPr/>
        </p:nvSpPr>
        <p:spPr>
          <a:xfrm>
            <a:off x="838200" y="1730729"/>
            <a:ext cx="8900604" cy="1384995"/>
          </a:xfrm>
          <a:prstGeom prst="rect">
            <a:avLst/>
          </a:prstGeom>
          <a:noFill/>
        </p:spPr>
        <p:txBody>
          <a:bodyPr wrap="square" rtlCol="0">
            <a:spAutoFit/>
          </a:bodyPr>
          <a:lstStyle/>
          <a:p>
            <a:r>
              <a:rPr lang="en-US" sz="2800" dirty="0"/>
              <a:t>Make the outcome pleasant to read: Apply fundamental constructs as they apply to coding solutions for introductory level programming problems. </a:t>
            </a:r>
          </a:p>
        </p:txBody>
      </p:sp>
      <p:sp>
        <p:nvSpPr>
          <p:cNvPr id="5" name="TextBox 4">
            <a:extLst>
              <a:ext uri="{FF2B5EF4-FFF2-40B4-BE49-F238E27FC236}">
                <a16:creationId xmlns:a16="http://schemas.microsoft.com/office/drawing/2014/main" id="{ED9FB79B-25C4-286A-8E48-8C4A74455044}"/>
              </a:ext>
            </a:extLst>
          </p:cNvPr>
          <p:cNvSpPr txBox="1"/>
          <p:nvPr/>
        </p:nvSpPr>
        <p:spPr>
          <a:xfrm>
            <a:off x="1024631" y="3742276"/>
            <a:ext cx="8900604" cy="1384995"/>
          </a:xfrm>
          <a:prstGeom prst="rect">
            <a:avLst/>
          </a:prstGeom>
          <a:noFill/>
        </p:spPr>
        <p:txBody>
          <a:bodyPr wrap="square" rtlCol="0">
            <a:spAutoFit/>
          </a:bodyPr>
          <a:lstStyle/>
          <a:p>
            <a:r>
              <a:rPr lang="en-US" sz="2800" dirty="0"/>
              <a:t>Make the outcome pleasant to read: Apply fundamental constructs </a:t>
            </a:r>
            <a:r>
              <a:rPr lang="en-US" sz="2800" strike="sngStrike" dirty="0"/>
              <a:t>as they apply </a:t>
            </a:r>
            <a:r>
              <a:rPr lang="en-US" sz="2800" dirty="0"/>
              <a:t>to coding solutions for introductory level programming problems. </a:t>
            </a:r>
          </a:p>
        </p:txBody>
      </p:sp>
    </p:spTree>
    <p:extLst>
      <p:ext uri="{BB962C8B-B14F-4D97-AF65-F5344CB8AC3E}">
        <p14:creationId xmlns:p14="http://schemas.microsoft.com/office/powerpoint/2010/main" val="2476044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52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3009-1AB1-9713-9B0D-58026AA1A515}"/>
              </a:ext>
            </a:extLst>
          </p:cNvPr>
          <p:cNvSpPr>
            <a:spLocks noGrp="1"/>
          </p:cNvSpPr>
          <p:nvPr>
            <p:ph type="title"/>
          </p:nvPr>
        </p:nvSpPr>
        <p:spPr/>
        <p:txBody>
          <a:bodyPr/>
          <a:lstStyle/>
          <a:p>
            <a:r>
              <a:rPr lang="en-US" b="0" i="0" dirty="0">
                <a:solidFill>
                  <a:srgbClr val="212121"/>
                </a:solidFill>
                <a:effectLst/>
                <a:latin typeface="Harlow Solid Italic" panose="04030604020F02020D02" pitchFamily="82" charset="0"/>
              </a:rPr>
              <a:t>Most Frequently Asked Questions:</a:t>
            </a:r>
            <a:endParaRPr lang="en-US" dirty="0">
              <a:latin typeface="Harlow Solid Italic" panose="04030604020F02020D02" pitchFamily="82" charset="0"/>
            </a:endParaRPr>
          </a:p>
        </p:txBody>
      </p:sp>
      <p:sp>
        <p:nvSpPr>
          <p:cNvPr id="3" name="TextBox 2">
            <a:extLst>
              <a:ext uri="{FF2B5EF4-FFF2-40B4-BE49-F238E27FC236}">
                <a16:creationId xmlns:a16="http://schemas.microsoft.com/office/drawing/2014/main" id="{5D88B0E3-234C-B6EC-DE55-62BC6FA38FA3}"/>
              </a:ext>
            </a:extLst>
          </p:cNvPr>
          <p:cNvSpPr txBox="1"/>
          <p:nvPr/>
        </p:nvSpPr>
        <p:spPr>
          <a:xfrm>
            <a:off x="409574" y="1767006"/>
            <a:ext cx="10515599" cy="2831544"/>
          </a:xfrm>
          <a:prstGeom prst="rect">
            <a:avLst/>
          </a:prstGeom>
          <a:noFill/>
        </p:spPr>
        <p:txBody>
          <a:bodyPr wrap="square" rtlCol="0">
            <a:spAutoFit/>
          </a:bodyPr>
          <a:lstStyle/>
          <a:p>
            <a:pPr algn="l" rtl="0"/>
            <a:r>
              <a:rPr lang="en-US" sz="3200" b="0" i="0" dirty="0">
                <a:solidFill>
                  <a:srgbClr val="212121"/>
                </a:solidFill>
                <a:effectLst/>
                <a:latin typeface="Calibri" panose="020F0502020204030204" pitchFamily="34" charset="0"/>
              </a:rPr>
              <a:t>How often outcomes for a course need to be assessed?</a:t>
            </a:r>
          </a:p>
          <a:p>
            <a:pPr lvl="1"/>
            <a:r>
              <a:rPr lang="en-US" sz="3200" b="1" i="0" dirty="0">
                <a:solidFill>
                  <a:srgbClr val="212121"/>
                </a:solidFill>
                <a:effectLst/>
                <a:latin typeface="Calibri" panose="020F0502020204030204" pitchFamily="34" charset="0"/>
              </a:rPr>
              <a:t>Once every five years. That is at least once before the next time it is revised.</a:t>
            </a:r>
            <a:endParaRPr lang="en-US" sz="3200" b="0" i="0" dirty="0">
              <a:solidFill>
                <a:srgbClr val="212121"/>
              </a:solidFill>
              <a:effectLst/>
              <a:latin typeface="Calibri" panose="020F0502020204030204" pitchFamily="34" charset="0"/>
            </a:endParaRPr>
          </a:p>
          <a:p>
            <a:pPr lvl="1"/>
            <a:r>
              <a:rPr lang="en-US" sz="3200" b="0" i="0" dirty="0">
                <a:solidFill>
                  <a:srgbClr val="212121"/>
                </a:solidFill>
                <a:effectLst/>
                <a:latin typeface="Calibri" panose="020F0502020204030204" pitchFamily="34" charset="0"/>
              </a:rPr>
              <a:t>Assess more often if it is one of the most frequently taught course</a:t>
            </a:r>
            <a:r>
              <a:rPr lang="en-US" sz="3200" dirty="0">
                <a:solidFill>
                  <a:srgbClr val="212121"/>
                </a:solidFill>
                <a:latin typeface="Calibri" panose="020F0502020204030204" pitchFamily="34" charset="0"/>
              </a:rPr>
              <a:t>s</a:t>
            </a:r>
            <a:r>
              <a:rPr lang="en-US" sz="3200" b="0" i="0" dirty="0">
                <a:solidFill>
                  <a:srgbClr val="212121"/>
                </a:solidFill>
                <a:effectLst/>
                <a:latin typeface="Calibri" panose="020F0502020204030204" pitchFamily="34" charset="0"/>
              </a:rPr>
              <a:t> in your department.</a:t>
            </a:r>
          </a:p>
          <a:p>
            <a:endParaRPr lang="en-US" dirty="0"/>
          </a:p>
        </p:txBody>
      </p:sp>
      <p:sp>
        <p:nvSpPr>
          <p:cNvPr id="4" name="TextBox 3">
            <a:extLst>
              <a:ext uri="{FF2B5EF4-FFF2-40B4-BE49-F238E27FC236}">
                <a16:creationId xmlns:a16="http://schemas.microsoft.com/office/drawing/2014/main" id="{E0E5DDE0-7841-89BA-1E3D-D9E6FC1AD868}"/>
              </a:ext>
            </a:extLst>
          </p:cNvPr>
          <p:cNvSpPr txBox="1"/>
          <p:nvPr/>
        </p:nvSpPr>
        <p:spPr>
          <a:xfrm>
            <a:off x="2257425" y="4724400"/>
            <a:ext cx="7362825" cy="646331"/>
          </a:xfrm>
          <a:prstGeom prst="rect">
            <a:avLst/>
          </a:prstGeom>
          <a:noFill/>
        </p:spPr>
        <p:txBody>
          <a:bodyPr wrap="square" rtlCol="0">
            <a:spAutoFit/>
          </a:bodyPr>
          <a:lstStyle/>
          <a:p>
            <a:r>
              <a:rPr lang="en-US" dirty="0"/>
              <a:t>No one size fits all due to differing number of courses per department: Biology (28), CIS (90), Economics (8), English (26), Math (56), Psychology (21)</a:t>
            </a:r>
          </a:p>
        </p:txBody>
      </p:sp>
    </p:spTree>
    <p:extLst>
      <p:ext uri="{BB962C8B-B14F-4D97-AF65-F5344CB8AC3E}">
        <p14:creationId xmlns:p14="http://schemas.microsoft.com/office/powerpoint/2010/main" val="2239138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52000"/>
          </a:blip>
          <a:tile tx="0" ty="0" sx="100000" sy="100000" flip="none" algn="tl"/>
        </a:blipFill>
        <a:effectLst/>
      </p:bgPr>
    </p:bg>
    <p:spTree>
      <p:nvGrpSpPr>
        <p:cNvPr id="1" name="">
          <a:extLst>
            <a:ext uri="{FF2B5EF4-FFF2-40B4-BE49-F238E27FC236}">
              <a16:creationId xmlns:a16="http://schemas.microsoft.com/office/drawing/2014/main" id="{7C05259A-2D99-B76D-A90A-D9B4F80AF1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A6EE09-A959-7177-16FC-A7799C7893F6}"/>
              </a:ext>
            </a:extLst>
          </p:cNvPr>
          <p:cNvSpPr>
            <a:spLocks noGrp="1"/>
          </p:cNvSpPr>
          <p:nvPr>
            <p:ph type="title"/>
          </p:nvPr>
        </p:nvSpPr>
        <p:spPr/>
        <p:txBody>
          <a:bodyPr/>
          <a:lstStyle/>
          <a:p>
            <a:r>
              <a:rPr lang="en-US" b="0" i="0" dirty="0">
                <a:solidFill>
                  <a:srgbClr val="212121"/>
                </a:solidFill>
                <a:effectLst/>
                <a:latin typeface="Harlow Solid Italic" panose="04030604020F02020D02" pitchFamily="82" charset="0"/>
              </a:rPr>
              <a:t>Sample CSLOs:</a:t>
            </a:r>
            <a:endParaRPr lang="en-US" dirty="0">
              <a:latin typeface="Harlow Solid Italic" panose="04030604020F02020D02" pitchFamily="82" charset="0"/>
            </a:endParaRPr>
          </a:p>
        </p:txBody>
      </p:sp>
      <p:sp>
        <p:nvSpPr>
          <p:cNvPr id="3" name="TextBox 2">
            <a:extLst>
              <a:ext uri="{FF2B5EF4-FFF2-40B4-BE49-F238E27FC236}">
                <a16:creationId xmlns:a16="http://schemas.microsoft.com/office/drawing/2014/main" id="{7CD96972-2F9D-DD08-9F15-0969D55B3476}"/>
              </a:ext>
            </a:extLst>
          </p:cNvPr>
          <p:cNvSpPr txBox="1"/>
          <p:nvPr/>
        </p:nvSpPr>
        <p:spPr>
          <a:xfrm>
            <a:off x="498350" y="1482921"/>
            <a:ext cx="10515599" cy="4734053"/>
          </a:xfrm>
          <a:prstGeom prst="rect">
            <a:avLst/>
          </a:prstGeom>
          <a:noFill/>
        </p:spPr>
        <p:txBody>
          <a:bodyPr wrap="square" rtlCol="0">
            <a:spAutoFit/>
          </a:bodyPr>
          <a:lstStyle/>
          <a:p>
            <a:pPr marL="0" marR="0">
              <a:lnSpc>
                <a:spcPct val="107000"/>
              </a:lnSpc>
              <a:spcBef>
                <a:spcPts val="0"/>
              </a:spcBef>
              <a:spcAft>
                <a:spcPts val="800"/>
              </a:spcAft>
            </a:pPr>
            <a:r>
              <a:rPr lang="en-US" sz="2800" b="1" dirty="0">
                <a:solidFill>
                  <a:srgbClr val="212121"/>
                </a:solidFill>
                <a:latin typeface="Calibri" panose="020F0502020204030204" pitchFamily="34" charset="0"/>
              </a:rPr>
              <a:t>Remember:</a:t>
            </a:r>
            <a:r>
              <a:rPr lang="en-US" sz="2800" dirty="0">
                <a:solidFill>
                  <a:srgbClr val="212121"/>
                </a:solidFill>
                <a:latin typeface="Calibri" panose="020F0502020204030204" pitchFamily="34" charset="0"/>
              </a:rPr>
              <a:t> List key events from the American Civil War.</a:t>
            </a:r>
          </a:p>
          <a:p>
            <a:pPr marL="0" marR="0">
              <a:lnSpc>
                <a:spcPct val="107000"/>
              </a:lnSpc>
              <a:spcBef>
                <a:spcPts val="0"/>
              </a:spcBef>
              <a:spcAft>
                <a:spcPts val="800"/>
              </a:spcAft>
            </a:pPr>
            <a:r>
              <a:rPr lang="en-US" sz="2800" b="1" dirty="0">
                <a:solidFill>
                  <a:srgbClr val="212121"/>
                </a:solidFill>
                <a:latin typeface="Calibri" panose="020F0502020204030204" pitchFamily="34" charset="0"/>
              </a:rPr>
              <a:t>Understand:</a:t>
            </a:r>
            <a:r>
              <a:rPr lang="en-US" sz="2800" dirty="0">
                <a:solidFill>
                  <a:srgbClr val="212121"/>
                </a:solidFill>
                <a:latin typeface="Calibri" panose="020F0502020204030204" pitchFamily="34" charset="0"/>
              </a:rPr>
              <a:t> Describe the cause-and-effect relationships in an ecological system.</a:t>
            </a:r>
          </a:p>
          <a:p>
            <a:pPr marL="0" marR="0">
              <a:lnSpc>
                <a:spcPct val="107000"/>
              </a:lnSpc>
              <a:spcBef>
                <a:spcPts val="0"/>
              </a:spcBef>
              <a:spcAft>
                <a:spcPts val="800"/>
              </a:spcAft>
            </a:pPr>
            <a:r>
              <a:rPr lang="en-US" sz="2800" b="1" dirty="0">
                <a:solidFill>
                  <a:srgbClr val="212121"/>
                </a:solidFill>
                <a:latin typeface="Calibri" panose="020F0502020204030204" pitchFamily="34" charset="0"/>
              </a:rPr>
              <a:t>Apply:</a:t>
            </a:r>
            <a:r>
              <a:rPr lang="en-US" sz="2800" dirty="0">
                <a:solidFill>
                  <a:srgbClr val="212121"/>
                </a:solidFill>
                <a:latin typeface="Calibri" panose="020F0502020204030204" pitchFamily="34" charset="0"/>
              </a:rPr>
              <a:t> Using relevant theories, construct a marketing strategy for a new product.</a:t>
            </a:r>
          </a:p>
          <a:p>
            <a:pPr marL="0" marR="0">
              <a:lnSpc>
                <a:spcPct val="107000"/>
              </a:lnSpc>
              <a:spcBef>
                <a:spcPts val="0"/>
              </a:spcBef>
              <a:spcAft>
                <a:spcPts val="800"/>
              </a:spcAft>
            </a:pPr>
            <a:r>
              <a:rPr lang="en-US" sz="2800" b="1" dirty="0">
                <a:solidFill>
                  <a:srgbClr val="212121"/>
                </a:solidFill>
                <a:latin typeface="Calibri" panose="020F0502020204030204" pitchFamily="34" charset="0"/>
              </a:rPr>
              <a:t>Analyze:</a:t>
            </a:r>
            <a:r>
              <a:rPr lang="en-US" sz="2800" dirty="0">
                <a:solidFill>
                  <a:srgbClr val="212121"/>
                </a:solidFill>
                <a:latin typeface="Calibri" panose="020F0502020204030204" pitchFamily="34" charset="0"/>
              </a:rPr>
              <a:t> Given a data set, summarize trends and patterns.</a:t>
            </a:r>
          </a:p>
          <a:p>
            <a:pPr marL="0" marR="0">
              <a:lnSpc>
                <a:spcPct val="107000"/>
              </a:lnSpc>
              <a:spcBef>
                <a:spcPts val="0"/>
              </a:spcBef>
              <a:spcAft>
                <a:spcPts val="800"/>
              </a:spcAft>
            </a:pPr>
            <a:r>
              <a:rPr lang="en-US" sz="2800" b="1" dirty="0">
                <a:solidFill>
                  <a:srgbClr val="212121"/>
                </a:solidFill>
                <a:latin typeface="Calibri" panose="020F0502020204030204" pitchFamily="34" charset="0"/>
              </a:rPr>
              <a:t>Evaluate:</a:t>
            </a:r>
            <a:r>
              <a:rPr lang="en-US" sz="2800" dirty="0">
                <a:solidFill>
                  <a:srgbClr val="212121"/>
                </a:solidFill>
                <a:latin typeface="Calibri" panose="020F0502020204030204" pitchFamily="34" charset="0"/>
              </a:rPr>
              <a:t> Critique a piece of artwork using principles of art criticism.</a:t>
            </a:r>
          </a:p>
          <a:p>
            <a:pPr marL="0" marR="0">
              <a:lnSpc>
                <a:spcPct val="107000"/>
              </a:lnSpc>
              <a:spcBef>
                <a:spcPts val="0"/>
              </a:spcBef>
              <a:spcAft>
                <a:spcPts val="800"/>
              </a:spcAft>
            </a:pPr>
            <a:r>
              <a:rPr lang="en-US" sz="2800" b="1" dirty="0">
                <a:solidFill>
                  <a:srgbClr val="212121"/>
                </a:solidFill>
                <a:latin typeface="Calibri" panose="020F0502020204030204" pitchFamily="34" charset="0"/>
              </a:rPr>
              <a:t>Create: </a:t>
            </a:r>
            <a:r>
              <a:rPr lang="en-US" sz="2800" dirty="0">
                <a:solidFill>
                  <a:srgbClr val="212121"/>
                </a:solidFill>
                <a:latin typeface="Calibri" panose="020F0502020204030204" pitchFamily="34" charset="0"/>
              </a:rPr>
              <a:t>Compose an original short story incorporating literary elements studied in class.</a:t>
            </a:r>
          </a:p>
        </p:txBody>
      </p:sp>
    </p:spTree>
    <p:extLst>
      <p:ext uri="{BB962C8B-B14F-4D97-AF65-F5344CB8AC3E}">
        <p14:creationId xmlns:p14="http://schemas.microsoft.com/office/powerpoint/2010/main" val="2072664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422</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Harlow Solid Italic</vt:lpstr>
      <vt:lpstr>Söhne</vt:lpstr>
      <vt:lpstr>Times New Roman</vt:lpstr>
      <vt:lpstr>Office Theme</vt:lpstr>
      <vt:lpstr>Student Outcomes Update</vt:lpstr>
      <vt:lpstr>PowerPoint Presentation</vt:lpstr>
      <vt:lpstr>Crafting an Outcome Statement</vt:lpstr>
      <vt:lpstr>Why Course Level Student learning Outcomes:</vt:lpstr>
      <vt:lpstr>Characteristics of Student Learning Outcomes:</vt:lpstr>
      <vt:lpstr>On the point of clarity:</vt:lpstr>
      <vt:lpstr>Most Frequently Asked Questions:</vt:lpstr>
      <vt:lpstr>Sample CSLOs: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Outcomes Update</dc:title>
  <dc:creator>Mary Pape</dc:creator>
  <cp:lastModifiedBy>Mary Pape</cp:lastModifiedBy>
  <cp:revision>4</cp:revision>
  <dcterms:created xsi:type="dcterms:W3CDTF">2024-02-05T15:15:12Z</dcterms:created>
  <dcterms:modified xsi:type="dcterms:W3CDTF">2024-02-27T20:25:33Z</dcterms:modified>
</cp:coreProperties>
</file>