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Lst>
  <p:notesMasterIdLst>
    <p:notesMasterId r:id="rId34"/>
  </p:notesMasterIdLst>
  <p:sldIdLst>
    <p:sldId id="358" r:id="rId3"/>
    <p:sldId id="509" r:id="rId4"/>
    <p:sldId id="546" r:id="rId5"/>
    <p:sldId id="547" r:id="rId6"/>
    <p:sldId id="526" r:id="rId7"/>
    <p:sldId id="569" r:id="rId8"/>
    <p:sldId id="525" r:id="rId9"/>
    <p:sldId id="527" r:id="rId10"/>
    <p:sldId id="530" r:id="rId11"/>
    <p:sldId id="564" r:id="rId12"/>
    <p:sldId id="539" r:id="rId13"/>
    <p:sldId id="559" r:id="rId14"/>
    <p:sldId id="572" r:id="rId15"/>
    <p:sldId id="573" r:id="rId16"/>
    <p:sldId id="574" r:id="rId17"/>
    <p:sldId id="575" r:id="rId18"/>
    <p:sldId id="576" r:id="rId19"/>
    <p:sldId id="577" r:id="rId20"/>
    <p:sldId id="556" r:id="rId21"/>
    <p:sldId id="557" r:id="rId22"/>
    <p:sldId id="558" r:id="rId23"/>
    <p:sldId id="532" r:id="rId24"/>
    <p:sldId id="579" r:id="rId25"/>
    <p:sldId id="563" r:id="rId26"/>
    <p:sldId id="568" r:id="rId27"/>
    <p:sldId id="560" r:id="rId28"/>
    <p:sldId id="578" r:id="rId29"/>
    <p:sldId id="536" r:id="rId30"/>
    <p:sldId id="567" r:id="rId31"/>
    <p:sldId id="538" r:id="rId32"/>
    <p:sldId id="566" r:id="rId33"/>
  </p:sldIdLst>
  <p:sldSz cx="10160000" cy="5715000"/>
  <p:notesSz cx="7077075" cy="9363075"/>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0B00"/>
    <a:srgbClr val="990102"/>
    <a:srgbClr val="A50001"/>
    <a:srgbClr val="DD7330"/>
    <a:srgbClr val="BB7C3C"/>
    <a:srgbClr val="C18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D69045-80CB-E360-0CA4-450A811799FF}" v="1" dt="2023-10-06T19:58:42.589"/>
    <p1510:client id="{8FE9BD40-BCA1-2F73-0EF6-49EDBB961B3B}" v="570" dt="2023-10-04T22:22:53.464"/>
    <p1510:client id="{C2FAE5D0-6272-A45C-073C-A54A8E017C85}" v="47" dt="2023-10-04T19:28:03.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800"/>
        <p:guide pos="320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33749D54-E5E5-674A-9E60-7057C5B965E9}" type="datetimeFigureOut">
              <a:rPr lang="en-US" smtClean="0"/>
              <a:t>10/6/2023</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5E412900-0737-5C4E-A5CA-3CC60C93A935}" type="slidenum">
              <a:rPr lang="en-US" smtClean="0"/>
              <a:t>‹#›</a:t>
            </a:fld>
            <a:endParaRPr lang="en-US"/>
          </a:p>
        </p:txBody>
      </p:sp>
    </p:spTree>
    <p:extLst>
      <p:ext uri="{BB962C8B-B14F-4D97-AF65-F5344CB8AC3E}">
        <p14:creationId xmlns:p14="http://schemas.microsoft.com/office/powerpoint/2010/main" val="554785544"/>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9988"/>
            <a:ext cx="5619750" cy="3160712"/>
          </a:xfrm>
        </p:spPr>
      </p:sp>
      <p:sp>
        <p:nvSpPr>
          <p:cNvPr id="3" name="Notes Placeholder 2"/>
          <p:cNvSpPr>
            <a:spLocks noGrp="1"/>
          </p:cNvSpPr>
          <p:nvPr>
            <p:ph type="body" idx="1"/>
          </p:nvPr>
        </p:nvSpPr>
        <p:spPr/>
        <p:txBody>
          <a:bodyPr/>
          <a:lstStyle/>
          <a:p>
            <a:r>
              <a:rPr lang="en-US" sz="900">
                <a:cs typeface="Calibri"/>
              </a:rPr>
              <a:t>Veronica</a:t>
            </a:r>
          </a:p>
          <a:p>
            <a:endParaRPr lang="en-US" sz="900">
              <a:cs typeface="Calibri"/>
            </a:endParaRPr>
          </a:p>
          <a:p>
            <a:endParaRPr lang="en-US" sz="900">
              <a:ea typeface="Calibri"/>
              <a:cs typeface="Calibri"/>
            </a:endParaRPr>
          </a:p>
        </p:txBody>
      </p:sp>
      <p:sp>
        <p:nvSpPr>
          <p:cNvPr id="4" name="Slide Number Placeholder 3"/>
          <p:cNvSpPr>
            <a:spLocks noGrp="1"/>
          </p:cNvSpPr>
          <p:nvPr>
            <p:ph type="sldNum" sz="quarter" idx="10"/>
          </p:nvPr>
        </p:nvSpPr>
        <p:spPr/>
        <p:txBody>
          <a:bodyPr/>
          <a:lstStyle/>
          <a:p>
            <a:fld id="{5E412900-0737-5C4E-A5CA-3CC60C93A93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3911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10</a:t>
            </a:fld>
            <a:endParaRPr lang="en-US">
              <a:solidFill>
                <a:prstClr val="black"/>
              </a:solidFill>
              <a:latin typeface="Calibri"/>
            </a:endParaRPr>
          </a:p>
        </p:txBody>
      </p:sp>
    </p:spTree>
    <p:extLst>
      <p:ext uri="{BB962C8B-B14F-4D97-AF65-F5344CB8AC3E}">
        <p14:creationId xmlns:p14="http://schemas.microsoft.com/office/powerpoint/2010/main" val="1306333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Mary</a:t>
            </a:r>
            <a:endParaRPr lang="en-US"/>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11</a:t>
            </a:fld>
            <a:endParaRPr lang="en-US">
              <a:solidFill>
                <a:prstClr val="black"/>
              </a:solidFill>
              <a:latin typeface="Calibri"/>
            </a:endParaRPr>
          </a:p>
        </p:txBody>
      </p:sp>
    </p:spTree>
    <p:extLst>
      <p:ext uri="{BB962C8B-B14F-4D97-AF65-F5344CB8AC3E}">
        <p14:creationId xmlns:p14="http://schemas.microsoft.com/office/powerpoint/2010/main" val="1531260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12</a:t>
            </a:fld>
            <a:endParaRPr lang="en-US">
              <a:solidFill>
                <a:prstClr val="black"/>
              </a:solidFill>
              <a:latin typeface="Calibri"/>
            </a:endParaRPr>
          </a:p>
        </p:txBody>
      </p:sp>
    </p:spTree>
    <p:extLst>
      <p:ext uri="{BB962C8B-B14F-4D97-AF65-F5344CB8AC3E}">
        <p14:creationId xmlns:p14="http://schemas.microsoft.com/office/powerpoint/2010/main" val="2850773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a:t>
            </a:r>
            <a:endParaRPr lang="en-US"/>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13</a:t>
            </a:fld>
            <a:endParaRPr lang="en-US">
              <a:solidFill>
                <a:prstClr val="black"/>
              </a:solidFill>
              <a:latin typeface="Calibri"/>
            </a:endParaRPr>
          </a:p>
        </p:txBody>
      </p:sp>
    </p:spTree>
    <p:extLst>
      <p:ext uri="{BB962C8B-B14F-4D97-AF65-F5344CB8AC3E}">
        <p14:creationId xmlns:p14="http://schemas.microsoft.com/office/powerpoint/2010/main" val="1922714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14</a:t>
            </a:fld>
            <a:endParaRPr lang="en-US">
              <a:solidFill>
                <a:prstClr val="black"/>
              </a:solidFill>
              <a:latin typeface="Calibri"/>
            </a:endParaRPr>
          </a:p>
        </p:txBody>
      </p:sp>
    </p:spTree>
    <p:extLst>
      <p:ext uri="{BB962C8B-B14F-4D97-AF65-F5344CB8AC3E}">
        <p14:creationId xmlns:p14="http://schemas.microsoft.com/office/powerpoint/2010/main" val="4049051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15</a:t>
            </a:fld>
            <a:endParaRPr lang="en-US">
              <a:solidFill>
                <a:prstClr val="black"/>
              </a:solidFill>
              <a:latin typeface="Calibri"/>
            </a:endParaRPr>
          </a:p>
        </p:txBody>
      </p:sp>
    </p:spTree>
    <p:extLst>
      <p:ext uri="{BB962C8B-B14F-4D97-AF65-F5344CB8AC3E}">
        <p14:creationId xmlns:p14="http://schemas.microsoft.com/office/powerpoint/2010/main" val="2272094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16</a:t>
            </a:fld>
            <a:endParaRPr lang="en-US">
              <a:solidFill>
                <a:prstClr val="black"/>
              </a:solidFill>
              <a:latin typeface="Calibri"/>
            </a:endParaRPr>
          </a:p>
        </p:txBody>
      </p:sp>
    </p:spTree>
    <p:extLst>
      <p:ext uri="{BB962C8B-B14F-4D97-AF65-F5344CB8AC3E}">
        <p14:creationId xmlns:p14="http://schemas.microsoft.com/office/powerpoint/2010/main" val="1546451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17</a:t>
            </a:fld>
            <a:endParaRPr lang="en-US">
              <a:solidFill>
                <a:prstClr val="black"/>
              </a:solidFill>
              <a:latin typeface="Calibri"/>
            </a:endParaRPr>
          </a:p>
        </p:txBody>
      </p:sp>
    </p:spTree>
    <p:extLst>
      <p:ext uri="{BB962C8B-B14F-4D97-AF65-F5344CB8AC3E}">
        <p14:creationId xmlns:p14="http://schemas.microsoft.com/office/powerpoint/2010/main" val="1406346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32703"/>
            <a:r>
              <a:rPr lang="en-US" sz="900">
                <a:cs typeface="Calibri"/>
              </a:rPr>
              <a:t>Mary - </a:t>
            </a:r>
            <a:r>
              <a:rPr lang="en-US" sz="900">
                <a:latin typeface="Calibri" panose="020F0502020204030204" pitchFamily="34" charset="0"/>
                <a:ea typeface="Calibri" panose="020F0502020204030204" pitchFamily="34" charset="0"/>
                <a:cs typeface="Times New Roman" panose="02020603050405020304" pitchFamily="18" charset="0"/>
              </a:rPr>
              <a:t>As I wrote in a recent email “All I know as a department chair is that I do not wish to be the solo writer of the department's mission and goals. For the rest of the program review questions I can illicit ideas from my departmental colleagues in department or smaller subject emphasis area meetings.  Not so with mission and goals.</a:t>
            </a:r>
            <a:r>
              <a:rPr lang="en-US" sz="90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900">
              <a:latin typeface="Calibri" panose="020F0502020204030204" pitchFamily="34" charset="0"/>
              <a:ea typeface="Calibri" panose="020F0502020204030204" pitchFamily="34" charset="0"/>
              <a:cs typeface="Times New Roman" panose="02020603050405020304" pitchFamily="18" charset="0"/>
            </a:endParaRPr>
          </a:p>
          <a:p>
            <a:endParaRPr lang="en-US" sz="900">
              <a:cs typeface="Calibri"/>
            </a:endParaRP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18</a:t>
            </a:fld>
            <a:endParaRPr lang="en-US">
              <a:solidFill>
                <a:prstClr val="black"/>
              </a:solidFill>
              <a:latin typeface="Calibri"/>
            </a:endParaRPr>
          </a:p>
        </p:txBody>
      </p:sp>
    </p:spTree>
    <p:extLst>
      <p:ext uri="{BB962C8B-B14F-4D97-AF65-F5344CB8AC3E}">
        <p14:creationId xmlns:p14="http://schemas.microsoft.com/office/powerpoint/2010/main" val="987084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Mallory</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19</a:t>
            </a:fld>
            <a:endParaRPr lang="en-US">
              <a:solidFill>
                <a:prstClr val="black"/>
              </a:solidFill>
              <a:latin typeface="Calibri"/>
            </a:endParaRPr>
          </a:p>
        </p:txBody>
      </p:sp>
    </p:spTree>
    <p:extLst>
      <p:ext uri="{BB962C8B-B14F-4D97-AF65-F5344CB8AC3E}">
        <p14:creationId xmlns:p14="http://schemas.microsoft.com/office/powerpoint/2010/main" val="118439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Veronica</a:t>
            </a:r>
          </a:p>
          <a:p>
            <a:endParaRPr lang="en-US" sz="900">
              <a:cs typeface="Calibri"/>
            </a:endParaRPr>
          </a:p>
          <a:p>
            <a:endParaRPr lang="en-US" sz="900">
              <a:cs typeface="Calibri"/>
            </a:endParaRPr>
          </a:p>
        </p:txBody>
      </p:sp>
      <p:sp>
        <p:nvSpPr>
          <p:cNvPr id="4" name="Slide Number Placeholder 3"/>
          <p:cNvSpPr>
            <a:spLocks noGrp="1"/>
          </p:cNvSpPr>
          <p:nvPr>
            <p:ph type="sldNum" sz="quarter" idx="5"/>
          </p:nvPr>
        </p:nvSpPr>
        <p:spPr/>
        <p:txBody>
          <a:bodyPr/>
          <a:lstStyle/>
          <a:p>
            <a:fld id="{5E412900-0737-5C4E-A5CA-3CC60C93A935}" type="slidenum">
              <a:rPr lang="en-US" smtClean="0"/>
              <a:t>2</a:t>
            </a:fld>
            <a:endParaRPr lang="en-US"/>
          </a:p>
        </p:txBody>
      </p:sp>
    </p:spTree>
    <p:extLst>
      <p:ext uri="{BB962C8B-B14F-4D97-AF65-F5344CB8AC3E}">
        <p14:creationId xmlns:p14="http://schemas.microsoft.com/office/powerpoint/2010/main" val="1291550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960" lvl="1"/>
            <a:r>
              <a:rPr lang="en-US"/>
              <a:t>Mallory</a:t>
            </a:r>
          </a:p>
          <a:p>
            <a:pPr marL="365960" lvl="1">
              <a:buFont typeface="Arial,Sans-Serif"/>
            </a:pPr>
            <a:endParaRPr lang="en-US" sz="900"/>
          </a:p>
          <a:p>
            <a:pPr marL="365760" lvl="1">
              <a:buFont typeface="Arial,Sans-Serif"/>
            </a:pPr>
            <a:endParaRPr lang="en-US" sz="900">
              <a:ea typeface="Calibri"/>
              <a:cs typeface="Calibri"/>
            </a:endParaRP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20</a:t>
            </a:fld>
            <a:endParaRPr lang="en-US">
              <a:solidFill>
                <a:prstClr val="black"/>
              </a:solidFill>
              <a:latin typeface="Calibri"/>
            </a:endParaRPr>
          </a:p>
        </p:txBody>
      </p:sp>
    </p:spTree>
    <p:extLst>
      <p:ext uri="{BB962C8B-B14F-4D97-AF65-F5344CB8AC3E}">
        <p14:creationId xmlns:p14="http://schemas.microsoft.com/office/powerpoint/2010/main" val="1028689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960" lvl="1"/>
            <a:r>
              <a:rPr lang="en-US"/>
              <a:t>Mallory</a:t>
            </a:r>
          </a:p>
          <a:p>
            <a:pPr marL="365960" lvl="1"/>
            <a:endParaRPr lang="en-US" sz="900">
              <a:cs typeface="Calibri"/>
            </a:endParaRPr>
          </a:p>
          <a:p>
            <a:pPr marL="365960" lvl="1"/>
            <a:r>
              <a:rPr lang="en-US" sz="900"/>
              <a:t> 2 minutes</a:t>
            </a:r>
            <a:endParaRPr lang="en-US" sz="900">
              <a:cs typeface="Calibri"/>
            </a:endParaRP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21</a:t>
            </a:fld>
            <a:endParaRPr lang="en-US">
              <a:solidFill>
                <a:prstClr val="black"/>
              </a:solidFill>
              <a:latin typeface="Calibri"/>
            </a:endParaRPr>
          </a:p>
        </p:txBody>
      </p:sp>
    </p:spTree>
    <p:extLst>
      <p:ext uri="{BB962C8B-B14F-4D97-AF65-F5344CB8AC3E}">
        <p14:creationId xmlns:p14="http://schemas.microsoft.com/office/powerpoint/2010/main" val="1440940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Mallory</a:t>
            </a:r>
          </a:p>
          <a:p>
            <a:endParaRPr lang="en-US"/>
          </a:p>
          <a:p>
            <a:r>
              <a:rPr lang="en-US" sz="900">
                <a:cs typeface="Calibri"/>
              </a:rPr>
              <a:t>15 minutes</a:t>
            </a:r>
            <a:endParaRPr lang="en-US"/>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22</a:t>
            </a:fld>
            <a:endParaRPr lang="en-US">
              <a:solidFill>
                <a:prstClr val="black"/>
              </a:solidFill>
              <a:latin typeface="Calibri"/>
            </a:endParaRPr>
          </a:p>
        </p:txBody>
      </p:sp>
    </p:spTree>
    <p:extLst>
      <p:ext uri="{BB962C8B-B14F-4D97-AF65-F5344CB8AC3E}">
        <p14:creationId xmlns:p14="http://schemas.microsoft.com/office/powerpoint/2010/main" val="1291104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Mallory</a:t>
            </a:r>
          </a:p>
          <a:p>
            <a:endParaRPr lang="en-US"/>
          </a:p>
          <a:p>
            <a:r>
              <a:rPr lang="en-US" sz="900">
                <a:cs typeface="Calibri"/>
              </a:rPr>
              <a:t>15 minutes</a:t>
            </a:r>
            <a:endParaRPr lang="en-US"/>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23</a:t>
            </a:fld>
            <a:endParaRPr lang="en-US">
              <a:solidFill>
                <a:prstClr val="black"/>
              </a:solidFill>
              <a:latin typeface="Calibri"/>
            </a:endParaRPr>
          </a:p>
        </p:txBody>
      </p:sp>
    </p:spTree>
    <p:extLst>
      <p:ext uri="{BB962C8B-B14F-4D97-AF65-F5344CB8AC3E}">
        <p14:creationId xmlns:p14="http://schemas.microsoft.com/office/powerpoint/2010/main" val="3945664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Veronica</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24</a:t>
            </a:fld>
            <a:endParaRPr lang="en-US">
              <a:solidFill>
                <a:prstClr val="black"/>
              </a:solidFill>
              <a:latin typeface="Calibri"/>
            </a:endParaRPr>
          </a:p>
        </p:txBody>
      </p:sp>
    </p:spTree>
    <p:extLst>
      <p:ext uri="{BB962C8B-B14F-4D97-AF65-F5344CB8AC3E}">
        <p14:creationId xmlns:p14="http://schemas.microsoft.com/office/powerpoint/2010/main" val="343072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a:t>
            </a:r>
          </a:p>
          <a:p>
            <a:r>
              <a:rPr lang="en-US" sz="900"/>
              <a:t>emphasize as goals are part of the new accreditation Standards</a:t>
            </a:r>
            <a:endParaRPr lang="en-US" sz="900">
              <a:cs typeface="Calibri"/>
            </a:endParaRPr>
          </a:p>
          <a:p>
            <a:endParaRPr lang="en-US" sz="900">
              <a:cs typeface="Calibri"/>
            </a:endParaRPr>
          </a:p>
          <a:p>
            <a:r>
              <a:rPr lang="en-US" sz="900"/>
              <a:t>2 minutes</a:t>
            </a:r>
            <a:endParaRPr lang="en-US" sz="900">
              <a:cs typeface="Calibri"/>
            </a:endParaRPr>
          </a:p>
          <a:p>
            <a:endParaRPr lang="en-US" sz="900">
              <a:cs typeface="Calibri"/>
            </a:endParaRP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25</a:t>
            </a:fld>
            <a:endParaRPr lang="en-US">
              <a:solidFill>
                <a:prstClr val="black"/>
              </a:solidFill>
              <a:latin typeface="Calibri"/>
            </a:endParaRPr>
          </a:p>
        </p:txBody>
      </p:sp>
    </p:spTree>
    <p:extLst>
      <p:ext uri="{BB962C8B-B14F-4D97-AF65-F5344CB8AC3E}">
        <p14:creationId xmlns:p14="http://schemas.microsoft.com/office/powerpoint/2010/main" val="23528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26</a:t>
            </a:fld>
            <a:endParaRPr lang="en-US">
              <a:solidFill>
                <a:prstClr val="black"/>
              </a:solidFill>
              <a:latin typeface="Calibri"/>
            </a:endParaRPr>
          </a:p>
        </p:txBody>
      </p:sp>
    </p:spTree>
    <p:extLst>
      <p:ext uri="{BB962C8B-B14F-4D97-AF65-F5344CB8AC3E}">
        <p14:creationId xmlns:p14="http://schemas.microsoft.com/office/powerpoint/2010/main" val="533218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marL="0" marR="0" lvl="0" indent="0" algn="r" defTabSz="732703"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732703"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7665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a:t>
            </a:r>
          </a:p>
          <a:p>
            <a:endParaRPr lang="en-US" sz="900">
              <a:cs typeface="Calibri"/>
            </a:endParaRPr>
          </a:p>
          <a:p>
            <a:r>
              <a:rPr lang="en-US" sz="900">
                <a:cs typeface="Calibri"/>
              </a:rPr>
              <a:t>5 minutes</a:t>
            </a:r>
            <a:endParaRPr lang="en-US"/>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28</a:t>
            </a:fld>
            <a:endParaRPr lang="en-US">
              <a:solidFill>
                <a:prstClr val="black"/>
              </a:solidFill>
              <a:latin typeface="Calibri"/>
            </a:endParaRPr>
          </a:p>
        </p:txBody>
      </p:sp>
    </p:spTree>
    <p:extLst>
      <p:ext uri="{BB962C8B-B14F-4D97-AF65-F5344CB8AC3E}">
        <p14:creationId xmlns:p14="http://schemas.microsoft.com/office/powerpoint/2010/main" val="3542407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Mallory</a:t>
            </a:r>
            <a:endParaRPr lang="en-US"/>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29</a:t>
            </a:fld>
            <a:endParaRPr lang="en-US">
              <a:solidFill>
                <a:prstClr val="black"/>
              </a:solidFill>
              <a:latin typeface="Calibri"/>
            </a:endParaRPr>
          </a:p>
        </p:txBody>
      </p:sp>
    </p:spTree>
    <p:extLst>
      <p:ext uri="{BB962C8B-B14F-4D97-AF65-F5344CB8AC3E}">
        <p14:creationId xmlns:p14="http://schemas.microsoft.com/office/powerpoint/2010/main" val="3330327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3</a:t>
            </a:fld>
            <a:endParaRPr lang="en-US">
              <a:solidFill>
                <a:prstClr val="black"/>
              </a:solidFill>
              <a:latin typeface="Calibri"/>
            </a:endParaRPr>
          </a:p>
        </p:txBody>
      </p:sp>
    </p:spTree>
    <p:extLst>
      <p:ext uri="{BB962C8B-B14F-4D97-AF65-F5344CB8AC3E}">
        <p14:creationId xmlns:p14="http://schemas.microsoft.com/office/powerpoint/2010/main" val="875830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 – demo new tool and promote program review workshop on Friday 2-3 p.m. </a:t>
            </a:r>
            <a:r>
              <a:rPr lang="en-US" sz="900" err="1">
                <a:cs typeface="Calibri"/>
              </a:rPr>
              <a:t>Hyflex</a:t>
            </a:r>
            <a:r>
              <a:rPr lang="en-US" sz="900">
                <a:cs typeface="Calibri"/>
              </a:rPr>
              <a:t> Classroom, MLC</a:t>
            </a:r>
          </a:p>
          <a:p>
            <a:endParaRPr lang="en-US" sz="900">
              <a:cs typeface="Calibri"/>
            </a:endParaRPr>
          </a:p>
          <a:p>
            <a:r>
              <a:rPr lang="en-US" sz="900">
                <a:cs typeface="Calibri"/>
              </a:rPr>
              <a:t>2 minutes</a:t>
            </a:r>
            <a:endParaRPr lang="en-US"/>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30</a:t>
            </a:fld>
            <a:endParaRPr lang="en-US">
              <a:solidFill>
                <a:prstClr val="black"/>
              </a:solidFill>
              <a:latin typeface="Calibri"/>
            </a:endParaRPr>
          </a:p>
        </p:txBody>
      </p:sp>
    </p:spTree>
    <p:extLst>
      <p:ext uri="{BB962C8B-B14F-4D97-AF65-F5344CB8AC3E}">
        <p14:creationId xmlns:p14="http://schemas.microsoft.com/office/powerpoint/2010/main" val="4583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 – demo new tool and promote program review workshop on Friday 2-3 p.m. </a:t>
            </a:r>
            <a:r>
              <a:rPr lang="en-US" sz="900" err="1">
                <a:cs typeface="Calibri"/>
              </a:rPr>
              <a:t>Hyflex</a:t>
            </a:r>
            <a:r>
              <a:rPr lang="en-US" sz="900">
                <a:cs typeface="Calibri"/>
              </a:rPr>
              <a:t> Classroom, MLC</a:t>
            </a:r>
          </a:p>
          <a:p>
            <a:endParaRPr lang="en-US" sz="900">
              <a:cs typeface="Calibri"/>
            </a:endParaRPr>
          </a:p>
          <a:p>
            <a:r>
              <a:rPr lang="en-US" sz="900">
                <a:cs typeface="Calibri"/>
              </a:rPr>
              <a:t>5 minutes</a:t>
            </a:r>
          </a:p>
          <a:p>
            <a:endParaRPr lang="en-US" sz="900">
              <a:cs typeface="Calibri"/>
            </a:endParaRPr>
          </a:p>
          <a:p>
            <a:r>
              <a:rPr lang="en-US" sz="900">
                <a:cs typeface="Calibri"/>
              </a:rPr>
              <a:t>1:40 if we keep to the timing, gives us time to go over here and there. </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31</a:t>
            </a:fld>
            <a:endParaRPr lang="en-US">
              <a:solidFill>
                <a:prstClr val="black"/>
              </a:solidFill>
              <a:latin typeface="Calibri"/>
            </a:endParaRPr>
          </a:p>
        </p:txBody>
      </p:sp>
    </p:spTree>
    <p:extLst>
      <p:ext uri="{BB962C8B-B14F-4D97-AF65-F5344CB8AC3E}">
        <p14:creationId xmlns:p14="http://schemas.microsoft.com/office/powerpoint/2010/main" val="293696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Mallory</a:t>
            </a:r>
          </a:p>
          <a:p>
            <a:endParaRPr lang="en-US" sz="900">
              <a:cs typeface="Calibri"/>
            </a:endParaRPr>
          </a:p>
          <a:p>
            <a:endParaRPr lang="en-US" sz="900">
              <a:ea typeface="Calibri"/>
              <a:cs typeface="Calibri"/>
            </a:endParaRP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4</a:t>
            </a:fld>
            <a:endParaRPr lang="en-US">
              <a:solidFill>
                <a:prstClr val="black"/>
              </a:solidFill>
              <a:latin typeface="Calibri"/>
            </a:endParaRPr>
          </a:p>
        </p:txBody>
      </p:sp>
    </p:spTree>
    <p:extLst>
      <p:ext uri="{BB962C8B-B14F-4D97-AF65-F5344CB8AC3E}">
        <p14:creationId xmlns:p14="http://schemas.microsoft.com/office/powerpoint/2010/main" val="148028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a:t>
            </a:r>
            <a:endParaRPr lang="en-US"/>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6</a:t>
            </a:fld>
            <a:endParaRPr lang="en-US">
              <a:solidFill>
                <a:prstClr val="black"/>
              </a:solidFill>
              <a:latin typeface="Calibri"/>
            </a:endParaRPr>
          </a:p>
        </p:txBody>
      </p:sp>
    </p:spTree>
    <p:extLst>
      <p:ext uri="{BB962C8B-B14F-4D97-AF65-F5344CB8AC3E}">
        <p14:creationId xmlns:p14="http://schemas.microsoft.com/office/powerpoint/2010/main" val="1589704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Mallory</a:t>
            </a:r>
            <a:endParaRPr lang="en-US"/>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5</a:t>
            </a:fld>
            <a:endParaRPr lang="en-US">
              <a:solidFill>
                <a:prstClr val="black"/>
              </a:solidFill>
              <a:latin typeface="Calibri"/>
            </a:endParaRPr>
          </a:p>
        </p:txBody>
      </p:sp>
    </p:spTree>
    <p:extLst>
      <p:ext uri="{BB962C8B-B14F-4D97-AF65-F5344CB8AC3E}">
        <p14:creationId xmlns:p14="http://schemas.microsoft.com/office/powerpoint/2010/main" val="3715351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Mallory</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7</a:t>
            </a:fld>
            <a:endParaRPr lang="en-US">
              <a:solidFill>
                <a:prstClr val="black"/>
              </a:solidFill>
              <a:latin typeface="Calibri"/>
            </a:endParaRPr>
          </a:p>
        </p:txBody>
      </p:sp>
    </p:spTree>
    <p:extLst>
      <p:ext uri="{BB962C8B-B14F-4D97-AF65-F5344CB8AC3E}">
        <p14:creationId xmlns:p14="http://schemas.microsoft.com/office/powerpoint/2010/main" val="709987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Mallory</a:t>
            </a: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8</a:t>
            </a:fld>
            <a:endParaRPr lang="en-US">
              <a:solidFill>
                <a:prstClr val="black"/>
              </a:solidFill>
              <a:latin typeface="Calibri"/>
            </a:endParaRPr>
          </a:p>
        </p:txBody>
      </p:sp>
    </p:spTree>
    <p:extLst>
      <p:ext uri="{BB962C8B-B14F-4D97-AF65-F5344CB8AC3E}">
        <p14:creationId xmlns:p14="http://schemas.microsoft.com/office/powerpoint/2010/main" val="687794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Veronica</a:t>
            </a:r>
            <a:endParaRPr lang="en-US"/>
          </a:p>
          <a:p>
            <a:endParaRPr lang="en-US" sz="900">
              <a:cs typeface="Calibri"/>
            </a:endParaRPr>
          </a:p>
        </p:txBody>
      </p:sp>
      <p:sp>
        <p:nvSpPr>
          <p:cNvPr id="4" name="Slide Number Placeholder 3"/>
          <p:cNvSpPr>
            <a:spLocks noGrp="1"/>
          </p:cNvSpPr>
          <p:nvPr>
            <p:ph type="sldNum" sz="quarter" idx="5"/>
          </p:nvPr>
        </p:nvSpPr>
        <p:spPr/>
        <p:txBody>
          <a:bodyPr/>
          <a:lstStyle/>
          <a:p>
            <a:pPr defTabSz="732703">
              <a:defRPr/>
            </a:pPr>
            <a:fld id="{5E412900-0737-5C4E-A5CA-3CC60C93A935}" type="slidenum">
              <a:rPr lang="en-US">
                <a:solidFill>
                  <a:prstClr val="black"/>
                </a:solidFill>
                <a:latin typeface="Calibri"/>
              </a:rPr>
              <a:pPr defTabSz="732703">
                <a:defRPr/>
              </a:pPr>
              <a:t>9</a:t>
            </a:fld>
            <a:endParaRPr lang="en-US">
              <a:solidFill>
                <a:prstClr val="black"/>
              </a:solidFill>
              <a:latin typeface="Calibri"/>
            </a:endParaRPr>
          </a:p>
        </p:txBody>
      </p:sp>
    </p:spTree>
    <p:extLst>
      <p:ext uri="{BB962C8B-B14F-4D97-AF65-F5344CB8AC3E}">
        <p14:creationId xmlns:p14="http://schemas.microsoft.com/office/powerpoint/2010/main" val="366850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0424"/>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idx="1"/>
          </p:nvPr>
        </p:nvSpPr>
        <p:spPr>
          <a:xfrm>
            <a:off x="931333" y="1092201"/>
            <a:ext cx="9228667" cy="4622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46465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3717"/>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idx="1"/>
          </p:nvPr>
        </p:nvSpPr>
        <p:spPr>
          <a:xfrm>
            <a:off x="931333" y="1092201"/>
            <a:ext cx="9228667" cy="4622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21270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0424"/>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idx="1"/>
          </p:nvPr>
        </p:nvSpPr>
        <p:spPr>
          <a:xfrm>
            <a:off x="931333" y="1092201"/>
            <a:ext cx="9228667" cy="4622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7587845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3717"/>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idx="1"/>
          </p:nvPr>
        </p:nvSpPr>
        <p:spPr>
          <a:xfrm>
            <a:off x="931333" y="1092201"/>
            <a:ext cx="9228667" cy="4622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3505346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0424"/>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931333" y="1092201"/>
            <a:ext cx="9228667" cy="4622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pic>
        <p:nvPicPr>
          <p:cNvPr id="10" name="Picture 9"/>
          <p:cNvPicPr>
            <a:picLocks noChangeAspect="1"/>
          </p:cNvPicPr>
          <p:nvPr userDrawn="1"/>
        </p:nvPicPr>
        <p:blipFill>
          <a:blip r:embed="rId5"/>
          <a:stretch>
            <a:fillRect/>
          </a:stretch>
        </p:blipFill>
        <p:spPr>
          <a:xfrm>
            <a:off x="246946" y="158750"/>
            <a:ext cx="1580688" cy="565150"/>
          </a:xfrm>
          <a:prstGeom prst="rect">
            <a:avLst/>
          </a:prstGeom>
        </p:spPr>
      </p:pic>
    </p:spTree>
    <p:extLst>
      <p:ext uri="{BB962C8B-B14F-4D97-AF65-F5344CB8AC3E}">
        <p14:creationId xmlns:p14="http://schemas.microsoft.com/office/powerpoint/2010/main" val="1207043315"/>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761985" rtl="0" eaLnBrk="1" latinLnBrk="0" hangingPunct="1">
        <a:lnSpc>
          <a:spcPct val="90000"/>
        </a:lnSpc>
        <a:spcBef>
          <a:spcPct val="0"/>
        </a:spcBef>
        <a:buNone/>
        <a:defRPr sz="3667" b="1" kern="1200">
          <a:solidFill>
            <a:schemeClr val="bg1"/>
          </a:solidFill>
          <a:latin typeface="+mj-lt"/>
          <a:ea typeface="+mj-ea"/>
          <a:cs typeface="+mj-cs"/>
        </a:defRPr>
      </a:lvl1pPr>
    </p:titleStyle>
    <p:bodyStyle>
      <a:lvl1pPr marL="0" indent="0" algn="l" defTabSz="761985" rtl="0" eaLnBrk="1" latinLnBrk="0" hangingPunct="1">
        <a:lnSpc>
          <a:spcPct val="90000"/>
        </a:lnSpc>
        <a:spcBef>
          <a:spcPts val="833"/>
        </a:spcBef>
        <a:buFont typeface="Arial"/>
        <a:buNone/>
        <a:defRPr sz="2333" kern="1200">
          <a:solidFill>
            <a:schemeClr val="tx1"/>
          </a:solidFill>
          <a:latin typeface="+mn-lt"/>
          <a:ea typeface="+mn-ea"/>
          <a:cs typeface="+mn-cs"/>
        </a:defRPr>
      </a:lvl1pPr>
      <a:lvl2pPr marL="571489" indent="-190496" algn="l" defTabSz="761985" rtl="0" eaLnBrk="1" latinLnBrk="0" hangingPunct="1">
        <a:lnSpc>
          <a:spcPct val="90000"/>
        </a:lnSpc>
        <a:spcBef>
          <a:spcPts val="417"/>
        </a:spcBef>
        <a:buFont typeface="Arial"/>
        <a:buChar char="•"/>
        <a:defRPr sz="2000" kern="1200">
          <a:solidFill>
            <a:schemeClr val="tx1"/>
          </a:solidFill>
          <a:latin typeface="+mn-lt"/>
          <a:ea typeface="+mn-ea"/>
          <a:cs typeface="+mn-cs"/>
        </a:defRPr>
      </a:lvl2pPr>
      <a:lvl3pPr marL="952480" indent="-190496" algn="l" defTabSz="761985" rtl="0" eaLnBrk="1" latinLnBrk="0" hangingPunct="1">
        <a:lnSpc>
          <a:spcPct val="90000"/>
        </a:lnSpc>
        <a:spcBef>
          <a:spcPts val="417"/>
        </a:spcBef>
        <a:buFont typeface="Wingdings" charset="2"/>
        <a:buChar char="§"/>
        <a:defRPr sz="1667" kern="1200">
          <a:solidFill>
            <a:schemeClr val="tx1"/>
          </a:solidFill>
          <a:latin typeface="+mn-lt"/>
          <a:ea typeface="+mn-ea"/>
          <a:cs typeface="+mn-cs"/>
        </a:defRPr>
      </a:lvl3pPr>
      <a:lvl4pPr marL="1333473" indent="-190496" algn="l" defTabSz="761985" rtl="0" eaLnBrk="1" latinLnBrk="0" hangingPunct="1">
        <a:lnSpc>
          <a:spcPct val="90000"/>
        </a:lnSpc>
        <a:spcBef>
          <a:spcPts val="417"/>
        </a:spcBef>
        <a:buFont typeface="Wingdings" charset="2"/>
        <a:buChar char="Ø"/>
        <a:defRPr sz="1500" kern="1200">
          <a:solidFill>
            <a:schemeClr val="tx1"/>
          </a:solidFill>
          <a:latin typeface="+mn-lt"/>
          <a:ea typeface="+mn-ea"/>
          <a:cs typeface="+mn-cs"/>
        </a:defRPr>
      </a:lvl4pPr>
      <a:lvl5pPr marL="1714466"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5pPr>
      <a:lvl6pPr marL="2095458"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6pPr>
      <a:lvl7pPr marL="2476451"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7pPr>
      <a:lvl8pPr marL="2857443"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8pPr>
      <a:lvl9pPr marL="3238435"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9pPr>
    </p:bodyStyle>
    <p:otherStyle>
      <a:defPPr>
        <a:defRPr lang="en-US"/>
      </a:defPPr>
      <a:lvl1pPr marL="0" algn="l" defTabSz="761985" rtl="0" eaLnBrk="1" latinLnBrk="0" hangingPunct="1">
        <a:defRPr sz="1500" kern="1200">
          <a:solidFill>
            <a:schemeClr val="tx1"/>
          </a:solidFill>
          <a:latin typeface="+mn-lt"/>
          <a:ea typeface="+mn-ea"/>
          <a:cs typeface="+mn-cs"/>
        </a:defRPr>
      </a:lvl1pPr>
      <a:lvl2pPr marL="380992" algn="l" defTabSz="761985" rtl="0" eaLnBrk="1" latinLnBrk="0" hangingPunct="1">
        <a:defRPr sz="1500" kern="1200">
          <a:solidFill>
            <a:schemeClr val="tx1"/>
          </a:solidFill>
          <a:latin typeface="+mn-lt"/>
          <a:ea typeface="+mn-ea"/>
          <a:cs typeface="+mn-cs"/>
        </a:defRPr>
      </a:lvl2pPr>
      <a:lvl3pPr marL="761985" algn="l" defTabSz="761985" rtl="0" eaLnBrk="1" latinLnBrk="0" hangingPunct="1">
        <a:defRPr sz="1500" kern="1200">
          <a:solidFill>
            <a:schemeClr val="tx1"/>
          </a:solidFill>
          <a:latin typeface="+mn-lt"/>
          <a:ea typeface="+mn-ea"/>
          <a:cs typeface="+mn-cs"/>
        </a:defRPr>
      </a:lvl3pPr>
      <a:lvl4pPr marL="1142977" algn="l" defTabSz="761985" rtl="0" eaLnBrk="1" latinLnBrk="0" hangingPunct="1">
        <a:defRPr sz="1500" kern="1200">
          <a:solidFill>
            <a:schemeClr val="tx1"/>
          </a:solidFill>
          <a:latin typeface="+mn-lt"/>
          <a:ea typeface="+mn-ea"/>
          <a:cs typeface="+mn-cs"/>
        </a:defRPr>
      </a:lvl4pPr>
      <a:lvl5pPr marL="1523970" algn="l" defTabSz="761985" rtl="0" eaLnBrk="1" latinLnBrk="0" hangingPunct="1">
        <a:defRPr sz="1500" kern="1200">
          <a:solidFill>
            <a:schemeClr val="tx1"/>
          </a:solidFill>
          <a:latin typeface="+mn-lt"/>
          <a:ea typeface="+mn-ea"/>
          <a:cs typeface="+mn-cs"/>
        </a:defRPr>
      </a:lvl5pPr>
      <a:lvl6pPr marL="1904962" algn="l" defTabSz="761985" rtl="0" eaLnBrk="1" latinLnBrk="0" hangingPunct="1">
        <a:defRPr sz="1500" kern="1200">
          <a:solidFill>
            <a:schemeClr val="tx1"/>
          </a:solidFill>
          <a:latin typeface="+mn-lt"/>
          <a:ea typeface="+mn-ea"/>
          <a:cs typeface="+mn-cs"/>
        </a:defRPr>
      </a:lvl6pPr>
      <a:lvl7pPr marL="2285954" algn="l" defTabSz="761985" rtl="0" eaLnBrk="1" latinLnBrk="0" hangingPunct="1">
        <a:defRPr sz="1500" kern="1200">
          <a:solidFill>
            <a:schemeClr val="tx1"/>
          </a:solidFill>
          <a:latin typeface="+mn-lt"/>
          <a:ea typeface="+mn-ea"/>
          <a:cs typeface="+mn-cs"/>
        </a:defRPr>
      </a:lvl7pPr>
      <a:lvl8pPr marL="2666947" algn="l" defTabSz="761985" rtl="0" eaLnBrk="1" latinLnBrk="0" hangingPunct="1">
        <a:defRPr sz="1500" kern="1200">
          <a:solidFill>
            <a:schemeClr val="tx1"/>
          </a:solidFill>
          <a:latin typeface="+mn-lt"/>
          <a:ea typeface="+mn-ea"/>
          <a:cs typeface="+mn-cs"/>
        </a:defRPr>
      </a:lvl8pPr>
      <a:lvl9pPr marL="3047940" algn="l" defTabSz="761985"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0424"/>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931333" y="1092201"/>
            <a:ext cx="9228667" cy="4622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pic>
        <p:nvPicPr>
          <p:cNvPr id="10" name="Picture 9"/>
          <p:cNvPicPr>
            <a:picLocks noChangeAspect="1"/>
          </p:cNvPicPr>
          <p:nvPr userDrawn="1"/>
        </p:nvPicPr>
        <p:blipFill>
          <a:blip r:embed="rId5"/>
          <a:stretch>
            <a:fillRect/>
          </a:stretch>
        </p:blipFill>
        <p:spPr>
          <a:xfrm>
            <a:off x="246946" y="158750"/>
            <a:ext cx="1580688" cy="565150"/>
          </a:xfrm>
          <a:prstGeom prst="rect">
            <a:avLst/>
          </a:prstGeom>
        </p:spPr>
      </p:pic>
    </p:spTree>
    <p:extLst>
      <p:ext uri="{BB962C8B-B14F-4D97-AF65-F5344CB8AC3E}">
        <p14:creationId xmlns:p14="http://schemas.microsoft.com/office/powerpoint/2010/main" val="1569007412"/>
      </p:ext>
    </p:extLst>
  </p:cSld>
  <p:clrMap bg1="lt1" tx1="dk1" bg2="lt2" tx2="dk2" accent1="accent1" accent2="accent2" accent3="accent3" accent4="accent4" accent5="accent5" accent6="accent6" hlink="hlink" folHlink="folHlink"/>
  <p:sldLayoutIdLst>
    <p:sldLayoutId id="2147483652" r:id="rId1"/>
    <p:sldLayoutId id="2147483653" r:id="rId2"/>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l" defTabSz="761985" rtl="0" eaLnBrk="1" latinLnBrk="0" hangingPunct="1">
        <a:lnSpc>
          <a:spcPct val="90000"/>
        </a:lnSpc>
        <a:spcBef>
          <a:spcPct val="0"/>
        </a:spcBef>
        <a:buNone/>
        <a:defRPr sz="3667" b="1" kern="1200">
          <a:solidFill>
            <a:schemeClr val="bg1"/>
          </a:solidFill>
          <a:latin typeface="+mj-lt"/>
          <a:ea typeface="+mj-ea"/>
          <a:cs typeface="+mj-cs"/>
        </a:defRPr>
      </a:lvl1pPr>
    </p:titleStyle>
    <p:bodyStyle>
      <a:lvl1pPr marL="0" indent="0" algn="l" defTabSz="761985" rtl="0" eaLnBrk="1" latinLnBrk="0" hangingPunct="1">
        <a:lnSpc>
          <a:spcPct val="90000"/>
        </a:lnSpc>
        <a:spcBef>
          <a:spcPts val="833"/>
        </a:spcBef>
        <a:buFont typeface="Arial"/>
        <a:buNone/>
        <a:defRPr sz="2333" kern="1200">
          <a:solidFill>
            <a:schemeClr val="tx1"/>
          </a:solidFill>
          <a:latin typeface="+mn-lt"/>
          <a:ea typeface="+mn-ea"/>
          <a:cs typeface="+mn-cs"/>
        </a:defRPr>
      </a:lvl1pPr>
      <a:lvl2pPr marL="571489" indent="-190496" algn="l" defTabSz="761985" rtl="0" eaLnBrk="1" latinLnBrk="0" hangingPunct="1">
        <a:lnSpc>
          <a:spcPct val="90000"/>
        </a:lnSpc>
        <a:spcBef>
          <a:spcPts val="417"/>
        </a:spcBef>
        <a:buFont typeface="Arial"/>
        <a:buChar char="•"/>
        <a:defRPr sz="2000" kern="1200">
          <a:solidFill>
            <a:schemeClr val="tx1"/>
          </a:solidFill>
          <a:latin typeface="+mn-lt"/>
          <a:ea typeface="+mn-ea"/>
          <a:cs typeface="+mn-cs"/>
        </a:defRPr>
      </a:lvl2pPr>
      <a:lvl3pPr marL="952480" indent="-190496" algn="l" defTabSz="761985" rtl="0" eaLnBrk="1" latinLnBrk="0" hangingPunct="1">
        <a:lnSpc>
          <a:spcPct val="90000"/>
        </a:lnSpc>
        <a:spcBef>
          <a:spcPts val="417"/>
        </a:spcBef>
        <a:buFont typeface="Wingdings" charset="2"/>
        <a:buChar char="§"/>
        <a:defRPr sz="1667" kern="1200">
          <a:solidFill>
            <a:schemeClr val="tx1"/>
          </a:solidFill>
          <a:latin typeface="+mn-lt"/>
          <a:ea typeface="+mn-ea"/>
          <a:cs typeface="+mn-cs"/>
        </a:defRPr>
      </a:lvl3pPr>
      <a:lvl4pPr marL="1333473" indent="-190496" algn="l" defTabSz="761985" rtl="0" eaLnBrk="1" latinLnBrk="0" hangingPunct="1">
        <a:lnSpc>
          <a:spcPct val="90000"/>
        </a:lnSpc>
        <a:spcBef>
          <a:spcPts val="417"/>
        </a:spcBef>
        <a:buFont typeface="Wingdings" charset="2"/>
        <a:buChar char="Ø"/>
        <a:defRPr sz="1500" kern="1200">
          <a:solidFill>
            <a:schemeClr val="tx1"/>
          </a:solidFill>
          <a:latin typeface="+mn-lt"/>
          <a:ea typeface="+mn-ea"/>
          <a:cs typeface="+mn-cs"/>
        </a:defRPr>
      </a:lvl4pPr>
      <a:lvl5pPr marL="1714466"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5pPr>
      <a:lvl6pPr marL="2095458"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6pPr>
      <a:lvl7pPr marL="2476451"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7pPr>
      <a:lvl8pPr marL="2857443"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8pPr>
      <a:lvl9pPr marL="3238435"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9pPr>
    </p:bodyStyle>
    <p:otherStyle>
      <a:defPPr>
        <a:defRPr lang="en-US"/>
      </a:defPPr>
      <a:lvl1pPr marL="0" algn="l" defTabSz="761985" rtl="0" eaLnBrk="1" latinLnBrk="0" hangingPunct="1">
        <a:defRPr sz="1500" kern="1200">
          <a:solidFill>
            <a:schemeClr val="tx1"/>
          </a:solidFill>
          <a:latin typeface="+mn-lt"/>
          <a:ea typeface="+mn-ea"/>
          <a:cs typeface="+mn-cs"/>
        </a:defRPr>
      </a:lvl1pPr>
      <a:lvl2pPr marL="380992" algn="l" defTabSz="761985" rtl="0" eaLnBrk="1" latinLnBrk="0" hangingPunct="1">
        <a:defRPr sz="1500" kern="1200">
          <a:solidFill>
            <a:schemeClr val="tx1"/>
          </a:solidFill>
          <a:latin typeface="+mn-lt"/>
          <a:ea typeface="+mn-ea"/>
          <a:cs typeface="+mn-cs"/>
        </a:defRPr>
      </a:lvl2pPr>
      <a:lvl3pPr marL="761985" algn="l" defTabSz="761985" rtl="0" eaLnBrk="1" latinLnBrk="0" hangingPunct="1">
        <a:defRPr sz="1500" kern="1200">
          <a:solidFill>
            <a:schemeClr val="tx1"/>
          </a:solidFill>
          <a:latin typeface="+mn-lt"/>
          <a:ea typeface="+mn-ea"/>
          <a:cs typeface="+mn-cs"/>
        </a:defRPr>
      </a:lvl3pPr>
      <a:lvl4pPr marL="1142977" algn="l" defTabSz="761985" rtl="0" eaLnBrk="1" latinLnBrk="0" hangingPunct="1">
        <a:defRPr sz="1500" kern="1200">
          <a:solidFill>
            <a:schemeClr val="tx1"/>
          </a:solidFill>
          <a:latin typeface="+mn-lt"/>
          <a:ea typeface="+mn-ea"/>
          <a:cs typeface="+mn-cs"/>
        </a:defRPr>
      </a:lvl4pPr>
      <a:lvl5pPr marL="1523970" algn="l" defTabSz="761985" rtl="0" eaLnBrk="1" latinLnBrk="0" hangingPunct="1">
        <a:defRPr sz="1500" kern="1200">
          <a:solidFill>
            <a:schemeClr val="tx1"/>
          </a:solidFill>
          <a:latin typeface="+mn-lt"/>
          <a:ea typeface="+mn-ea"/>
          <a:cs typeface="+mn-cs"/>
        </a:defRPr>
      </a:lvl5pPr>
      <a:lvl6pPr marL="1904962" algn="l" defTabSz="761985" rtl="0" eaLnBrk="1" latinLnBrk="0" hangingPunct="1">
        <a:defRPr sz="1500" kern="1200">
          <a:solidFill>
            <a:schemeClr val="tx1"/>
          </a:solidFill>
          <a:latin typeface="+mn-lt"/>
          <a:ea typeface="+mn-ea"/>
          <a:cs typeface="+mn-cs"/>
        </a:defRPr>
      </a:lvl6pPr>
      <a:lvl7pPr marL="2285954" algn="l" defTabSz="761985" rtl="0" eaLnBrk="1" latinLnBrk="0" hangingPunct="1">
        <a:defRPr sz="1500" kern="1200">
          <a:solidFill>
            <a:schemeClr val="tx1"/>
          </a:solidFill>
          <a:latin typeface="+mn-lt"/>
          <a:ea typeface="+mn-ea"/>
          <a:cs typeface="+mn-cs"/>
        </a:defRPr>
      </a:lvl7pPr>
      <a:lvl8pPr marL="2666947" algn="l" defTabSz="761985" rtl="0" eaLnBrk="1" latinLnBrk="0" hangingPunct="1">
        <a:defRPr sz="1500" kern="1200">
          <a:solidFill>
            <a:schemeClr val="tx1"/>
          </a:solidFill>
          <a:latin typeface="+mn-lt"/>
          <a:ea typeface="+mn-ea"/>
          <a:cs typeface="+mn-cs"/>
        </a:defRPr>
      </a:lvl8pPr>
      <a:lvl9pPr marL="3047940" algn="l" defTabSz="76198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s://www.lifehack.org/articles/lifestyle/goal-setting-the-why-behind-the-what.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https://www.deanza.edu/gov/rapp/documents/Collegewide_Service_Areas_Program_Review_081723.docx" TargetMode="External"/><Relationship Id="rId3" Type="http://schemas.openxmlformats.org/officeDocument/2006/relationships/image" Target="../media/image4.jpeg"/><Relationship Id="rId7" Type="http://schemas.openxmlformats.org/officeDocument/2006/relationships/hyperlink" Target="https://www.deanza.edu/gov/rapp/documents/DeAnzaAcademicServicesProgramReview_Version6.23.23.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foothilldeanza-my.sharepoint.com/:w:/g/personal/20033656_fhda_edu/EVAS3FJr3vVPodzaZ6GZDBIBHOjwqMbcRKB2U06hyo4KJw?e=cZf5m0" TargetMode="External"/><Relationship Id="rId5" Type="http://schemas.openxmlformats.org/officeDocument/2006/relationships/hyperlink" Target="https://www.deanza.edu/gov/rapp/documents/DeAnza_InstructionalProgramReview_2023-24.pdf" TargetMode="External"/><Relationship Id="rId4" Type="http://schemas.openxmlformats.org/officeDocument/2006/relationships/hyperlink" Target="https://www.deanza.edu/gov/rapp/program_review.html"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AFC4185-C443-C943-9C38-352962FD4C69}"/>
              </a:ext>
            </a:extLst>
          </p:cNvPr>
          <p:cNvSpPr txBox="1">
            <a:spLocks noChangeArrowheads="1"/>
          </p:cNvSpPr>
          <p:nvPr/>
        </p:nvSpPr>
        <p:spPr bwMode="auto">
          <a:xfrm>
            <a:off x="0" y="4253779"/>
            <a:ext cx="10159999"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100" b="1">
                <a:solidFill>
                  <a:srgbClr val="900B00"/>
                </a:solidFill>
                <a:latin typeface="Arial"/>
                <a:ea typeface="ＭＳ Ｐゴシック"/>
                <a:cs typeface="Arial"/>
              </a:rPr>
              <a:t>Program Review Workshop, Fall 2023</a:t>
            </a:r>
          </a:p>
          <a:p>
            <a:pPr algn="ctr"/>
            <a:r>
              <a:rPr lang="en-US" sz="2100" b="1">
                <a:solidFill>
                  <a:srgbClr val="900B00"/>
                </a:solidFill>
                <a:latin typeface="Arial"/>
                <a:ea typeface="ＭＳ Ｐゴシック"/>
                <a:cs typeface="Arial"/>
              </a:rPr>
              <a:t>Making it Meaningful: Program Review – Mission and Goals</a:t>
            </a:r>
            <a:br>
              <a:rPr lang="en-US" sz="2100" b="1"/>
            </a:br>
            <a:r>
              <a:rPr lang="en-US" sz="2100" b="1">
                <a:solidFill>
                  <a:srgbClr val="900B00"/>
                </a:solidFill>
                <a:latin typeface="Arial"/>
                <a:ea typeface="ＭＳ Ｐゴシック"/>
                <a:cs typeface="Arial"/>
              </a:rPr>
              <a:t>Mary Pape, Veronica Avilla, Mallory Newell</a:t>
            </a:r>
            <a:endParaRPr lang="en-US" altLang="en-US" sz="2100" b="1">
              <a:solidFill>
                <a:srgbClr val="900B00"/>
              </a:solidFill>
              <a:latin typeface="Arial"/>
              <a:ea typeface="ＭＳ Ｐゴシック"/>
              <a:cs typeface="Arial"/>
            </a:endParaRPr>
          </a:p>
        </p:txBody>
      </p:sp>
    </p:spTree>
    <p:extLst>
      <p:ext uri="{BB962C8B-B14F-4D97-AF65-F5344CB8AC3E}">
        <p14:creationId xmlns:p14="http://schemas.microsoft.com/office/powerpoint/2010/main" val="3778989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E2527-36E5-64FD-CC2D-A43382E8E0DF}"/>
              </a:ext>
            </a:extLst>
          </p:cNvPr>
          <p:cNvSpPr txBox="1"/>
          <p:nvPr/>
        </p:nvSpPr>
        <p:spPr>
          <a:xfrm>
            <a:off x="525051" y="2395835"/>
            <a:ext cx="8272960" cy="923330"/>
          </a:xfrm>
          <a:prstGeom prst="rect">
            <a:avLst/>
          </a:prstGeom>
          <a:noFill/>
        </p:spPr>
        <p:txBody>
          <a:bodyPr wrap="square" lIns="91440" tIns="45720" rIns="91440" bIns="45720" rtlCol="0" anchor="t">
            <a:spAutoFit/>
          </a:bodyPr>
          <a:lstStyle/>
          <a:p>
            <a:pPr marL="0" marR="0" lvl="0" indent="0" defTabSz="713232"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Mission Statements</a:t>
            </a:r>
          </a:p>
        </p:txBody>
      </p:sp>
    </p:spTree>
    <p:extLst>
      <p:ext uri="{BB962C8B-B14F-4D97-AF65-F5344CB8AC3E}">
        <p14:creationId xmlns:p14="http://schemas.microsoft.com/office/powerpoint/2010/main" val="981486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654426" y="219581"/>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Crafting a Meaningful Mission</a:t>
            </a:r>
          </a:p>
        </p:txBody>
      </p:sp>
      <p:sp>
        <p:nvSpPr>
          <p:cNvPr id="4" name="TextBox 3">
            <a:extLst>
              <a:ext uri="{FF2B5EF4-FFF2-40B4-BE49-F238E27FC236}">
                <a16:creationId xmlns:a16="http://schemas.microsoft.com/office/drawing/2014/main" id="{7E0650B6-5F30-1183-1C10-CAC9E40681C6}"/>
              </a:ext>
            </a:extLst>
          </p:cNvPr>
          <p:cNvSpPr txBox="1"/>
          <p:nvPr/>
        </p:nvSpPr>
        <p:spPr>
          <a:xfrm>
            <a:off x="664048" y="1363762"/>
            <a:ext cx="9082671" cy="397801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n-US" sz="1800">
                <a:solidFill>
                  <a:srgbClr val="900B00"/>
                </a:solidFill>
                <a:latin typeface="Arial"/>
                <a:ea typeface="ＭＳ Ｐゴシック"/>
                <a:cs typeface="Arial"/>
              </a:rPr>
              <a:t>A mission statement is at the core or your area and defines its purpose.</a:t>
            </a:r>
          </a:p>
          <a:p>
            <a:pP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A clear mission statement should capture the essence of the area. It should:</a:t>
            </a:r>
          </a:p>
          <a:p>
            <a:pPr marL="641985" lvl="1" indent="-285750">
              <a:buFont typeface="Arial" panose="020B0604020202020204" pitchFamily="34" charset="0"/>
              <a:buChar char="•"/>
              <a:defRPr/>
            </a:pPr>
            <a:r>
              <a:rPr lang="en-US" sz="1800">
                <a:solidFill>
                  <a:srgbClr val="900B00"/>
                </a:solidFill>
                <a:latin typeface="Arial"/>
                <a:ea typeface="ＭＳ Ｐゴシック"/>
                <a:cs typeface="Arial"/>
              </a:rPr>
              <a:t>Define its purpose</a:t>
            </a:r>
          </a:p>
          <a:p>
            <a:pPr marL="641985" lvl="1" indent="-285750">
              <a:buFont typeface="Arial" panose="020B0604020202020204" pitchFamily="34" charset="0"/>
              <a:buChar char="•"/>
              <a:defRPr/>
            </a:pPr>
            <a:r>
              <a:rPr lang="en-US" sz="1800">
                <a:solidFill>
                  <a:srgbClr val="900B00"/>
                </a:solidFill>
                <a:latin typeface="Arial"/>
                <a:ea typeface="ＭＳ Ｐゴシック"/>
                <a:cs typeface="Arial"/>
              </a:rPr>
              <a:t>Outline its primary objectives</a:t>
            </a:r>
          </a:p>
          <a:p>
            <a:pPr marL="641985" lvl="1" indent="-285750">
              <a:buFont typeface="Arial" panose="020B0604020202020204" pitchFamily="34" charset="0"/>
              <a:buChar char="•"/>
              <a:defRPr/>
            </a:pPr>
            <a:r>
              <a:rPr lang="en-US" sz="1800">
                <a:solidFill>
                  <a:srgbClr val="900B00"/>
                </a:solidFill>
                <a:latin typeface="Arial"/>
                <a:ea typeface="ＭＳ Ｐゴシック"/>
                <a:cs typeface="Arial"/>
              </a:rPr>
              <a:t>Clearly state why it exists</a:t>
            </a:r>
          </a:p>
          <a:p>
            <a:pPr marL="641985" lvl="1" indent="-285750">
              <a:buFont typeface="Arial" panose="020B0604020202020204" pitchFamily="34" charset="0"/>
              <a:buChar char="•"/>
              <a:defRPr/>
            </a:pPr>
            <a:r>
              <a:rPr lang="en-US" sz="1800">
                <a:solidFill>
                  <a:srgbClr val="900B00"/>
                </a:solidFill>
                <a:latin typeface="Arial"/>
                <a:ea typeface="ＭＳ Ｐゴシック"/>
                <a:cs typeface="Arial"/>
              </a:rPr>
              <a:t>Invoke enthusiasm and excitement for your area</a:t>
            </a:r>
          </a:p>
          <a:p>
            <a:pPr marL="641985" lvl="1"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A mission statement should guide the actions of your area and include a focus on your learning outcomes. </a:t>
            </a: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A well-crafted mission provides the focus for your area goals and learning outcomes.</a:t>
            </a:r>
          </a:p>
          <a:p>
            <a:pPr>
              <a:spcAft>
                <a:spcPts val="300"/>
              </a:spcAft>
              <a:defRPr/>
            </a:pPr>
            <a:endParaRPr lang="en-US" sz="1800">
              <a:ea typeface="Calibri"/>
              <a:cs typeface="Calibri"/>
            </a:endParaRP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1535275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768935" y="161687"/>
            <a:ext cx="8215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200" b="1">
                <a:solidFill>
                  <a:prstClr val="white"/>
                </a:solidFill>
                <a:latin typeface="Arial"/>
                <a:ea typeface="ＭＳ Ｐゴシック"/>
                <a:cs typeface="Arial"/>
              </a:rPr>
              <a:t>Considerations for Crafting a Mission</a:t>
            </a:r>
          </a:p>
        </p:txBody>
      </p:sp>
      <p:sp>
        <p:nvSpPr>
          <p:cNvPr id="4" name="TextBox 3">
            <a:extLst>
              <a:ext uri="{FF2B5EF4-FFF2-40B4-BE49-F238E27FC236}">
                <a16:creationId xmlns:a16="http://schemas.microsoft.com/office/drawing/2014/main" id="{7E0650B6-5F30-1183-1C10-CAC9E40681C6}"/>
              </a:ext>
            </a:extLst>
          </p:cNvPr>
          <p:cNvSpPr txBox="1"/>
          <p:nvPr/>
        </p:nvSpPr>
        <p:spPr>
          <a:xfrm>
            <a:off x="1249544" y="1801588"/>
            <a:ext cx="8528769" cy="258532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n-US" sz="1800">
                <a:solidFill>
                  <a:srgbClr val="900B00"/>
                </a:solidFill>
                <a:latin typeface="Arial"/>
                <a:ea typeface="ＭＳ Ｐゴシック"/>
                <a:cs typeface="Arial"/>
              </a:rPr>
              <a:t>The statement should be in the present tense.</a:t>
            </a:r>
          </a:p>
          <a:p>
            <a:pP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It should be short, clear and powerful.</a:t>
            </a: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It should use simple and concise terminology.</a:t>
            </a: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It should speak loudly and clearly. </a:t>
            </a: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a:defRPr/>
            </a:pPr>
            <a:endParaRPr lang="en-US" sz="1800">
              <a:solidFill>
                <a:srgbClr val="900B00"/>
              </a:solidFill>
              <a:latin typeface="Arial"/>
              <a:ea typeface="ＭＳ Ｐゴシック"/>
              <a:cs typeface="Arial"/>
            </a:endParaRPr>
          </a:p>
        </p:txBody>
      </p:sp>
    </p:spTree>
    <p:extLst>
      <p:ext uri="{BB962C8B-B14F-4D97-AF65-F5344CB8AC3E}">
        <p14:creationId xmlns:p14="http://schemas.microsoft.com/office/powerpoint/2010/main" val="26929688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768935" y="161687"/>
            <a:ext cx="8215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Arial"/>
                <a:ea typeface="ＭＳ Ｐゴシック"/>
                <a:cs typeface="Arial"/>
              </a:rPr>
              <a:t>Steps for Crafting a Mission</a:t>
            </a:r>
          </a:p>
        </p:txBody>
      </p:sp>
      <p:sp>
        <p:nvSpPr>
          <p:cNvPr id="4" name="TextBox 3">
            <a:extLst>
              <a:ext uri="{FF2B5EF4-FFF2-40B4-BE49-F238E27FC236}">
                <a16:creationId xmlns:a16="http://schemas.microsoft.com/office/drawing/2014/main" id="{7E0650B6-5F30-1183-1C10-CAC9E40681C6}"/>
              </a:ext>
            </a:extLst>
          </p:cNvPr>
          <p:cNvSpPr txBox="1"/>
          <p:nvPr/>
        </p:nvSpPr>
        <p:spPr>
          <a:xfrm>
            <a:off x="918468" y="1667582"/>
            <a:ext cx="8528769" cy="3688510"/>
          </a:xfrm>
          <a:prstGeom prst="rect">
            <a:avLst/>
          </a:prstGeom>
          <a:noFill/>
        </p:spPr>
        <p:txBody>
          <a:bodyPr wrap="square" lIns="91440" tIns="45720" rIns="91440" bIns="45720" anchor="t">
            <a:spAutoFit/>
          </a:bodyPr>
          <a:lstStyle/>
          <a:p>
            <a:pPr marL="0" marR="0" lvl="0" indent="0" algn="l" defTabSz="713232"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a:ln>
                  <a:noFill/>
                </a:ln>
                <a:solidFill>
                  <a:srgbClr val="900B00"/>
                </a:solidFill>
                <a:effectLst/>
                <a:uLnTx/>
                <a:uFillTx/>
                <a:latin typeface="Calibri" panose="020F0502020204030204" pitchFamily="34" charset="0"/>
                <a:ea typeface="Calibri" panose="020F0502020204030204" pitchFamily="34" charset="0"/>
                <a:cs typeface="Times New Roman" panose="02020603050405020304" pitchFamily="18" charset="0"/>
              </a:rPr>
              <a:t>Step 1: Decide on information to include</a:t>
            </a:r>
          </a:p>
          <a:p>
            <a:pPr marL="914400" marR="0" lvl="0" indent="-457200" algn="l" defTabSz="713232" rtl="0" eaLnBrk="1" fontAlgn="auto" latinLnBrk="0" hangingPunct="1">
              <a:lnSpc>
                <a:spcPct val="107000"/>
              </a:lnSpc>
              <a:spcBef>
                <a:spcPts val="0"/>
              </a:spcBef>
              <a:spcAft>
                <a:spcPts val="0"/>
              </a:spcAft>
              <a:buClrTx/>
              <a:buSzTx/>
              <a:buFont typeface="Arial"/>
              <a:buChar char="•"/>
              <a:tabLst/>
              <a:defRPr/>
            </a:pPr>
            <a:r>
              <a:rPr kumimoji="0" lang="en-US" sz="3000" b="0" i="0" u="none" strike="noStrike" kern="1200" cap="none" spc="0" normalizeH="0" baseline="0" noProof="0">
                <a:ln>
                  <a:noFill/>
                </a:ln>
                <a:solidFill>
                  <a:srgbClr val="900B00"/>
                </a:solidFill>
                <a:effectLst/>
                <a:uLnTx/>
                <a:uFillTx/>
                <a:latin typeface="Calibri" panose="020F0502020204030204" pitchFamily="34" charset="0"/>
                <a:ea typeface="Calibri" panose="020F0502020204030204" pitchFamily="34" charset="0"/>
                <a:cs typeface="Times New Roman" panose="02020603050405020304" pitchFamily="18" charset="0"/>
              </a:rPr>
              <a:t>Who are we?</a:t>
            </a:r>
            <a:endParaRPr lang="en-US" sz="3000">
              <a:solidFill>
                <a:srgbClr val="900B00"/>
              </a:solidFill>
              <a:latin typeface="Calibri" panose="020F0502020204030204" pitchFamily="34" charset="0"/>
              <a:ea typeface="Calibri" panose="020F0502020204030204" pitchFamily="34" charset="0"/>
              <a:cs typeface="Times New Roman" panose="02020603050405020304" pitchFamily="18" charset="0"/>
            </a:endParaRPr>
          </a:p>
          <a:p>
            <a:pPr marL="914400" marR="0" lvl="0" indent="-457200" algn="l" defTabSz="713232" rtl="0" eaLnBrk="1" fontAlgn="auto" latinLnBrk="0" hangingPunct="1">
              <a:lnSpc>
                <a:spcPct val="107000"/>
              </a:lnSpc>
              <a:spcBef>
                <a:spcPts val="0"/>
              </a:spcBef>
              <a:spcAft>
                <a:spcPts val="0"/>
              </a:spcAft>
              <a:buClrTx/>
              <a:buSzTx/>
              <a:buFont typeface="Arial"/>
              <a:buChar char="•"/>
              <a:tabLst/>
              <a:defRPr/>
            </a:pPr>
            <a:r>
              <a:rPr kumimoji="0" lang="en-US" sz="3000" b="0" i="0" u="none" strike="noStrike" kern="1200" cap="none" spc="0" normalizeH="0" baseline="0" noProof="0">
                <a:ln>
                  <a:noFill/>
                </a:ln>
                <a:solidFill>
                  <a:srgbClr val="900B00"/>
                </a:solidFill>
                <a:effectLst/>
                <a:uLnTx/>
                <a:uFillTx/>
                <a:latin typeface="Calibri" panose="020F0502020204030204" pitchFamily="34" charset="0"/>
                <a:ea typeface="Calibri" panose="020F0502020204030204" pitchFamily="34" charset="0"/>
                <a:cs typeface="Times New Roman" panose="02020603050405020304" pitchFamily="18" charset="0"/>
              </a:rPr>
              <a:t>What do we do?</a:t>
            </a:r>
            <a:endParaRPr lang="en-US" sz="3000" b="0" i="0" u="none" strike="noStrike" kern="1200" cap="none" spc="0" normalizeH="0" baseline="0" noProof="0">
              <a:ln>
                <a:noFill/>
              </a:ln>
              <a:solidFill>
                <a:srgbClr val="900B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457200" algn="l" defTabSz="713232" rtl="0" eaLnBrk="1" fontAlgn="auto" latinLnBrk="0" hangingPunct="1">
              <a:lnSpc>
                <a:spcPct val="107000"/>
              </a:lnSpc>
              <a:spcBef>
                <a:spcPts val="0"/>
              </a:spcBef>
              <a:spcAft>
                <a:spcPts val="0"/>
              </a:spcAft>
              <a:buClrTx/>
              <a:buSzTx/>
              <a:buFont typeface="Arial"/>
              <a:buChar char="•"/>
              <a:tabLst/>
              <a:defRPr/>
            </a:pPr>
            <a:r>
              <a:rPr kumimoji="0" lang="en-US" sz="3000" b="0" i="0" u="none" strike="noStrike" kern="1200" cap="none" spc="0" normalizeH="0" baseline="0" noProof="0">
                <a:ln>
                  <a:noFill/>
                </a:ln>
                <a:solidFill>
                  <a:srgbClr val="900B00"/>
                </a:solidFill>
                <a:effectLst/>
                <a:uLnTx/>
                <a:uFillTx/>
                <a:latin typeface="Calibri" panose="020F0502020204030204" pitchFamily="34" charset="0"/>
                <a:ea typeface="Calibri" panose="020F0502020204030204" pitchFamily="34" charset="0"/>
                <a:cs typeface="Times New Roman" panose="02020603050405020304" pitchFamily="18" charset="0"/>
              </a:rPr>
              <a:t>What are our goals?</a:t>
            </a:r>
            <a:endParaRPr lang="en-US" sz="3000" b="0" i="0" u="none" strike="noStrike" kern="1200" cap="none" spc="0" normalizeH="0" baseline="0" noProof="0">
              <a:ln>
                <a:noFill/>
              </a:ln>
              <a:solidFill>
                <a:srgbClr val="900B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457200" algn="l" defTabSz="713232" rtl="0" eaLnBrk="1" fontAlgn="auto" latinLnBrk="0" hangingPunct="1">
              <a:lnSpc>
                <a:spcPct val="107000"/>
              </a:lnSpc>
              <a:spcBef>
                <a:spcPts val="0"/>
              </a:spcBef>
              <a:spcAft>
                <a:spcPts val="0"/>
              </a:spcAft>
              <a:buClrTx/>
              <a:buSzTx/>
              <a:buFont typeface="Arial"/>
              <a:buChar char="•"/>
              <a:tabLst/>
              <a:defRPr/>
            </a:pPr>
            <a:r>
              <a:rPr kumimoji="0" lang="en-US" sz="3000" b="0" i="0" u="none" strike="noStrike" kern="1200" cap="none" spc="0" normalizeH="0" baseline="0" noProof="0">
                <a:ln>
                  <a:noFill/>
                </a:ln>
                <a:solidFill>
                  <a:srgbClr val="900B00"/>
                </a:solidFill>
                <a:effectLst/>
                <a:uLnTx/>
                <a:uFillTx/>
                <a:latin typeface="Calibri" panose="020F0502020204030204" pitchFamily="34" charset="0"/>
                <a:ea typeface="Calibri" panose="020F0502020204030204" pitchFamily="34" charset="0"/>
                <a:cs typeface="Times New Roman" panose="02020603050405020304" pitchFamily="18" charset="0"/>
              </a:rPr>
              <a:t>Who do we serve?</a:t>
            </a:r>
            <a:endParaRPr lang="en-US" sz="3000" b="0" i="0" u="none" strike="noStrike" kern="1200" cap="none" spc="0" normalizeH="0" baseline="0" noProof="0">
              <a:ln>
                <a:noFill/>
              </a:ln>
              <a:solidFill>
                <a:srgbClr val="900B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457200" algn="l" defTabSz="713232" rtl="0" eaLnBrk="1" fontAlgn="auto" latinLnBrk="0" hangingPunct="1">
              <a:lnSpc>
                <a:spcPct val="107000"/>
              </a:lnSpc>
              <a:spcBef>
                <a:spcPts val="0"/>
              </a:spcBef>
              <a:spcAft>
                <a:spcPts val="0"/>
              </a:spcAft>
              <a:buClrTx/>
              <a:buSzTx/>
              <a:buFont typeface="Arial"/>
              <a:buChar char="•"/>
              <a:tabLst/>
              <a:defRPr/>
            </a:pPr>
            <a:r>
              <a:rPr kumimoji="0" lang="en-US" sz="3000" b="0" i="0" u="none" strike="noStrike" kern="1200" cap="none" spc="0" normalizeH="0" baseline="0" noProof="0">
                <a:ln>
                  <a:noFill/>
                </a:ln>
                <a:solidFill>
                  <a:srgbClr val="900B00"/>
                </a:solidFill>
                <a:effectLst/>
                <a:uLnTx/>
                <a:uFillTx/>
                <a:latin typeface="Calibri" panose="020F0502020204030204" pitchFamily="34" charset="0"/>
                <a:ea typeface="Calibri" panose="020F0502020204030204" pitchFamily="34" charset="0"/>
                <a:cs typeface="Times New Roman" panose="02020603050405020304" pitchFamily="18" charset="0"/>
              </a:rPr>
              <a:t>What are our values?</a:t>
            </a:r>
            <a:endParaRPr lang="en-US" sz="3000" b="0" i="0" u="none" strike="noStrike" kern="1200" cap="none" spc="0" normalizeH="0" baseline="0" noProof="0">
              <a:ln>
                <a:noFill/>
              </a:ln>
              <a:solidFill>
                <a:srgbClr val="900B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900B00"/>
              </a:solidFill>
              <a:effectLst/>
              <a:uLnTx/>
              <a:uFillTx/>
              <a:latin typeface="Arial"/>
              <a:ea typeface="ＭＳ Ｐゴシック"/>
              <a:cs typeface="Arial"/>
            </a:endParaRPr>
          </a:p>
        </p:txBody>
      </p:sp>
    </p:spTree>
    <p:extLst>
      <p:ext uri="{BB962C8B-B14F-4D97-AF65-F5344CB8AC3E}">
        <p14:creationId xmlns:p14="http://schemas.microsoft.com/office/powerpoint/2010/main" val="18149079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768935" y="161687"/>
            <a:ext cx="8215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Arial"/>
                <a:ea typeface="ＭＳ Ｐゴシック"/>
                <a:cs typeface="Arial"/>
              </a:rPr>
              <a:t>Steps for Crafting a Mission</a:t>
            </a:r>
          </a:p>
        </p:txBody>
      </p:sp>
      <p:sp>
        <p:nvSpPr>
          <p:cNvPr id="4" name="TextBox 3">
            <a:extLst>
              <a:ext uri="{FF2B5EF4-FFF2-40B4-BE49-F238E27FC236}">
                <a16:creationId xmlns:a16="http://schemas.microsoft.com/office/drawing/2014/main" id="{7E0650B6-5F30-1183-1C10-CAC9E40681C6}"/>
              </a:ext>
            </a:extLst>
          </p:cNvPr>
          <p:cNvSpPr txBox="1"/>
          <p:nvPr/>
        </p:nvSpPr>
        <p:spPr>
          <a:xfrm>
            <a:off x="686263" y="1687366"/>
            <a:ext cx="8528769" cy="3684727"/>
          </a:xfrm>
          <a:prstGeom prst="rect">
            <a:avLst/>
          </a:prstGeom>
          <a:noFill/>
        </p:spPr>
        <p:txBody>
          <a:bodyPr wrap="square" lIns="91440" tIns="45720" rIns="91440" bIns="45720" anchor="t">
            <a:spAutoFit/>
          </a:bodyPr>
          <a:lstStyle/>
          <a:p>
            <a:pPr marL="0" marR="0">
              <a:lnSpc>
                <a:spcPct val="107000"/>
              </a:lnSpc>
              <a:spcBef>
                <a:spcPts val="0"/>
              </a:spcBef>
              <a:spcAft>
                <a:spcPts val="0"/>
              </a:spcAft>
            </a:pPr>
            <a:r>
              <a:rPr lang="en-US" sz="3600" b="1">
                <a:solidFill>
                  <a:srgbClr val="900B00"/>
                </a:solidFill>
                <a:effectLst/>
                <a:latin typeface="Calibri" panose="020F0502020204030204" pitchFamily="34" charset="0"/>
                <a:ea typeface="Calibri" panose="020F0502020204030204" pitchFamily="34" charset="0"/>
                <a:cs typeface="Times New Roman" panose="02020603050405020304" pitchFamily="18" charset="0"/>
              </a:rPr>
              <a:t>Step 2: Define the Purpose:</a:t>
            </a:r>
          </a:p>
          <a:p>
            <a:pPr>
              <a:lnSpc>
                <a:spcPct val="107000"/>
              </a:lnSpc>
            </a:pPr>
            <a:endParaRPr lang="en-US" sz="3600" b="1">
              <a:solidFill>
                <a:srgbClr val="900B00"/>
              </a:solidFill>
              <a:latin typeface="Calibri"/>
              <a:ea typeface="Calibri"/>
              <a:cs typeface="Times New Roman"/>
            </a:endParaRPr>
          </a:p>
          <a:p>
            <a:pPr marL="914400" marR="0" indent="-457200">
              <a:lnSpc>
                <a:spcPct val="107000"/>
              </a:lnSpc>
              <a:spcBef>
                <a:spcPts val="0"/>
              </a:spcBef>
              <a:spcAft>
                <a:spcPts val="0"/>
              </a:spcAft>
              <a:buFont typeface="Arial"/>
              <a:buChar char="•"/>
            </a:pPr>
            <a:r>
              <a:rPr lang="en-US" sz="3000">
                <a:solidFill>
                  <a:srgbClr val="900B00"/>
                </a:solidFill>
                <a:effectLst/>
                <a:latin typeface="Calibri" panose="020F0502020204030204" pitchFamily="34" charset="0"/>
                <a:ea typeface="Calibri" panose="020F0502020204030204" pitchFamily="34" charset="0"/>
                <a:cs typeface="Times New Roman" panose="02020603050405020304" pitchFamily="18" charset="0"/>
              </a:rPr>
              <a:t>What is the department's core academic focus?</a:t>
            </a:r>
          </a:p>
          <a:p>
            <a:pPr marL="457200" marR="0">
              <a:lnSpc>
                <a:spcPct val="107000"/>
              </a:lnSpc>
              <a:spcBef>
                <a:spcPts val="0"/>
              </a:spcBef>
              <a:spcAft>
                <a:spcPts val="0"/>
              </a:spcAft>
            </a:pPr>
            <a:endParaRPr lang="en-US" sz="3000">
              <a:solidFill>
                <a:srgbClr val="900B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0"/>
              </a:spcAft>
              <a:buFont typeface="Arial"/>
              <a:buChar char="•"/>
            </a:pPr>
            <a:r>
              <a:rPr lang="en-US" sz="3000">
                <a:solidFill>
                  <a:srgbClr val="900B00"/>
                </a:solidFill>
                <a:effectLst/>
                <a:latin typeface="Calibri" panose="020F0502020204030204" pitchFamily="34" charset="0"/>
                <a:ea typeface="Calibri" panose="020F0502020204030204" pitchFamily="34" charset="0"/>
                <a:cs typeface="Times New Roman" panose="02020603050405020304" pitchFamily="18" charset="0"/>
              </a:rPr>
              <a:t>What knowledge or skills does the department aim to impart?</a:t>
            </a: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900B00"/>
              </a:solidFill>
              <a:effectLst/>
              <a:uLnTx/>
              <a:uFillTx/>
              <a:latin typeface="Arial"/>
              <a:ea typeface="ＭＳ Ｐゴシック"/>
              <a:cs typeface="Arial"/>
            </a:endParaRPr>
          </a:p>
        </p:txBody>
      </p:sp>
    </p:spTree>
    <p:extLst>
      <p:ext uri="{BB962C8B-B14F-4D97-AF65-F5344CB8AC3E}">
        <p14:creationId xmlns:p14="http://schemas.microsoft.com/office/powerpoint/2010/main" val="9758883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768935" y="161687"/>
            <a:ext cx="8215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Arial"/>
                <a:ea typeface="ＭＳ Ｐゴシック"/>
                <a:cs typeface="Arial"/>
              </a:rPr>
              <a:t>Steps for Crafting a Mission</a:t>
            </a:r>
          </a:p>
        </p:txBody>
      </p:sp>
      <p:sp>
        <p:nvSpPr>
          <p:cNvPr id="4" name="TextBox 3">
            <a:extLst>
              <a:ext uri="{FF2B5EF4-FFF2-40B4-BE49-F238E27FC236}">
                <a16:creationId xmlns:a16="http://schemas.microsoft.com/office/drawing/2014/main" id="{7E0650B6-5F30-1183-1C10-CAC9E40681C6}"/>
              </a:ext>
            </a:extLst>
          </p:cNvPr>
          <p:cNvSpPr txBox="1"/>
          <p:nvPr/>
        </p:nvSpPr>
        <p:spPr>
          <a:xfrm>
            <a:off x="815615" y="2053837"/>
            <a:ext cx="8528769" cy="3004540"/>
          </a:xfrm>
          <a:prstGeom prst="rect">
            <a:avLst/>
          </a:prstGeom>
          <a:noFill/>
        </p:spPr>
        <p:txBody>
          <a:bodyPr wrap="square" lIns="91440" tIns="45720" rIns="91440" bIns="45720" anchor="t">
            <a:spAutoFit/>
          </a:bodyPr>
          <a:lstStyle/>
          <a:p>
            <a:pPr marL="0" marR="0">
              <a:lnSpc>
                <a:spcPct val="107000"/>
              </a:lnSpc>
              <a:spcBef>
                <a:spcPts val="0"/>
              </a:spcBef>
              <a:spcAft>
                <a:spcPts val="800"/>
              </a:spcAft>
            </a:pPr>
            <a:r>
              <a:rPr lang="en-US" sz="3600" b="1">
                <a:solidFill>
                  <a:srgbClr val="900B00"/>
                </a:solidFill>
                <a:effectLst/>
                <a:latin typeface="Arial"/>
                <a:ea typeface="Calibri"/>
                <a:cs typeface="Arial"/>
              </a:rPr>
              <a:t>Step 3: Identify Goals/Objectives:</a:t>
            </a:r>
          </a:p>
          <a:p>
            <a:pPr>
              <a:lnSpc>
                <a:spcPct val="107000"/>
              </a:lnSpc>
              <a:spcAft>
                <a:spcPts val="800"/>
              </a:spcAft>
            </a:pPr>
            <a:endParaRPr lang="en-US" sz="3600" b="1">
              <a:solidFill>
                <a:srgbClr val="900B00"/>
              </a:solidFill>
              <a:latin typeface="Arial"/>
              <a:ea typeface="Calibri"/>
              <a:cs typeface="Arial"/>
            </a:endParaRPr>
          </a:p>
          <a:p>
            <a:pPr marL="457200" indent="-457200">
              <a:lnSpc>
                <a:spcPct val="107000"/>
              </a:lnSpc>
              <a:spcAft>
                <a:spcPts val="800"/>
              </a:spcAft>
              <a:buFont typeface="Arial"/>
              <a:buChar char="•"/>
            </a:pPr>
            <a:r>
              <a:rPr lang="en-US" sz="3000">
                <a:solidFill>
                  <a:srgbClr val="900B00"/>
                </a:solidFill>
                <a:effectLst/>
                <a:latin typeface="Arial"/>
                <a:ea typeface="Calibri"/>
                <a:cs typeface="Arial"/>
              </a:rPr>
              <a:t>Outline </a:t>
            </a:r>
            <a:r>
              <a:rPr lang="en-US" sz="3000">
                <a:solidFill>
                  <a:srgbClr val="900B00"/>
                </a:solidFill>
                <a:latin typeface="Arial"/>
                <a:ea typeface="Calibri"/>
                <a:cs typeface="Arial"/>
              </a:rPr>
              <a:t>your department’s</a:t>
            </a:r>
            <a:r>
              <a:rPr lang="en-US" sz="3000">
                <a:solidFill>
                  <a:srgbClr val="900B00"/>
                </a:solidFill>
                <a:effectLst/>
                <a:latin typeface="Arial"/>
                <a:ea typeface="Calibri"/>
                <a:cs typeface="Arial"/>
              </a:rPr>
              <a:t> present goal(s) but include the “reimagination” goal(s)</a:t>
            </a: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900B00"/>
              </a:solidFill>
              <a:effectLst/>
              <a:uLnTx/>
              <a:uFillTx/>
              <a:latin typeface="Arial"/>
              <a:ea typeface="ＭＳ Ｐゴシック"/>
              <a:cs typeface="Arial"/>
            </a:endParaRPr>
          </a:p>
        </p:txBody>
      </p:sp>
    </p:spTree>
    <p:extLst>
      <p:ext uri="{BB962C8B-B14F-4D97-AF65-F5344CB8AC3E}">
        <p14:creationId xmlns:p14="http://schemas.microsoft.com/office/powerpoint/2010/main" val="2791488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768935" y="161687"/>
            <a:ext cx="8215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Arial"/>
                <a:ea typeface="ＭＳ Ｐゴシック"/>
                <a:cs typeface="Arial"/>
              </a:rPr>
              <a:t>Steps for Crafting a Mission</a:t>
            </a:r>
          </a:p>
        </p:txBody>
      </p:sp>
      <p:sp>
        <p:nvSpPr>
          <p:cNvPr id="4" name="TextBox 3">
            <a:extLst>
              <a:ext uri="{FF2B5EF4-FFF2-40B4-BE49-F238E27FC236}">
                <a16:creationId xmlns:a16="http://schemas.microsoft.com/office/drawing/2014/main" id="{7E0650B6-5F30-1183-1C10-CAC9E40681C6}"/>
              </a:ext>
            </a:extLst>
          </p:cNvPr>
          <p:cNvSpPr txBox="1"/>
          <p:nvPr/>
        </p:nvSpPr>
        <p:spPr>
          <a:xfrm>
            <a:off x="815615" y="1872533"/>
            <a:ext cx="8528769" cy="3004540"/>
          </a:xfrm>
          <a:prstGeom prst="rect">
            <a:avLst/>
          </a:prstGeom>
          <a:noFill/>
        </p:spPr>
        <p:txBody>
          <a:bodyPr wrap="square" lIns="91440" tIns="45720" rIns="91440" bIns="45720" anchor="t">
            <a:spAutoFit/>
          </a:bodyPr>
          <a:lstStyle/>
          <a:p>
            <a:pPr marL="0" marR="0">
              <a:lnSpc>
                <a:spcPct val="107000"/>
              </a:lnSpc>
              <a:spcBef>
                <a:spcPts val="0"/>
              </a:spcBef>
              <a:spcAft>
                <a:spcPts val="800"/>
              </a:spcAft>
            </a:pPr>
            <a:r>
              <a:rPr lang="en-US" sz="3600" b="1">
                <a:solidFill>
                  <a:srgbClr val="900B00"/>
                </a:solidFill>
                <a:effectLst/>
                <a:latin typeface="Arial"/>
                <a:ea typeface="Calibri"/>
                <a:cs typeface="Arial"/>
              </a:rPr>
              <a:t>Step 4: Include values:</a:t>
            </a:r>
          </a:p>
          <a:p>
            <a:pPr>
              <a:lnSpc>
                <a:spcPct val="107000"/>
              </a:lnSpc>
              <a:spcAft>
                <a:spcPts val="800"/>
              </a:spcAft>
            </a:pPr>
            <a:endParaRPr lang="en-US" sz="3600" b="1">
              <a:solidFill>
                <a:srgbClr val="900B00"/>
              </a:solidFill>
              <a:latin typeface="Arial"/>
              <a:ea typeface="Calibri"/>
              <a:cs typeface="Arial"/>
            </a:endParaRPr>
          </a:p>
          <a:p>
            <a:pPr marL="457200" marR="0" indent="-457200">
              <a:lnSpc>
                <a:spcPct val="107000"/>
              </a:lnSpc>
              <a:spcBef>
                <a:spcPts val="0"/>
              </a:spcBef>
              <a:spcAft>
                <a:spcPts val="800"/>
              </a:spcAft>
              <a:buFont typeface="Arial"/>
              <a:buChar char="•"/>
            </a:pPr>
            <a:r>
              <a:rPr lang="en-US" sz="3000">
                <a:solidFill>
                  <a:srgbClr val="900B00"/>
                </a:solidFill>
                <a:effectLst/>
                <a:latin typeface="Arial" panose="020B0604020202020204" pitchFamily="34" charset="0"/>
                <a:ea typeface="Calibri" panose="020F0502020204030204" pitchFamily="34" charset="0"/>
                <a:cs typeface="Arial" panose="020B0604020202020204" pitchFamily="34" charset="0"/>
              </a:rPr>
              <a:t>Describe the values and principles that shape the department's decision-making processes. </a:t>
            </a: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900B00"/>
              </a:solidFill>
              <a:effectLst/>
              <a:uLnTx/>
              <a:uFillTx/>
              <a:latin typeface="Arial"/>
              <a:ea typeface="ＭＳ Ｐゴシック"/>
              <a:cs typeface="Arial"/>
            </a:endParaRPr>
          </a:p>
        </p:txBody>
      </p:sp>
    </p:spTree>
    <p:extLst>
      <p:ext uri="{BB962C8B-B14F-4D97-AF65-F5344CB8AC3E}">
        <p14:creationId xmlns:p14="http://schemas.microsoft.com/office/powerpoint/2010/main" val="9481586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768935" y="161687"/>
            <a:ext cx="8215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Arial"/>
                <a:ea typeface="ＭＳ Ｐゴシック"/>
                <a:cs typeface="Arial"/>
              </a:rPr>
              <a:t>Steps for Crafting a Mission</a:t>
            </a:r>
          </a:p>
        </p:txBody>
      </p:sp>
      <p:sp>
        <p:nvSpPr>
          <p:cNvPr id="4" name="TextBox 3">
            <a:extLst>
              <a:ext uri="{FF2B5EF4-FFF2-40B4-BE49-F238E27FC236}">
                <a16:creationId xmlns:a16="http://schemas.microsoft.com/office/drawing/2014/main" id="{7E0650B6-5F30-1183-1C10-CAC9E40681C6}"/>
              </a:ext>
            </a:extLst>
          </p:cNvPr>
          <p:cNvSpPr txBox="1"/>
          <p:nvPr/>
        </p:nvSpPr>
        <p:spPr>
          <a:xfrm>
            <a:off x="958011" y="1338695"/>
            <a:ext cx="8528769" cy="3931846"/>
          </a:xfrm>
          <a:prstGeom prst="rect">
            <a:avLst/>
          </a:prstGeom>
          <a:noFill/>
        </p:spPr>
        <p:txBody>
          <a:bodyPr wrap="square" lIns="91440" tIns="45720" rIns="91440" bIns="45720" anchor="t">
            <a:spAutoFit/>
          </a:bodyPr>
          <a:lstStyle/>
          <a:p>
            <a:pPr marL="0" marR="0">
              <a:lnSpc>
                <a:spcPct val="107000"/>
              </a:lnSpc>
              <a:spcBef>
                <a:spcPts val="0"/>
              </a:spcBef>
              <a:spcAft>
                <a:spcPts val="800"/>
              </a:spcAft>
            </a:pPr>
            <a:r>
              <a:rPr lang="en-US" sz="3600" b="1">
                <a:solidFill>
                  <a:srgbClr val="900B00"/>
                </a:solidFill>
                <a:effectLst/>
                <a:latin typeface="Arial"/>
                <a:ea typeface="Calibri"/>
                <a:cs typeface="Arial"/>
              </a:rPr>
              <a:t>Step 5: Excitement</a:t>
            </a:r>
          </a:p>
          <a:p>
            <a:pPr marL="457200" indent="-457200">
              <a:lnSpc>
                <a:spcPct val="107000"/>
              </a:lnSpc>
              <a:spcAft>
                <a:spcPts val="800"/>
              </a:spcAft>
              <a:buFont typeface="Arial"/>
              <a:buChar char="•"/>
            </a:pPr>
            <a:r>
              <a:rPr lang="en-US" sz="3000">
                <a:solidFill>
                  <a:srgbClr val="900B00"/>
                </a:solidFill>
                <a:effectLst/>
                <a:latin typeface="Arial"/>
                <a:ea typeface="Calibri"/>
                <a:cs typeface="Arial"/>
              </a:rPr>
              <a:t>Can</a:t>
            </a:r>
            <a:r>
              <a:rPr lang="en-US" sz="3000">
                <a:solidFill>
                  <a:srgbClr val="900B00"/>
                </a:solidFill>
                <a:latin typeface="Arial"/>
                <a:ea typeface="Calibri"/>
                <a:cs typeface="Arial"/>
              </a:rPr>
              <a:t> </a:t>
            </a:r>
            <a:r>
              <a:rPr lang="en-US" sz="3000">
                <a:solidFill>
                  <a:srgbClr val="900B00"/>
                </a:solidFill>
                <a:effectLst/>
                <a:latin typeface="Arial"/>
                <a:ea typeface="Calibri"/>
                <a:cs typeface="Arial"/>
              </a:rPr>
              <a:t>your department get excited or energized by the department’s </a:t>
            </a:r>
            <a:r>
              <a:rPr lang="en-US" sz="3000">
                <a:solidFill>
                  <a:srgbClr val="900B00"/>
                </a:solidFill>
                <a:latin typeface="Arial"/>
                <a:ea typeface="Calibri"/>
                <a:cs typeface="Arial"/>
              </a:rPr>
              <a:t>mission</a:t>
            </a:r>
            <a:r>
              <a:rPr lang="en-US" sz="3000">
                <a:solidFill>
                  <a:srgbClr val="900B00"/>
                </a:solidFill>
                <a:effectLst/>
                <a:latin typeface="Arial"/>
                <a:ea typeface="Calibri"/>
                <a:cs typeface="Arial"/>
              </a:rPr>
              <a:t> statement</a:t>
            </a:r>
            <a:r>
              <a:rPr lang="en-US" sz="3000">
                <a:solidFill>
                  <a:srgbClr val="900B00"/>
                </a:solidFill>
                <a:latin typeface="Arial"/>
                <a:ea typeface="Calibri"/>
                <a:cs typeface="Arial"/>
              </a:rPr>
              <a:t>?</a:t>
            </a:r>
            <a:r>
              <a:rPr lang="en-US" sz="3000">
                <a:solidFill>
                  <a:srgbClr val="900B00"/>
                </a:solidFill>
                <a:effectLst/>
                <a:latin typeface="Arial"/>
                <a:ea typeface="Calibri"/>
                <a:cs typeface="Arial"/>
              </a:rPr>
              <a:t> </a:t>
            </a:r>
            <a:endParaRPr lang="en-US" sz="3000">
              <a:solidFill>
                <a:srgbClr val="900B00"/>
              </a:solidFill>
              <a:latin typeface="Arial"/>
              <a:ea typeface="Calibri"/>
              <a:cs typeface="Arial"/>
            </a:endParaRPr>
          </a:p>
          <a:p>
            <a:pPr marL="457200" indent="-457200">
              <a:lnSpc>
                <a:spcPct val="107000"/>
              </a:lnSpc>
              <a:spcAft>
                <a:spcPts val="800"/>
              </a:spcAft>
              <a:buFont typeface="Arial"/>
              <a:buChar char="•"/>
            </a:pPr>
            <a:r>
              <a:rPr lang="en-US" sz="3000">
                <a:solidFill>
                  <a:srgbClr val="900B00"/>
                </a:solidFill>
                <a:effectLst/>
                <a:latin typeface="Arial"/>
                <a:ea typeface="Calibri"/>
                <a:cs typeface="Arial"/>
              </a:rPr>
              <a:t>Does the statement describe the uniqueness of your department? </a:t>
            </a:r>
            <a:endParaRPr lang="en-US">
              <a:solidFill>
                <a:srgbClr val="000000"/>
              </a:solidFill>
              <a:latin typeface="Calibri"/>
              <a:ea typeface="Calibri"/>
              <a:cs typeface="Calibri"/>
            </a:endParaRPr>
          </a:p>
          <a:p>
            <a:pPr marL="457200" indent="-457200">
              <a:lnSpc>
                <a:spcPct val="107000"/>
              </a:lnSpc>
              <a:spcAft>
                <a:spcPts val="800"/>
              </a:spcAft>
              <a:buFont typeface="Arial"/>
              <a:buChar char="•"/>
            </a:pPr>
            <a:r>
              <a:rPr lang="en-US" sz="3000">
                <a:solidFill>
                  <a:srgbClr val="900B00"/>
                </a:solidFill>
                <a:effectLst/>
                <a:latin typeface="Arial"/>
                <a:ea typeface="Calibri"/>
                <a:cs typeface="Arial"/>
              </a:rPr>
              <a:t>Does it show how your department is different from the one at </a:t>
            </a:r>
            <a:r>
              <a:rPr lang="en-US" sz="3000">
                <a:solidFill>
                  <a:srgbClr val="900B00"/>
                </a:solidFill>
                <a:latin typeface="Arial"/>
                <a:ea typeface="Calibri"/>
                <a:cs typeface="Arial"/>
              </a:rPr>
              <a:t>another college?</a:t>
            </a:r>
            <a:endParaRPr lang="en-US" sz="1400">
              <a:ea typeface="Calibri"/>
              <a:cs typeface="Calibri"/>
            </a:endParaRPr>
          </a:p>
        </p:txBody>
      </p:sp>
    </p:spTree>
    <p:extLst>
      <p:ext uri="{BB962C8B-B14F-4D97-AF65-F5344CB8AC3E}">
        <p14:creationId xmlns:p14="http://schemas.microsoft.com/office/powerpoint/2010/main" val="26939031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768935" y="161687"/>
            <a:ext cx="8215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Arial"/>
                <a:ea typeface="ＭＳ Ｐゴシック"/>
                <a:cs typeface="Arial"/>
              </a:rPr>
              <a:t>Steps for Crafting a Mission</a:t>
            </a:r>
          </a:p>
        </p:txBody>
      </p:sp>
      <p:sp>
        <p:nvSpPr>
          <p:cNvPr id="4" name="TextBox 3">
            <a:extLst>
              <a:ext uri="{FF2B5EF4-FFF2-40B4-BE49-F238E27FC236}">
                <a16:creationId xmlns:a16="http://schemas.microsoft.com/office/drawing/2014/main" id="{7E0650B6-5F30-1183-1C10-CAC9E40681C6}"/>
              </a:ext>
            </a:extLst>
          </p:cNvPr>
          <p:cNvSpPr txBox="1"/>
          <p:nvPr/>
        </p:nvSpPr>
        <p:spPr>
          <a:xfrm>
            <a:off x="1020567" y="1736852"/>
            <a:ext cx="8528769" cy="3161956"/>
          </a:xfrm>
          <a:prstGeom prst="rect">
            <a:avLst/>
          </a:prstGeom>
          <a:noFill/>
        </p:spPr>
        <p:txBody>
          <a:bodyPr wrap="square" lIns="91440" tIns="45720" rIns="91440" bIns="45720" anchor="t">
            <a:spAutoFit/>
          </a:bodyPr>
          <a:lstStyle/>
          <a:p>
            <a:pPr marL="0" marR="0">
              <a:lnSpc>
                <a:spcPct val="107000"/>
              </a:lnSpc>
              <a:spcBef>
                <a:spcPts val="0"/>
              </a:spcBef>
              <a:spcAft>
                <a:spcPts val="800"/>
              </a:spcAft>
            </a:pPr>
            <a:r>
              <a:rPr lang="en-US" sz="3600" b="1">
                <a:solidFill>
                  <a:srgbClr val="900B00"/>
                </a:solidFill>
                <a:effectLst/>
                <a:latin typeface="Arial" panose="020B0604020202020204" pitchFamily="34" charset="0"/>
                <a:ea typeface="Calibri" panose="020F0502020204030204" pitchFamily="34" charset="0"/>
                <a:cs typeface="Arial" panose="020B0604020202020204" pitchFamily="34" charset="0"/>
              </a:rPr>
              <a:t>Step 6: Seek Input</a:t>
            </a:r>
          </a:p>
          <a:p>
            <a:pPr marL="457200" indent="-457200">
              <a:lnSpc>
                <a:spcPct val="107000"/>
              </a:lnSpc>
              <a:spcAft>
                <a:spcPts val="800"/>
              </a:spcAft>
              <a:buFont typeface="Arial"/>
              <a:buChar char="•"/>
            </a:pPr>
            <a:r>
              <a:rPr lang="en-US" sz="2800">
                <a:solidFill>
                  <a:srgbClr val="900B00"/>
                </a:solidFill>
                <a:effectLst/>
                <a:latin typeface="Arial"/>
                <a:ea typeface="Calibri"/>
                <a:cs typeface="Arial"/>
              </a:rPr>
              <a:t>Review and revise</a:t>
            </a:r>
            <a:r>
              <a:rPr lang="en-US" sz="2800">
                <a:solidFill>
                  <a:srgbClr val="900B00"/>
                </a:solidFill>
                <a:latin typeface="Arial"/>
                <a:ea typeface="Calibri"/>
                <a:cs typeface="Arial"/>
              </a:rPr>
              <a:t> </a:t>
            </a:r>
          </a:p>
          <a:p>
            <a:pPr marL="457200" indent="-457200">
              <a:lnSpc>
                <a:spcPct val="107000"/>
              </a:lnSpc>
              <a:spcAft>
                <a:spcPts val="800"/>
              </a:spcAft>
              <a:buFont typeface="Arial"/>
              <a:buChar char="•"/>
            </a:pPr>
            <a:r>
              <a:rPr lang="en-US" sz="2800">
                <a:solidFill>
                  <a:srgbClr val="900B00"/>
                </a:solidFill>
                <a:effectLst/>
                <a:latin typeface="Arial"/>
                <a:ea typeface="Calibri"/>
                <a:cs typeface="Arial"/>
              </a:rPr>
              <a:t>Include</a:t>
            </a:r>
            <a:r>
              <a:rPr lang="en-US" sz="2800">
                <a:solidFill>
                  <a:srgbClr val="900B00"/>
                </a:solidFill>
                <a:latin typeface="Arial"/>
                <a:ea typeface="Calibri"/>
                <a:cs typeface="Arial"/>
              </a:rPr>
              <a:t> </a:t>
            </a:r>
            <a:r>
              <a:rPr lang="en-US" sz="2800">
                <a:solidFill>
                  <a:srgbClr val="900B00"/>
                </a:solidFill>
                <a:effectLst/>
                <a:latin typeface="Arial"/>
                <a:ea typeface="Calibri"/>
                <a:cs typeface="Arial"/>
              </a:rPr>
              <a:t>faculty/staff in the department/area </a:t>
            </a:r>
            <a:r>
              <a:rPr lang="en-US" sz="2800">
                <a:solidFill>
                  <a:srgbClr val="900B00"/>
                </a:solidFill>
                <a:latin typeface="Arial"/>
                <a:ea typeface="Calibri"/>
                <a:cs typeface="Arial"/>
              </a:rPr>
              <a:t>potentially including the dean, division assistant and students </a:t>
            </a:r>
            <a:r>
              <a:rPr lang="en-US" sz="2800">
                <a:solidFill>
                  <a:srgbClr val="900B00"/>
                </a:solidFill>
                <a:effectLst/>
                <a:latin typeface="Arial"/>
                <a:ea typeface="Calibri"/>
                <a:cs typeface="Arial"/>
              </a:rPr>
              <a:t>(this is NOT a solo discussion between the department chair and themselves</a:t>
            </a:r>
            <a:r>
              <a:rPr lang="en-US" sz="2800">
                <a:solidFill>
                  <a:srgbClr val="900B00"/>
                </a:solidFill>
                <a:latin typeface="Arial"/>
                <a:ea typeface="Calibri"/>
                <a:cs typeface="Arial"/>
              </a:rPr>
              <a:t>!).</a:t>
            </a:r>
            <a:endParaRPr lang="en-US">
              <a:latin typeface="Arial"/>
              <a:ea typeface="Calibri"/>
              <a:cs typeface="Arial"/>
            </a:endParaRPr>
          </a:p>
        </p:txBody>
      </p:sp>
    </p:spTree>
    <p:extLst>
      <p:ext uri="{BB962C8B-B14F-4D97-AF65-F5344CB8AC3E}">
        <p14:creationId xmlns:p14="http://schemas.microsoft.com/office/powerpoint/2010/main" val="7498537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Mission Review</a:t>
            </a:r>
          </a:p>
        </p:txBody>
      </p:sp>
      <p:sp>
        <p:nvSpPr>
          <p:cNvPr id="4" name="TextBox 3">
            <a:extLst>
              <a:ext uri="{FF2B5EF4-FFF2-40B4-BE49-F238E27FC236}">
                <a16:creationId xmlns:a16="http://schemas.microsoft.com/office/drawing/2014/main" id="{7E0650B6-5F30-1183-1C10-CAC9E40681C6}"/>
              </a:ext>
            </a:extLst>
          </p:cNvPr>
          <p:cNvSpPr txBox="1"/>
          <p:nvPr/>
        </p:nvSpPr>
        <p:spPr>
          <a:xfrm>
            <a:off x="649532" y="1275537"/>
            <a:ext cx="9374658" cy="4278094"/>
          </a:xfrm>
          <a:prstGeom prst="rect">
            <a:avLst/>
          </a:prstGeom>
          <a:noFill/>
        </p:spPr>
        <p:txBody>
          <a:bodyPr wrap="square" lIns="91440" tIns="45720" rIns="91440" bIns="45720" anchor="t">
            <a:spAutoFit/>
          </a:bodyPr>
          <a:lstStyle/>
          <a:p>
            <a:pPr>
              <a:defRPr/>
            </a:pPr>
            <a:r>
              <a:rPr lang="en-US" sz="3200" b="1">
                <a:solidFill>
                  <a:srgbClr val="900B00"/>
                </a:solidFill>
                <a:latin typeface="Arial"/>
                <a:ea typeface="ＭＳ Ｐゴシック"/>
                <a:cs typeface="Arial"/>
              </a:rPr>
              <a:t>Let's review a few mission statements. </a:t>
            </a:r>
            <a:endParaRPr lang="en-US"/>
          </a:p>
          <a:p>
            <a:pPr>
              <a:defRPr/>
            </a:pPr>
            <a:endParaRPr lang="en-US" sz="3200" b="1">
              <a:solidFill>
                <a:srgbClr val="900B00"/>
              </a:solidFill>
              <a:latin typeface="Arial"/>
              <a:ea typeface="ＭＳ Ｐゴシック"/>
              <a:cs typeface="Arial"/>
            </a:endParaRPr>
          </a:p>
          <a:p>
            <a:pPr>
              <a:defRPr/>
            </a:pPr>
            <a:r>
              <a:rPr lang="en-US" sz="3200" b="1">
                <a:solidFill>
                  <a:srgbClr val="900B00"/>
                </a:solidFill>
                <a:latin typeface="Arial"/>
                <a:ea typeface="ＭＳ Ｐゴシック"/>
                <a:cs typeface="Arial"/>
              </a:rPr>
              <a:t>Take a look to see if they include:</a:t>
            </a:r>
          </a:p>
          <a:p>
            <a:pPr marL="457200" indent="-457200">
              <a:buFont typeface="Arial"/>
              <a:buChar char="•"/>
              <a:defRPr/>
            </a:pPr>
            <a:r>
              <a:rPr lang="en-US" sz="3200">
                <a:solidFill>
                  <a:srgbClr val="900B00"/>
                </a:solidFill>
                <a:latin typeface="Arial"/>
                <a:ea typeface="ＭＳ Ｐゴシック"/>
                <a:cs typeface="Arial"/>
              </a:rPr>
              <a:t>who they are</a:t>
            </a:r>
          </a:p>
          <a:p>
            <a:pPr marL="457200" indent="-457200">
              <a:buFont typeface="Arial"/>
              <a:buChar char="•"/>
              <a:defRPr/>
            </a:pPr>
            <a:r>
              <a:rPr lang="en-US" sz="3200">
                <a:solidFill>
                  <a:srgbClr val="900B00"/>
                </a:solidFill>
                <a:latin typeface="Arial"/>
                <a:ea typeface="ＭＳ Ｐゴシック"/>
                <a:cs typeface="Arial"/>
              </a:rPr>
              <a:t>what they do</a:t>
            </a:r>
            <a:endParaRPr lang="en-US">
              <a:solidFill>
                <a:srgbClr val="000000"/>
              </a:solidFill>
              <a:latin typeface="Calibri"/>
              <a:ea typeface="Calibri"/>
              <a:cs typeface="Calibri"/>
            </a:endParaRPr>
          </a:p>
          <a:p>
            <a:pPr marL="457200" indent="-457200">
              <a:buFont typeface="Arial"/>
              <a:buChar char="•"/>
              <a:defRPr/>
            </a:pPr>
            <a:r>
              <a:rPr lang="en-US" sz="3200">
                <a:solidFill>
                  <a:srgbClr val="900B00"/>
                </a:solidFill>
                <a:latin typeface="Arial"/>
                <a:ea typeface="ＭＳ Ｐゴシック"/>
                <a:cs typeface="Arial"/>
              </a:rPr>
              <a:t>who they serve</a:t>
            </a:r>
            <a:endParaRPr lang="en-US" sz="1400">
              <a:solidFill>
                <a:srgbClr val="000000"/>
              </a:solidFill>
              <a:latin typeface="Calibri"/>
              <a:ea typeface="Calibri"/>
              <a:cs typeface="Calibri"/>
            </a:endParaRPr>
          </a:p>
          <a:p>
            <a:pPr marL="457200" indent="-457200">
              <a:buFont typeface="Arial"/>
              <a:buChar char="•"/>
              <a:defRPr/>
            </a:pPr>
            <a:r>
              <a:rPr lang="en-US" sz="3200">
                <a:solidFill>
                  <a:srgbClr val="900B00"/>
                </a:solidFill>
                <a:latin typeface="Arial"/>
                <a:ea typeface="ＭＳ Ｐゴシック"/>
                <a:cs typeface="Arial"/>
              </a:rPr>
              <a:t>their goals and values</a:t>
            </a:r>
            <a:endParaRPr lang="en-US" sz="1400">
              <a:ea typeface="Calibri"/>
              <a:cs typeface="Calibri"/>
            </a:endParaRPr>
          </a:p>
          <a:p>
            <a:pPr marL="457200" indent="-457200">
              <a:buFont typeface="Arial"/>
              <a:buChar char="•"/>
              <a:defRPr/>
            </a:pPr>
            <a:r>
              <a:rPr lang="en-US" sz="3200">
                <a:solidFill>
                  <a:srgbClr val="900B00"/>
                </a:solidFill>
                <a:latin typeface="Arial"/>
                <a:ea typeface="ＭＳ Ｐゴシック"/>
                <a:cs typeface="Arial"/>
              </a:rPr>
              <a:t>It's exciting</a:t>
            </a:r>
            <a:endParaRPr lang="en-US" sz="3200">
              <a:ea typeface="Calibri"/>
              <a:cs typeface="Calibri"/>
            </a:endParaRP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2029037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A7F75B-2800-D84E-96CE-01145B045C8A}"/>
              </a:ext>
            </a:extLst>
          </p:cNvPr>
          <p:cNvSpPr txBox="1">
            <a:spLocks noChangeArrowheads="1"/>
          </p:cNvSpPr>
          <p:nvPr/>
        </p:nvSpPr>
        <p:spPr bwMode="auto">
          <a:xfrm>
            <a:off x="1818742" y="195456"/>
            <a:ext cx="6756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b="1">
                <a:solidFill>
                  <a:schemeClr val="bg1"/>
                </a:solidFill>
                <a:latin typeface="Arial"/>
                <a:ea typeface="ＭＳ Ｐゴシック"/>
                <a:cs typeface="Arial"/>
              </a:rPr>
              <a:t>Outcomes and Objectives</a:t>
            </a:r>
            <a:endParaRPr lang="en-US" altLang="en-US" sz="3600">
              <a:solidFill>
                <a:schemeClr val="bg1"/>
              </a:solidFill>
              <a:cs typeface="Arial"/>
            </a:endParaRPr>
          </a:p>
        </p:txBody>
      </p:sp>
      <p:sp>
        <p:nvSpPr>
          <p:cNvPr id="2" name="Google Shape;414;p73">
            <a:extLst>
              <a:ext uri="{FF2B5EF4-FFF2-40B4-BE49-F238E27FC236}">
                <a16:creationId xmlns:a16="http://schemas.microsoft.com/office/drawing/2014/main" id="{580B6D3D-E254-5D5A-E095-D48E4DACA87A}"/>
              </a:ext>
            </a:extLst>
          </p:cNvPr>
          <p:cNvSpPr txBox="1">
            <a:spLocks/>
          </p:cNvSpPr>
          <p:nvPr/>
        </p:nvSpPr>
        <p:spPr>
          <a:xfrm>
            <a:off x="883662" y="1212875"/>
            <a:ext cx="8886414" cy="4306669"/>
          </a:xfrm>
          <a:prstGeom prst="rect">
            <a:avLst/>
          </a:prstGeom>
          <a:noFill/>
          <a:ln>
            <a:noFill/>
          </a:ln>
        </p:spPr>
        <p:txBody>
          <a:bodyPr spcFirstLastPara="1" wrap="square" lIns="71418" tIns="35700" rIns="71418" bIns="35700" anchor="t" anchorCtr="0">
            <a:noAutofit/>
          </a:bodyPr>
          <a:lstStyle>
            <a:lvl1pPr marL="0" indent="0" algn="l" defTabSz="761985" rtl="0" eaLnBrk="1" latinLnBrk="0" hangingPunct="1">
              <a:lnSpc>
                <a:spcPct val="90000"/>
              </a:lnSpc>
              <a:spcBef>
                <a:spcPts val="833"/>
              </a:spcBef>
              <a:buFont typeface="Arial"/>
              <a:buNone/>
              <a:defRPr sz="2333" kern="1200">
                <a:solidFill>
                  <a:schemeClr val="tx1"/>
                </a:solidFill>
                <a:latin typeface="+mn-lt"/>
                <a:ea typeface="+mn-ea"/>
                <a:cs typeface="+mn-cs"/>
              </a:defRPr>
            </a:lvl1pPr>
            <a:lvl2pPr marL="571489" indent="-190496" algn="l" defTabSz="761985" rtl="0" eaLnBrk="1" latinLnBrk="0" hangingPunct="1">
              <a:lnSpc>
                <a:spcPct val="90000"/>
              </a:lnSpc>
              <a:spcBef>
                <a:spcPts val="417"/>
              </a:spcBef>
              <a:buFont typeface="Arial"/>
              <a:buChar char="•"/>
              <a:defRPr sz="2000" kern="1200">
                <a:solidFill>
                  <a:schemeClr val="tx1"/>
                </a:solidFill>
                <a:latin typeface="+mn-lt"/>
                <a:ea typeface="+mn-ea"/>
                <a:cs typeface="+mn-cs"/>
              </a:defRPr>
            </a:lvl2pPr>
            <a:lvl3pPr marL="952480" indent="-190496" algn="l" defTabSz="761985" rtl="0" eaLnBrk="1" latinLnBrk="0" hangingPunct="1">
              <a:lnSpc>
                <a:spcPct val="90000"/>
              </a:lnSpc>
              <a:spcBef>
                <a:spcPts val="417"/>
              </a:spcBef>
              <a:buFont typeface="Wingdings" charset="2"/>
              <a:buChar char="§"/>
              <a:defRPr sz="1667" kern="1200">
                <a:solidFill>
                  <a:schemeClr val="tx1"/>
                </a:solidFill>
                <a:latin typeface="+mn-lt"/>
                <a:ea typeface="+mn-ea"/>
                <a:cs typeface="+mn-cs"/>
              </a:defRPr>
            </a:lvl3pPr>
            <a:lvl4pPr marL="1333473" indent="-190496" algn="l" defTabSz="761985" rtl="0" eaLnBrk="1" latinLnBrk="0" hangingPunct="1">
              <a:lnSpc>
                <a:spcPct val="90000"/>
              </a:lnSpc>
              <a:spcBef>
                <a:spcPts val="417"/>
              </a:spcBef>
              <a:buFont typeface="Wingdings" charset="2"/>
              <a:buChar char="Ø"/>
              <a:defRPr sz="1500" kern="1200">
                <a:solidFill>
                  <a:schemeClr val="tx1"/>
                </a:solidFill>
                <a:latin typeface="+mn-lt"/>
                <a:ea typeface="+mn-ea"/>
                <a:cs typeface="+mn-cs"/>
              </a:defRPr>
            </a:lvl4pPr>
            <a:lvl5pPr marL="1714466"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5pPr>
            <a:lvl6pPr marL="2095458"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6pPr>
            <a:lvl7pPr marL="2476451"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7pPr>
            <a:lvl8pPr marL="2857443"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8pPr>
            <a:lvl9pPr marL="3238435"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9pPr>
          </a:lstStyle>
          <a:p>
            <a:pPr marL="0" marR="0">
              <a:spcBef>
                <a:spcPts val="0"/>
              </a:spcBef>
              <a:spcAft>
                <a:spcPts val="0"/>
              </a:spcAft>
            </a:pPr>
            <a:r>
              <a:rPr lang="en-US" sz="3200" b="1">
                <a:solidFill>
                  <a:srgbClr val="900B00"/>
                </a:solidFill>
                <a:latin typeface="Arial"/>
                <a:cs typeface="Arial"/>
              </a:rPr>
              <a:t>Objective for Today’s Workshop</a:t>
            </a:r>
          </a:p>
          <a:p>
            <a:pPr marL="0" marR="0">
              <a:spcBef>
                <a:spcPts val="0"/>
              </a:spcBef>
              <a:spcAft>
                <a:spcPts val="0"/>
              </a:spcAft>
            </a:pPr>
            <a:endParaRPr lang="en-US" sz="2000" b="1">
              <a:solidFill>
                <a:srgbClr val="900B00"/>
              </a:solidFill>
              <a:latin typeface="Arial" panose="020B0604020202020204" pitchFamily="34" charset="0"/>
              <a:cs typeface="Arial" panose="020B0604020202020204" pitchFamily="34" charset="0"/>
            </a:endParaRPr>
          </a:p>
          <a:p>
            <a:pPr>
              <a:spcBef>
                <a:spcPts val="0"/>
              </a:spcBef>
            </a:pPr>
            <a:r>
              <a:rPr lang="en-US" sz="2800">
                <a:solidFill>
                  <a:srgbClr val="900B00"/>
                </a:solidFill>
                <a:latin typeface="Arial"/>
                <a:cs typeface="Arial"/>
              </a:rPr>
              <a:t>Attendees will be prepared to craft their department’s mission statement and draft 1-3 goals.</a:t>
            </a:r>
            <a:endParaRPr lang="en-US" sz="2800">
              <a:solidFill>
                <a:srgbClr val="900B00"/>
              </a:solidFill>
              <a:latin typeface="Arial" panose="020B0604020202020204" pitchFamily="34" charset="0"/>
              <a:cs typeface="Arial" panose="020B0604020202020204" pitchFamily="34" charset="0"/>
            </a:endParaRPr>
          </a:p>
          <a:p>
            <a:pPr>
              <a:spcBef>
                <a:spcPts val="0"/>
              </a:spcBef>
            </a:pPr>
            <a:endParaRPr lang="en-US" sz="2000">
              <a:solidFill>
                <a:srgbClr val="900B00"/>
              </a:solidFill>
              <a:latin typeface="Arial" panose="020B0604020202020204" pitchFamily="34" charset="0"/>
              <a:cs typeface="Arial" panose="020B0604020202020204" pitchFamily="34" charset="0"/>
            </a:endParaRPr>
          </a:p>
          <a:p>
            <a:pPr marL="0" marR="0">
              <a:spcBef>
                <a:spcPts val="0"/>
              </a:spcBef>
              <a:spcAft>
                <a:spcPts val="0"/>
              </a:spcAft>
            </a:pPr>
            <a:r>
              <a:rPr lang="en-US" sz="3200" b="1">
                <a:solidFill>
                  <a:srgbClr val="900B00"/>
                </a:solidFill>
                <a:latin typeface="Arial"/>
                <a:cs typeface="Arial"/>
              </a:rPr>
              <a:t>Outcomes</a:t>
            </a:r>
          </a:p>
          <a:p>
            <a:pPr marL="913765" lvl="1" indent="-342900">
              <a:spcBef>
                <a:spcPts val="0"/>
              </a:spcBef>
              <a:spcAft>
                <a:spcPts val="1200"/>
              </a:spcAft>
              <a:buFont typeface="Arial" panose="020B0604020202020204" pitchFamily="34" charset="0"/>
              <a:buChar char="•"/>
            </a:pPr>
            <a:r>
              <a:rPr lang="en-US" sz="2800">
                <a:solidFill>
                  <a:srgbClr val="900B00"/>
                </a:solidFill>
                <a:latin typeface="Arial"/>
                <a:cs typeface="Arial"/>
              </a:rPr>
              <a:t>Review, revise or draft a mission statement</a:t>
            </a:r>
          </a:p>
          <a:p>
            <a:pPr marL="913765" lvl="1" indent="-342900">
              <a:spcBef>
                <a:spcPts val="0"/>
              </a:spcBef>
              <a:spcAft>
                <a:spcPts val="1200"/>
              </a:spcAft>
              <a:buFont typeface="Arial" panose="020B0604020202020204" pitchFamily="34" charset="0"/>
              <a:buChar char="•"/>
            </a:pPr>
            <a:r>
              <a:rPr lang="en-US" sz="2800">
                <a:solidFill>
                  <a:srgbClr val="900B00"/>
                </a:solidFill>
                <a:latin typeface="Arial"/>
                <a:cs typeface="Arial"/>
              </a:rPr>
              <a:t>Create 1-3 goals for 2023-24 through 2026-27 to be evaluated yearly in the annual program review.</a:t>
            </a:r>
            <a:endParaRPr lang="en-US"/>
          </a:p>
          <a:p>
            <a:pPr marL="548640" indent="-457200">
              <a:lnSpc>
                <a:spcPct val="100000"/>
              </a:lnSpc>
              <a:spcBef>
                <a:spcPts val="0"/>
              </a:spcBef>
              <a:spcAft>
                <a:spcPts val="300"/>
              </a:spcAft>
              <a:buSzPts val="2590"/>
              <a:buFontTx/>
              <a:buChar char="-"/>
            </a:pPr>
            <a:endParaRPr lang="en-US" sz="2800" b="1">
              <a:latin typeface="Arial"/>
              <a:cs typeface="Arial"/>
            </a:endParaRPr>
          </a:p>
          <a:p>
            <a:pPr marL="434340" indent="-342900">
              <a:lnSpc>
                <a:spcPct val="100000"/>
              </a:lnSpc>
              <a:spcBef>
                <a:spcPts val="0"/>
              </a:spcBef>
              <a:spcAft>
                <a:spcPts val="300"/>
              </a:spcAft>
              <a:buSzPts val="2590"/>
              <a:buFontTx/>
              <a:buChar char="-"/>
            </a:pPr>
            <a:endParaRPr lang="en-US" sz="2400">
              <a:latin typeface="Arial"/>
              <a:cs typeface="Arial"/>
            </a:endParaRPr>
          </a:p>
        </p:txBody>
      </p:sp>
    </p:spTree>
    <p:extLst>
      <p:ext uri="{BB962C8B-B14F-4D97-AF65-F5344CB8AC3E}">
        <p14:creationId xmlns:p14="http://schemas.microsoft.com/office/powerpoint/2010/main" val="1401909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Mission Review</a:t>
            </a:r>
          </a:p>
        </p:txBody>
      </p:sp>
      <p:sp>
        <p:nvSpPr>
          <p:cNvPr id="4" name="TextBox 3">
            <a:extLst>
              <a:ext uri="{FF2B5EF4-FFF2-40B4-BE49-F238E27FC236}">
                <a16:creationId xmlns:a16="http://schemas.microsoft.com/office/drawing/2014/main" id="{7E0650B6-5F30-1183-1C10-CAC9E40681C6}"/>
              </a:ext>
            </a:extLst>
          </p:cNvPr>
          <p:cNvSpPr txBox="1"/>
          <p:nvPr/>
        </p:nvSpPr>
        <p:spPr>
          <a:xfrm>
            <a:off x="438014" y="1543501"/>
            <a:ext cx="9284042" cy="352404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n-US" sz="2800">
                <a:solidFill>
                  <a:srgbClr val="900B00"/>
                </a:solidFill>
                <a:latin typeface="Arial"/>
                <a:ea typeface="ＭＳ Ｐゴシック"/>
                <a:cs typeface="Arial"/>
              </a:rPr>
              <a:t>The mission of our lower division classes is to develop students' sociological imagination and deepen their awareness and understanding of the social world. </a:t>
            </a:r>
          </a:p>
          <a:p>
            <a:pP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2800">
                <a:solidFill>
                  <a:srgbClr val="900B00"/>
                </a:solidFill>
                <a:latin typeface="Arial"/>
                <a:ea typeface="ＭＳ Ｐゴシック"/>
                <a:cs typeface="Arial"/>
              </a:rPr>
              <a:t>Art classes serve to nurture student creativity and deepen students’ understanding of the ways art shapes society, and to cultivate enhanced visual literacy for participation in a technologically complex world.</a:t>
            </a:r>
          </a:p>
          <a:p>
            <a:pPr>
              <a:defRPr/>
            </a:pPr>
            <a:endParaRPr lang="en-US" sz="900">
              <a:solidFill>
                <a:srgbClr val="900B00"/>
              </a:solidFill>
              <a:latin typeface="Arial"/>
              <a:ea typeface="ＭＳ Ｐゴシック"/>
              <a:cs typeface="Arial"/>
            </a:endParaRPr>
          </a:p>
        </p:txBody>
      </p:sp>
    </p:spTree>
    <p:extLst>
      <p:ext uri="{BB962C8B-B14F-4D97-AF65-F5344CB8AC3E}">
        <p14:creationId xmlns:p14="http://schemas.microsoft.com/office/powerpoint/2010/main" val="34605828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Mission Review</a:t>
            </a:r>
          </a:p>
        </p:txBody>
      </p:sp>
      <p:sp>
        <p:nvSpPr>
          <p:cNvPr id="4" name="TextBox 3">
            <a:extLst>
              <a:ext uri="{FF2B5EF4-FFF2-40B4-BE49-F238E27FC236}">
                <a16:creationId xmlns:a16="http://schemas.microsoft.com/office/drawing/2014/main" id="{7E0650B6-5F30-1183-1C10-CAC9E40681C6}"/>
              </a:ext>
            </a:extLst>
          </p:cNvPr>
          <p:cNvSpPr txBox="1"/>
          <p:nvPr/>
        </p:nvSpPr>
        <p:spPr>
          <a:xfrm>
            <a:off x="809101" y="1377099"/>
            <a:ext cx="8707840" cy="397031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n-US" sz="2800">
                <a:solidFill>
                  <a:srgbClr val="900B00"/>
                </a:solidFill>
                <a:latin typeface="Arial"/>
                <a:ea typeface="ＭＳ Ｐゴシック"/>
                <a:cs typeface="Arial"/>
              </a:rPr>
              <a:t>To provide De Anza’s students, faculty, staff and the public with a clean, safe, and sanitary environment for learning and teaching throughout the campus</a:t>
            </a:r>
            <a:endParaRPr lang="en-US" sz="2800">
              <a:ea typeface="Calibri"/>
              <a:cs typeface="Calibri"/>
            </a:endParaRPr>
          </a:p>
          <a:p>
            <a:pPr>
              <a:defRPr/>
            </a:pPr>
            <a:endParaRPr lang="en-US" sz="2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2800">
                <a:solidFill>
                  <a:srgbClr val="900B00"/>
                </a:solidFill>
                <a:latin typeface="Arial"/>
                <a:ea typeface="ＭＳ Ｐゴシック"/>
                <a:cs typeface="Arial"/>
              </a:rPr>
              <a:t>The mission of the De Anza Library is to provide students with the information skills they need to be successful at De Anza as well as in upper division courses, in the job market and as information consumers and creators throughout their lives. </a:t>
            </a:r>
          </a:p>
        </p:txBody>
      </p:sp>
    </p:spTree>
    <p:extLst>
      <p:ext uri="{BB962C8B-B14F-4D97-AF65-F5344CB8AC3E}">
        <p14:creationId xmlns:p14="http://schemas.microsoft.com/office/powerpoint/2010/main" val="35847285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98565" y="149928"/>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Tri-share</a:t>
            </a:r>
          </a:p>
        </p:txBody>
      </p:sp>
      <p:sp>
        <p:nvSpPr>
          <p:cNvPr id="4" name="TextBox 3">
            <a:extLst>
              <a:ext uri="{FF2B5EF4-FFF2-40B4-BE49-F238E27FC236}">
                <a16:creationId xmlns:a16="http://schemas.microsoft.com/office/drawing/2014/main" id="{7E0650B6-5F30-1183-1C10-CAC9E40681C6}"/>
              </a:ext>
            </a:extLst>
          </p:cNvPr>
          <p:cNvSpPr txBox="1"/>
          <p:nvPr/>
        </p:nvSpPr>
        <p:spPr>
          <a:xfrm>
            <a:off x="908725" y="1227803"/>
            <a:ext cx="8347343" cy="3662541"/>
          </a:xfrm>
          <a:prstGeom prst="rect">
            <a:avLst/>
          </a:prstGeom>
          <a:noFill/>
        </p:spPr>
        <p:txBody>
          <a:bodyPr wrap="square" lIns="91440" tIns="45720" rIns="91440" bIns="45720" anchor="t">
            <a:spAutoFit/>
          </a:bodyPr>
          <a:lstStyle/>
          <a:p>
            <a:pPr>
              <a:defRPr/>
            </a:pPr>
            <a:r>
              <a:rPr lang="en-US" sz="2800" b="1">
                <a:solidFill>
                  <a:srgbClr val="900B00"/>
                </a:solidFill>
                <a:latin typeface="Arial"/>
                <a:ea typeface="ＭＳ Ｐゴシック"/>
                <a:cs typeface="Arial"/>
              </a:rPr>
              <a:t>Use your device to navigate to your area’s webpage and try to find its mission statement.</a:t>
            </a:r>
          </a:p>
          <a:p>
            <a:pPr>
              <a:defRPr/>
            </a:pPr>
            <a:endParaRPr lang="en-US" sz="2800" b="1">
              <a:solidFill>
                <a:srgbClr val="900B00"/>
              </a:solidFill>
              <a:latin typeface="Arial"/>
              <a:ea typeface="ＭＳ Ｐゴシック"/>
              <a:cs typeface="Arial"/>
            </a:endParaRPr>
          </a:p>
          <a:p>
            <a:pPr marL="813435" lvl="1" indent="-457200">
              <a:buFont typeface="Arial" panose="020B0604020202020204" pitchFamily="34" charset="0"/>
              <a:buChar char="•"/>
              <a:defRPr/>
            </a:pPr>
            <a:r>
              <a:rPr lang="en-US" sz="4400" b="1">
                <a:solidFill>
                  <a:srgbClr val="900B00"/>
                </a:solidFill>
                <a:latin typeface="Arial"/>
                <a:ea typeface="ＭＳ Ｐゴシック"/>
                <a:cs typeface="Arial"/>
              </a:rPr>
              <a:t>Analyze </a:t>
            </a:r>
          </a:p>
          <a:p>
            <a:pPr marL="813435" lvl="1" indent="-457200">
              <a:buFont typeface="Arial" panose="020B0604020202020204" pitchFamily="34" charset="0"/>
              <a:buChar char="•"/>
              <a:defRPr/>
            </a:pPr>
            <a:r>
              <a:rPr lang="en-US" sz="4400" b="1">
                <a:solidFill>
                  <a:srgbClr val="900B00"/>
                </a:solidFill>
                <a:latin typeface="Arial"/>
                <a:ea typeface="ＭＳ Ｐゴシック"/>
                <a:cs typeface="Arial"/>
              </a:rPr>
              <a:t>Revise</a:t>
            </a:r>
            <a:endParaRPr lang="en-US" sz="4400">
              <a:ea typeface="Calibri"/>
              <a:cs typeface="Calibri"/>
            </a:endParaRPr>
          </a:p>
          <a:p>
            <a:pPr marL="813435" lvl="1" indent="-457200">
              <a:buFont typeface="Arial" panose="020B0604020202020204" pitchFamily="34" charset="0"/>
              <a:buChar char="•"/>
              <a:defRPr/>
            </a:pPr>
            <a:r>
              <a:rPr lang="en-US" sz="4400" b="1">
                <a:solidFill>
                  <a:srgbClr val="900B00"/>
                </a:solidFill>
                <a:latin typeface="Arial"/>
                <a:ea typeface="ＭＳ Ｐゴシック"/>
                <a:cs typeface="Arial"/>
              </a:rPr>
              <a:t>Share </a:t>
            </a:r>
            <a:endParaRPr lang="en-US" sz="4400">
              <a:solidFill>
                <a:srgbClr val="000000"/>
              </a:solidFill>
              <a:latin typeface="Calibri"/>
              <a:ea typeface="ＭＳ Ｐゴシック"/>
              <a:cs typeface="Calibri"/>
            </a:endParaRPr>
          </a:p>
          <a:p>
            <a:pPr marL="374650">
              <a:spcAft>
                <a:spcPts val="300"/>
              </a:spcAft>
              <a:defRPr/>
            </a:pPr>
            <a:endParaRPr lang="en-US" sz="1600" b="1">
              <a:solidFill>
                <a:srgbClr val="900B00"/>
              </a:solidFill>
              <a:latin typeface="Arial"/>
              <a:ea typeface="ＭＳ Ｐゴシック"/>
              <a:cs typeface="Arial"/>
            </a:endParaRPr>
          </a:p>
        </p:txBody>
      </p:sp>
      <p:sp>
        <p:nvSpPr>
          <p:cNvPr id="2" name="Arrow: Circular 1">
            <a:extLst>
              <a:ext uri="{FF2B5EF4-FFF2-40B4-BE49-F238E27FC236}">
                <a16:creationId xmlns:a16="http://schemas.microsoft.com/office/drawing/2014/main" id="{634F47FB-5904-454F-54A5-BC8A9F6E4164}"/>
              </a:ext>
            </a:extLst>
          </p:cNvPr>
          <p:cNvSpPr/>
          <p:nvPr/>
        </p:nvSpPr>
        <p:spPr>
          <a:xfrm rot="17017619">
            <a:off x="166169" y="2830463"/>
            <a:ext cx="1577184" cy="1340069"/>
          </a:xfrm>
          <a:prstGeom prst="circularArrow">
            <a:avLst>
              <a:gd name="adj1" fmla="val 12500"/>
              <a:gd name="adj2" fmla="val 1142319"/>
              <a:gd name="adj3" fmla="val 20457681"/>
              <a:gd name="adj4" fmla="val 8420501"/>
              <a:gd name="adj5" fmla="val 12500"/>
            </a:avLst>
          </a:prstGeom>
          <a:solidFill>
            <a:srgbClr val="900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182511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98565" y="149928"/>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en-US" altLang="en-US" sz="3600" b="1">
                <a:solidFill>
                  <a:prstClr val="white"/>
                </a:solidFill>
                <a:latin typeface="Arial"/>
                <a:ea typeface="ＭＳ Ｐゴシック"/>
                <a:cs typeface="Arial"/>
              </a:rPr>
              <a:t>Example Language</a:t>
            </a:r>
            <a:endParaRPr lang="en-US">
              <a:solidFill>
                <a:prstClr val="white"/>
              </a:solidFill>
            </a:endParaRPr>
          </a:p>
        </p:txBody>
      </p:sp>
      <p:sp>
        <p:nvSpPr>
          <p:cNvPr id="3" name="TextBox 2">
            <a:extLst>
              <a:ext uri="{FF2B5EF4-FFF2-40B4-BE49-F238E27FC236}">
                <a16:creationId xmlns:a16="http://schemas.microsoft.com/office/drawing/2014/main" id="{B1572AFC-F0C7-772E-C08C-DAAEC4051238}"/>
              </a:ext>
            </a:extLst>
          </p:cNvPr>
          <p:cNvSpPr txBox="1"/>
          <p:nvPr/>
        </p:nvSpPr>
        <p:spPr>
          <a:xfrm>
            <a:off x="254390" y="1187686"/>
            <a:ext cx="9645299" cy="4401205"/>
          </a:xfrm>
          <a:prstGeom prst="rect">
            <a:avLst/>
          </a:prstGeom>
          <a:solidFill>
            <a:schemeClr val="accent4">
              <a:lumMod val="40000"/>
              <a:lumOff val="60000"/>
            </a:schemeClr>
          </a:solidFill>
        </p:spPr>
        <p:txBody>
          <a:bodyPr wrap="square" lIns="91440" tIns="45720" rIns="91440" bIns="45720" rtlCol="0" anchor="t">
            <a:spAutoFit/>
          </a:bodyPr>
          <a:lstStyle/>
          <a:p>
            <a:pPr marL="457200" indent="-457200">
              <a:buFont typeface="Arial"/>
              <a:buChar char="•"/>
            </a:pPr>
            <a:r>
              <a:rPr lang="en-US" sz="2800">
                <a:effectLst/>
                <a:latin typeface="Calibri"/>
                <a:ea typeface="Calibri"/>
                <a:cs typeface="Times New Roman"/>
              </a:rPr>
              <a:t>The [department] at De Anza College is</a:t>
            </a:r>
            <a:r>
              <a:rPr lang="en-US" sz="2800">
                <a:latin typeface="Calibri"/>
                <a:ea typeface="Calibri"/>
                <a:cs typeface="Times New Roman"/>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r>
              <a:rPr lang="en-US" sz="2800">
                <a:effectLst/>
                <a:latin typeface="Calibri"/>
                <a:ea typeface="Calibri"/>
                <a:cs typeface="Times New Roman"/>
              </a:rPr>
              <a:t>dedicated/devoted/inspired/committed to [Purpose]. </a:t>
            </a:r>
            <a:endParaRPr lang="en-US" sz="2800">
              <a:latin typeface="Calibri"/>
              <a:ea typeface="Calibri"/>
              <a:cs typeface="Times New Roman"/>
            </a:endParaRPr>
          </a:p>
          <a:p>
            <a:endParaRPr lang="en-US" sz="2800">
              <a:latin typeface="Calibri"/>
              <a:ea typeface="Calibri"/>
              <a:cs typeface="Times New Roman"/>
            </a:endParaRPr>
          </a:p>
          <a:p>
            <a:pPr marL="457200" indent="-457200">
              <a:buFont typeface="Arial"/>
              <a:buChar char="•"/>
            </a:pPr>
            <a:r>
              <a:rPr lang="en-US" sz="2800">
                <a:effectLst/>
                <a:latin typeface="Calibri"/>
                <a:ea typeface="Calibri"/>
                <a:cs typeface="Times New Roman"/>
              </a:rPr>
              <a:t>Our mission is to</a:t>
            </a:r>
            <a:r>
              <a:rPr lang="en-US" sz="2800">
                <a:latin typeface="Calibri"/>
                <a:ea typeface="Calibri"/>
                <a:cs typeface="Times New Roman"/>
              </a:rPr>
              <a:t> </a:t>
            </a:r>
            <a:r>
              <a:rPr lang="en-US" sz="2800">
                <a:effectLst/>
                <a:latin typeface="Calibri"/>
                <a:ea typeface="Calibri"/>
                <a:cs typeface="Times New Roman"/>
              </a:rPr>
              <a:t>empower [students] with the skills, knowledge, and critical </a:t>
            </a:r>
            <a:r>
              <a:rPr lang="en-US" sz="2800">
                <a:latin typeface="Calibri"/>
                <a:ea typeface="Calibri"/>
                <a:cs typeface="Times New Roman"/>
              </a:rPr>
              <a:t>thinking abilities</a:t>
            </a:r>
            <a:r>
              <a:rPr lang="en-US" sz="2800">
                <a:effectLst/>
                <a:latin typeface="Calibri"/>
                <a:ea typeface="Calibri"/>
                <a:cs typeface="Times New Roman"/>
              </a:rPr>
              <a:t> needed to excel [].</a:t>
            </a:r>
            <a:endParaRPr lang="en-US" sz="280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a:buChar char="•"/>
            </a:pPr>
            <a:endParaRPr lang="en-US" sz="2800">
              <a:latin typeface="Calibri"/>
              <a:ea typeface="Calibri"/>
              <a:cs typeface="Times New Roman"/>
            </a:endParaRPr>
          </a:p>
          <a:p>
            <a:pPr marL="457200" indent="-457200">
              <a:buFont typeface="Arial"/>
              <a:buChar char="•"/>
            </a:pPr>
            <a:r>
              <a:rPr lang="en-US" sz="2800">
                <a:effectLst/>
                <a:latin typeface="Calibri"/>
                <a:ea typeface="Calibri"/>
                <a:cs typeface="Times New Roman"/>
              </a:rPr>
              <a:t>We are guided by/driven by/focused upon</a:t>
            </a:r>
            <a:r>
              <a:rPr lang="en-US" sz="2800">
                <a:latin typeface="Calibri"/>
                <a:ea typeface="Calibri"/>
                <a:cs typeface="Times New Roman"/>
              </a:rPr>
              <a:t> </a:t>
            </a:r>
            <a:r>
              <a:rPr lang="en-US" sz="2800">
                <a:effectLst/>
                <a:latin typeface="Calibri"/>
                <a:ea typeface="Calibri"/>
                <a:cs typeface="Times New Roman"/>
              </a:rPr>
              <a:t>a passion/desire [value 1, value 2, commitment to diversity and inclusiveness = value].</a:t>
            </a:r>
            <a:r>
              <a:rPr lang="en-US" sz="2800">
                <a:latin typeface="Calibri"/>
                <a:ea typeface="Calibri"/>
                <a:cs typeface="Times New Roman"/>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a:ea typeface="Calibri"/>
              <a:cs typeface="Calibri"/>
            </a:endParaRPr>
          </a:p>
        </p:txBody>
      </p:sp>
    </p:spTree>
    <p:extLst>
      <p:ext uri="{BB962C8B-B14F-4D97-AF65-F5344CB8AC3E}">
        <p14:creationId xmlns:p14="http://schemas.microsoft.com/office/powerpoint/2010/main" val="35171485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E2527-36E5-64FD-CC2D-A43382E8E0DF}"/>
              </a:ext>
            </a:extLst>
          </p:cNvPr>
          <p:cNvSpPr txBox="1"/>
          <p:nvPr/>
        </p:nvSpPr>
        <p:spPr>
          <a:xfrm>
            <a:off x="525051" y="2395835"/>
            <a:ext cx="8272960" cy="923330"/>
          </a:xfrm>
          <a:prstGeom prst="rect">
            <a:avLst/>
          </a:prstGeom>
          <a:noFill/>
        </p:spPr>
        <p:txBody>
          <a:bodyPr wrap="square" lIns="91440" tIns="45720" rIns="91440" bIns="45720" rtlCol="0" anchor="t">
            <a:spAutoFit/>
          </a:bodyPr>
          <a:lstStyle/>
          <a:p>
            <a:pPr marL="0" marR="0" lvl="0" indent="0" defTabSz="713232"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Goal Setting</a:t>
            </a:r>
          </a:p>
        </p:txBody>
      </p:sp>
    </p:spTree>
    <p:extLst>
      <p:ext uri="{BB962C8B-B14F-4D97-AF65-F5344CB8AC3E}">
        <p14:creationId xmlns:p14="http://schemas.microsoft.com/office/powerpoint/2010/main" val="16847030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0D577-B668-0E45-9531-67B1952DBC2B}"/>
              </a:ext>
            </a:extLst>
          </p:cNvPr>
          <p:cNvSpPr txBox="1">
            <a:spLocks noChangeArrowheads="1"/>
          </p:cNvSpPr>
          <p:nvPr/>
        </p:nvSpPr>
        <p:spPr bwMode="auto">
          <a:xfrm>
            <a:off x="1720386" y="181532"/>
            <a:ext cx="7488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charset="0"/>
                <a:ea typeface="ＭＳ Ｐゴシック" charset="-128"/>
                <a:cs typeface="+mn-cs"/>
              </a:rPr>
              <a:t>Purpose of Goals</a:t>
            </a:r>
            <a:endParaRPr kumimoji="0" lang="en-US" altLang="en-US" sz="2800" b="1"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sp>
        <p:nvSpPr>
          <p:cNvPr id="2" name="TextBox 1">
            <a:extLst>
              <a:ext uri="{FF2B5EF4-FFF2-40B4-BE49-F238E27FC236}">
                <a16:creationId xmlns:a16="http://schemas.microsoft.com/office/drawing/2014/main" id="{133E2527-36E5-64FD-CC2D-A43382E8E0DF}"/>
              </a:ext>
            </a:extLst>
          </p:cNvPr>
          <p:cNvSpPr txBox="1"/>
          <p:nvPr/>
        </p:nvSpPr>
        <p:spPr>
          <a:xfrm>
            <a:off x="1020471" y="1468645"/>
            <a:ext cx="8196059" cy="3785652"/>
          </a:xfrm>
          <a:prstGeom prst="rect">
            <a:avLst/>
          </a:prstGeom>
          <a:noFill/>
        </p:spPr>
        <p:txBody>
          <a:bodyPr wrap="square" lIns="91440" tIns="45720" rIns="91440" bIns="45720" rtlCol="0" anchor="t">
            <a:spAutoFit/>
          </a:bodyPr>
          <a:lstStyle/>
          <a:p>
            <a:pPr marL="342900" marR="0" lvl="0" indent="-342900" algn="l" defTabSz="713232"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900B00"/>
                </a:solidFill>
                <a:effectLst/>
                <a:uLnTx/>
                <a:uFillTx/>
                <a:latin typeface="Arial"/>
                <a:ea typeface="+mn-ea"/>
                <a:cs typeface="Arial"/>
              </a:rPr>
              <a:t>Goals are the </a:t>
            </a:r>
            <a:r>
              <a:rPr kumimoji="0" lang="en-US" altLang="en-US" sz="2400" b="1" i="0" u="none" strike="noStrike" kern="1200" cap="none" spc="0" normalizeH="0" baseline="0" noProof="0">
                <a:ln>
                  <a:noFill/>
                </a:ln>
                <a:solidFill>
                  <a:srgbClr val="900B00"/>
                </a:solidFill>
                <a:effectLst/>
                <a:uLnTx/>
                <a:uFillTx/>
                <a:latin typeface="Arial"/>
                <a:ea typeface="+mn-ea"/>
                <a:cs typeface="Arial"/>
              </a:rPr>
              <a:t>targets, aspirations, or milestones</a:t>
            </a:r>
            <a:r>
              <a:rPr kumimoji="0" lang="en-US" altLang="en-US" sz="2400" b="0" i="0" u="none" strike="noStrike" kern="1200" cap="none" spc="0" normalizeH="0" baseline="0" noProof="0">
                <a:ln>
                  <a:noFill/>
                </a:ln>
                <a:solidFill>
                  <a:srgbClr val="900B00"/>
                </a:solidFill>
                <a:effectLst/>
                <a:uLnTx/>
                <a:uFillTx/>
                <a:latin typeface="Arial"/>
                <a:ea typeface="+mn-ea"/>
                <a:cs typeface="Arial"/>
              </a:rPr>
              <a:t> set to </a:t>
            </a:r>
            <a:r>
              <a:rPr kumimoji="0" lang="en-US" altLang="en-US" sz="2400" b="1" i="0" u="none" strike="noStrike" kern="1200" cap="none" spc="0" normalizeH="0" baseline="0" noProof="0">
                <a:ln>
                  <a:noFill/>
                </a:ln>
                <a:solidFill>
                  <a:srgbClr val="900B00"/>
                </a:solidFill>
                <a:effectLst/>
                <a:uLnTx/>
                <a:uFillTx/>
                <a:latin typeface="Arial"/>
                <a:ea typeface="+mn-ea"/>
                <a:cs typeface="Arial"/>
              </a:rPr>
              <a:t>guide achievement</a:t>
            </a:r>
            <a:r>
              <a:rPr kumimoji="0" lang="en-US" altLang="en-US" sz="2400" b="0" i="0" u="none" strike="noStrike" kern="1200" cap="none" spc="0" normalizeH="0" baseline="0" noProof="0">
                <a:ln>
                  <a:noFill/>
                </a:ln>
                <a:solidFill>
                  <a:srgbClr val="900B00"/>
                </a:solidFill>
                <a:effectLst/>
                <a:uLnTx/>
                <a:uFillTx/>
                <a:latin typeface="Arial"/>
                <a:ea typeface="+mn-ea"/>
                <a:cs typeface="Arial"/>
              </a:rPr>
              <a:t> of course, program or institutional outcomes.</a:t>
            </a:r>
            <a:endParaRPr lang="en-US" altLang="en-US" sz="2400" b="0" i="0" u="none" strike="noStrike" kern="1200" cap="none" spc="0" normalizeH="0" baseline="0" noProof="0">
              <a:ln>
                <a:noFill/>
              </a:ln>
              <a:solidFill>
                <a:srgbClr val="900B00"/>
              </a:solidFill>
              <a:effectLst/>
              <a:uLnTx/>
              <a:uFillTx/>
              <a:latin typeface="Arial"/>
              <a:cs typeface="Arial"/>
            </a:endParaRPr>
          </a:p>
          <a:p>
            <a:pPr marL="342900" marR="0" lvl="0" indent="-342900" algn="l" defTabSz="713232"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2400" b="0" i="0" u="none" strike="noStrike" kern="1200" cap="none" spc="0" normalizeH="0" baseline="0" noProof="0">
              <a:ln>
                <a:noFill/>
              </a:ln>
              <a:solidFill>
                <a:srgbClr val="900B00"/>
              </a:solidFill>
              <a:effectLst/>
              <a:uLnTx/>
              <a:uFillTx/>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defRPr/>
            </a:pPr>
            <a:r>
              <a:rPr kumimoji="0" lang="en-US" altLang="en-US" sz="2400" b="0" i="0" u="none" strike="noStrike" kern="1200" cap="none" spc="0" normalizeH="0" baseline="0" noProof="0">
                <a:ln>
                  <a:noFill/>
                </a:ln>
                <a:solidFill>
                  <a:srgbClr val="900B00"/>
                </a:solidFill>
                <a:effectLst/>
                <a:uLnTx/>
                <a:uFillTx/>
                <a:latin typeface="Arial"/>
                <a:cs typeface="Arial"/>
              </a:rPr>
              <a:t>Goals should be </a:t>
            </a:r>
            <a:r>
              <a:rPr kumimoji="0" lang="en-US" altLang="en-US" sz="2400" b="1" i="0" u="none" strike="noStrike" kern="1200" cap="none" spc="0" normalizeH="0" baseline="0" noProof="0">
                <a:ln>
                  <a:noFill/>
                </a:ln>
                <a:solidFill>
                  <a:srgbClr val="900B00"/>
                </a:solidFill>
                <a:effectLst/>
                <a:uLnTx/>
                <a:uFillTx/>
                <a:latin typeface="Arial"/>
                <a:cs typeface="Arial"/>
              </a:rPr>
              <a:t>aligned with your area mission</a:t>
            </a:r>
            <a:r>
              <a:rPr kumimoji="0" lang="en-US" altLang="en-US" sz="2400" b="0" i="0" u="none" strike="noStrike" kern="1200" cap="none" spc="0" normalizeH="0" baseline="0" noProof="0">
                <a:ln>
                  <a:noFill/>
                </a:ln>
                <a:solidFill>
                  <a:srgbClr val="900B00"/>
                </a:solidFill>
                <a:effectLst/>
                <a:uLnTx/>
                <a:uFillTx/>
                <a:latin typeface="Arial"/>
                <a:cs typeface="Arial"/>
              </a:rPr>
              <a:t> and help it </a:t>
            </a:r>
            <a:r>
              <a:rPr kumimoji="0" lang="en-US" altLang="en-US" sz="2400" b="1" i="0" u="none" strike="noStrike" kern="1200" cap="none" spc="0" normalizeH="0" baseline="0" noProof="0">
                <a:ln>
                  <a:noFill/>
                </a:ln>
                <a:solidFill>
                  <a:srgbClr val="900B00"/>
                </a:solidFill>
                <a:effectLst/>
                <a:uLnTx/>
                <a:uFillTx/>
                <a:latin typeface="Arial"/>
                <a:cs typeface="Arial"/>
              </a:rPr>
              <a:t>achieve its learning outcomes</a:t>
            </a:r>
            <a:r>
              <a:rPr kumimoji="0" lang="en-US" altLang="en-US" sz="2400" b="0" i="0" u="none" strike="noStrike" kern="1200" cap="none" spc="0" normalizeH="0" baseline="0" noProof="0">
                <a:ln>
                  <a:noFill/>
                </a:ln>
                <a:solidFill>
                  <a:srgbClr val="900B00"/>
                </a:solidFill>
                <a:effectLst/>
                <a:uLnTx/>
                <a:uFillTx/>
                <a:latin typeface="Arial"/>
                <a:cs typeface="Arial"/>
              </a:rPr>
              <a:t>.</a:t>
            </a:r>
            <a:r>
              <a:rPr lang="en-US" altLang="en-US" sz="2400">
                <a:solidFill>
                  <a:srgbClr val="900B00"/>
                </a:solidFill>
                <a:latin typeface="Arial"/>
                <a:cs typeface="Arial"/>
              </a:rPr>
              <a:t> </a:t>
            </a:r>
          </a:p>
          <a:p>
            <a:pPr marL="342900" indent="-342900" eaLnBrk="0" fontAlgn="base" hangingPunct="0">
              <a:spcBef>
                <a:spcPct val="0"/>
              </a:spcBef>
              <a:spcAft>
                <a:spcPct val="0"/>
              </a:spcAft>
              <a:buFont typeface="Arial" panose="020B0604020202020204" pitchFamily="34" charset="0"/>
              <a:buChar char="•"/>
              <a:defRPr/>
            </a:pPr>
            <a:endParaRPr lang="en-US" altLang="en-US" sz="2400">
              <a:solidFill>
                <a:srgbClr val="900B00"/>
              </a:solidFill>
              <a:latin typeface="Arial" panose="020B0604020202020204" pitchFamily="34" charset="0"/>
              <a:cs typeface="Arial" panose="020B0604020202020204" pitchFamily="34" charset="0"/>
            </a:endParaRPr>
          </a:p>
          <a:p>
            <a:pPr marL="342900" marR="0" lvl="0" indent="-342900" algn="l" defTabSz="713232"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900B00"/>
                </a:solidFill>
                <a:effectLst/>
                <a:uLnTx/>
                <a:uFillTx/>
                <a:latin typeface="Arial"/>
                <a:cs typeface="Arial"/>
              </a:rPr>
              <a:t>Goals should lead to a </a:t>
            </a:r>
            <a:r>
              <a:rPr kumimoji="0" lang="en-US" altLang="en-US" sz="2400" b="1" i="0" u="none" strike="noStrike" kern="1200" cap="none" spc="0" normalizeH="0" baseline="0" noProof="0">
                <a:ln>
                  <a:noFill/>
                </a:ln>
                <a:solidFill>
                  <a:srgbClr val="900B00"/>
                </a:solidFill>
                <a:effectLst/>
                <a:uLnTx/>
                <a:uFillTx/>
                <a:latin typeface="Arial"/>
                <a:cs typeface="Arial"/>
              </a:rPr>
              <a:t>prioritization of resources</a:t>
            </a:r>
            <a:r>
              <a:rPr kumimoji="0" lang="en-US" altLang="en-US" sz="2400" b="0" i="0" u="none" strike="noStrike" kern="1200" cap="none" spc="0" normalizeH="0" baseline="0" noProof="0">
                <a:ln>
                  <a:noFill/>
                </a:ln>
                <a:solidFill>
                  <a:srgbClr val="900B00"/>
                </a:solidFill>
                <a:effectLst/>
                <a:uLnTx/>
                <a:uFillTx/>
                <a:latin typeface="Arial"/>
                <a:cs typeface="Arial"/>
              </a:rPr>
              <a:t> to be requested through the program review process.</a:t>
            </a:r>
            <a:r>
              <a:rPr lang="en-US" altLang="en-US" sz="2400">
                <a:solidFill>
                  <a:srgbClr val="900B00"/>
                </a:solidFill>
                <a:latin typeface="Arial"/>
                <a:cs typeface="Arial"/>
              </a:rPr>
              <a:t> </a:t>
            </a:r>
            <a:endParaRPr lang="en-US" altLang="en-US" sz="2400" b="0" i="0" u="none" strike="noStrike" kern="1200" cap="none" spc="0" normalizeH="0" baseline="0" noProof="0">
              <a:ln>
                <a:noFill/>
              </a:ln>
              <a:solidFill>
                <a:srgbClr val="900B00"/>
              </a:solidFill>
              <a:effectLst/>
              <a:uLnTx/>
              <a:uFillTx/>
              <a:latin typeface="Arial" panose="020B0604020202020204" pitchFamily="34" charset="0"/>
              <a:cs typeface="Arial" panose="020B0604020202020204" pitchFamily="34" charset="0"/>
            </a:endParaRPr>
          </a:p>
          <a:p>
            <a:pPr marL="342900" marR="0" lvl="0" indent="-342900" algn="l" defTabSz="713232"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2400" b="0" i="0" u="none" strike="noStrike" kern="1200" cap="none" spc="0" normalizeH="0" baseline="0" noProof="0">
              <a:ln>
                <a:noFill/>
              </a:ln>
              <a:solidFill>
                <a:srgbClr val="900B00"/>
              </a:solidFill>
              <a:effectLst/>
              <a:uLnTx/>
              <a:uFillTx/>
              <a:latin typeface="Arial"/>
              <a:cs typeface="Arial"/>
            </a:endParaRPr>
          </a:p>
        </p:txBody>
      </p:sp>
    </p:spTree>
    <p:extLst>
      <p:ext uri="{BB962C8B-B14F-4D97-AF65-F5344CB8AC3E}">
        <p14:creationId xmlns:p14="http://schemas.microsoft.com/office/powerpoint/2010/main" val="98669898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0D577-B668-0E45-9531-67B1952DBC2B}"/>
              </a:ext>
            </a:extLst>
          </p:cNvPr>
          <p:cNvSpPr txBox="1">
            <a:spLocks noChangeArrowheads="1"/>
          </p:cNvSpPr>
          <p:nvPr/>
        </p:nvSpPr>
        <p:spPr bwMode="auto">
          <a:xfrm>
            <a:off x="1720386" y="239196"/>
            <a:ext cx="74889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charset="0"/>
                <a:ea typeface="ＭＳ Ｐゴシック" charset="-128"/>
                <a:cs typeface="+mn-cs"/>
              </a:rPr>
              <a:t>Considerations in Setting Goals</a:t>
            </a:r>
          </a:p>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sp>
        <p:nvSpPr>
          <p:cNvPr id="2" name="TextBox 1">
            <a:extLst>
              <a:ext uri="{FF2B5EF4-FFF2-40B4-BE49-F238E27FC236}">
                <a16:creationId xmlns:a16="http://schemas.microsoft.com/office/drawing/2014/main" id="{133E2527-36E5-64FD-CC2D-A43382E8E0DF}"/>
              </a:ext>
            </a:extLst>
          </p:cNvPr>
          <p:cNvSpPr txBox="1"/>
          <p:nvPr/>
        </p:nvSpPr>
        <p:spPr>
          <a:xfrm>
            <a:off x="1085224" y="1395869"/>
            <a:ext cx="8272960" cy="4001095"/>
          </a:xfrm>
          <a:prstGeom prst="rect">
            <a:avLst/>
          </a:prstGeom>
          <a:noFill/>
        </p:spPr>
        <p:txBody>
          <a:bodyPr wrap="square" lIns="91440" tIns="45720" rIns="91440" bIns="45720" rtlCol="0" anchor="t">
            <a:spAutoFit/>
          </a:bodyPr>
          <a:lstStyle/>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Goals should be SMART:</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Specific</a:t>
            </a: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 try focusing on only one area at a time with a clear outcome.</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Measurable</a:t>
            </a: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 and allow you to track progress.</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Achievable</a:t>
            </a: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 identify what you need to do to make it happen.</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Realistic</a:t>
            </a: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 possible to achieve given the current resources.</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Time-bound</a:t>
            </a: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 set a time for achieving the outcome and seeing results</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hlinkClick r:id="rId4"/>
              </a:rPr>
              <a:t>Smarter Goal </a:t>
            </a: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54192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0D577-B668-0E45-9531-67B1952DBC2B}"/>
              </a:ext>
            </a:extLst>
          </p:cNvPr>
          <p:cNvSpPr txBox="1">
            <a:spLocks noChangeArrowheads="1"/>
          </p:cNvSpPr>
          <p:nvPr/>
        </p:nvSpPr>
        <p:spPr bwMode="auto">
          <a:xfrm>
            <a:off x="1720386" y="239196"/>
            <a:ext cx="74889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charset="0"/>
                <a:ea typeface="ＭＳ Ｐゴシック" charset="-128"/>
                <a:cs typeface="+mn-cs"/>
              </a:rPr>
              <a:t>The Ask</a:t>
            </a:r>
          </a:p>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sp>
        <p:nvSpPr>
          <p:cNvPr id="3" name="TextBox 2">
            <a:extLst>
              <a:ext uri="{FF2B5EF4-FFF2-40B4-BE49-F238E27FC236}">
                <a16:creationId xmlns:a16="http://schemas.microsoft.com/office/drawing/2014/main" id="{D9DAADD8-A48B-317A-1BD5-EA1977BCBDFA}"/>
              </a:ext>
            </a:extLst>
          </p:cNvPr>
          <p:cNvSpPr txBox="1"/>
          <p:nvPr/>
        </p:nvSpPr>
        <p:spPr>
          <a:xfrm>
            <a:off x="654270" y="1292772"/>
            <a:ext cx="9159766" cy="2646878"/>
          </a:xfrm>
          <a:prstGeom prst="rect">
            <a:avLst/>
          </a:prstGeom>
          <a:noFill/>
        </p:spPr>
        <p:txBody>
          <a:bodyPr wrap="square" lIns="91440" tIns="45720" rIns="91440" bIns="45720" rtlCol="0" anchor="t">
            <a:spAutoFit/>
          </a:bodyPr>
          <a:lstStyle/>
          <a:p>
            <a:r>
              <a:rPr lang="en-US" sz="2000" b="1">
                <a:solidFill>
                  <a:srgbClr val="900B00"/>
                </a:solidFill>
                <a:latin typeface="Arial"/>
                <a:ea typeface="Times New Roman" panose="02020603050405020304" pitchFamily="18" charset="0"/>
                <a:cs typeface="Arial"/>
              </a:rPr>
              <a:t>Draft</a:t>
            </a:r>
            <a:r>
              <a:rPr lang="en-US" sz="2000" b="1">
                <a:solidFill>
                  <a:srgbClr val="900B00"/>
                </a:solidFill>
                <a:effectLst/>
                <a:latin typeface="Arial"/>
                <a:ea typeface="Times New Roman" panose="02020603050405020304" pitchFamily="18" charset="0"/>
                <a:cs typeface="Arial"/>
              </a:rPr>
              <a:t> </a:t>
            </a:r>
            <a:r>
              <a:rPr lang="en-US" sz="2000" b="1">
                <a:solidFill>
                  <a:srgbClr val="900B00"/>
                </a:solidFill>
                <a:latin typeface="Arial"/>
                <a:ea typeface="Times New Roman" panose="02020603050405020304" pitchFamily="18" charset="0"/>
                <a:cs typeface="Arial"/>
              </a:rPr>
              <a:t>1-3</a:t>
            </a:r>
            <a:r>
              <a:rPr lang="en-US" sz="2000" b="1">
                <a:solidFill>
                  <a:srgbClr val="900B00"/>
                </a:solidFill>
                <a:effectLst/>
                <a:latin typeface="Arial"/>
                <a:ea typeface="Times New Roman" panose="02020603050405020304" pitchFamily="18" charset="0"/>
                <a:cs typeface="Arial"/>
              </a:rPr>
              <a:t> goals for your department to be achieved by spring 2027.</a:t>
            </a:r>
          </a:p>
          <a:p>
            <a:endParaRPr lang="en-US" sz="2000">
              <a:solidFill>
                <a:srgbClr val="900B00"/>
              </a:solidFill>
              <a:latin typeface="Arial" panose="020B0604020202020204" pitchFamily="34" charset="0"/>
            </a:endParaRPr>
          </a:p>
          <a:p>
            <a:pPr marL="285750" indent="-285750">
              <a:buFont typeface="Wingdings" panose="05000000000000000000" pitchFamily="2" charset="2"/>
              <a:buChar char="Ø"/>
            </a:pPr>
            <a:r>
              <a:rPr lang="en-US" sz="1800">
                <a:solidFill>
                  <a:srgbClr val="900B00"/>
                </a:solidFill>
                <a:effectLst/>
                <a:latin typeface="Arial"/>
                <a:ea typeface="Times New Roman" panose="02020603050405020304" pitchFamily="18" charset="0"/>
                <a:cs typeface="Arial"/>
              </a:rPr>
              <a:t>Each goal should be aligned to your department's mission and the college mission.</a:t>
            </a:r>
          </a:p>
          <a:p>
            <a:pPr marL="285750" indent="-285750">
              <a:buFont typeface="Wingdings" panose="05000000000000000000" pitchFamily="2" charset="2"/>
              <a:buChar char="Ø"/>
            </a:pPr>
            <a:endParaRPr lang="en-US" sz="1800">
              <a:solidFill>
                <a:srgbClr val="900B00"/>
              </a:solidFill>
              <a:latin typeface="Arial" panose="020B0604020202020204" pitchFamily="34" charset="0"/>
              <a:cs typeface="Arial"/>
            </a:endParaRPr>
          </a:p>
          <a:p>
            <a:pPr marL="285750" indent="-285750">
              <a:buFont typeface="Wingdings" panose="05000000000000000000" pitchFamily="2" charset="2"/>
              <a:buChar char="Ø"/>
            </a:pPr>
            <a:r>
              <a:rPr lang="en-US" sz="1800">
                <a:solidFill>
                  <a:srgbClr val="900B00"/>
                </a:solidFill>
                <a:effectLst/>
                <a:latin typeface="Arial"/>
                <a:ea typeface="Times New Roman" panose="02020603050405020304" pitchFamily="18" charset="0"/>
                <a:cs typeface="Times New Roman"/>
              </a:rPr>
              <a:t>All resource requests and personnel requests should be aligned with your program's mission and goals.</a:t>
            </a:r>
            <a:endParaRPr lang="en-US" sz="1800">
              <a:solidFill>
                <a:srgbClr val="900B00"/>
              </a:solidFill>
              <a:effectLst/>
              <a:latin typeface="Arial"/>
              <a:ea typeface="Calibri" panose="020F0502020204030204" pitchFamily="34" charset="0"/>
              <a:cs typeface="Times New Roman"/>
            </a:endParaRPr>
          </a:p>
          <a:p>
            <a:pPr marL="285750" indent="-285750">
              <a:buFont typeface="Wingdings" panose="05000000000000000000" pitchFamily="2" charset="2"/>
              <a:buChar char="Ø"/>
            </a:pPr>
            <a:endParaRPr lang="en-US" sz="1800">
              <a:solidFill>
                <a:srgbClr val="900B00"/>
              </a:solidFill>
              <a:latin typeface="Arial" panose="020B0604020202020204" pitchFamily="34" charset="0"/>
              <a:cs typeface="Arial"/>
            </a:endParaRPr>
          </a:p>
          <a:p>
            <a:pPr marL="285750" indent="-285750">
              <a:buFont typeface="Wingdings" panose="05000000000000000000" pitchFamily="2" charset="2"/>
              <a:buChar char="Ø"/>
            </a:pPr>
            <a:r>
              <a:rPr lang="en-US" sz="1800">
                <a:solidFill>
                  <a:srgbClr val="900B00"/>
                </a:solidFill>
                <a:effectLst/>
                <a:latin typeface="Arial"/>
                <a:ea typeface="Times New Roman" panose="02020603050405020304" pitchFamily="18" charset="0"/>
                <a:cs typeface="Arial"/>
              </a:rPr>
              <a:t>Each annual reflection will ask your department to report on progress in meeting your goals.</a:t>
            </a:r>
            <a:endParaRPr lang="en-US" sz="1400">
              <a:solidFill>
                <a:srgbClr val="900B00"/>
              </a:solidFill>
              <a:latin typeface="Arial"/>
              <a:ea typeface="Calibri"/>
              <a:cs typeface="Arial"/>
            </a:endParaRPr>
          </a:p>
        </p:txBody>
      </p:sp>
      <p:graphicFrame>
        <p:nvGraphicFramePr>
          <p:cNvPr id="6" name="Table 5">
            <a:extLst>
              <a:ext uri="{FF2B5EF4-FFF2-40B4-BE49-F238E27FC236}">
                <a16:creationId xmlns:a16="http://schemas.microsoft.com/office/drawing/2014/main" id="{A5850695-72AF-55A0-B6B0-3B987DE28952}"/>
              </a:ext>
            </a:extLst>
          </p:cNvPr>
          <p:cNvGraphicFramePr>
            <a:graphicFrameLocks noGrp="1"/>
          </p:cNvGraphicFramePr>
          <p:nvPr>
            <p:extLst>
              <p:ext uri="{D42A27DB-BD31-4B8C-83A1-F6EECF244321}">
                <p14:modId xmlns:p14="http://schemas.microsoft.com/office/powerpoint/2010/main" val="1918700102"/>
              </p:ext>
            </p:extLst>
          </p:nvPr>
        </p:nvGraphicFramePr>
        <p:xfrm>
          <a:off x="764351" y="4162777"/>
          <a:ext cx="7352763" cy="967432"/>
        </p:xfrm>
        <a:graphic>
          <a:graphicData uri="http://schemas.openxmlformats.org/drawingml/2006/table">
            <a:tbl>
              <a:tblPr firstRow="1" firstCol="1" bandRow="1">
                <a:tableStyleId>{5C22544A-7EE6-4342-B048-85BDC9FD1C3A}</a:tableStyleId>
              </a:tblPr>
              <a:tblGrid>
                <a:gridCol w="537990">
                  <a:extLst>
                    <a:ext uri="{9D8B030D-6E8A-4147-A177-3AD203B41FA5}">
                      <a16:colId xmlns:a16="http://schemas.microsoft.com/office/drawing/2014/main" val="3692589303"/>
                    </a:ext>
                  </a:extLst>
                </a:gridCol>
                <a:gridCol w="869637">
                  <a:extLst>
                    <a:ext uri="{9D8B030D-6E8A-4147-A177-3AD203B41FA5}">
                      <a16:colId xmlns:a16="http://schemas.microsoft.com/office/drawing/2014/main" val="3717211604"/>
                    </a:ext>
                  </a:extLst>
                </a:gridCol>
                <a:gridCol w="980641">
                  <a:extLst>
                    <a:ext uri="{9D8B030D-6E8A-4147-A177-3AD203B41FA5}">
                      <a16:colId xmlns:a16="http://schemas.microsoft.com/office/drawing/2014/main" val="1316884038"/>
                    </a:ext>
                  </a:extLst>
                </a:gridCol>
                <a:gridCol w="1041931">
                  <a:extLst>
                    <a:ext uri="{9D8B030D-6E8A-4147-A177-3AD203B41FA5}">
                      <a16:colId xmlns:a16="http://schemas.microsoft.com/office/drawing/2014/main" val="2703283676"/>
                    </a:ext>
                  </a:extLst>
                </a:gridCol>
                <a:gridCol w="1041931">
                  <a:extLst>
                    <a:ext uri="{9D8B030D-6E8A-4147-A177-3AD203B41FA5}">
                      <a16:colId xmlns:a16="http://schemas.microsoft.com/office/drawing/2014/main" val="2152830494"/>
                    </a:ext>
                  </a:extLst>
                </a:gridCol>
                <a:gridCol w="1348381">
                  <a:extLst>
                    <a:ext uri="{9D8B030D-6E8A-4147-A177-3AD203B41FA5}">
                      <a16:colId xmlns:a16="http://schemas.microsoft.com/office/drawing/2014/main" val="3862713589"/>
                    </a:ext>
                  </a:extLst>
                </a:gridCol>
                <a:gridCol w="1532252">
                  <a:extLst>
                    <a:ext uri="{9D8B030D-6E8A-4147-A177-3AD203B41FA5}">
                      <a16:colId xmlns:a16="http://schemas.microsoft.com/office/drawing/2014/main" val="2019133621"/>
                    </a:ext>
                  </a:extLst>
                </a:gridCol>
              </a:tblGrid>
              <a:tr h="967432">
                <a:tc>
                  <a:txBody>
                    <a:bodyPr/>
                    <a:lstStyle/>
                    <a:p>
                      <a:pPr marL="0" marR="0">
                        <a:lnSpc>
                          <a:spcPct val="107000"/>
                        </a:lnSpc>
                        <a:spcBef>
                          <a:spcPts val="0"/>
                        </a:spcBef>
                        <a:spcAft>
                          <a:spcPts val="0"/>
                        </a:spcAft>
                      </a:pPr>
                      <a:r>
                        <a:rPr lang="en-US" sz="1200">
                          <a:effectLst/>
                        </a:rPr>
                        <a:t>Goal title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0"/>
                        </a:spcAft>
                      </a:pPr>
                      <a:r>
                        <a:rPr lang="en-US" sz="1200">
                          <a:effectLst/>
                        </a:rPr>
                        <a:t>Goal description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0"/>
                        </a:spcAft>
                      </a:pPr>
                      <a:r>
                        <a:rPr lang="en-US" sz="1200">
                          <a:effectLst/>
                        </a:rPr>
                        <a:t>Responsible parties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0"/>
                        </a:spcAft>
                      </a:pPr>
                      <a:r>
                        <a:rPr lang="en-US" sz="1200">
                          <a:effectLst/>
                        </a:rPr>
                        <a:t>Collaboration with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0"/>
                        </a:spcAft>
                      </a:pPr>
                      <a:r>
                        <a:rPr lang="en-US" sz="1200">
                          <a:effectLst/>
                        </a:rPr>
                        <a:t>Guided Pathways engagement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0"/>
                        </a:spcAft>
                      </a:pPr>
                      <a:r>
                        <a:rPr lang="en-US" sz="1200">
                          <a:effectLst/>
                        </a:rPr>
                        <a:t>What evidence will be used to monitor progress?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0"/>
                        </a:spcAft>
                      </a:pPr>
                      <a:r>
                        <a:rPr lang="en-US" sz="1200">
                          <a:effectLst/>
                        </a:rPr>
                        <a:t>How will you assess achievement of the goal?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54362645"/>
                  </a:ext>
                </a:extLst>
              </a:tr>
            </a:tbl>
          </a:graphicData>
        </a:graphic>
      </p:graphicFrame>
      <p:sp>
        <p:nvSpPr>
          <p:cNvPr id="7" name="TextBox 6">
            <a:extLst>
              <a:ext uri="{FF2B5EF4-FFF2-40B4-BE49-F238E27FC236}">
                <a16:creationId xmlns:a16="http://schemas.microsoft.com/office/drawing/2014/main" id="{7FA82F82-4D51-3B62-45AF-561DAD4BF9DF}"/>
              </a:ext>
            </a:extLst>
          </p:cNvPr>
          <p:cNvSpPr txBox="1"/>
          <p:nvPr/>
        </p:nvSpPr>
        <p:spPr>
          <a:xfrm>
            <a:off x="8111358" y="4329423"/>
            <a:ext cx="1489841" cy="740587"/>
          </a:xfrm>
          <a:prstGeom prst="rect">
            <a:avLst/>
          </a:prstGeom>
          <a:solidFill>
            <a:schemeClr val="accent4">
              <a:lumMod val="40000"/>
              <a:lumOff val="60000"/>
            </a:schemeClr>
          </a:solidFill>
        </p:spPr>
        <p:txBody>
          <a:bodyPr wrap="square" rtlCol="0">
            <a:spAutoFit/>
          </a:bodyPr>
          <a:lstStyle/>
          <a:p>
            <a:r>
              <a:rPr lang="en-US">
                <a:solidFill>
                  <a:srgbClr val="900B00"/>
                </a:solidFill>
              </a:rPr>
              <a:t>The ask as it appears in program review.</a:t>
            </a:r>
          </a:p>
        </p:txBody>
      </p:sp>
    </p:spTree>
    <p:extLst>
      <p:ext uri="{BB962C8B-B14F-4D97-AF65-F5344CB8AC3E}">
        <p14:creationId xmlns:p14="http://schemas.microsoft.com/office/powerpoint/2010/main" val="283583962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Tri-share</a:t>
            </a:r>
          </a:p>
        </p:txBody>
      </p:sp>
      <p:sp>
        <p:nvSpPr>
          <p:cNvPr id="4" name="TextBox 3">
            <a:extLst>
              <a:ext uri="{FF2B5EF4-FFF2-40B4-BE49-F238E27FC236}">
                <a16:creationId xmlns:a16="http://schemas.microsoft.com/office/drawing/2014/main" id="{7E0650B6-5F30-1183-1C10-CAC9E40681C6}"/>
              </a:ext>
            </a:extLst>
          </p:cNvPr>
          <p:cNvSpPr txBox="1"/>
          <p:nvPr/>
        </p:nvSpPr>
        <p:spPr>
          <a:xfrm>
            <a:off x="488270" y="1433003"/>
            <a:ext cx="8649267" cy="3464795"/>
          </a:xfrm>
          <a:prstGeom prst="rect">
            <a:avLst/>
          </a:prstGeom>
          <a:noFill/>
        </p:spPr>
        <p:txBody>
          <a:bodyPr wrap="square" lIns="91440" tIns="45720" rIns="91440" bIns="45720" anchor="t">
            <a:spAutoFit/>
          </a:bodyPr>
          <a:lstStyle/>
          <a:p>
            <a:pPr>
              <a:lnSpc>
                <a:spcPct val="107000"/>
              </a:lnSpc>
              <a:spcAft>
                <a:spcPts val="800"/>
              </a:spcAft>
            </a:pPr>
            <a:r>
              <a:rPr lang="en-US" sz="3200" b="1">
                <a:solidFill>
                  <a:srgbClr val="900B00"/>
                </a:solidFill>
                <a:latin typeface="Arial"/>
                <a:ea typeface="ＭＳ Ｐゴシック"/>
                <a:cs typeface="Arial"/>
              </a:rPr>
              <a:t>Draft 1-3 goals for your department to be achieved by spring 2027.</a:t>
            </a:r>
          </a:p>
          <a:p>
            <a:pPr marL="457200" indent="-457200">
              <a:buFont typeface="Arial"/>
              <a:buChar char="•"/>
              <a:defRPr/>
            </a:pPr>
            <a:r>
              <a:rPr lang="en-US" sz="3200">
                <a:solidFill>
                  <a:srgbClr val="900B00"/>
                </a:solidFill>
                <a:latin typeface="Arial"/>
                <a:ea typeface="ＭＳ Ｐゴシック"/>
                <a:cs typeface="Arial"/>
              </a:rPr>
              <a:t>Share one goal you listed. </a:t>
            </a:r>
            <a:endParaRPr lang="en-US" sz="3200"/>
          </a:p>
          <a:p>
            <a:pPr marL="457200" indent="-457200">
              <a:buFont typeface="Arial" panose="020B0604020202020204" pitchFamily="34" charset="0"/>
              <a:buChar char="•"/>
              <a:defRPr/>
            </a:pPr>
            <a:r>
              <a:rPr lang="en-US" sz="3200">
                <a:solidFill>
                  <a:srgbClr val="900B00"/>
                </a:solidFill>
                <a:latin typeface="Arial"/>
                <a:ea typeface="ＭＳ Ｐゴシック"/>
                <a:cs typeface="Arial"/>
              </a:rPr>
              <a:t>If you have time, discuss ideas on how you would go about evaluating the achievement of one of the goals.</a:t>
            </a:r>
          </a:p>
          <a:p>
            <a:pPr marL="374650">
              <a:spcAft>
                <a:spcPts val="300"/>
              </a:spcAft>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22983312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prstClr val="white"/>
                </a:solidFill>
                <a:effectLst/>
                <a:uLnTx/>
                <a:uFillTx/>
                <a:latin typeface="Arial"/>
                <a:ea typeface="ＭＳ Ｐゴシック"/>
                <a:cs typeface="Arial"/>
              </a:rPr>
              <a:t>Program Review</a:t>
            </a:r>
          </a:p>
        </p:txBody>
      </p:sp>
      <p:sp>
        <p:nvSpPr>
          <p:cNvPr id="4" name="TextBox 3">
            <a:extLst>
              <a:ext uri="{FF2B5EF4-FFF2-40B4-BE49-F238E27FC236}">
                <a16:creationId xmlns:a16="http://schemas.microsoft.com/office/drawing/2014/main" id="{7E0650B6-5F30-1183-1C10-CAC9E40681C6}"/>
              </a:ext>
            </a:extLst>
          </p:cNvPr>
          <p:cNvSpPr txBox="1"/>
          <p:nvPr/>
        </p:nvSpPr>
        <p:spPr>
          <a:xfrm>
            <a:off x="691475" y="2532681"/>
            <a:ext cx="8777050" cy="1023357"/>
          </a:xfrm>
          <a:prstGeom prst="rect">
            <a:avLst/>
          </a:prstGeom>
          <a:noFill/>
        </p:spPr>
        <p:txBody>
          <a:bodyPr wrap="square" lIns="91440" tIns="45720" rIns="91440" bIns="45720" anchor="t">
            <a:spAutoFit/>
          </a:bodyPr>
          <a:lstStyle/>
          <a:p>
            <a:pPr marL="0" marR="0" lvl="0" indent="0" algn="l" defTabSz="713232"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a:p>
            <a:pPr>
              <a:spcAft>
                <a:spcPts val="300"/>
              </a:spcAft>
              <a:defRPr/>
            </a:pPr>
            <a:r>
              <a:rPr lang="en-US" sz="4000" b="1">
                <a:solidFill>
                  <a:srgbClr val="900B00"/>
                </a:solidFill>
                <a:latin typeface="Arial"/>
                <a:ea typeface="ＭＳ Ｐゴシック"/>
                <a:cs typeface="Arial"/>
              </a:rPr>
              <a:t>Accessing the form</a:t>
            </a:r>
            <a:endParaRPr lang="en-US">
              <a:ea typeface="Calibri"/>
              <a:cs typeface="Calibri"/>
            </a:endParaRPr>
          </a:p>
        </p:txBody>
      </p:sp>
    </p:spTree>
    <p:extLst>
      <p:ext uri="{BB962C8B-B14F-4D97-AF65-F5344CB8AC3E}">
        <p14:creationId xmlns:p14="http://schemas.microsoft.com/office/powerpoint/2010/main" val="18211596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5E3DCD-DB65-F3B6-9D01-32ADA1CE4850}"/>
              </a:ext>
            </a:extLst>
          </p:cNvPr>
          <p:cNvSpPr txBox="1"/>
          <p:nvPr/>
        </p:nvSpPr>
        <p:spPr>
          <a:xfrm>
            <a:off x="356063" y="2110306"/>
            <a:ext cx="8461365" cy="2062103"/>
          </a:xfrm>
          <a:prstGeom prst="rect">
            <a:avLst/>
          </a:prstGeom>
          <a:noFill/>
        </p:spPr>
        <p:txBody>
          <a:bodyPr wrap="square" rtlCol="0">
            <a:spAutoFit/>
          </a:bodyPr>
          <a:lstStyle/>
          <a:p>
            <a:pPr marL="182880" marR="0" lvl="0" indent="0" algn="l" defTabSz="713232" rtl="0" eaLnBrk="0" fontAlgn="base" latinLnBrk="0" hangingPunct="0">
              <a:lnSpc>
                <a:spcPct val="100000"/>
              </a:lnSpc>
              <a:spcBef>
                <a:spcPts val="600"/>
              </a:spcBef>
              <a:spcAft>
                <a:spcPct val="0"/>
              </a:spcAft>
              <a:buClrTx/>
              <a:buSzTx/>
              <a:buFontTx/>
              <a:buNone/>
              <a:tabLst/>
              <a:defRPr/>
            </a:pPr>
            <a:r>
              <a:rPr kumimoji="0" lang="en-US" altLang="en-US" sz="36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The Deeper Purpose Behind Program Review and Student Learning Outcomes</a:t>
            </a:r>
            <a:endParaRPr kumimoji="0" lang="en-US" altLang="en-US" sz="36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892938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661843"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Comprehensive Program Review</a:t>
            </a:r>
          </a:p>
        </p:txBody>
      </p:sp>
      <p:sp>
        <p:nvSpPr>
          <p:cNvPr id="4" name="TextBox 3">
            <a:extLst>
              <a:ext uri="{FF2B5EF4-FFF2-40B4-BE49-F238E27FC236}">
                <a16:creationId xmlns:a16="http://schemas.microsoft.com/office/drawing/2014/main" id="{7E0650B6-5F30-1183-1C10-CAC9E40681C6}"/>
              </a:ext>
            </a:extLst>
          </p:cNvPr>
          <p:cNvSpPr txBox="1"/>
          <p:nvPr/>
        </p:nvSpPr>
        <p:spPr>
          <a:xfrm>
            <a:off x="532876" y="1423386"/>
            <a:ext cx="9082671" cy="3185487"/>
          </a:xfrm>
          <a:prstGeom prst="rect">
            <a:avLst/>
          </a:prstGeom>
          <a:noFill/>
        </p:spPr>
        <p:txBody>
          <a:bodyPr wrap="square" lIns="91440" tIns="45720" rIns="91440" bIns="45720" anchor="t">
            <a:spAutoFit/>
          </a:bodyPr>
          <a:lstStyle/>
          <a:p>
            <a:pPr>
              <a:defRPr/>
            </a:pPr>
            <a:r>
              <a:rPr lang="en-US" sz="1800">
                <a:solidFill>
                  <a:srgbClr val="900B00"/>
                </a:solidFill>
                <a:latin typeface="Arial"/>
                <a:ea typeface="ＭＳ Ｐゴシック"/>
                <a:cs typeface="Arial"/>
              </a:rPr>
              <a:t>All programs and areas will engage in a Comprehensive program review in fall 2023</a:t>
            </a:r>
          </a:p>
          <a:p>
            <a:pPr>
              <a:defRPr/>
            </a:pPr>
            <a:endParaRPr lang="en-US" sz="1800">
              <a:solidFill>
                <a:srgbClr val="900B00"/>
              </a:solidFill>
              <a:latin typeface="Arial"/>
              <a:ea typeface="ＭＳ Ｐゴシック"/>
              <a:cs typeface="Arial"/>
            </a:endParaRPr>
          </a:p>
          <a:p>
            <a:pPr>
              <a:defRPr/>
            </a:pPr>
            <a:r>
              <a:rPr lang="en-US" sz="1800">
                <a:solidFill>
                  <a:srgbClr val="900B00"/>
                </a:solidFill>
                <a:latin typeface="Arial"/>
                <a:ea typeface="ＭＳ Ｐゴシック"/>
                <a:cs typeface="Arial"/>
              </a:rPr>
              <a:t>Forms are now available on the RAPP website: </a:t>
            </a:r>
            <a:r>
              <a:rPr lang="en-US" sz="1800">
                <a:solidFill>
                  <a:srgbClr val="900B00"/>
                </a:solidFill>
                <a:latin typeface="Arial"/>
                <a:ea typeface="ＭＳ Ｐゴシック"/>
                <a:cs typeface="Arial"/>
                <a:hlinkClick r:id="rId4"/>
              </a:rPr>
              <a:t>https://www.deanza.edu/gov/rapp/program_review.html</a:t>
            </a:r>
            <a:r>
              <a:rPr lang="en-US" sz="1800">
                <a:solidFill>
                  <a:srgbClr val="900B00"/>
                </a:solidFill>
                <a:latin typeface="Arial"/>
                <a:ea typeface="ＭＳ Ｐゴシック"/>
                <a:cs typeface="Arial"/>
              </a:rPr>
              <a:t> </a:t>
            </a:r>
            <a:endParaRPr lang="en-US"/>
          </a:p>
          <a:p>
            <a:pPr>
              <a:spcAft>
                <a:spcPts val="300"/>
              </a:spcAft>
              <a:defRPr/>
            </a:pPr>
            <a:endParaRPr lang="en-US" sz="1800">
              <a:ea typeface="Calibri"/>
              <a:cs typeface="Calibri"/>
            </a:endParaRPr>
          </a:p>
          <a:p>
            <a:pPr marL="285750" indent="-285750">
              <a:buFont typeface="Arial"/>
              <a:buChar char="•"/>
              <a:defRPr/>
            </a:pPr>
            <a:r>
              <a:rPr lang="en-US" sz="1800">
                <a:ea typeface="+mn-lt"/>
                <a:cs typeface="+mn-lt"/>
                <a:hlinkClick r:id="rId5"/>
              </a:rPr>
              <a:t>Instructional Programs Comprehensive Program Review</a:t>
            </a:r>
            <a:r>
              <a:rPr lang="en-US" sz="1800">
                <a:ea typeface="+mn-lt"/>
                <a:cs typeface="+mn-lt"/>
              </a:rPr>
              <a:t> Form (example)*</a:t>
            </a:r>
            <a:endParaRPr lang="en-US"/>
          </a:p>
          <a:p>
            <a:pPr marL="285750" indent="-285750">
              <a:buFont typeface="Arial"/>
              <a:buChar char="•"/>
              <a:defRPr/>
            </a:pPr>
            <a:r>
              <a:rPr lang="en-US" sz="1800">
                <a:ea typeface="+mn-lt"/>
                <a:cs typeface="+mn-lt"/>
                <a:hlinkClick r:id="rId6"/>
              </a:rPr>
              <a:t>Student Services Comprehensive Program Review Form</a:t>
            </a:r>
            <a:r>
              <a:rPr lang="en-US" sz="1800">
                <a:ea typeface="+mn-lt"/>
                <a:cs typeface="+mn-lt"/>
              </a:rPr>
              <a:t> (CAS example)</a:t>
            </a:r>
            <a:endParaRPr lang="en-US"/>
          </a:p>
          <a:p>
            <a:pPr marL="285750" indent="-285750">
              <a:buFont typeface="Arial"/>
              <a:buChar char="•"/>
              <a:defRPr/>
            </a:pPr>
            <a:r>
              <a:rPr lang="en-US" sz="1800">
                <a:ea typeface="+mn-lt"/>
                <a:cs typeface="+mn-lt"/>
                <a:hlinkClick r:id="rId7"/>
              </a:rPr>
              <a:t>Academic Services Comprehensive Program Review Form </a:t>
            </a:r>
            <a:r>
              <a:rPr lang="en-US" sz="1800">
                <a:ea typeface="+mn-lt"/>
                <a:cs typeface="+mn-lt"/>
              </a:rPr>
              <a:t>(example)*</a:t>
            </a:r>
            <a:endParaRPr lang="en-US"/>
          </a:p>
          <a:p>
            <a:pPr marL="285750" indent="-285750">
              <a:buFont typeface="Arial"/>
              <a:buChar char="•"/>
              <a:defRPr/>
            </a:pPr>
            <a:r>
              <a:rPr lang="en-US" sz="1800">
                <a:ea typeface="+mn-lt"/>
                <a:cs typeface="+mn-lt"/>
                <a:hlinkClick r:id="rId8"/>
              </a:rPr>
              <a:t>Collegwide Service Areas Comprehensive Program Review Form </a:t>
            </a:r>
            <a:endParaRPr lang="en-US"/>
          </a:p>
          <a:p>
            <a:pPr>
              <a:spcAft>
                <a:spcPts val="300"/>
              </a:spcAft>
              <a:defRPr/>
            </a:pPr>
            <a:endParaRPr lang="en-US" sz="1800">
              <a:solidFill>
                <a:srgbClr val="000000"/>
              </a:solidFill>
              <a:latin typeface="Calibri"/>
              <a:ea typeface="ＭＳ Ｐゴシック"/>
              <a:cs typeface="Calibri"/>
            </a:endParaRP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24961706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661843"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Comprehensive Program Review</a:t>
            </a:r>
          </a:p>
        </p:txBody>
      </p:sp>
      <p:pic>
        <p:nvPicPr>
          <p:cNvPr id="2" name="Picture 1" descr="A screen shot of a graph&#10;&#10;Description automatically generated">
            <a:extLst>
              <a:ext uri="{FF2B5EF4-FFF2-40B4-BE49-F238E27FC236}">
                <a16:creationId xmlns:a16="http://schemas.microsoft.com/office/drawing/2014/main" id="{A46F5BB1-92B6-B56C-5754-1902A61B30F0}"/>
              </a:ext>
            </a:extLst>
          </p:cNvPr>
          <p:cNvPicPr>
            <a:picLocks noChangeAspect="1"/>
          </p:cNvPicPr>
          <p:nvPr/>
        </p:nvPicPr>
        <p:blipFill>
          <a:blip r:embed="rId4"/>
          <a:stretch>
            <a:fillRect/>
          </a:stretch>
        </p:blipFill>
        <p:spPr>
          <a:xfrm>
            <a:off x="310692" y="2288323"/>
            <a:ext cx="1661363" cy="2541977"/>
          </a:xfrm>
          <a:prstGeom prst="rect">
            <a:avLst/>
          </a:prstGeom>
        </p:spPr>
      </p:pic>
      <p:pic>
        <p:nvPicPr>
          <p:cNvPr id="3" name="Picture 2" descr="A yellow and white rectangle with black text&#10;&#10;Description automatically generated">
            <a:extLst>
              <a:ext uri="{FF2B5EF4-FFF2-40B4-BE49-F238E27FC236}">
                <a16:creationId xmlns:a16="http://schemas.microsoft.com/office/drawing/2014/main" id="{5F82838F-23CA-C3A8-48DF-7EA724072952}"/>
              </a:ext>
            </a:extLst>
          </p:cNvPr>
          <p:cNvPicPr>
            <a:picLocks noChangeAspect="1"/>
          </p:cNvPicPr>
          <p:nvPr/>
        </p:nvPicPr>
        <p:blipFill>
          <a:blip r:embed="rId5"/>
          <a:stretch>
            <a:fillRect/>
          </a:stretch>
        </p:blipFill>
        <p:spPr>
          <a:xfrm>
            <a:off x="470144" y="1162268"/>
            <a:ext cx="1343025" cy="600075"/>
          </a:xfrm>
          <a:prstGeom prst="rect">
            <a:avLst/>
          </a:prstGeom>
        </p:spPr>
      </p:pic>
      <p:pic>
        <p:nvPicPr>
          <p:cNvPr id="6" name="Picture 5" descr="A yellow line with blue text&#10;&#10;Description automatically generated">
            <a:extLst>
              <a:ext uri="{FF2B5EF4-FFF2-40B4-BE49-F238E27FC236}">
                <a16:creationId xmlns:a16="http://schemas.microsoft.com/office/drawing/2014/main" id="{9983927C-42D9-B2FC-1951-93A461B873EC}"/>
              </a:ext>
            </a:extLst>
          </p:cNvPr>
          <p:cNvPicPr>
            <a:picLocks noChangeAspect="1"/>
          </p:cNvPicPr>
          <p:nvPr/>
        </p:nvPicPr>
        <p:blipFill>
          <a:blip r:embed="rId6"/>
          <a:stretch>
            <a:fillRect/>
          </a:stretch>
        </p:blipFill>
        <p:spPr>
          <a:xfrm>
            <a:off x="2524527" y="4014357"/>
            <a:ext cx="2888171" cy="129875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68219F6B-C7AE-3BA0-0D90-6990BBEB485D}"/>
              </a:ext>
            </a:extLst>
          </p:cNvPr>
          <p:cNvPicPr>
            <a:picLocks noChangeAspect="1"/>
          </p:cNvPicPr>
          <p:nvPr/>
        </p:nvPicPr>
        <p:blipFill>
          <a:blip r:embed="rId7"/>
          <a:stretch>
            <a:fillRect/>
          </a:stretch>
        </p:blipFill>
        <p:spPr>
          <a:xfrm>
            <a:off x="4575732" y="2770299"/>
            <a:ext cx="3725652" cy="1067463"/>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692260BA-8AFE-201C-774E-A170E0F8A9E0}"/>
              </a:ext>
            </a:extLst>
          </p:cNvPr>
          <p:cNvPicPr>
            <a:picLocks noChangeAspect="1"/>
          </p:cNvPicPr>
          <p:nvPr/>
        </p:nvPicPr>
        <p:blipFill>
          <a:blip r:embed="rId8"/>
          <a:stretch>
            <a:fillRect/>
          </a:stretch>
        </p:blipFill>
        <p:spPr>
          <a:xfrm>
            <a:off x="6599952" y="1160349"/>
            <a:ext cx="3378199" cy="1153463"/>
          </a:xfrm>
          <a:prstGeom prst="rect">
            <a:avLst/>
          </a:prstGeom>
        </p:spPr>
      </p:pic>
      <p:pic>
        <p:nvPicPr>
          <p:cNvPr id="9" name="Picture 8" descr="A screenshot of a computer program review&#10;&#10;Description automatically generated">
            <a:extLst>
              <a:ext uri="{FF2B5EF4-FFF2-40B4-BE49-F238E27FC236}">
                <a16:creationId xmlns:a16="http://schemas.microsoft.com/office/drawing/2014/main" id="{852D4D69-18CB-3C02-408D-8C8F18B94F9B}"/>
              </a:ext>
            </a:extLst>
          </p:cNvPr>
          <p:cNvPicPr>
            <a:picLocks noChangeAspect="1"/>
          </p:cNvPicPr>
          <p:nvPr/>
        </p:nvPicPr>
        <p:blipFill>
          <a:blip r:embed="rId9"/>
          <a:stretch>
            <a:fillRect/>
          </a:stretch>
        </p:blipFill>
        <p:spPr>
          <a:xfrm>
            <a:off x="6292896" y="4255023"/>
            <a:ext cx="3689709" cy="795264"/>
          </a:xfrm>
          <a:prstGeom prst="rect">
            <a:avLst/>
          </a:prstGeom>
        </p:spPr>
      </p:pic>
      <p:sp>
        <p:nvSpPr>
          <p:cNvPr id="12" name="Arrow: Down 11">
            <a:extLst>
              <a:ext uri="{FF2B5EF4-FFF2-40B4-BE49-F238E27FC236}">
                <a16:creationId xmlns:a16="http://schemas.microsoft.com/office/drawing/2014/main" id="{37AB0B8E-E1CB-9B4E-21EB-5EBD8136B740}"/>
              </a:ext>
            </a:extLst>
          </p:cNvPr>
          <p:cNvSpPr/>
          <p:nvPr/>
        </p:nvSpPr>
        <p:spPr>
          <a:xfrm>
            <a:off x="953109" y="1756077"/>
            <a:ext cx="369103" cy="5824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3AB009A6-3018-0B09-728C-81166FAD6906}"/>
              </a:ext>
            </a:extLst>
          </p:cNvPr>
          <p:cNvSpPr/>
          <p:nvPr/>
        </p:nvSpPr>
        <p:spPr>
          <a:xfrm>
            <a:off x="9145751" y="2424539"/>
            <a:ext cx="440989" cy="15768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45CD8DD2-B591-BE5E-A28E-5652ED2E7176}"/>
              </a:ext>
            </a:extLst>
          </p:cNvPr>
          <p:cNvSpPr/>
          <p:nvPr/>
        </p:nvSpPr>
        <p:spPr>
          <a:xfrm rot="10800000">
            <a:off x="6594418" y="2294043"/>
            <a:ext cx="309197" cy="4626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7FCBED6A-7C83-87C1-8A72-4B3E72A5829D}"/>
              </a:ext>
            </a:extLst>
          </p:cNvPr>
          <p:cNvSpPr/>
          <p:nvPr/>
        </p:nvSpPr>
        <p:spPr>
          <a:xfrm rot="10800000">
            <a:off x="5176049" y="3785313"/>
            <a:ext cx="309197" cy="4626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930D6166-3097-A0AF-B075-0507C57FD561}"/>
              </a:ext>
            </a:extLst>
          </p:cNvPr>
          <p:cNvSpPr/>
          <p:nvPr/>
        </p:nvSpPr>
        <p:spPr>
          <a:xfrm rot="16200000">
            <a:off x="2147839" y="4262980"/>
            <a:ext cx="309197" cy="4626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9048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0D577-B668-0E45-9531-67B1952DBC2B}"/>
              </a:ext>
            </a:extLst>
          </p:cNvPr>
          <p:cNvSpPr txBox="1">
            <a:spLocks noChangeArrowheads="1"/>
          </p:cNvSpPr>
          <p:nvPr/>
        </p:nvSpPr>
        <p:spPr bwMode="auto">
          <a:xfrm>
            <a:off x="1720386" y="181532"/>
            <a:ext cx="74889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charset="0"/>
                <a:ea typeface="ＭＳ Ｐゴシック" charset="-128"/>
                <a:cs typeface="+mn-cs"/>
              </a:rPr>
              <a:t>Purpose for Program Review</a:t>
            </a:r>
          </a:p>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sp>
        <p:nvSpPr>
          <p:cNvPr id="2" name="TextBox 1">
            <a:extLst>
              <a:ext uri="{FF2B5EF4-FFF2-40B4-BE49-F238E27FC236}">
                <a16:creationId xmlns:a16="http://schemas.microsoft.com/office/drawing/2014/main" id="{133E2527-36E5-64FD-CC2D-A43382E8E0DF}"/>
              </a:ext>
            </a:extLst>
          </p:cNvPr>
          <p:cNvSpPr txBox="1"/>
          <p:nvPr/>
        </p:nvSpPr>
        <p:spPr>
          <a:xfrm>
            <a:off x="277530" y="2037094"/>
            <a:ext cx="4802470" cy="2939266"/>
          </a:xfrm>
          <a:prstGeom prst="rect">
            <a:avLst/>
          </a:prstGeom>
          <a:noFill/>
        </p:spPr>
        <p:txBody>
          <a:bodyPr wrap="square" lIns="91440" tIns="45720" rIns="91440" bIns="45720" rtlCol="0" anchor="t">
            <a:spAutoFit/>
          </a:bodyPr>
          <a:lstStyle/>
          <a:p>
            <a:pPr marL="457200" marR="0" lvl="0"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What program review </a:t>
            </a:r>
            <a:r>
              <a:rPr lang="en-US" altLang="en-US" sz="2000" b="1">
                <a:solidFill>
                  <a:srgbClr val="900B00"/>
                </a:solidFill>
                <a:latin typeface="Arial" panose="020B0604020202020204" pitchFamily="34" charset="0"/>
                <a:cs typeface="Arial" panose="020B0604020202020204" pitchFamily="34" charset="0"/>
              </a:rPr>
              <a:t>was</a:t>
            </a: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 </a:t>
            </a: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A headache</a:t>
            </a: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Last minute effort to complete</a:t>
            </a: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Completed by the department chair alone</a:t>
            </a: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A waste of time</a:t>
            </a:r>
          </a:p>
          <a:p>
            <a:pPr marL="813435" lvl="1" indent="-274320">
              <a:spcBef>
                <a:spcPts val="600"/>
              </a:spcBef>
              <a:spcAft>
                <a:spcPct val="0"/>
              </a:spcAft>
              <a:buFont typeface="Arial" panose="020B0604020202020204" pitchFamily="34" charset="0"/>
              <a:buChar char="•"/>
              <a:defRPr/>
            </a:pPr>
            <a:r>
              <a:rPr lang="en-US" altLang="en-US" sz="2000">
                <a:solidFill>
                  <a:srgbClr val="900B00"/>
                </a:solidFill>
                <a:latin typeface="Arial"/>
                <a:cs typeface="Arial"/>
              </a:rPr>
              <a:t>Not used for anything</a:t>
            </a:r>
            <a:endParaRPr lang="en-US" altLang="en-US" sz="2000" b="0" i="0" u="none" strike="noStrike" kern="1200" cap="none" spc="0" normalizeH="0" baseline="0" noProof="0">
              <a:ln>
                <a:noFill/>
              </a:ln>
              <a:solidFill>
                <a:srgbClr val="900B00"/>
              </a:solidFill>
              <a:effectLst/>
              <a:uLnTx/>
              <a:uFillTx/>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lang="en-US" altLang="en-US" sz="2000">
              <a:solidFill>
                <a:srgbClr val="900B00"/>
              </a:solidFill>
              <a:latin typeface="Arial" panose="020B0604020202020204" pitchFamily="34" charset="0"/>
              <a:cs typeface="Arial" panose="020B0604020202020204" pitchFamily="34" charset="0"/>
            </a:endParaRPr>
          </a:p>
        </p:txBody>
      </p:sp>
      <p:sp>
        <p:nvSpPr>
          <p:cNvPr id="3" name="Arrow: Right 2">
            <a:extLst>
              <a:ext uri="{FF2B5EF4-FFF2-40B4-BE49-F238E27FC236}">
                <a16:creationId xmlns:a16="http://schemas.microsoft.com/office/drawing/2014/main" id="{F27FED4E-7740-E305-9A83-F73DF58E180C}"/>
              </a:ext>
            </a:extLst>
          </p:cNvPr>
          <p:cNvSpPr/>
          <p:nvPr/>
        </p:nvSpPr>
        <p:spPr>
          <a:xfrm>
            <a:off x="4736124" y="31105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C45E3DCD-DB65-F3B6-9D01-32ADA1CE4850}"/>
              </a:ext>
            </a:extLst>
          </p:cNvPr>
          <p:cNvSpPr txBox="1"/>
          <p:nvPr/>
        </p:nvSpPr>
        <p:spPr>
          <a:xfrm>
            <a:off x="5225328" y="1998621"/>
            <a:ext cx="4802470" cy="3323987"/>
          </a:xfrm>
          <a:prstGeom prst="rect">
            <a:avLst/>
          </a:prstGeom>
          <a:noFill/>
        </p:spPr>
        <p:txBody>
          <a:bodyPr wrap="square" lIns="91440" tIns="45720" rIns="91440" bIns="45720" rtlCol="0" anchor="t">
            <a:spAutoFit/>
          </a:bodyPr>
          <a:lstStyle/>
          <a:p>
            <a:pPr marL="457200" marR="0" lvl="0"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What program review should be: </a:t>
            </a: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Thoughtful</a:t>
            </a:r>
            <a:endParaRPr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Inspire Collaboration</a:t>
            </a:r>
            <a:endParaRPr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Reflective </a:t>
            </a:r>
            <a:endParaRPr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Forward looking</a:t>
            </a:r>
            <a:endParaRPr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A tool for program improvement</a:t>
            </a:r>
            <a:endParaRPr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813435" lvl="1" indent="-274320">
              <a:spcBef>
                <a:spcPts val="600"/>
              </a:spcBef>
              <a:spcAft>
                <a:spcPct val="0"/>
              </a:spcAft>
              <a:buFont typeface="Arial" panose="020B0604020202020204" pitchFamily="34" charset="0"/>
              <a:buChar char="•"/>
              <a:defRPr/>
            </a:pPr>
            <a:r>
              <a:rPr lang="en-US" altLang="en-US" sz="2000">
                <a:latin typeface="Arial"/>
                <a:cs typeface="Arial"/>
              </a:rPr>
              <a:t>A tool for resource allocation decisions</a:t>
            </a:r>
            <a:endParaRPr lang="en-US" alt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lang="en-US" altLang="en-US" sz="2000">
              <a:solidFill>
                <a:srgbClr val="900B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47907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539993" y="242532"/>
            <a:ext cx="71749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schemeClr val="bg1"/>
                </a:solidFill>
                <a:effectLst/>
                <a:uLnTx/>
                <a:uFillTx/>
                <a:latin typeface="Arial"/>
                <a:ea typeface="ＭＳ Ｐゴシック"/>
                <a:cs typeface="Arial"/>
              </a:rPr>
              <a:t>De Anza College Vision</a:t>
            </a:r>
            <a:endParaRPr lang="en-US" altLang="en-US" sz="3600" b="0" i="0" u="none" strike="noStrike" kern="1200" cap="none" spc="0" normalizeH="0" baseline="0" noProof="0">
              <a:ln>
                <a:noFill/>
              </a:ln>
              <a:solidFill>
                <a:schemeClr val="bg1"/>
              </a:solidFill>
              <a:effectLst/>
              <a:uLnTx/>
              <a:uFillTx/>
              <a:latin typeface="Arial" charset="0"/>
              <a:ea typeface="ＭＳ Ｐゴシック" charset="-128"/>
              <a:cs typeface="Arial"/>
            </a:endParaRPr>
          </a:p>
        </p:txBody>
      </p:sp>
      <p:sp>
        <p:nvSpPr>
          <p:cNvPr id="3" name="TextBox 2">
            <a:extLst>
              <a:ext uri="{FF2B5EF4-FFF2-40B4-BE49-F238E27FC236}">
                <a16:creationId xmlns:a16="http://schemas.microsoft.com/office/drawing/2014/main" id="{AB721F12-8B1C-EE4F-E3CA-65C34C01625C}"/>
              </a:ext>
            </a:extLst>
          </p:cNvPr>
          <p:cNvSpPr txBox="1"/>
          <p:nvPr/>
        </p:nvSpPr>
        <p:spPr>
          <a:xfrm>
            <a:off x="3708399" y="2628900"/>
            <a:ext cx="2743200"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C0AC0E57-829D-9928-136F-8D6F0390EDE5}"/>
              </a:ext>
            </a:extLst>
          </p:cNvPr>
          <p:cNvSpPr txBox="1"/>
          <p:nvPr/>
        </p:nvSpPr>
        <p:spPr>
          <a:xfrm>
            <a:off x="1294426" y="1150869"/>
            <a:ext cx="7985884"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900B00"/>
                </a:solidFill>
                <a:latin typeface="Arial"/>
                <a:cs typeface="Arial"/>
              </a:rPr>
              <a:t>Vision</a:t>
            </a:r>
            <a:endParaRPr lang="en-US"/>
          </a:p>
          <a:p>
            <a:pPr marL="274320"/>
            <a:r>
              <a:rPr lang="en-US" sz="2400">
                <a:solidFill>
                  <a:srgbClr val="900B00"/>
                </a:solidFill>
                <a:latin typeface="Arial"/>
                <a:cs typeface="Arial"/>
              </a:rPr>
              <a:t>Empower all students to attain their educational goals, develop an equity-based mindset and become civic leaders in their communities.</a:t>
            </a:r>
            <a:endParaRPr lang="en-US">
              <a:ea typeface="Calibri"/>
              <a:cs typeface="Calibri"/>
            </a:endParaRPr>
          </a:p>
          <a:p>
            <a:pPr marL="274320" algn="l"/>
            <a:endParaRPr lang="en-US" sz="1400">
              <a:ea typeface="Calibri"/>
              <a:cs typeface="Calibri"/>
            </a:endParaRPr>
          </a:p>
        </p:txBody>
      </p:sp>
      <p:pic>
        <p:nvPicPr>
          <p:cNvPr id="8" name="Picture 8" descr="A group of people posing for a photo&#10;&#10;Description automatically generated">
            <a:extLst>
              <a:ext uri="{FF2B5EF4-FFF2-40B4-BE49-F238E27FC236}">
                <a16:creationId xmlns:a16="http://schemas.microsoft.com/office/drawing/2014/main" id="{B17EE655-BED1-DB97-FF41-E2C74573CA80}"/>
              </a:ext>
            </a:extLst>
          </p:cNvPr>
          <p:cNvPicPr>
            <a:picLocks noChangeAspect="1"/>
          </p:cNvPicPr>
          <p:nvPr/>
        </p:nvPicPr>
        <p:blipFill rotWithShape="1">
          <a:blip r:embed="rId4"/>
          <a:srcRect l="739" t="5535" r="3287" b="27798"/>
          <a:stretch/>
        </p:blipFill>
        <p:spPr>
          <a:xfrm>
            <a:off x="2256868" y="2808979"/>
            <a:ext cx="5934010" cy="2762094"/>
          </a:xfrm>
          <a:prstGeom prst="rect">
            <a:avLst/>
          </a:prstGeom>
        </p:spPr>
      </p:pic>
    </p:spTree>
    <p:extLst>
      <p:ext uri="{BB962C8B-B14F-4D97-AF65-F5344CB8AC3E}">
        <p14:creationId xmlns:p14="http://schemas.microsoft.com/office/powerpoint/2010/main" val="28989403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prstClr val="white"/>
                </a:solidFill>
                <a:effectLst/>
                <a:uLnTx/>
                <a:uFillTx/>
                <a:latin typeface="Arial"/>
                <a:ea typeface="ＭＳ Ｐゴシック"/>
                <a:cs typeface="Arial"/>
              </a:rPr>
              <a:t>Today’s Agenda</a:t>
            </a:r>
          </a:p>
        </p:txBody>
      </p:sp>
      <p:sp>
        <p:nvSpPr>
          <p:cNvPr id="4" name="TextBox 3">
            <a:extLst>
              <a:ext uri="{FF2B5EF4-FFF2-40B4-BE49-F238E27FC236}">
                <a16:creationId xmlns:a16="http://schemas.microsoft.com/office/drawing/2014/main" id="{7E0650B6-5F30-1183-1C10-CAC9E40681C6}"/>
              </a:ext>
            </a:extLst>
          </p:cNvPr>
          <p:cNvSpPr txBox="1"/>
          <p:nvPr/>
        </p:nvSpPr>
        <p:spPr>
          <a:xfrm>
            <a:off x="573233" y="1232026"/>
            <a:ext cx="8777050" cy="3731791"/>
          </a:xfrm>
          <a:prstGeom prst="rect">
            <a:avLst/>
          </a:prstGeom>
          <a:noFill/>
        </p:spPr>
        <p:txBody>
          <a:bodyPr wrap="square" lIns="91440" tIns="45720" rIns="91440" bIns="45720" anchor="t">
            <a:spAutoFit/>
          </a:bodyPr>
          <a:lstStyle/>
          <a:p>
            <a:pPr marL="0" marR="0" lvl="0" indent="0" algn="l" defTabSz="713232"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a:p>
            <a:pPr marL="0" marR="0" lvl="0" indent="0" defTabSz="713232"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900B00"/>
                </a:solidFill>
                <a:effectLst/>
                <a:uLnTx/>
                <a:uFillTx/>
                <a:latin typeface="Arial"/>
                <a:ea typeface="ＭＳ Ｐゴシック"/>
                <a:cs typeface="Arial"/>
              </a:rPr>
              <a:t>I. </a:t>
            </a:r>
            <a:r>
              <a:rPr kumimoji="0" lang="en-US" sz="3200" b="1" i="0" u="none" strike="noStrike" kern="1200" cap="none" spc="0" normalizeH="0" baseline="0" noProof="0">
                <a:ln>
                  <a:noFill/>
                </a:ln>
                <a:solidFill>
                  <a:srgbClr val="900B00"/>
                </a:solidFill>
                <a:effectLst/>
                <a:uLnTx/>
                <a:uFillTx/>
                <a:latin typeface="Arial"/>
                <a:ea typeface="ＭＳ Ｐゴシック"/>
                <a:cs typeface="Arial"/>
              </a:rPr>
              <a:t>Review </a:t>
            </a:r>
            <a:r>
              <a:rPr lang="en-US" sz="3200" b="1" err="1">
                <a:solidFill>
                  <a:srgbClr val="900B00"/>
                </a:solidFill>
                <a:latin typeface="Arial"/>
                <a:ea typeface="ＭＳ Ｐゴシック"/>
                <a:cs typeface="Arial"/>
              </a:rPr>
              <a:t>vollege</a:t>
            </a:r>
            <a:r>
              <a:rPr kumimoji="0" lang="en-US" sz="3200" b="1" i="0" u="none" strike="noStrike" kern="1200" cap="none" spc="0" normalizeH="0" baseline="0" noProof="0">
                <a:ln>
                  <a:noFill/>
                </a:ln>
                <a:solidFill>
                  <a:srgbClr val="900B00"/>
                </a:solidFill>
                <a:effectLst/>
                <a:uLnTx/>
                <a:uFillTx/>
                <a:latin typeface="Arial"/>
                <a:ea typeface="ＭＳ Ｐゴシック"/>
                <a:cs typeface="Arial"/>
              </a:rPr>
              <a:t> Vision, Mission, Values</a:t>
            </a:r>
            <a:endParaRPr lang="en-US" sz="3200" b="1" i="0" u="none" strike="noStrike" kern="1200" cap="none" spc="0" normalizeH="0" baseline="0" noProof="0">
              <a:ln>
                <a:noFill/>
              </a:ln>
              <a:solidFill>
                <a:srgbClr val="900B00"/>
              </a:solidFill>
              <a:effectLst/>
              <a:uLnTx/>
              <a:uFillTx/>
              <a:latin typeface="Arial"/>
              <a:ea typeface="ＭＳ Ｐゴシック"/>
              <a:cs typeface="Arial"/>
            </a:endParaRPr>
          </a:p>
          <a:p>
            <a:pPr marL="0" marR="0" lvl="0" indent="0" defTabSz="713232"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a:ln>
                <a:noFill/>
              </a:ln>
              <a:solidFill>
                <a:srgbClr val="900B00"/>
              </a:solidFill>
              <a:effectLst/>
              <a:uLnTx/>
              <a:uFillTx/>
              <a:latin typeface="Arial"/>
              <a:ea typeface="ＭＳ Ｐゴシック"/>
              <a:cs typeface="Arial"/>
            </a:endParaRPr>
          </a:p>
          <a:p>
            <a:pPr>
              <a:spcAft>
                <a:spcPts val="600"/>
              </a:spcAft>
              <a:defRPr/>
            </a:pPr>
            <a:r>
              <a:rPr lang="en-US" sz="3200" b="1">
                <a:solidFill>
                  <a:srgbClr val="900B00"/>
                </a:solidFill>
                <a:latin typeface="Arial"/>
                <a:ea typeface="ＭＳ Ｐゴシック"/>
                <a:cs typeface="Arial"/>
              </a:rPr>
              <a:t>II. Review, revise or draft a mission statement for your department</a:t>
            </a:r>
          </a:p>
          <a:p>
            <a:pPr marL="0" marR="0" lvl="0" indent="0" defTabSz="713232" rtl="0" eaLnBrk="1" fontAlgn="auto" latinLnBrk="0" hangingPunct="1">
              <a:lnSpc>
                <a:spcPct val="100000"/>
              </a:lnSpc>
              <a:spcBef>
                <a:spcPts val="0"/>
              </a:spcBef>
              <a:spcAft>
                <a:spcPts val="600"/>
              </a:spcAft>
              <a:buClrTx/>
              <a:buSzTx/>
              <a:buFontTx/>
              <a:buNone/>
              <a:tabLst/>
              <a:defRPr/>
            </a:pPr>
            <a:endParaRPr lang="en-US" sz="3200" b="1">
              <a:solidFill>
                <a:srgbClr val="900B00"/>
              </a:solidFill>
              <a:latin typeface="Arial"/>
              <a:ea typeface="ＭＳ Ｐゴシック"/>
              <a:cs typeface="Arial"/>
            </a:endParaRPr>
          </a:p>
          <a:p>
            <a:pPr marL="0" marR="0" lvl="0" indent="0" defTabSz="713232"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900B00"/>
                </a:solidFill>
                <a:effectLst/>
                <a:uLnTx/>
                <a:uFillTx/>
                <a:latin typeface="Arial"/>
                <a:ea typeface="ＭＳ Ｐゴシック"/>
                <a:cs typeface="Arial"/>
              </a:rPr>
              <a:t>III. Craft 1- </a:t>
            </a:r>
            <a:r>
              <a:rPr lang="en-US" sz="3200" b="1">
                <a:solidFill>
                  <a:srgbClr val="900B00"/>
                </a:solidFill>
                <a:latin typeface="Arial"/>
                <a:ea typeface="ＭＳ Ｐゴシック"/>
                <a:cs typeface="Arial"/>
              </a:rPr>
              <a:t>3 goals for your department</a:t>
            </a:r>
            <a:endParaRPr lang="en-US" sz="3200" b="1" i="0" u="none" strike="noStrike" kern="1200" cap="none" spc="0" normalizeH="0" baseline="0" noProof="0">
              <a:ln>
                <a:noFill/>
              </a:ln>
              <a:solidFill>
                <a:srgbClr val="900B00"/>
              </a:solidFill>
              <a:effectLst/>
              <a:uLnTx/>
              <a:uFillTx/>
              <a:latin typeface="Arial"/>
              <a:ea typeface="ＭＳ Ｐゴシック"/>
              <a:cs typeface="Arial"/>
            </a:endParaRPr>
          </a:p>
        </p:txBody>
      </p:sp>
    </p:spTree>
    <p:extLst>
      <p:ext uri="{BB962C8B-B14F-4D97-AF65-F5344CB8AC3E}">
        <p14:creationId xmlns:p14="http://schemas.microsoft.com/office/powerpoint/2010/main" val="7163211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639339" y="153644"/>
            <a:ext cx="71749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prstClr val="white"/>
                </a:solidFill>
                <a:effectLst/>
                <a:uLnTx/>
                <a:uFillTx/>
                <a:latin typeface="Arial"/>
                <a:ea typeface="ＭＳ Ｐゴシック"/>
                <a:cs typeface="Arial"/>
              </a:rPr>
              <a:t>De Anza College Mission</a:t>
            </a:r>
            <a:endParaRPr kumimoji="0" lang="en-US" altLang="en-US" sz="3600" b="0"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pic>
        <p:nvPicPr>
          <p:cNvPr id="2" name="Picture 3" descr="A black and orange text&#10;&#10;Description automatically generated">
            <a:extLst>
              <a:ext uri="{FF2B5EF4-FFF2-40B4-BE49-F238E27FC236}">
                <a16:creationId xmlns:a16="http://schemas.microsoft.com/office/drawing/2014/main" id="{CC2411DE-B8D3-5303-198A-5F796FEDFEB2}"/>
              </a:ext>
            </a:extLst>
          </p:cNvPr>
          <p:cNvPicPr>
            <a:picLocks noChangeAspect="1"/>
          </p:cNvPicPr>
          <p:nvPr/>
        </p:nvPicPr>
        <p:blipFill>
          <a:blip r:embed="rId4"/>
          <a:stretch>
            <a:fillRect/>
          </a:stretch>
        </p:blipFill>
        <p:spPr>
          <a:xfrm>
            <a:off x="975167" y="1194661"/>
            <a:ext cx="8169562" cy="3828751"/>
          </a:xfrm>
          <a:prstGeom prst="rect">
            <a:avLst/>
          </a:prstGeom>
        </p:spPr>
      </p:pic>
    </p:spTree>
    <p:extLst>
      <p:ext uri="{BB962C8B-B14F-4D97-AF65-F5344CB8AC3E}">
        <p14:creationId xmlns:p14="http://schemas.microsoft.com/office/powerpoint/2010/main" val="11723079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7A4689C-3862-A3F1-1541-7CB6E50DFBFD}"/>
              </a:ext>
            </a:extLst>
          </p:cNvPr>
          <p:cNvSpPr/>
          <p:nvPr/>
        </p:nvSpPr>
        <p:spPr>
          <a:xfrm>
            <a:off x="3320242" y="1441862"/>
            <a:ext cx="3942461" cy="38602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581823" y="226846"/>
            <a:ext cx="71749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schemeClr val="bg1"/>
                </a:solidFill>
                <a:effectLst/>
                <a:uLnTx/>
                <a:uFillTx/>
                <a:latin typeface="Arial"/>
                <a:ea typeface="ＭＳ Ｐゴシック"/>
                <a:cs typeface="Arial"/>
              </a:rPr>
              <a:t>De Anza College Values</a:t>
            </a:r>
            <a:endParaRPr lang="en-US" altLang="en-US" sz="3600" b="0" i="0" u="none" strike="noStrike" kern="1200" cap="none" spc="0" normalizeH="0" baseline="0" noProof="0">
              <a:ln>
                <a:noFill/>
              </a:ln>
              <a:solidFill>
                <a:schemeClr val="bg1"/>
              </a:solidFill>
              <a:effectLst/>
              <a:uLnTx/>
              <a:uFillTx/>
              <a:latin typeface="Arial" charset="0"/>
              <a:ea typeface="ＭＳ Ｐゴシック" charset="-128"/>
              <a:cs typeface="Arial"/>
            </a:endParaRPr>
          </a:p>
        </p:txBody>
      </p:sp>
      <p:pic>
        <p:nvPicPr>
          <p:cNvPr id="4" name="Picture 3" descr="A diagram of different colored circles&#10;&#10;Description automatically generated">
            <a:extLst>
              <a:ext uri="{FF2B5EF4-FFF2-40B4-BE49-F238E27FC236}">
                <a16:creationId xmlns:a16="http://schemas.microsoft.com/office/drawing/2014/main" id="{3A3B269F-0969-42A1-8083-0603C8FD157C}"/>
              </a:ext>
            </a:extLst>
          </p:cNvPr>
          <p:cNvPicPr>
            <a:picLocks noChangeAspect="1"/>
          </p:cNvPicPr>
          <p:nvPr/>
        </p:nvPicPr>
        <p:blipFill>
          <a:blip r:embed="rId4"/>
          <a:stretch>
            <a:fillRect/>
          </a:stretch>
        </p:blipFill>
        <p:spPr>
          <a:xfrm>
            <a:off x="3262910" y="1341502"/>
            <a:ext cx="4056869" cy="4034207"/>
          </a:xfrm>
          <a:prstGeom prst="rect">
            <a:avLst/>
          </a:prstGeom>
        </p:spPr>
      </p:pic>
    </p:spTree>
    <p:extLst>
      <p:ext uri="{BB962C8B-B14F-4D97-AF65-F5344CB8AC3E}">
        <p14:creationId xmlns:p14="http://schemas.microsoft.com/office/powerpoint/2010/main" val="11232607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686398" y="215573"/>
            <a:ext cx="71749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en-US" altLang="en-US" sz="2800" b="1">
                <a:solidFill>
                  <a:schemeClr val="bg1"/>
                </a:solidFill>
                <a:latin typeface="Arial"/>
                <a:ea typeface="ＭＳ Ｐゴシック"/>
                <a:cs typeface="Arial"/>
              </a:rPr>
              <a:t>Student Success Factors</a:t>
            </a:r>
            <a:endParaRPr lang="en-US">
              <a:solidFill>
                <a:schemeClr val="bg1"/>
              </a:solidFill>
              <a:cs typeface="Arial"/>
            </a:endParaRPr>
          </a:p>
        </p:txBody>
      </p:sp>
      <p:sp>
        <p:nvSpPr>
          <p:cNvPr id="4" name="TextBox 3">
            <a:extLst>
              <a:ext uri="{FF2B5EF4-FFF2-40B4-BE49-F238E27FC236}">
                <a16:creationId xmlns:a16="http://schemas.microsoft.com/office/drawing/2014/main" id="{8192FA62-3164-D724-3D07-775F959F9449}"/>
              </a:ext>
            </a:extLst>
          </p:cNvPr>
          <p:cNvSpPr txBox="1"/>
          <p:nvPr/>
        </p:nvSpPr>
        <p:spPr>
          <a:xfrm>
            <a:off x="635566" y="1229989"/>
            <a:ext cx="9303070" cy="3985706"/>
          </a:xfrm>
          <a:prstGeom prst="rect">
            <a:avLst/>
          </a:prstGeom>
          <a:noFill/>
        </p:spPr>
        <p:txBody>
          <a:bodyPr wrap="square" lIns="91440" tIns="45720" rIns="91440" bIns="45720" anchor="t">
            <a:spAutoFit/>
          </a:bodyPr>
          <a:lstStyle/>
          <a:p>
            <a:r>
              <a:rPr lang="en-US" sz="2300">
                <a:solidFill>
                  <a:srgbClr val="900B00"/>
                </a:solidFill>
                <a:latin typeface="Arial"/>
                <a:ea typeface="ＭＳ Ｐゴシック"/>
                <a:cs typeface="Arial"/>
              </a:rPr>
              <a:t>We will provide support in six key factors of student success. Our students will be: </a:t>
            </a:r>
          </a:p>
          <a:p>
            <a:pPr marL="342900" indent="-342900">
              <a:buFont typeface="Arial"/>
              <a:buChar char="•"/>
            </a:pPr>
            <a:r>
              <a:rPr lang="en-US" sz="2300" b="1">
                <a:solidFill>
                  <a:srgbClr val="900B00"/>
                </a:solidFill>
                <a:latin typeface="Arial"/>
                <a:ea typeface="ＭＳ Ｐゴシック"/>
                <a:cs typeface="Arial"/>
              </a:rPr>
              <a:t>Directed</a:t>
            </a:r>
            <a:r>
              <a:rPr lang="en-US" sz="2300">
                <a:solidFill>
                  <a:srgbClr val="900B00"/>
                </a:solidFill>
                <a:latin typeface="Arial"/>
                <a:ea typeface="ＭＳ Ｐゴシック"/>
                <a:cs typeface="Arial"/>
              </a:rPr>
              <a:t>, with a goal and the knowledge of how to achieve it. </a:t>
            </a:r>
            <a:endParaRPr lang="en-US" sz="1400">
              <a:cs typeface="Calibri"/>
            </a:endParaRPr>
          </a:p>
          <a:p>
            <a:pPr marL="342900" indent="-342900">
              <a:buFont typeface="Arial"/>
              <a:buChar char="•"/>
            </a:pPr>
            <a:r>
              <a:rPr lang="en-US" sz="2300" b="1">
                <a:solidFill>
                  <a:srgbClr val="900B00"/>
                </a:solidFill>
                <a:latin typeface="Arial"/>
                <a:ea typeface="ＭＳ Ｐゴシック"/>
                <a:cs typeface="Arial"/>
              </a:rPr>
              <a:t>Focused</a:t>
            </a:r>
            <a:r>
              <a:rPr lang="en-US" sz="2300">
                <a:solidFill>
                  <a:srgbClr val="900B00"/>
                </a:solidFill>
                <a:latin typeface="Arial"/>
                <a:ea typeface="ＭＳ Ｐゴシック"/>
                <a:cs typeface="Arial"/>
              </a:rPr>
              <a:t>, staying on track to achieve that goal. </a:t>
            </a:r>
          </a:p>
          <a:p>
            <a:pPr marL="342900" indent="-342900">
              <a:buFont typeface="Arial"/>
              <a:buChar char="•"/>
            </a:pPr>
            <a:r>
              <a:rPr lang="en-US" sz="2300" b="1">
                <a:solidFill>
                  <a:srgbClr val="900B00"/>
                </a:solidFill>
                <a:latin typeface="Arial"/>
                <a:ea typeface="ＭＳ Ｐゴシック"/>
                <a:cs typeface="Arial"/>
              </a:rPr>
              <a:t>Nurtured</a:t>
            </a:r>
            <a:r>
              <a:rPr lang="en-US" sz="2300">
                <a:solidFill>
                  <a:srgbClr val="900B00"/>
                </a:solidFill>
                <a:latin typeface="Arial"/>
                <a:ea typeface="ＭＳ Ｐゴシック"/>
                <a:cs typeface="Arial"/>
              </a:rPr>
              <a:t>, feeling that we want to, and do, help them to succeed. </a:t>
            </a:r>
          </a:p>
          <a:p>
            <a:pPr marL="342900" indent="-342900">
              <a:buFont typeface="Arial"/>
              <a:buChar char="•"/>
            </a:pPr>
            <a:r>
              <a:rPr lang="en-US" sz="2300" b="1">
                <a:solidFill>
                  <a:srgbClr val="900B00"/>
                </a:solidFill>
                <a:latin typeface="Arial"/>
                <a:ea typeface="ＭＳ Ｐゴシック"/>
                <a:cs typeface="Arial"/>
              </a:rPr>
              <a:t>Engaged</a:t>
            </a:r>
            <a:r>
              <a:rPr lang="en-US" sz="2300">
                <a:solidFill>
                  <a:srgbClr val="900B00"/>
                </a:solidFill>
                <a:latin typeface="Arial"/>
                <a:ea typeface="ＭＳ Ｐゴシック"/>
                <a:cs typeface="Arial"/>
              </a:rPr>
              <a:t>, actively participating in class and extracurricular activities. </a:t>
            </a:r>
          </a:p>
          <a:p>
            <a:pPr marL="342900" indent="-342900">
              <a:buFont typeface="Arial"/>
              <a:buChar char="•"/>
            </a:pPr>
            <a:r>
              <a:rPr lang="en-US" sz="2300" b="1">
                <a:solidFill>
                  <a:srgbClr val="900B00"/>
                </a:solidFill>
                <a:latin typeface="Arial"/>
                <a:ea typeface="ＭＳ Ｐゴシック"/>
                <a:cs typeface="Arial"/>
              </a:rPr>
              <a:t>Connected</a:t>
            </a:r>
            <a:r>
              <a:rPr lang="en-US" sz="2300">
                <a:solidFill>
                  <a:srgbClr val="900B00"/>
                </a:solidFill>
                <a:latin typeface="Arial"/>
                <a:ea typeface="ＭＳ Ｐゴシック"/>
                <a:cs typeface="Arial"/>
              </a:rPr>
              <a:t>, feeling that they are part of the college community. </a:t>
            </a:r>
          </a:p>
          <a:p>
            <a:pPr marL="342900" indent="-342900">
              <a:buFont typeface="Arial"/>
              <a:buChar char="•"/>
            </a:pPr>
            <a:r>
              <a:rPr lang="en-US" sz="2300" b="1">
                <a:solidFill>
                  <a:srgbClr val="900B00"/>
                </a:solidFill>
                <a:latin typeface="Arial"/>
                <a:ea typeface="ＭＳ Ｐゴシック"/>
                <a:cs typeface="Arial"/>
              </a:rPr>
              <a:t>Valued</a:t>
            </a:r>
            <a:r>
              <a:rPr lang="en-US" sz="2300">
                <a:solidFill>
                  <a:srgbClr val="900B00"/>
                </a:solidFill>
                <a:latin typeface="Arial"/>
                <a:ea typeface="ＭＳ Ｐゴシック"/>
                <a:cs typeface="Arial"/>
              </a:rPr>
              <a:t>, with their skills, talents and abilities recognized, and with opportunities to contribute on campus and feel that their contributions are appreciated. </a:t>
            </a:r>
          </a:p>
        </p:txBody>
      </p:sp>
    </p:spTree>
    <p:extLst>
      <p:ext uri="{BB962C8B-B14F-4D97-AF65-F5344CB8AC3E}">
        <p14:creationId xmlns:p14="http://schemas.microsoft.com/office/powerpoint/2010/main" val="9827567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6-bb-Draft_Strategic_Planning_FeedbackRecap_4.22.21.potx" id="{419D6BA9-9F20-1941-BEB0-74456B371193}" vid="{79D48304-AB0C-2545-B828-4C37878B271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C_Template" id="{EB2FF78A-7718-4B4A-83A7-EA50E7D8EECF}" vid="{D6A5656A-864E-1249-B678-AEC420613C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31</Slides>
  <Notes>31</Notes>
  <HiddenSlides>0</HiddenSlide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2023-10-04T17:13:18Z</cp:lastPrinted>
  <dcterms:created xsi:type="dcterms:W3CDTF">2018-09-14T16:02:45Z</dcterms:created>
  <dcterms:modified xsi:type="dcterms:W3CDTF">2023-10-06T20:00:55Z</dcterms:modified>
</cp:coreProperties>
</file>