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86" r:id="rId3"/>
    <p:sldId id="329" r:id="rId4"/>
    <p:sldId id="387" r:id="rId5"/>
    <p:sldId id="379" r:id="rId6"/>
    <p:sldId id="380" r:id="rId7"/>
    <p:sldId id="388" r:id="rId8"/>
    <p:sldId id="382" r:id="rId9"/>
    <p:sldId id="383" r:id="rId10"/>
    <p:sldId id="390" r:id="rId11"/>
    <p:sldId id="385" r:id="rId12"/>
    <p:sldId id="378" r:id="rId13"/>
    <p:sldId id="377" r:id="rId14"/>
    <p:sldId id="348" r:id="rId15"/>
    <p:sldId id="349" r:id="rId16"/>
    <p:sldId id="352" r:id="rId17"/>
    <p:sldId id="376" r:id="rId18"/>
    <p:sldId id="381" r:id="rId19"/>
    <p:sldId id="389" r:id="rId20"/>
    <p:sldId id="384" r:id="rId21"/>
    <p:sldId id="340" r:id="rId2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rdad Khosravi" initials="MK" lastIdx="1" clrIdx="0">
    <p:extLst>
      <p:ext uri="{19B8F6BF-5375-455C-9EA6-DF929625EA0E}">
        <p15:presenceInfo xmlns:p15="http://schemas.microsoft.com/office/powerpoint/2012/main" userId="e26fe1c6733eddbf" providerId="Windows Live"/>
      </p:ext>
    </p:extLst>
  </p:cmAuthor>
  <p:cmAuthor id="2" name="Mallory Newell" initials="FHDA" lastIdx="10" clrIdx="1">
    <p:extLst>
      <p:ext uri="{19B8F6BF-5375-455C-9EA6-DF929625EA0E}">
        <p15:presenceInfo xmlns:p15="http://schemas.microsoft.com/office/powerpoint/2012/main" userId="Mallory Ne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F2D08-A1F8-0856-4E81-4CF65F2950A8}" v="626" dt="2020-09-29T21:23:59.033"/>
    <p1510:client id="{2552900F-24D3-4B65-8091-F02781CC92F7}" v="501" dt="2020-10-02T21:12:26.345"/>
    <p1510:client id="{2A2FE14D-B0F9-3A98-8B53-395349C701A1}" v="26" dt="2020-09-29T21:23:33.785"/>
    <p1510:client id="{445D0BE5-8A2C-4F45-9DD4-99476A4FE3FB}" v="76" dt="2020-09-29T21:04:44.838"/>
    <p1510:client id="{6389D697-556E-9DBC-B2D8-39A4F473D756}" v="59" dt="2020-10-01T03:28:24.971"/>
    <p1510:client id="{72B4BE47-C8B1-93DB-9383-00BE6A9C22E9}" v="121" dt="2020-10-02T16:56:23.284"/>
    <p1510:client id="{77097ED8-0BE2-D6C6-152E-DC59A40792D2}" v="3" dt="2020-10-02T18:40:05.352"/>
    <p1510:client id="{BEA32340-D45C-08DC-2102-49CF88C0DAC1}" v="89" dt="2020-10-01T02:59:04.639"/>
    <p1510:client id="{CD45E73A-DA33-F2AB-0112-91145C829EC0}" v="1" dt="2020-09-29T01:06:45.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0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49D54-E5E5-674A-9E60-7057C5B965E9}" type="datetimeFigureOut">
              <a:rPr lang="en-US" smtClean="0"/>
              <a:t>10/2/2020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12900-0737-5C4E-A5CA-3CC60C93A935}" type="slidenum">
              <a:rPr lang="en-US" smtClean="0"/>
              <a:t>‹#›</a:t>
            </a:fld>
            <a:endParaRPr lang="en-US"/>
          </a:p>
        </p:txBody>
      </p:sp>
    </p:spTree>
    <p:extLst>
      <p:ext uri="{BB962C8B-B14F-4D97-AF65-F5344CB8AC3E}">
        <p14:creationId xmlns:p14="http://schemas.microsoft.com/office/powerpoint/2010/main" val="55478554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12900-0737-5C4E-A5CA-3CC60C93A935}" type="slidenum">
              <a:rPr lang="en-US" smtClean="0"/>
              <a:t>1</a:t>
            </a:fld>
            <a:endParaRPr lang="en-US"/>
          </a:p>
        </p:txBody>
      </p:sp>
    </p:spTree>
    <p:extLst>
      <p:ext uri="{BB962C8B-B14F-4D97-AF65-F5344CB8AC3E}">
        <p14:creationId xmlns:p14="http://schemas.microsoft.com/office/powerpoint/2010/main" val="123933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Dawn and Veronica</a:t>
            </a:r>
            <a:endParaRPr lang="en-US">
              <a:cs typeface="Calibri"/>
            </a:endParaRPr>
          </a:p>
        </p:txBody>
      </p:sp>
      <p:sp>
        <p:nvSpPr>
          <p:cNvPr id="4" name="Slide Number Placeholder 3"/>
          <p:cNvSpPr>
            <a:spLocks noGrp="1"/>
          </p:cNvSpPr>
          <p:nvPr>
            <p:ph type="sldNum" sz="quarter" idx="5"/>
          </p:nvPr>
        </p:nvSpPr>
        <p:spPr/>
        <p:txBody>
          <a:bodyPr/>
          <a:lstStyle/>
          <a:p>
            <a:fld id="{5E412900-0737-5C4E-A5CA-3CC60C93A935}" type="slidenum">
              <a:rPr lang="en-US" smtClean="0"/>
              <a:t>10</a:t>
            </a:fld>
            <a:endParaRPr lang="en-US"/>
          </a:p>
        </p:txBody>
      </p:sp>
    </p:spTree>
    <p:extLst>
      <p:ext uri="{BB962C8B-B14F-4D97-AF65-F5344CB8AC3E}">
        <p14:creationId xmlns:p14="http://schemas.microsoft.com/office/powerpoint/2010/main" val="409556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Mallory</a:t>
            </a:r>
            <a:endParaRPr lang="en-US">
              <a:cs typeface="Calibri"/>
            </a:endParaRPr>
          </a:p>
        </p:txBody>
      </p:sp>
      <p:sp>
        <p:nvSpPr>
          <p:cNvPr id="4" name="Slide Number Placeholder 3"/>
          <p:cNvSpPr>
            <a:spLocks noGrp="1"/>
          </p:cNvSpPr>
          <p:nvPr>
            <p:ph type="sldNum" sz="quarter" idx="5"/>
          </p:nvPr>
        </p:nvSpPr>
        <p:spPr/>
        <p:txBody>
          <a:bodyPr/>
          <a:lstStyle/>
          <a:p>
            <a:fld id="{5E412900-0737-5C4E-A5CA-3CC60C93A935}" type="slidenum">
              <a:rPr lang="en-US" smtClean="0"/>
              <a:t>11</a:t>
            </a:fld>
            <a:endParaRPr lang="en-US"/>
          </a:p>
        </p:txBody>
      </p:sp>
    </p:spTree>
    <p:extLst>
      <p:ext uri="{BB962C8B-B14F-4D97-AF65-F5344CB8AC3E}">
        <p14:creationId xmlns:p14="http://schemas.microsoft.com/office/powerpoint/2010/main" val="147225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Mallory</a:t>
            </a:r>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01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7161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Mallory</a:t>
            </a:r>
            <a:endParaRPr lang="en-US"/>
          </a:p>
          <a:p>
            <a:endParaRPr lang="en-US" sz="900"/>
          </a:p>
          <a:p>
            <a:r>
              <a:rPr lang="en-US" sz="900"/>
              <a:t>This is our</a:t>
            </a:r>
            <a:r>
              <a:rPr lang="en-US" sz="900" baseline="0"/>
              <a:t> own in-house tool that we encourage faculty to use to access their own success rates by section and demographics.</a:t>
            </a:r>
            <a:r>
              <a:rPr lang="en-US" sz="900"/>
              <a:t> </a:t>
            </a:r>
            <a:endParaRPr lang="en-US" sz="900">
              <a:cs typeface="Calibri"/>
            </a:endParaRPr>
          </a:p>
        </p:txBody>
      </p:sp>
      <p:sp>
        <p:nvSpPr>
          <p:cNvPr id="4" name="Slide Number Placeholder 3"/>
          <p:cNvSpPr>
            <a:spLocks noGrp="1"/>
          </p:cNvSpPr>
          <p:nvPr>
            <p:ph type="sldNum" sz="quarter" idx="10"/>
          </p:nvPr>
        </p:nvSpPr>
        <p:spPr/>
        <p:txBody>
          <a:bodyPr/>
          <a:lstStyle/>
          <a:p>
            <a:fld id="{5E412900-0737-5C4E-A5CA-3CC60C93A935}" type="slidenum">
              <a:rPr lang="en-US" smtClean="0"/>
              <a:t>14</a:t>
            </a:fld>
            <a:endParaRPr lang="en-US"/>
          </a:p>
        </p:txBody>
      </p:sp>
    </p:spTree>
    <p:extLst>
      <p:ext uri="{BB962C8B-B14F-4D97-AF65-F5344CB8AC3E}">
        <p14:creationId xmlns:p14="http://schemas.microsoft.com/office/powerpoint/2010/main" val="327174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Mallory</a:t>
            </a:r>
          </a:p>
        </p:txBody>
      </p:sp>
      <p:sp>
        <p:nvSpPr>
          <p:cNvPr id="4" name="Slide Number Placeholder 3"/>
          <p:cNvSpPr>
            <a:spLocks noGrp="1"/>
          </p:cNvSpPr>
          <p:nvPr>
            <p:ph type="sldNum" sz="quarter" idx="5"/>
          </p:nvPr>
        </p:nvSpPr>
        <p:spPr/>
        <p:txBody>
          <a:bodyPr/>
          <a:lstStyle/>
          <a:p>
            <a:fld id="{5E412900-0737-5C4E-A5CA-3CC60C93A935}" type="slidenum">
              <a:rPr lang="en-US" smtClean="0"/>
              <a:t>15</a:t>
            </a:fld>
            <a:endParaRPr lang="en-US"/>
          </a:p>
        </p:txBody>
      </p:sp>
    </p:spTree>
    <p:extLst>
      <p:ext uri="{BB962C8B-B14F-4D97-AF65-F5344CB8AC3E}">
        <p14:creationId xmlns:p14="http://schemas.microsoft.com/office/powerpoint/2010/main" val="118232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Mallory</a:t>
            </a:r>
          </a:p>
        </p:txBody>
      </p:sp>
      <p:sp>
        <p:nvSpPr>
          <p:cNvPr id="4" name="Slide Number Placeholder 3"/>
          <p:cNvSpPr>
            <a:spLocks noGrp="1"/>
          </p:cNvSpPr>
          <p:nvPr>
            <p:ph type="sldNum" sz="quarter" idx="5"/>
          </p:nvPr>
        </p:nvSpPr>
        <p:spPr/>
        <p:txBody>
          <a:bodyPr/>
          <a:lstStyle/>
          <a:p>
            <a:fld id="{5E412900-0737-5C4E-A5CA-3CC60C93A935}" type="slidenum">
              <a:rPr lang="en-US" smtClean="0"/>
              <a:t>16</a:t>
            </a:fld>
            <a:endParaRPr lang="en-US"/>
          </a:p>
        </p:txBody>
      </p:sp>
    </p:spTree>
    <p:extLst>
      <p:ext uri="{BB962C8B-B14F-4D97-AF65-F5344CB8AC3E}">
        <p14:creationId xmlns:p14="http://schemas.microsoft.com/office/powerpoint/2010/main" val="373964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Mallory</a:t>
            </a:r>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4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Mallory and Veronica</a:t>
            </a:r>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897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Karen</a:t>
            </a:r>
          </a:p>
        </p:txBody>
      </p:sp>
      <p:sp>
        <p:nvSpPr>
          <p:cNvPr id="4" name="Slide Number Placeholder 3"/>
          <p:cNvSpPr>
            <a:spLocks noGrp="1"/>
          </p:cNvSpPr>
          <p:nvPr>
            <p:ph type="sldNum" sz="quarter" idx="5"/>
          </p:nvPr>
        </p:nvSpPr>
        <p:spPr/>
        <p:txBody>
          <a:bodyPr/>
          <a:lstStyle/>
          <a:p>
            <a:fld id="{5E412900-0737-5C4E-A5CA-3CC60C93A935}" type="slidenum">
              <a:rPr lang="en-US" smtClean="0"/>
              <a:t>19</a:t>
            </a:fld>
            <a:endParaRPr lang="en-US"/>
          </a:p>
        </p:txBody>
      </p:sp>
    </p:spTree>
    <p:extLst>
      <p:ext uri="{BB962C8B-B14F-4D97-AF65-F5344CB8AC3E}">
        <p14:creationId xmlns:p14="http://schemas.microsoft.com/office/powerpoint/2010/main" val="260649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Mary</a:t>
            </a:r>
            <a:endParaRPr lang="en-US">
              <a:cs typeface="Calibri"/>
            </a:endParaRPr>
          </a:p>
        </p:txBody>
      </p:sp>
      <p:sp>
        <p:nvSpPr>
          <p:cNvPr id="4" name="Slide Number Placeholder 3"/>
          <p:cNvSpPr>
            <a:spLocks noGrp="1"/>
          </p:cNvSpPr>
          <p:nvPr>
            <p:ph type="sldNum" sz="quarter" idx="5"/>
          </p:nvPr>
        </p:nvSpPr>
        <p:spPr/>
        <p:txBody>
          <a:bodyPr/>
          <a:lstStyle/>
          <a:p>
            <a:fld id="{5E412900-0737-5C4E-A5CA-3CC60C93A935}" type="slidenum">
              <a:rPr lang="en-US" smtClean="0"/>
              <a:t>2</a:t>
            </a:fld>
            <a:endParaRPr lang="en-US"/>
          </a:p>
        </p:txBody>
      </p:sp>
    </p:spTree>
    <p:extLst>
      <p:ext uri="{BB962C8B-B14F-4D97-AF65-F5344CB8AC3E}">
        <p14:creationId xmlns:p14="http://schemas.microsoft.com/office/powerpoint/2010/main" val="378686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Karen</a:t>
            </a:r>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200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12900-0737-5C4E-A5CA-3CC60C93A935}" type="slidenum">
              <a:rPr lang="en-US" smtClean="0"/>
              <a:t>21</a:t>
            </a:fld>
            <a:endParaRPr lang="en-US"/>
          </a:p>
        </p:txBody>
      </p:sp>
    </p:spTree>
    <p:extLst>
      <p:ext uri="{BB962C8B-B14F-4D97-AF65-F5344CB8AC3E}">
        <p14:creationId xmlns:p14="http://schemas.microsoft.com/office/powerpoint/2010/main" val="76869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Mary</a:t>
            </a:r>
            <a:endParaRPr lang="en-US">
              <a:cs typeface="Calibri"/>
            </a:endParaRPr>
          </a:p>
        </p:txBody>
      </p:sp>
      <p:sp>
        <p:nvSpPr>
          <p:cNvPr id="4" name="Slide Number Placeholder 3"/>
          <p:cNvSpPr>
            <a:spLocks noGrp="1"/>
          </p:cNvSpPr>
          <p:nvPr>
            <p:ph type="sldNum" sz="quarter" idx="5"/>
          </p:nvPr>
        </p:nvSpPr>
        <p:spPr/>
        <p:txBody>
          <a:bodyPr/>
          <a:lstStyle/>
          <a:p>
            <a:fld id="{5E412900-0737-5C4E-A5CA-3CC60C93A935}" type="slidenum">
              <a:rPr lang="en-US" smtClean="0"/>
              <a:t>3</a:t>
            </a:fld>
            <a:endParaRPr lang="en-US"/>
          </a:p>
        </p:txBody>
      </p:sp>
    </p:spTree>
    <p:extLst>
      <p:ext uri="{BB962C8B-B14F-4D97-AF65-F5344CB8AC3E}">
        <p14:creationId xmlns:p14="http://schemas.microsoft.com/office/powerpoint/2010/main" val="145268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Mary</a:t>
            </a:r>
          </a:p>
        </p:txBody>
      </p:sp>
      <p:sp>
        <p:nvSpPr>
          <p:cNvPr id="4" name="Slide Number Placeholder 3"/>
          <p:cNvSpPr>
            <a:spLocks noGrp="1"/>
          </p:cNvSpPr>
          <p:nvPr>
            <p:ph type="sldNum" sz="quarter" idx="5"/>
          </p:nvPr>
        </p:nvSpPr>
        <p:spPr/>
        <p:txBody>
          <a:bodyPr/>
          <a:lstStyle/>
          <a:p>
            <a:fld id="{5E412900-0737-5C4E-A5CA-3CC60C93A935}" type="slidenum">
              <a:rPr lang="en-US" smtClean="0"/>
              <a:t>4</a:t>
            </a:fld>
            <a:endParaRPr lang="en-US"/>
          </a:p>
        </p:txBody>
      </p:sp>
    </p:spTree>
    <p:extLst>
      <p:ext uri="{BB962C8B-B14F-4D97-AF65-F5344CB8AC3E}">
        <p14:creationId xmlns:p14="http://schemas.microsoft.com/office/powerpoint/2010/main" val="335023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Mary</a:t>
            </a:r>
            <a:endParaRPr lang="en-US"/>
          </a:p>
        </p:txBody>
      </p:sp>
      <p:sp>
        <p:nvSpPr>
          <p:cNvPr id="4" name="Slide Number Placeholder 3"/>
          <p:cNvSpPr>
            <a:spLocks noGrp="1"/>
          </p:cNvSpPr>
          <p:nvPr>
            <p:ph type="sldNum" sz="quarter" idx="5"/>
          </p:nvPr>
        </p:nvSpPr>
        <p:spPr/>
        <p:txBody>
          <a:bodyPr/>
          <a:lstStyle/>
          <a:p>
            <a:fld id="{5E412900-0737-5C4E-A5CA-3CC60C93A935}" type="slidenum">
              <a:rPr lang="en-US" smtClean="0"/>
              <a:t>5</a:t>
            </a:fld>
            <a:endParaRPr lang="en-US"/>
          </a:p>
        </p:txBody>
      </p:sp>
    </p:spTree>
    <p:extLst>
      <p:ext uri="{BB962C8B-B14F-4D97-AF65-F5344CB8AC3E}">
        <p14:creationId xmlns:p14="http://schemas.microsoft.com/office/powerpoint/2010/main" val="263339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Veronica and Mary</a:t>
            </a:r>
            <a:endParaRPr lang="en-US"/>
          </a:p>
        </p:txBody>
      </p:sp>
      <p:sp>
        <p:nvSpPr>
          <p:cNvPr id="4" name="Slide Number Placeholder 3"/>
          <p:cNvSpPr>
            <a:spLocks noGrp="1"/>
          </p:cNvSpPr>
          <p:nvPr>
            <p:ph type="sldNum" sz="quarter" idx="5"/>
          </p:nvPr>
        </p:nvSpPr>
        <p:spPr/>
        <p:txBody>
          <a:bodyPr/>
          <a:lstStyle/>
          <a:p>
            <a:fld id="{5E412900-0737-5C4E-A5CA-3CC60C93A935}" type="slidenum">
              <a:rPr lang="en-US" smtClean="0"/>
              <a:t>6</a:t>
            </a:fld>
            <a:endParaRPr lang="en-US"/>
          </a:p>
        </p:txBody>
      </p:sp>
    </p:spTree>
    <p:extLst>
      <p:ext uri="{BB962C8B-B14F-4D97-AF65-F5344CB8AC3E}">
        <p14:creationId xmlns:p14="http://schemas.microsoft.com/office/powerpoint/2010/main" val="327629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Dawn</a:t>
            </a:r>
            <a:endParaRPr lang="en-US">
              <a:cs typeface="Calibri"/>
            </a:endParaRPr>
          </a:p>
        </p:txBody>
      </p:sp>
      <p:sp>
        <p:nvSpPr>
          <p:cNvPr id="4" name="Slide Number Placeholder 3"/>
          <p:cNvSpPr>
            <a:spLocks noGrp="1"/>
          </p:cNvSpPr>
          <p:nvPr>
            <p:ph type="sldNum" sz="quarter" idx="5"/>
          </p:nvPr>
        </p:nvSpPr>
        <p:spPr/>
        <p:txBody>
          <a:bodyPr/>
          <a:lstStyle/>
          <a:p>
            <a:fld id="{5E412900-0737-5C4E-A5CA-3CC60C93A935}" type="slidenum">
              <a:rPr lang="en-US" smtClean="0"/>
              <a:t>7</a:t>
            </a:fld>
            <a:endParaRPr lang="en-US"/>
          </a:p>
        </p:txBody>
      </p:sp>
    </p:spTree>
    <p:extLst>
      <p:ext uri="{BB962C8B-B14F-4D97-AF65-F5344CB8AC3E}">
        <p14:creationId xmlns:p14="http://schemas.microsoft.com/office/powerpoint/2010/main" val="175421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Dawn</a:t>
            </a:r>
            <a:endParaRPr lang="en-US">
              <a:cs typeface="Calibri"/>
            </a:endParaRPr>
          </a:p>
        </p:txBody>
      </p:sp>
      <p:sp>
        <p:nvSpPr>
          <p:cNvPr id="4" name="Slide Number Placeholder 3"/>
          <p:cNvSpPr>
            <a:spLocks noGrp="1"/>
          </p:cNvSpPr>
          <p:nvPr>
            <p:ph type="sldNum" sz="quarter" idx="5"/>
          </p:nvPr>
        </p:nvSpPr>
        <p:spPr/>
        <p:txBody>
          <a:bodyPr/>
          <a:lstStyle/>
          <a:p>
            <a:fld id="{5E412900-0737-5C4E-A5CA-3CC60C93A935}" type="slidenum">
              <a:rPr lang="en-US" smtClean="0"/>
              <a:t>8</a:t>
            </a:fld>
            <a:endParaRPr lang="en-US"/>
          </a:p>
        </p:txBody>
      </p:sp>
    </p:spTree>
    <p:extLst>
      <p:ext uri="{BB962C8B-B14F-4D97-AF65-F5344CB8AC3E}">
        <p14:creationId xmlns:p14="http://schemas.microsoft.com/office/powerpoint/2010/main" val="402000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Dawn</a:t>
            </a:r>
            <a:endParaRPr lang="en-US"/>
          </a:p>
          <a:p>
            <a:endParaRPr lang="en-US" sz="900">
              <a:cs typeface="Calibri"/>
            </a:endParaRPr>
          </a:p>
          <a:p>
            <a:r>
              <a:rPr lang="en-US" sz="900">
                <a:cs typeface="Calibri"/>
              </a:rPr>
              <a:t>If you are or have taught, lets reflect and think through these questions. In your class....how do these questions resonate with you?</a:t>
            </a:r>
          </a:p>
        </p:txBody>
      </p:sp>
      <p:sp>
        <p:nvSpPr>
          <p:cNvPr id="4" name="Slide Number Placeholder 3"/>
          <p:cNvSpPr>
            <a:spLocks noGrp="1"/>
          </p:cNvSpPr>
          <p:nvPr>
            <p:ph type="sldNum" sz="quarter" idx="5"/>
          </p:nvPr>
        </p:nvSpPr>
        <p:spPr/>
        <p:txBody>
          <a:bodyPr/>
          <a:lstStyle/>
          <a:p>
            <a:fld id="{5E412900-0737-5C4E-A5CA-3CC60C93A935}" type="slidenum">
              <a:rPr lang="en-US" smtClean="0"/>
              <a:t>9</a:t>
            </a:fld>
            <a:endParaRPr lang="en-US"/>
          </a:p>
        </p:txBody>
      </p:sp>
    </p:spTree>
    <p:extLst>
      <p:ext uri="{BB962C8B-B14F-4D97-AF65-F5344CB8AC3E}">
        <p14:creationId xmlns:p14="http://schemas.microsoft.com/office/powerpoint/2010/main" val="347462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0424"/>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838200" y="1092201"/>
            <a:ext cx="8305800" cy="4622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646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3717"/>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838200" y="1092201"/>
            <a:ext cx="8305800" cy="4622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21270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30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0424"/>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838200" y="1092201"/>
            <a:ext cx="8305800" cy="4622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userDrawn="1"/>
        </p:nvPicPr>
        <p:blipFill>
          <a:blip r:embed="rId5"/>
          <a:stretch>
            <a:fillRect/>
          </a:stretch>
        </p:blipFill>
        <p:spPr>
          <a:xfrm>
            <a:off x="222249" y="158750"/>
            <a:ext cx="1422619" cy="565150"/>
          </a:xfrm>
          <a:prstGeom prst="rect">
            <a:avLst/>
          </a:prstGeom>
        </p:spPr>
      </p:pic>
    </p:spTree>
    <p:extLst>
      <p:ext uri="{BB962C8B-B14F-4D97-AF65-F5344CB8AC3E}">
        <p14:creationId xmlns:p14="http://schemas.microsoft.com/office/powerpoint/2010/main" val="120704331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Ø"/>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https://jamboard.google.com/d/1bYienRZdQmxUAibj14uFYxxm8AuuNztPNj8Bz4EoTYA/edit?usp=sharing&#820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it.ly/SuccessDashboar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bit.ly/InquiryToo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it.ly/DIToo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amboard.google.com/d/1bYienRZdQmxUAibj14uFYxxm8AuuNztPNj8Bz4EoTYA/edit?usp=sharing&#820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amboard.google.com/d/1bYienRZdQmxUAibj14uFYxxm8AuuNztPNj8Bz4EoTYA/edit?usp=sharing&#820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amboard.google.com/d/1bYienRZdQmxUAibj14uFYxxm8AuuNztPNj8Bz4EoTYA/edit?usp=sharing&#820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24000" y="4087030"/>
            <a:ext cx="12192000" cy="1614085"/>
          </a:xfrm>
          <a:prstGeom prst="rect">
            <a:avLst/>
          </a:prstGeom>
          <a:effectLst>
            <a:glow rad="127000">
              <a:schemeClr val="tx1"/>
            </a:glow>
          </a:effectLst>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marL="285115" indent="-285115" algn="ctr">
              <a:spcAft>
                <a:spcPts val="600"/>
              </a:spcAft>
            </a:pPr>
            <a:r>
              <a:rPr lang="en-US" sz="2600">
                <a:effectLst>
                  <a:glow rad="25400">
                    <a:schemeClr val="tx1">
                      <a:alpha val="40000"/>
                    </a:schemeClr>
                  </a:glow>
                </a:effectLst>
                <a:latin typeface="+mn-lt"/>
              </a:rPr>
              <a:t>Meaningful Assessment of Classroom Practices to Close the Equity Gap </a:t>
            </a:r>
            <a:endParaRPr lang="en-US"/>
          </a:p>
          <a:p>
            <a:pPr marL="285115" indent="-285115" algn="ctr">
              <a:spcAft>
                <a:spcPts val="600"/>
              </a:spcAft>
            </a:pPr>
            <a:r>
              <a:rPr lang="en-US" sz="2400">
                <a:effectLst>
                  <a:glow rad="25400">
                    <a:schemeClr val="tx1">
                      <a:alpha val="40000"/>
                    </a:schemeClr>
                  </a:glow>
                </a:effectLst>
                <a:latin typeface="+mn-lt"/>
              </a:rPr>
              <a:t>FHDA District Opening Day Workshop – October 2, 2020</a:t>
            </a:r>
            <a:endParaRPr lang="en-US" sz="2400">
              <a:effectLst>
                <a:glow rad="25400">
                  <a:prstClr val="black">
                    <a:alpha val="40000"/>
                  </a:prstClr>
                </a:glow>
              </a:effectLst>
              <a:latin typeface="+mn-lt"/>
              <a:cs typeface="Calibri"/>
            </a:endParaRPr>
          </a:p>
          <a:p>
            <a:pPr marL="285115" indent="-285115" algn="ctr">
              <a:spcAft>
                <a:spcPts val="600"/>
              </a:spcAft>
            </a:pPr>
            <a:endParaRPr lang="en-US" sz="1800">
              <a:effectLst>
                <a:glow rad="25400">
                  <a:prstClr val="black">
                    <a:alpha val="40000"/>
                  </a:prstClr>
                </a:glow>
              </a:effectLst>
              <a:latin typeface="+mn-lt"/>
              <a:cs typeface="Calibri"/>
            </a:endParaRPr>
          </a:p>
          <a:p>
            <a:pPr marL="285115" indent="-285115" algn="ctr">
              <a:spcAft>
                <a:spcPts val="600"/>
              </a:spcAft>
            </a:pPr>
            <a:r>
              <a:rPr lang="en-US" sz="1100">
                <a:effectLst>
                  <a:glow rad="25400">
                    <a:schemeClr val="tx1">
                      <a:alpha val="40000"/>
                    </a:schemeClr>
                  </a:glow>
                </a:effectLst>
                <a:latin typeface="+mn-lt"/>
              </a:rPr>
              <a:t>Karen Chow, Academic Senate President &amp; English Faculty | Mallory Newell, Office of Institutional Research and Planning</a:t>
            </a:r>
            <a:endParaRPr lang="en-US" sz="1100">
              <a:effectLst>
                <a:glow rad="25400">
                  <a:prstClr val="black">
                    <a:alpha val="40000"/>
                  </a:prstClr>
                </a:glow>
              </a:effectLst>
              <a:latin typeface="+mn-lt"/>
              <a:cs typeface="Calibri"/>
            </a:endParaRPr>
          </a:p>
          <a:p>
            <a:pPr marL="285115" indent="-285115" algn="ctr">
              <a:spcAft>
                <a:spcPts val="600"/>
              </a:spcAft>
            </a:pPr>
            <a:r>
              <a:rPr lang="en-US" sz="1100">
                <a:effectLst>
                  <a:glow rad="25400">
                    <a:schemeClr val="tx1">
                      <a:alpha val="40000"/>
                    </a:schemeClr>
                  </a:glow>
                </a:effectLst>
                <a:latin typeface="+mn-lt"/>
              </a:rPr>
              <a:t>Mae Lee, Intercultural Studies Faculty | Dawn Lee Tu, Faculty Director, Professional &amp; Organizational Development</a:t>
            </a:r>
            <a:endParaRPr lang="en-US" sz="1100">
              <a:effectLst>
                <a:glow rad="25400">
                  <a:prstClr val="black">
                    <a:alpha val="40000"/>
                  </a:prstClr>
                </a:glow>
              </a:effectLst>
              <a:latin typeface="+mn-lt"/>
              <a:cs typeface="Calibri"/>
            </a:endParaRPr>
          </a:p>
          <a:p>
            <a:pPr marL="285115" indent="-285115" algn="ctr">
              <a:spcAft>
                <a:spcPts val="600"/>
              </a:spcAft>
            </a:pPr>
            <a:r>
              <a:rPr lang="en-US" sz="1100">
                <a:effectLst>
                  <a:glow rad="25400">
                    <a:schemeClr val="tx1">
                      <a:alpha val="40000"/>
                    </a:schemeClr>
                  </a:glow>
                </a:effectLst>
                <a:latin typeface="+mn-lt"/>
              </a:rPr>
              <a:t>Mary Pape, Academic Senate Vice President and Computer Information Systems Faculty | Veronica Acevedo Avila, LEAD Co-Coordinator &amp; English Faculty</a:t>
            </a:r>
            <a:endParaRPr lang="en-US" sz="1100">
              <a:effectLst>
                <a:glow rad="25400">
                  <a:prstClr val="black">
                    <a:alpha val="40000"/>
                  </a:prstClr>
                </a:glow>
              </a:effectLst>
              <a:latin typeface="+mn-lt"/>
              <a:cs typeface="Calibri"/>
            </a:endParaRPr>
          </a:p>
        </p:txBody>
      </p:sp>
      <p:pic>
        <p:nvPicPr>
          <p:cNvPr id="6" name="Picture 5"/>
          <p:cNvPicPr>
            <a:picLocks noChangeAspect="1"/>
          </p:cNvPicPr>
          <p:nvPr/>
        </p:nvPicPr>
        <p:blipFill>
          <a:blip r:embed="rId4"/>
          <a:stretch>
            <a:fillRect/>
          </a:stretch>
        </p:blipFill>
        <p:spPr>
          <a:xfrm>
            <a:off x="2092884" y="2988235"/>
            <a:ext cx="4940300" cy="1112680"/>
          </a:xfrm>
          <a:prstGeom prst="rect">
            <a:avLst/>
          </a:prstGeom>
          <a:effectLst>
            <a:glow rad="38100">
              <a:schemeClr val="tx1">
                <a:alpha val="40000"/>
              </a:schemeClr>
            </a:glow>
          </a:effectLst>
        </p:spPr>
      </p:pic>
    </p:spTree>
    <p:extLst>
      <p:ext uri="{BB962C8B-B14F-4D97-AF65-F5344CB8AC3E}">
        <p14:creationId xmlns:p14="http://schemas.microsoft.com/office/powerpoint/2010/main" val="130175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9DEAD-421B-4E9E-8624-606E125D5AFD}"/>
              </a:ext>
            </a:extLst>
          </p:cNvPr>
          <p:cNvSpPr txBox="1">
            <a:spLocks/>
          </p:cNvSpPr>
          <p:nvPr/>
        </p:nvSpPr>
        <p:spPr>
          <a:xfrm>
            <a:off x="3635105" y="3437"/>
            <a:ext cx="5862313" cy="8337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r>
              <a:rPr lang="en-US" err="1"/>
              <a:t>Jamboard</a:t>
            </a:r>
            <a:r>
              <a:rPr lang="en-US"/>
              <a:t> #2</a:t>
            </a:r>
          </a:p>
        </p:txBody>
      </p:sp>
      <p:sp>
        <p:nvSpPr>
          <p:cNvPr id="2" name="Title 1">
            <a:extLst>
              <a:ext uri="{FF2B5EF4-FFF2-40B4-BE49-F238E27FC236}">
                <a16:creationId xmlns:a16="http://schemas.microsoft.com/office/drawing/2014/main" id="{F71F509D-BB52-41F6-874D-B36714364441}"/>
              </a:ext>
            </a:extLst>
          </p:cNvPr>
          <p:cNvSpPr>
            <a:spLocks noGrp="1"/>
          </p:cNvSpPr>
          <p:nvPr>
            <p:ph type="title"/>
          </p:nvPr>
        </p:nvSpPr>
        <p:spPr>
          <a:xfrm>
            <a:off x="432407" y="1382271"/>
            <a:ext cx="8512233" cy="3182729"/>
          </a:xfrm>
        </p:spPr>
        <p:txBody>
          <a:bodyPr>
            <a:noAutofit/>
          </a:bodyPr>
          <a:lstStyle/>
          <a:p>
            <a:pPr>
              <a:spcBef>
                <a:spcPts val="0"/>
              </a:spcBef>
            </a:pPr>
            <a:r>
              <a:rPr lang="en-US" sz="2800">
                <a:solidFill>
                  <a:srgbClr val="000000"/>
                </a:solidFill>
                <a:latin typeface="Arial"/>
                <a:ea typeface="+mn-ea"/>
                <a:cs typeface="Arial"/>
              </a:rPr>
              <a:t>Let's head over to the </a:t>
            </a:r>
            <a:r>
              <a:rPr lang="en-US" sz="2800" err="1">
                <a:solidFill>
                  <a:srgbClr val="000000"/>
                </a:solidFill>
                <a:latin typeface="Arial"/>
                <a:ea typeface="+mn-ea"/>
                <a:cs typeface="Arial"/>
              </a:rPr>
              <a:t>Jamboard</a:t>
            </a:r>
            <a:r>
              <a:rPr lang="en-US" sz="2800">
                <a:solidFill>
                  <a:srgbClr val="000000"/>
                </a:solidFill>
                <a:latin typeface="Arial"/>
                <a:ea typeface="+mn-ea"/>
                <a:cs typeface="Arial"/>
              </a:rPr>
              <a:t> for additional interactive collaboration: </a:t>
            </a:r>
            <a:br>
              <a:rPr lang="en-US" sz="2800">
                <a:latin typeface="Arial" panose="020B0604020202020204" pitchFamily="34" charset="0"/>
                <a:ea typeface="+mn-ea"/>
                <a:cs typeface="+mn-cs"/>
              </a:rPr>
            </a:br>
            <a:br>
              <a:rPr lang="en-US" sz="1050" b="0">
                <a:effectLst/>
              </a:rPr>
            </a:br>
            <a:br>
              <a:rPr lang="en-US" sz="1050"/>
            </a:br>
            <a:br>
              <a:rPr lang="en-US" sz="1600"/>
            </a:br>
            <a:endParaRPr lang="en-US" sz="3200">
              <a:solidFill>
                <a:schemeClr val="tx1"/>
              </a:solidFill>
              <a:latin typeface="+mn-lt"/>
              <a:ea typeface="+mn-ea"/>
              <a:cs typeface="Calibri"/>
            </a:endParaRPr>
          </a:p>
        </p:txBody>
      </p:sp>
      <p:sp>
        <p:nvSpPr>
          <p:cNvPr id="7" name="TextBox 6">
            <a:extLst>
              <a:ext uri="{FF2B5EF4-FFF2-40B4-BE49-F238E27FC236}">
                <a16:creationId xmlns:a16="http://schemas.microsoft.com/office/drawing/2014/main" id="{4E68F1C7-4B7F-4478-B9BC-F730FD1BCC62}"/>
              </a:ext>
            </a:extLst>
          </p:cNvPr>
          <p:cNvSpPr txBox="1"/>
          <p:nvPr/>
        </p:nvSpPr>
        <p:spPr>
          <a:xfrm>
            <a:off x="1670926" y="2925491"/>
            <a:ext cx="5624770" cy="646331"/>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hlinkClick r:id="rId3"/>
              </a:rPr>
              <a:t>Enter response</a:t>
            </a:r>
            <a:r>
              <a:rPr lang="en-US" sz="1400">
                <a:cs typeface="Calibri"/>
              </a:rPr>
              <a:t> or copy and paste the link:</a:t>
            </a:r>
            <a:endParaRPr lang="en-US"/>
          </a:p>
          <a:p>
            <a:r>
              <a:rPr lang="en-US" sz="1100">
                <a:ea typeface="+mn-lt"/>
                <a:cs typeface="+mn-lt"/>
              </a:rPr>
              <a:t>https://jamboard.google.com/d/1bYienRZdQmxUAibj14uFYxxm8AuuNztPNj8Bz4EoTYA/edit?usp=sharing</a:t>
            </a:r>
            <a:endParaRPr lang="en-US" sz="1100">
              <a:cs typeface="Calibri"/>
            </a:endParaRPr>
          </a:p>
        </p:txBody>
      </p:sp>
    </p:spTree>
    <p:extLst>
      <p:ext uri="{BB962C8B-B14F-4D97-AF65-F5344CB8AC3E}">
        <p14:creationId xmlns:p14="http://schemas.microsoft.com/office/powerpoint/2010/main" val="358383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473825" y="2510066"/>
            <a:ext cx="5644342" cy="833717"/>
          </a:xfrm>
        </p:spPr>
        <p:txBody>
          <a:bodyPr>
            <a:noAutofit/>
          </a:bodyPr>
          <a:lstStyle/>
          <a:p>
            <a:pPr rtl="0">
              <a:spcBef>
                <a:spcPts val="0"/>
              </a:spcBef>
              <a:spcAft>
                <a:spcPts val="0"/>
              </a:spcAft>
            </a:pPr>
            <a:r>
              <a:rPr lang="en-US" sz="2800" b="1" i="0" u="none" strike="noStrike">
                <a:solidFill>
                  <a:srgbClr val="000000"/>
                </a:solidFill>
                <a:effectLst/>
                <a:latin typeface="Arial" panose="020B0604020202020204" pitchFamily="34" charset="0"/>
              </a:rPr>
              <a:t>Exploring Equity Gaps Using Section Level Data</a:t>
            </a:r>
            <a:br>
              <a:rPr lang="en-US" sz="2800"/>
            </a:br>
            <a:endParaRPr lang="en-US" sz="2800">
              <a:solidFill>
                <a:schemeClr val="tx1"/>
              </a:solidFill>
              <a:latin typeface="+mn-lt"/>
              <a:ea typeface="+mn-ea"/>
              <a:cs typeface="+mn-cs"/>
            </a:endParaRPr>
          </a:p>
        </p:txBody>
      </p:sp>
    </p:spTree>
    <p:extLst>
      <p:ext uri="{BB962C8B-B14F-4D97-AF65-F5344CB8AC3E}">
        <p14:creationId xmlns:p14="http://schemas.microsoft.com/office/powerpoint/2010/main" val="82568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6712" y="99753"/>
            <a:ext cx="6502393" cy="833717"/>
          </a:xfrm>
        </p:spPr>
        <p:txBody>
          <a:bodyPr>
            <a:normAutofit fontScale="90000"/>
          </a:bodyPr>
          <a:lstStyle/>
          <a:p>
            <a:r>
              <a:rPr lang="en-US"/>
              <a:t>Purpose and Intent of Section Level Data</a:t>
            </a:r>
          </a:p>
        </p:txBody>
      </p:sp>
      <p:sp>
        <p:nvSpPr>
          <p:cNvPr id="8" name="TextBox 7">
            <a:extLst>
              <a:ext uri="{FF2B5EF4-FFF2-40B4-BE49-F238E27FC236}">
                <a16:creationId xmlns:a16="http://schemas.microsoft.com/office/drawing/2014/main" id="{0920E3D8-54D1-4D70-B7C3-8EFB6C63FD66}"/>
              </a:ext>
            </a:extLst>
          </p:cNvPr>
          <p:cNvSpPr txBox="1"/>
          <p:nvPr/>
        </p:nvSpPr>
        <p:spPr>
          <a:xfrm>
            <a:off x="211974" y="1518015"/>
            <a:ext cx="8603673" cy="3539430"/>
          </a:xfrm>
          <a:prstGeom prst="rect">
            <a:avLst/>
          </a:prstGeom>
          <a:noFill/>
        </p:spPr>
        <p:txBody>
          <a:bodyPr wrap="square" lIns="91440" tIns="45720" rIns="91440" bIns="45720" anchor="t">
            <a:spAutoFit/>
          </a:bodyPr>
          <a:lstStyle/>
          <a:p>
            <a:pPr marL="342900" indent="-342900" algn="l" fontAlgn="base">
              <a:buFont typeface="+mj-lt"/>
              <a:buAutoNum type="arabicPeriod"/>
            </a:pPr>
            <a:r>
              <a:rPr lang="en-US" sz="1400">
                <a:solidFill>
                  <a:srgbClr val="000000"/>
                </a:solidFill>
                <a:latin typeface="Calibri"/>
                <a:cs typeface="Calibri"/>
              </a:rPr>
              <a:t>As a college, we have a goal of closing the equity gap to no more than 5 percentage points between any student groups, this is at the institutional level NOT at the faculty level;</a:t>
            </a:r>
          </a:p>
          <a:p>
            <a:pPr marL="342900" indent="-342900" algn="l" fontAlgn="base">
              <a:buFont typeface="+mj-lt"/>
              <a:buAutoNum type="arabicPeriod"/>
            </a:pPr>
            <a:endParaRPr lang="en-US" sz="1400">
              <a:solidFill>
                <a:srgbClr val="000000"/>
              </a:solidFill>
              <a:latin typeface="Calibri" panose="020F0502020204030204" pitchFamily="34" charset="0"/>
            </a:endParaRPr>
          </a:p>
          <a:p>
            <a:pPr marL="342900" indent="-342900" algn="l" fontAlgn="base">
              <a:buFont typeface="+mj-lt"/>
              <a:buAutoNum type="arabicPeriod"/>
            </a:pPr>
            <a:r>
              <a:rPr lang="en-US" sz="1400">
                <a:solidFill>
                  <a:srgbClr val="000000"/>
                </a:solidFill>
                <a:latin typeface="Calibri"/>
                <a:cs typeface="Calibri"/>
              </a:rPr>
              <a:t>Section-level data may help faculty members gain knowledge about what affects their individual section's equity data;</a:t>
            </a:r>
          </a:p>
          <a:p>
            <a:pPr marL="342900" indent="-342900" algn="l" fontAlgn="base">
              <a:buFont typeface="+mj-lt"/>
              <a:buAutoNum type="arabicPeriod"/>
            </a:pPr>
            <a:endParaRPr lang="en-US" sz="1400">
              <a:solidFill>
                <a:srgbClr val="000000"/>
              </a:solidFill>
              <a:latin typeface="Calibri" panose="020F0502020204030204" pitchFamily="34" charset="0"/>
            </a:endParaRPr>
          </a:p>
          <a:p>
            <a:pPr marL="342900" indent="-342900" algn="l" fontAlgn="base">
              <a:buFont typeface="+mj-lt"/>
              <a:buAutoNum type="arabicPeriod"/>
            </a:pPr>
            <a:r>
              <a:rPr lang="en-US" sz="1400">
                <a:solidFill>
                  <a:srgbClr val="000000"/>
                </a:solidFill>
                <a:latin typeface="Calibri"/>
                <a:cs typeface="Calibri"/>
              </a:rPr>
              <a:t>We as a college recognize that structural racism exists both outside and inside the college and that we cannot erase all the impacts of structural racism on our campus and in the classroom;</a:t>
            </a:r>
          </a:p>
          <a:p>
            <a:pPr marL="342900" indent="-342900" algn="l" fontAlgn="base">
              <a:buFont typeface="+mj-lt"/>
              <a:buAutoNum type="arabicPeriod"/>
            </a:pPr>
            <a:endParaRPr lang="en-US" sz="1400">
              <a:solidFill>
                <a:srgbClr val="000000"/>
              </a:solidFill>
              <a:latin typeface="Calibri" panose="020F0502020204030204" pitchFamily="34" charset="0"/>
            </a:endParaRPr>
          </a:p>
          <a:p>
            <a:pPr marL="342900" indent="-342900" fontAlgn="base">
              <a:buFont typeface="+mj-lt"/>
              <a:buAutoNum type="arabicPeriod"/>
            </a:pPr>
            <a:r>
              <a:rPr lang="en-US" sz="1400">
                <a:solidFill>
                  <a:srgbClr val="000000"/>
                </a:solidFill>
                <a:latin typeface="Calibri"/>
                <a:cs typeface="Calibri"/>
              </a:rPr>
              <a:t>Section-level data may help individual faculty members take notice of how the impact of structural racism manifest in the classroom in order to hold space for conversations around what to do;</a:t>
            </a:r>
          </a:p>
          <a:p>
            <a:pPr marL="342900" indent="-342900" algn="l" fontAlgn="base">
              <a:buFont typeface="+mj-lt"/>
              <a:buAutoNum type="arabicPeriod"/>
            </a:pPr>
            <a:endParaRPr lang="en-US" sz="1400">
              <a:solidFill>
                <a:srgbClr val="000000"/>
              </a:solidFill>
              <a:latin typeface="Calibri" panose="020F0502020204030204" pitchFamily="34" charset="0"/>
            </a:endParaRPr>
          </a:p>
          <a:p>
            <a:pPr marL="342900" indent="-342900" fontAlgn="base">
              <a:buFont typeface="+mj-lt"/>
              <a:buAutoNum type="arabicPeriod"/>
            </a:pPr>
            <a:r>
              <a:rPr lang="en-US" sz="1400">
                <a:solidFill>
                  <a:srgbClr val="000000"/>
                </a:solidFill>
                <a:latin typeface="Calibri"/>
                <a:cs typeface="Calibri"/>
              </a:rPr>
              <a:t>As a college, there are no punitive repercussions for individual equity data. However, reviewing the data as a collective group allows us to find solutions to reduce and eventually close gap to no more than 5%.</a:t>
            </a:r>
            <a:br>
              <a:rPr lang="en-US" sz="1400">
                <a:latin typeface="Calibri" panose="020F0502020204030204" pitchFamily="34" charset="0"/>
              </a:rPr>
            </a:br>
            <a:br>
              <a:rPr lang="en-US" sz="1400">
                <a:latin typeface="Calibri" panose="020F0502020204030204" pitchFamily="34" charset="0"/>
              </a:rPr>
            </a:br>
            <a:r>
              <a:rPr lang="en-US" sz="1400">
                <a:solidFill>
                  <a:srgbClr val="000000"/>
                </a:solidFill>
                <a:latin typeface="Calibri"/>
                <a:cs typeface="Calibri"/>
              </a:rPr>
              <a:t>-- Captured from meaningful dialogue about equity and institutional learning with Mae Lee </a:t>
            </a:r>
          </a:p>
        </p:txBody>
      </p:sp>
    </p:spTree>
    <p:extLst>
      <p:ext uri="{BB962C8B-B14F-4D97-AF65-F5344CB8AC3E}">
        <p14:creationId xmlns:p14="http://schemas.microsoft.com/office/powerpoint/2010/main" val="69124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4982" y="0"/>
            <a:ext cx="5103683" cy="833717"/>
          </a:xfrm>
        </p:spPr>
        <p:txBody>
          <a:bodyPr/>
          <a:lstStyle/>
          <a:p>
            <a:r>
              <a:rPr lang="en-US"/>
              <a:t>Success Rate Dashboard</a:t>
            </a:r>
          </a:p>
        </p:txBody>
      </p:sp>
      <p:grpSp>
        <p:nvGrpSpPr>
          <p:cNvPr id="10" name="Group 9"/>
          <p:cNvGrpSpPr/>
          <p:nvPr/>
        </p:nvGrpSpPr>
        <p:grpSpPr>
          <a:xfrm>
            <a:off x="79108" y="5112328"/>
            <a:ext cx="4492892" cy="480810"/>
            <a:chOff x="3720086" y="1573682"/>
            <a:chExt cx="4492892" cy="480810"/>
          </a:xfrm>
        </p:grpSpPr>
        <p:sp>
          <p:nvSpPr>
            <p:cNvPr id="2" name="TextBox 1"/>
            <p:cNvSpPr txBox="1"/>
            <p:nvPr/>
          </p:nvSpPr>
          <p:spPr>
            <a:xfrm>
              <a:off x="3720086" y="1746074"/>
              <a:ext cx="4326634" cy="308418"/>
            </a:xfrm>
            <a:prstGeom prst="rect">
              <a:avLst/>
            </a:prstGeom>
            <a:noFill/>
            <a:ln>
              <a:solidFill>
                <a:schemeClr val="tx1"/>
              </a:solidFill>
            </a:ln>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404" b="0" i="0" u="none" strike="noStrike" kern="1200" cap="none" spc="0" normalizeH="0" baseline="0" noProof="0">
                  <a:ln>
                    <a:noFill/>
                  </a:ln>
                  <a:solidFill>
                    <a:prstClr val="black"/>
                  </a:solidFill>
                  <a:effectLst/>
                  <a:uLnTx/>
                  <a:uFillTx/>
                  <a:latin typeface="Calibri"/>
                  <a:ea typeface="+mn-ea"/>
                  <a:cs typeface="+mn-cs"/>
                </a:rPr>
                <a:t>Explore variations in success, retention and equity gaps.</a:t>
              </a:r>
            </a:p>
          </p:txBody>
        </p:sp>
        <p:cxnSp>
          <p:nvCxnSpPr>
            <p:cNvPr id="7" name="Straight Arrow Connector 6"/>
            <p:cNvCxnSpPr>
              <a:cxnSpLocks/>
            </p:cNvCxnSpPr>
            <p:nvPr/>
          </p:nvCxnSpPr>
          <p:spPr>
            <a:xfrm flipV="1">
              <a:off x="8046720" y="1573682"/>
              <a:ext cx="166258" cy="374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48BAAEEE-35DB-4378-97C4-AE986296BAF0}"/>
              </a:ext>
            </a:extLst>
          </p:cNvPr>
          <p:cNvPicPr>
            <a:picLocks noChangeAspect="1"/>
          </p:cNvPicPr>
          <p:nvPr/>
        </p:nvPicPr>
        <p:blipFill>
          <a:blip r:embed="rId3"/>
          <a:stretch>
            <a:fillRect/>
          </a:stretch>
        </p:blipFill>
        <p:spPr>
          <a:xfrm>
            <a:off x="0" y="833717"/>
            <a:ext cx="9144000" cy="4219828"/>
          </a:xfrm>
          <a:prstGeom prst="rect">
            <a:avLst/>
          </a:prstGeom>
        </p:spPr>
      </p:pic>
      <p:sp>
        <p:nvSpPr>
          <p:cNvPr id="12" name="TextBox 11">
            <a:extLst>
              <a:ext uri="{FF2B5EF4-FFF2-40B4-BE49-F238E27FC236}">
                <a16:creationId xmlns:a16="http://schemas.microsoft.com/office/drawing/2014/main" id="{6DBD084B-4B57-431E-9CFB-5AE5B1791A41}"/>
              </a:ext>
            </a:extLst>
          </p:cNvPr>
          <p:cNvSpPr txBox="1"/>
          <p:nvPr/>
        </p:nvSpPr>
        <p:spPr>
          <a:xfrm>
            <a:off x="6271953" y="5284720"/>
            <a:ext cx="2547851" cy="308418"/>
          </a:xfrm>
          <a:prstGeom prst="rect">
            <a:avLst/>
          </a:prstGeom>
          <a:noFill/>
        </p:spPr>
        <p:txBody>
          <a:bodyPr wrap="square">
            <a:spAutoFit/>
          </a:bodyPr>
          <a:lstStyle/>
          <a:p>
            <a:r>
              <a:rPr lang="en-US">
                <a:hlinkClick r:id="rId4"/>
              </a:rPr>
              <a:t>http://bit.ly/SuccessDashboard</a:t>
            </a:r>
            <a:r>
              <a:rPr lang="en-US"/>
              <a:t> </a:t>
            </a:r>
          </a:p>
        </p:txBody>
      </p:sp>
    </p:spTree>
    <p:extLst>
      <p:ext uri="{BB962C8B-B14F-4D97-AF65-F5344CB8AC3E}">
        <p14:creationId xmlns:p14="http://schemas.microsoft.com/office/powerpoint/2010/main" val="40689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4814" y="0"/>
            <a:ext cx="5103683" cy="833717"/>
          </a:xfrm>
        </p:spPr>
        <p:txBody>
          <a:bodyPr/>
          <a:lstStyle/>
          <a:p>
            <a:r>
              <a:rPr lang="en-US"/>
              <a:t>Inquiry Tool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7260"/>
            <a:ext cx="11423013" cy="4434108"/>
          </a:xfrm>
          <a:prstGeom prst="rect">
            <a:avLst/>
          </a:prstGeom>
        </p:spPr>
      </p:pic>
      <p:grpSp>
        <p:nvGrpSpPr>
          <p:cNvPr id="10" name="Group 9"/>
          <p:cNvGrpSpPr/>
          <p:nvPr/>
        </p:nvGrpSpPr>
        <p:grpSpPr>
          <a:xfrm>
            <a:off x="5592972" y="1045018"/>
            <a:ext cx="2229585" cy="1147849"/>
            <a:chOff x="5592972" y="1045018"/>
            <a:chExt cx="2229585" cy="1147849"/>
          </a:xfrm>
        </p:grpSpPr>
        <p:sp>
          <p:nvSpPr>
            <p:cNvPr id="2" name="TextBox 1"/>
            <p:cNvSpPr txBox="1"/>
            <p:nvPr/>
          </p:nvSpPr>
          <p:spPr>
            <a:xfrm>
              <a:off x="5592972" y="1045018"/>
              <a:ext cx="2229585" cy="308418"/>
            </a:xfrm>
            <a:prstGeom prst="rect">
              <a:avLst/>
            </a:prstGeom>
            <a:noFill/>
            <a:ln>
              <a:solidFill>
                <a:schemeClr val="tx1"/>
              </a:solidFill>
            </a:ln>
          </p:spPr>
          <p:txBody>
            <a:bodyPr wrap="none" rtlCol="0">
              <a:spAutoFit/>
            </a:bodyPr>
            <a:lstStyle/>
            <a:p>
              <a:r>
                <a:rPr lang="en-US"/>
                <a:t>Select your unique sections.</a:t>
              </a:r>
            </a:p>
          </p:txBody>
        </p:sp>
        <p:cxnSp>
          <p:nvCxnSpPr>
            <p:cNvPr id="7" name="Straight Arrow Connector 6"/>
            <p:cNvCxnSpPr/>
            <p:nvPr/>
          </p:nvCxnSpPr>
          <p:spPr>
            <a:xfrm flipH="1">
              <a:off x="5711506" y="1456979"/>
              <a:ext cx="262468" cy="735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1D8414F-00F5-48FB-B705-79964341F316}"/>
              </a:ext>
            </a:extLst>
          </p:cNvPr>
          <p:cNvSpPr txBox="1"/>
          <p:nvPr/>
        </p:nvSpPr>
        <p:spPr>
          <a:xfrm>
            <a:off x="131898" y="5406582"/>
            <a:ext cx="5710842" cy="308418"/>
          </a:xfrm>
          <a:prstGeom prst="rect">
            <a:avLst/>
          </a:prstGeom>
          <a:noFill/>
        </p:spPr>
        <p:txBody>
          <a:bodyPr wrap="square">
            <a:spAutoFit/>
          </a:bodyPr>
          <a:lstStyle/>
          <a:p>
            <a:r>
              <a:rPr lang="en-US">
                <a:hlinkClick r:id="rId4"/>
              </a:rPr>
              <a:t>http://bit.ly/InquiryTool</a:t>
            </a:r>
            <a:r>
              <a:rPr lang="en-US"/>
              <a:t> </a:t>
            </a:r>
          </a:p>
        </p:txBody>
      </p:sp>
    </p:spTree>
    <p:extLst>
      <p:ext uri="{BB962C8B-B14F-4D97-AF65-F5344CB8AC3E}">
        <p14:creationId xmlns:p14="http://schemas.microsoft.com/office/powerpoint/2010/main" val="41902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4243"/>
            <a:ext cx="9144000" cy="2966514"/>
          </a:xfrm>
          <a:prstGeom prst="rect">
            <a:avLst/>
          </a:prstGeom>
        </p:spPr>
      </p:pic>
      <p:sp>
        <p:nvSpPr>
          <p:cNvPr id="6" name="TextBox 5"/>
          <p:cNvSpPr txBox="1"/>
          <p:nvPr/>
        </p:nvSpPr>
        <p:spPr>
          <a:xfrm>
            <a:off x="1257300" y="2071576"/>
            <a:ext cx="411480" cy="215444"/>
          </a:xfrm>
          <a:prstGeom prst="rect">
            <a:avLst/>
          </a:prstGeom>
          <a:solidFill>
            <a:schemeClr val="bg1"/>
          </a:solidFill>
        </p:spPr>
        <p:txBody>
          <a:bodyPr wrap="square" rtlCol="0">
            <a:spAutoFit/>
          </a:bodyPr>
          <a:lstStyle/>
          <a:p>
            <a:r>
              <a:rPr lang="en-US" sz="800">
                <a:solidFill>
                  <a:schemeClr val="bg2">
                    <a:lumMod val="50000"/>
                  </a:schemeClr>
                </a:solidFill>
                <a:latin typeface="Arial" panose="020B0604020202020204" pitchFamily="34" charset="0"/>
                <a:cs typeface="Arial" panose="020B0604020202020204" pitchFamily="34" charset="0"/>
              </a:rPr>
              <a:t>01</a:t>
            </a:r>
          </a:p>
        </p:txBody>
      </p:sp>
      <p:sp>
        <p:nvSpPr>
          <p:cNvPr id="7" name="TextBox 6"/>
          <p:cNvSpPr txBox="1"/>
          <p:nvPr/>
        </p:nvSpPr>
        <p:spPr>
          <a:xfrm>
            <a:off x="1257300" y="2362967"/>
            <a:ext cx="411480" cy="215444"/>
          </a:xfrm>
          <a:prstGeom prst="rect">
            <a:avLst/>
          </a:prstGeom>
          <a:solidFill>
            <a:schemeClr val="bg1"/>
          </a:solidFill>
        </p:spPr>
        <p:txBody>
          <a:bodyPr wrap="square" rtlCol="0">
            <a:spAutoFit/>
          </a:bodyPr>
          <a:lstStyle>
            <a:defPPr>
              <a:defRPr lang="en-US"/>
            </a:defPPr>
            <a:lvl1pPr>
              <a:defRPr sz="800">
                <a:solidFill>
                  <a:schemeClr val="bg2">
                    <a:lumMod val="50000"/>
                  </a:schemeClr>
                </a:solidFill>
                <a:latin typeface="Arial" panose="020B0604020202020204" pitchFamily="34" charset="0"/>
                <a:cs typeface="Arial" panose="020B0604020202020204" pitchFamily="34" charset="0"/>
              </a:defRPr>
            </a:lvl1pPr>
          </a:lstStyle>
          <a:p>
            <a:r>
              <a:rPr lang="en-US"/>
              <a:t>02</a:t>
            </a:r>
          </a:p>
        </p:txBody>
      </p:sp>
      <p:sp>
        <p:nvSpPr>
          <p:cNvPr id="8" name="TextBox 7"/>
          <p:cNvSpPr txBox="1"/>
          <p:nvPr/>
        </p:nvSpPr>
        <p:spPr>
          <a:xfrm>
            <a:off x="1257300" y="2671385"/>
            <a:ext cx="411480" cy="215444"/>
          </a:xfrm>
          <a:prstGeom prst="rect">
            <a:avLst/>
          </a:prstGeom>
          <a:solidFill>
            <a:schemeClr val="bg1"/>
          </a:solidFill>
        </p:spPr>
        <p:txBody>
          <a:bodyPr wrap="square" rtlCol="0">
            <a:spAutoFit/>
          </a:bodyPr>
          <a:lstStyle>
            <a:defPPr>
              <a:defRPr lang="en-US"/>
            </a:defPPr>
            <a:lvl1pPr>
              <a:defRPr sz="800">
                <a:solidFill>
                  <a:schemeClr val="bg2">
                    <a:lumMod val="50000"/>
                  </a:schemeClr>
                </a:solidFill>
                <a:latin typeface="Arial" panose="020B0604020202020204" pitchFamily="34" charset="0"/>
                <a:cs typeface="Arial" panose="020B0604020202020204" pitchFamily="34" charset="0"/>
              </a:defRPr>
            </a:lvl1pPr>
          </a:lstStyle>
          <a:p>
            <a:r>
              <a:rPr lang="en-US"/>
              <a:t>03</a:t>
            </a:r>
          </a:p>
        </p:txBody>
      </p:sp>
      <p:sp>
        <p:nvSpPr>
          <p:cNvPr id="9" name="TextBox 8"/>
          <p:cNvSpPr txBox="1"/>
          <p:nvPr/>
        </p:nvSpPr>
        <p:spPr>
          <a:xfrm>
            <a:off x="1257300" y="3012750"/>
            <a:ext cx="411480" cy="215444"/>
          </a:xfrm>
          <a:prstGeom prst="rect">
            <a:avLst/>
          </a:prstGeom>
          <a:solidFill>
            <a:schemeClr val="bg1"/>
          </a:solidFill>
        </p:spPr>
        <p:txBody>
          <a:bodyPr wrap="square" rtlCol="0">
            <a:spAutoFit/>
          </a:bodyPr>
          <a:lstStyle>
            <a:defPPr>
              <a:defRPr lang="en-US"/>
            </a:defPPr>
            <a:lvl1pPr>
              <a:defRPr sz="800">
                <a:solidFill>
                  <a:schemeClr val="bg2">
                    <a:lumMod val="50000"/>
                  </a:schemeClr>
                </a:solidFill>
                <a:latin typeface="Arial" panose="020B0604020202020204" pitchFamily="34" charset="0"/>
                <a:cs typeface="Arial" panose="020B0604020202020204" pitchFamily="34" charset="0"/>
              </a:defRPr>
            </a:lvl1pPr>
          </a:lstStyle>
          <a:p>
            <a:r>
              <a:rPr lang="en-US"/>
              <a:t>04</a:t>
            </a:r>
          </a:p>
        </p:txBody>
      </p:sp>
      <p:sp>
        <p:nvSpPr>
          <p:cNvPr id="10" name="TextBox 9"/>
          <p:cNvSpPr txBox="1"/>
          <p:nvPr/>
        </p:nvSpPr>
        <p:spPr>
          <a:xfrm>
            <a:off x="1257300" y="3322988"/>
            <a:ext cx="411480" cy="215444"/>
          </a:xfrm>
          <a:prstGeom prst="rect">
            <a:avLst/>
          </a:prstGeom>
          <a:solidFill>
            <a:schemeClr val="bg1"/>
          </a:solidFill>
        </p:spPr>
        <p:txBody>
          <a:bodyPr wrap="square" rtlCol="0">
            <a:spAutoFit/>
          </a:bodyPr>
          <a:lstStyle>
            <a:defPPr>
              <a:defRPr lang="en-US"/>
            </a:defPPr>
            <a:lvl1pPr>
              <a:defRPr sz="800">
                <a:solidFill>
                  <a:schemeClr val="bg2">
                    <a:lumMod val="50000"/>
                  </a:schemeClr>
                </a:solidFill>
                <a:latin typeface="Arial" panose="020B0604020202020204" pitchFamily="34" charset="0"/>
                <a:cs typeface="Arial" panose="020B0604020202020204" pitchFamily="34" charset="0"/>
              </a:defRPr>
            </a:lvl1pPr>
          </a:lstStyle>
          <a:p>
            <a:r>
              <a:rPr lang="en-US"/>
              <a:t>05</a:t>
            </a:r>
          </a:p>
        </p:txBody>
      </p:sp>
      <p:sp>
        <p:nvSpPr>
          <p:cNvPr id="11" name="TextBox 10"/>
          <p:cNvSpPr txBox="1"/>
          <p:nvPr/>
        </p:nvSpPr>
        <p:spPr>
          <a:xfrm>
            <a:off x="1257300" y="3633226"/>
            <a:ext cx="411480" cy="215444"/>
          </a:xfrm>
          <a:prstGeom prst="rect">
            <a:avLst/>
          </a:prstGeom>
          <a:solidFill>
            <a:schemeClr val="bg1"/>
          </a:solidFill>
        </p:spPr>
        <p:txBody>
          <a:bodyPr wrap="square" rtlCol="0">
            <a:spAutoFit/>
          </a:bodyPr>
          <a:lstStyle>
            <a:defPPr>
              <a:defRPr lang="en-US"/>
            </a:defPPr>
            <a:lvl1pPr>
              <a:defRPr sz="800">
                <a:solidFill>
                  <a:schemeClr val="bg2">
                    <a:lumMod val="50000"/>
                  </a:schemeClr>
                </a:solidFill>
                <a:latin typeface="Arial" panose="020B0604020202020204" pitchFamily="34" charset="0"/>
                <a:cs typeface="Arial" panose="020B0604020202020204" pitchFamily="34" charset="0"/>
              </a:defRPr>
            </a:lvl1pPr>
          </a:lstStyle>
          <a:p>
            <a:r>
              <a:rPr lang="en-US"/>
              <a:t>06</a:t>
            </a:r>
          </a:p>
        </p:txBody>
      </p:sp>
      <p:grpSp>
        <p:nvGrpSpPr>
          <p:cNvPr id="17" name="Group 16"/>
          <p:cNvGrpSpPr/>
          <p:nvPr/>
        </p:nvGrpSpPr>
        <p:grpSpPr>
          <a:xfrm>
            <a:off x="1668780" y="845993"/>
            <a:ext cx="4799753" cy="1333305"/>
            <a:chOff x="1668780" y="845993"/>
            <a:chExt cx="4799753" cy="1333305"/>
          </a:xfrm>
        </p:grpSpPr>
        <p:grpSp>
          <p:nvGrpSpPr>
            <p:cNvPr id="12" name="Group 11"/>
            <p:cNvGrpSpPr/>
            <p:nvPr/>
          </p:nvGrpSpPr>
          <p:grpSpPr>
            <a:xfrm>
              <a:off x="1668780" y="845993"/>
              <a:ext cx="3830125" cy="1333305"/>
              <a:chOff x="5592972" y="1315951"/>
              <a:chExt cx="3830125" cy="1333305"/>
            </a:xfrm>
          </p:grpSpPr>
          <p:sp>
            <p:nvSpPr>
              <p:cNvPr id="13" name="TextBox 12"/>
              <p:cNvSpPr txBox="1"/>
              <p:nvPr/>
            </p:nvSpPr>
            <p:spPr>
              <a:xfrm>
                <a:off x="6015882" y="1315951"/>
                <a:ext cx="3407215" cy="308418"/>
              </a:xfrm>
              <a:prstGeom prst="rect">
                <a:avLst/>
              </a:prstGeom>
              <a:noFill/>
              <a:ln>
                <a:solidFill>
                  <a:schemeClr val="tx1"/>
                </a:solidFill>
              </a:ln>
            </p:spPr>
            <p:txBody>
              <a:bodyPr wrap="none" rtlCol="0">
                <a:spAutoFit/>
              </a:bodyPr>
              <a:lstStyle/>
              <a:p>
                <a:r>
                  <a:rPr lang="en-US"/>
                  <a:t>View success rates by your unique sections</a:t>
                </a:r>
              </a:p>
            </p:txBody>
          </p:sp>
          <p:cxnSp>
            <p:nvCxnSpPr>
              <p:cNvPr id="14" name="Straight Arrow Connector 13"/>
              <p:cNvCxnSpPr>
                <a:endCxn id="6" idx="3"/>
              </p:cNvCxnSpPr>
              <p:nvPr/>
            </p:nvCxnSpPr>
            <p:spPr>
              <a:xfrm flipH="1">
                <a:off x="5592972" y="1638358"/>
                <a:ext cx="727288" cy="1010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4183381" y="1154411"/>
              <a:ext cx="2285152" cy="917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906081" y="3430710"/>
            <a:ext cx="4044119" cy="1543144"/>
            <a:chOff x="3330771" y="-379290"/>
            <a:chExt cx="4044119" cy="1543144"/>
          </a:xfrm>
        </p:grpSpPr>
        <p:grpSp>
          <p:nvGrpSpPr>
            <p:cNvPr id="19" name="Group 18"/>
            <p:cNvGrpSpPr/>
            <p:nvPr/>
          </p:nvGrpSpPr>
          <p:grpSpPr>
            <a:xfrm>
              <a:off x="3330771" y="-69052"/>
              <a:ext cx="4044119" cy="1232906"/>
              <a:chOff x="7254963" y="400906"/>
              <a:chExt cx="4044119" cy="1232906"/>
            </a:xfrm>
          </p:grpSpPr>
          <p:sp>
            <p:nvSpPr>
              <p:cNvPr id="21" name="TextBox 20"/>
              <p:cNvSpPr txBox="1"/>
              <p:nvPr/>
            </p:nvSpPr>
            <p:spPr>
              <a:xfrm>
                <a:off x="7254963" y="1325394"/>
                <a:ext cx="2839752" cy="308418"/>
              </a:xfrm>
              <a:prstGeom prst="rect">
                <a:avLst/>
              </a:prstGeom>
              <a:noFill/>
              <a:ln>
                <a:solidFill>
                  <a:schemeClr val="tx1"/>
                </a:solidFill>
              </a:ln>
            </p:spPr>
            <p:txBody>
              <a:bodyPr wrap="none" rtlCol="0">
                <a:spAutoFit/>
              </a:bodyPr>
              <a:lstStyle/>
              <a:p>
                <a:r>
                  <a:rPr lang="en-US"/>
                  <a:t>Compare withdraw rates by sections</a:t>
                </a:r>
              </a:p>
            </p:txBody>
          </p:sp>
          <p:cxnSp>
            <p:nvCxnSpPr>
              <p:cNvPr id="22" name="Straight Arrow Connector 21"/>
              <p:cNvCxnSpPr/>
              <p:nvPr/>
            </p:nvCxnSpPr>
            <p:spPr>
              <a:xfrm flipV="1">
                <a:off x="9097749" y="400906"/>
                <a:ext cx="2201333" cy="913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V="1">
              <a:off x="4411981" y="-379290"/>
              <a:ext cx="2962909" cy="12234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537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9680" y="2019300"/>
            <a:ext cx="411480" cy="1798320"/>
          </a:xfrm>
          <a:prstGeom prst="rect">
            <a:avLst/>
          </a:prstGeom>
          <a:solidFill>
            <a:schemeClr val="accent2"/>
          </a:solidFill>
        </p:spPr>
        <p:txBody>
          <a:bodyPr wrap="square" rtlCol="0">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4788"/>
            <a:ext cx="9144000" cy="3529263"/>
          </a:xfrm>
          <a:prstGeom prst="rect">
            <a:avLst/>
          </a:prstGeom>
        </p:spPr>
      </p:pic>
      <p:grpSp>
        <p:nvGrpSpPr>
          <p:cNvPr id="4" name="Group 3"/>
          <p:cNvGrpSpPr/>
          <p:nvPr/>
        </p:nvGrpSpPr>
        <p:grpSpPr>
          <a:xfrm>
            <a:off x="1979718" y="351723"/>
            <a:ext cx="5223949" cy="1600645"/>
            <a:chOff x="1476375" y="845993"/>
            <a:chExt cx="5223949" cy="1600645"/>
          </a:xfrm>
        </p:grpSpPr>
        <p:grpSp>
          <p:nvGrpSpPr>
            <p:cNvPr id="5" name="Group 4"/>
            <p:cNvGrpSpPr/>
            <p:nvPr/>
          </p:nvGrpSpPr>
          <p:grpSpPr>
            <a:xfrm>
              <a:off x="1476375" y="845993"/>
              <a:ext cx="5223949" cy="1600645"/>
              <a:chOff x="5400567" y="1315951"/>
              <a:chExt cx="5223949" cy="1600645"/>
            </a:xfrm>
          </p:grpSpPr>
          <p:sp>
            <p:nvSpPr>
              <p:cNvPr id="8" name="TextBox 7"/>
              <p:cNvSpPr txBox="1"/>
              <p:nvPr/>
            </p:nvSpPr>
            <p:spPr>
              <a:xfrm>
                <a:off x="6015882" y="1315951"/>
                <a:ext cx="4608634" cy="308418"/>
              </a:xfrm>
              <a:prstGeom prst="rect">
                <a:avLst/>
              </a:prstGeom>
              <a:noFill/>
              <a:ln>
                <a:solidFill>
                  <a:schemeClr val="tx1"/>
                </a:solidFill>
              </a:ln>
            </p:spPr>
            <p:txBody>
              <a:bodyPr wrap="none" rtlCol="0">
                <a:spAutoFit/>
              </a:bodyPr>
              <a:lstStyle/>
              <a:p>
                <a:r>
                  <a:rPr lang="en-US"/>
                  <a:t>Compare success rates by race/ethnicity and other variables.</a:t>
                </a:r>
              </a:p>
            </p:txBody>
          </p:sp>
          <p:cxnSp>
            <p:nvCxnSpPr>
              <p:cNvPr id="9" name="Straight Arrow Connector 8"/>
              <p:cNvCxnSpPr/>
              <p:nvPr/>
            </p:nvCxnSpPr>
            <p:spPr>
              <a:xfrm flipH="1">
                <a:off x="5400567" y="1638358"/>
                <a:ext cx="919693" cy="1278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Straight Arrow Connector 6"/>
            <p:cNvCxnSpPr/>
            <p:nvPr/>
          </p:nvCxnSpPr>
          <p:spPr>
            <a:xfrm>
              <a:off x="4183381" y="1154411"/>
              <a:ext cx="1812930" cy="1292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07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596" y="0"/>
            <a:ext cx="5103683" cy="833717"/>
          </a:xfrm>
        </p:spPr>
        <p:txBody>
          <a:bodyPr/>
          <a:lstStyle/>
          <a:p>
            <a:r>
              <a:rPr lang="en-US"/>
              <a:t>Disproportionate Impact Tool</a:t>
            </a:r>
          </a:p>
        </p:txBody>
      </p:sp>
      <p:pic>
        <p:nvPicPr>
          <p:cNvPr id="6" name="Picture 5">
            <a:extLst>
              <a:ext uri="{FF2B5EF4-FFF2-40B4-BE49-F238E27FC236}">
                <a16:creationId xmlns:a16="http://schemas.microsoft.com/office/drawing/2014/main" id="{1748B167-B015-4397-A8FB-DA326ECE006B}"/>
              </a:ext>
            </a:extLst>
          </p:cNvPr>
          <p:cNvPicPr>
            <a:picLocks noChangeAspect="1"/>
          </p:cNvPicPr>
          <p:nvPr/>
        </p:nvPicPr>
        <p:blipFill>
          <a:blip r:embed="rId3"/>
          <a:stretch>
            <a:fillRect/>
          </a:stretch>
        </p:blipFill>
        <p:spPr>
          <a:xfrm>
            <a:off x="336665" y="833717"/>
            <a:ext cx="8470669" cy="4593386"/>
          </a:xfrm>
          <a:prstGeom prst="rect">
            <a:avLst/>
          </a:prstGeom>
        </p:spPr>
      </p:pic>
      <p:sp>
        <p:nvSpPr>
          <p:cNvPr id="11" name="TextBox 10">
            <a:extLst>
              <a:ext uri="{FF2B5EF4-FFF2-40B4-BE49-F238E27FC236}">
                <a16:creationId xmlns:a16="http://schemas.microsoft.com/office/drawing/2014/main" id="{229682B9-C734-4F85-A6BE-B03F1257574B}"/>
              </a:ext>
            </a:extLst>
          </p:cNvPr>
          <p:cNvSpPr txBox="1"/>
          <p:nvPr/>
        </p:nvSpPr>
        <p:spPr>
          <a:xfrm>
            <a:off x="6941127" y="5447461"/>
            <a:ext cx="4572000" cy="308418"/>
          </a:xfrm>
          <a:prstGeom prst="rect">
            <a:avLst/>
          </a:prstGeom>
          <a:noFill/>
        </p:spPr>
        <p:txBody>
          <a:bodyPr wrap="square">
            <a:spAutoFit/>
          </a:bodyPr>
          <a:lstStyle/>
          <a:p>
            <a:r>
              <a:rPr lang="en-US">
                <a:hlinkClick r:id="rId4"/>
              </a:rPr>
              <a:t>http://bit.ly/DITool</a:t>
            </a:r>
            <a:r>
              <a:rPr lang="en-US"/>
              <a:t> </a:t>
            </a:r>
          </a:p>
        </p:txBody>
      </p:sp>
    </p:spTree>
    <p:extLst>
      <p:ext uri="{BB962C8B-B14F-4D97-AF65-F5344CB8AC3E}">
        <p14:creationId xmlns:p14="http://schemas.microsoft.com/office/powerpoint/2010/main" val="211813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3143" y="55873"/>
            <a:ext cx="5103683" cy="833717"/>
          </a:xfrm>
        </p:spPr>
        <p:txBody>
          <a:bodyPr/>
          <a:lstStyle/>
          <a:p>
            <a:r>
              <a:rPr lang="en-US" err="1"/>
              <a:t>Jamboard</a:t>
            </a:r>
            <a:r>
              <a:rPr lang="en-US"/>
              <a:t> #3 and #4</a:t>
            </a:r>
          </a:p>
        </p:txBody>
      </p:sp>
      <p:sp>
        <p:nvSpPr>
          <p:cNvPr id="2" name="Title 1">
            <a:extLst>
              <a:ext uri="{FF2B5EF4-FFF2-40B4-BE49-F238E27FC236}">
                <a16:creationId xmlns:a16="http://schemas.microsoft.com/office/drawing/2014/main" id="{997C5CC2-A5DF-4A71-A363-CBF8F02A41DA}"/>
              </a:ext>
            </a:extLst>
          </p:cNvPr>
          <p:cNvSpPr txBox="1">
            <a:spLocks/>
          </p:cNvSpPr>
          <p:nvPr/>
        </p:nvSpPr>
        <p:spPr>
          <a:xfrm>
            <a:off x="432407" y="1382271"/>
            <a:ext cx="8512233" cy="318272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a:spcBef>
                <a:spcPts val="0"/>
              </a:spcBef>
            </a:pPr>
            <a:r>
              <a:rPr lang="en-US" sz="2800">
                <a:solidFill>
                  <a:srgbClr val="000000"/>
                </a:solidFill>
                <a:latin typeface="Arial"/>
                <a:ea typeface="+mn-ea"/>
                <a:cs typeface="Arial"/>
              </a:rPr>
              <a:t>Let's head back over to the </a:t>
            </a:r>
            <a:r>
              <a:rPr lang="en-US" sz="2800" err="1">
                <a:solidFill>
                  <a:srgbClr val="000000"/>
                </a:solidFill>
                <a:latin typeface="Arial"/>
                <a:ea typeface="+mn-ea"/>
                <a:cs typeface="Arial"/>
              </a:rPr>
              <a:t>Jamboard</a:t>
            </a:r>
            <a:r>
              <a:rPr lang="en-US" sz="2800">
                <a:solidFill>
                  <a:srgbClr val="000000"/>
                </a:solidFill>
                <a:latin typeface="Arial"/>
                <a:ea typeface="+mn-ea"/>
                <a:cs typeface="Arial"/>
              </a:rPr>
              <a:t> for additional interactive collaboration: </a:t>
            </a:r>
            <a:br>
              <a:rPr lang="en-US" sz="2800">
                <a:latin typeface="Arial" panose="020B0604020202020204" pitchFamily="34" charset="0"/>
                <a:ea typeface="+mn-ea"/>
                <a:cs typeface="+mn-cs"/>
              </a:rPr>
            </a:br>
            <a:br>
              <a:rPr lang="en-US" sz="1050" b="0"/>
            </a:br>
            <a:br>
              <a:rPr lang="en-US" sz="1050"/>
            </a:br>
            <a:br>
              <a:rPr lang="en-US" sz="1600"/>
            </a:br>
            <a:endParaRPr lang="en-US" sz="3200">
              <a:solidFill>
                <a:schemeClr val="tx1"/>
              </a:solidFill>
              <a:latin typeface="+mn-lt"/>
              <a:ea typeface="+mn-ea"/>
              <a:cs typeface="Calibri"/>
            </a:endParaRPr>
          </a:p>
        </p:txBody>
      </p:sp>
      <p:sp>
        <p:nvSpPr>
          <p:cNvPr id="5" name="TextBox 4">
            <a:extLst>
              <a:ext uri="{FF2B5EF4-FFF2-40B4-BE49-F238E27FC236}">
                <a16:creationId xmlns:a16="http://schemas.microsoft.com/office/drawing/2014/main" id="{8E26CDEF-8953-41AF-B6EC-FC9F327579ED}"/>
              </a:ext>
            </a:extLst>
          </p:cNvPr>
          <p:cNvSpPr txBox="1"/>
          <p:nvPr/>
        </p:nvSpPr>
        <p:spPr>
          <a:xfrm>
            <a:off x="1718842" y="3005309"/>
            <a:ext cx="5624770" cy="646331"/>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hlinkClick r:id="rId3"/>
              </a:rPr>
              <a:t>Enter response</a:t>
            </a:r>
            <a:r>
              <a:rPr lang="en-US" sz="1400">
                <a:cs typeface="Calibri"/>
              </a:rPr>
              <a:t> or copy and paste the link:</a:t>
            </a:r>
            <a:endParaRPr lang="en-US"/>
          </a:p>
          <a:p>
            <a:r>
              <a:rPr lang="en-US" sz="1100">
                <a:ea typeface="+mn-lt"/>
                <a:cs typeface="+mn-lt"/>
              </a:rPr>
              <a:t>https://jamboard.google.com/d/1bYienRZdQmxUAibj14uFYxxm8AuuNztPNj8Bz4EoTYA/edit?usp=sharing</a:t>
            </a:r>
            <a:endParaRPr lang="en-US" sz="1100">
              <a:cs typeface="Calibri"/>
            </a:endParaRPr>
          </a:p>
        </p:txBody>
      </p:sp>
    </p:spTree>
    <p:extLst>
      <p:ext uri="{BB962C8B-B14F-4D97-AF65-F5344CB8AC3E}">
        <p14:creationId xmlns:p14="http://schemas.microsoft.com/office/powerpoint/2010/main" val="259627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473825" y="2510066"/>
            <a:ext cx="5644342" cy="833717"/>
          </a:xfrm>
        </p:spPr>
        <p:txBody>
          <a:bodyPr>
            <a:noAutofit/>
          </a:bodyPr>
          <a:lstStyle/>
          <a:p>
            <a:pPr rtl="0">
              <a:spcBef>
                <a:spcPts val="0"/>
              </a:spcBef>
              <a:spcAft>
                <a:spcPts val="0"/>
              </a:spcAft>
            </a:pPr>
            <a:r>
              <a:rPr lang="en-US" sz="2800" b="1" i="0" u="none" strike="noStrike">
                <a:solidFill>
                  <a:srgbClr val="000000"/>
                </a:solidFill>
                <a:effectLst/>
                <a:latin typeface="Arial" panose="020B0604020202020204" pitchFamily="34" charset="0"/>
              </a:rPr>
              <a:t>Acknowledging the Challenges and Resource Needs to Do the Work</a:t>
            </a:r>
            <a:endParaRPr lang="en-US" sz="2800">
              <a:solidFill>
                <a:schemeClr val="tx1"/>
              </a:solidFill>
              <a:latin typeface="+mn-lt"/>
              <a:ea typeface="+mn-ea"/>
              <a:cs typeface="+mn-cs"/>
            </a:endParaRPr>
          </a:p>
        </p:txBody>
      </p:sp>
    </p:spTree>
    <p:extLst>
      <p:ext uri="{BB962C8B-B14F-4D97-AF65-F5344CB8AC3E}">
        <p14:creationId xmlns:p14="http://schemas.microsoft.com/office/powerpoint/2010/main" val="47761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473825" y="2510066"/>
            <a:ext cx="5644342" cy="833717"/>
          </a:xfrm>
        </p:spPr>
        <p:txBody>
          <a:bodyPr>
            <a:noAutofit/>
          </a:bodyPr>
          <a:lstStyle/>
          <a:p>
            <a:pPr rtl="0">
              <a:spcBef>
                <a:spcPts val="0"/>
              </a:spcBef>
              <a:spcAft>
                <a:spcPts val="0"/>
              </a:spcAft>
            </a:pPr>
            <a:r>
              <a:rPr lang="en-US" sz="2800">
                <a:solidFill>
                  <a:srgbClr val="000000"/>
                </a:solidFill>
                <a:latin typeface="Arial" panose="020B0604020202020204" pitchFamily="34" charset="0"/>
                <a:ea typeface="+mn-ea"/>
                <a:cs typeface="+mn-cs"/>
              </a:rPr>
              <a:t>Objective and Problem Statement</a:t>
            </a:r>
            <a:endParaRPr lang="en-US" sz="2800">
              <a:solidFill>
                <a:schemeClr val="tx1"/>
              </a:solidFill>
              <a:latin typeface="+mn-lt"/>
              <a:ea typeface="+mn-ea"/>
              <a:cs typeface="+mn-cs"/>
            </a:endParaRPr>
          </a:p>
        </p:txBody>
      </p:sp>
    </p:spTree>
    <p:extLst>
      <p:ext uri="{BB962C8B-B14F-4D97-AF65-F5344CB8AC3E}">
        <p14:creationId xmlns:p14="http://schemas.microsoft.com/office/powerpoint/2010/main" val="121187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0054" y="1736"/>
            <a:ext cx="3048117" cy="833717"/>
          </a:xfrm>
        </p:spPr>
        <p:txBody>
          <a:bodyPr/>
          <a:lstStyle/>
          <a:p>
            <a:r>
              <a:rPr lang="en-US" err="1">
                <a:cs typeface="Calibri Light"/>
              </a:rPr>
              <a:t>Jamboard</a:t>
            </a:r>
            <a:r>
              <a:rPr lang="en-US">
                <a:cs typeface="Calibri Light"/>
              </a:rPr>
              <a:t> #5</a:t>
            </a:r>
          </a:p>
        </p:txBody>
      </p:sp>
      <p:sp>
        <p:nvSpPr>
          <p:cNvPr id="2" name="TextBox 1">
            <a:extLst>
              <a:ext uri="{FF2B5EF4-FFF2-40B4-BE49-F238E27FC236}">
                <a16:creationId xmlns:a16="http://schemas.microsoft.com/office/drawing/2014/main" id="{B4EB51D8-B062-4713-83A1-96862C2EC521}"/>
              </a:ext>
            </a:extLst>
          </p:cNvPr>
          <p:cNvSpPr txBox="1"/>
          <p:nvPr/>
        </p:nvSpPr>
        <p:spPr>
          <a:xfrm>
            <a:off x="1670926" y="2925491"/>
            <a:ext cx="5624770" cy="646331"/>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hlinkClick r:id="rId3"/>
              </a:rPr>
              <a:t>Enter response</a:t>
            </a:r>
            <a:r>
              <a:rPr lang="en-US" sz="1400">
                <a:cs typeface="Calibri"/>
              </a:rPr>
              <a:t> or copy and paste the link:</a:t>
            </a:r>
            <a:endParaRPr lang="en-US"/>
          </a:p>
          <a:p>
            <a:r>
              <a:rPr lang="en-US" sz="1100">
                <a:ea typeface="+mn-lt"/>
                <a:cs typeface="+mn-lt"/>
              </a:rPr>
              <a:t>https://jamboard.google.com/d/1bYienRZdQmxUAibj14uFYxxm8AuuNztPNj8Bz4EoTYA/edit?usp=sharing</a:t>
            </a:r>
            <a:endParaRPr lang="en-US" sz="1100">
              <a:cs typeface="Calibri"/>
            </a:endParaRPr>
          </a:p>
        </p:txBody>
      </p:sp>
      <p:sp>
        <p:nvSpPr>
          <p:cNvPr id="5" name="Title 1">
            <a:extLst>
              <a:ext uri="{FF2B5EF4-FFF2-40B4-BE49-F238E27FC236}">
                <a16:creationId xmlns:a16="http://schemas.microsoft.com/office/drawing/2014/main" id="{EB53786B-7C19-48AC-823C-E917F644A742}"/>
              </a:ext>
            </a:extLst>
          </p:cNvPr>
          <p:cNvSpPr txBox="1">
            <a:spLocks/>
          </p:cNvSpPr>
          <p:nvPr/>
        </p:nvSpPr>
        <p:spPr>
          <a:xfrm>
            <a:off x="456365" y="1294471"/>
            <a:ext cx="8512233" cy="318272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a:spcBef>
                <a:spcPts val="0"/>
              </a:spcBef>
            </a:pPr>
            <a:r>
              <a:rPr lang="en-US" sz="2800">
                <a:solidFill>
                  <a:srgbClr val="000000"/>
                </a:solidFill>
                <a:latin typeface="Arial"/>
                <a:ea typeface="+mn-ea"/>
                <a:cs typeface="Arial"/>
              </a:rPr>
              <a:t>Let's head to the </a:t>
            </a:r>
            <a:r>
              <a:rPr lang="en-US" sz="2800" err="1">
                <a:solidFill>
                  <a:srgbClr val="000000"/>
                </a:solidFill>
                <a:latin typeface="Arial"/>
                <a:ea typeface="+mn-ea"/>
                <a:cs typeface="Arial"/>
              </a:rPr>
              <a:t>Jamboard</a:t>
            </a:r>
            <a:r>
              <a:rPr lang="en-US" sz="2800">
                <a:solidFill>
                  <a:srgbClr val="000000"/>
                </a:solidFill>
                <a:latin typeface="Arial"/>
                <a:ea typeface="+mn-ea"/>
                <a:cs typeface="Arial"/>
              </a:rPr>
              <a:t> for the last interactive discussion: </a:t>
            </a:r>
            <a:br>
              <a:rPr lang="en-US" sz="2800">
                <a:latin typeface="Arial" panose="020B0604020202020204" pitchFamily="34" charset="0"/>
                <a:ea typeface="+mn-ea"/>
                <a:cs typeface="+mn-cs"/>
              </a:rPr>
            </a:br>
            <a:br>
              <a:rPr lang="en-US" sz="1050" b="0"/>
            </a:br>
            <a:br>
              <a:rPr lang="en-US" sz="1050"/>
            </a:br>
            <a:br>
              <a:rPr lang="en-US" sz="1600"/>
            </a:br>
            <a:endParaRPr lang="en-US" sz="3200">
              <a:solidFill>
                <a:schemeClr val="tx1"/>
              </a:solidFill>
              <a:latin typeface="+mn-lt"/>
              <a:ea typeface="+mn-ea"/>
              <a:cs typeface="Calibri"/>
            </a:endParaRPr>
          </a:p>
        </p:txBody>
      </p:sp>
    </p:spTree>
    <p:extLst>
      <p:ext uri="{BB962C8B-B14F-4D97-AF65-F5344CB8AC3E}">
        <p14:creationId xmlns:p14="http://schemas.microsoft.com/office/powerpoint/2010/main" val="21512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53" y="1397285"/>
            <a:ext cx="7109293" cy="3676520"/>
          </a:xfrm>
          <a:prstGeom prst="rect">
            <a:avLst/>
          </a:prstGeom>
        </p:spPr>
      </p:pic>
      <p:sp>
        <p:nvSpPr>
          <p:cNvPr id="5" name="TextBox 4"/>
          <p:cNvSpPr txBox="1"/>
          <p:nvPr/>
        </p:nvSpPr>
        <p:spPr>
          <a:xfrm>
            <a:off x="6191683" y="1586261"/>
            <a:ext cx="1838901" cy="1446550"/>
          </a:xfrm>
          <a:prstGeom prst="rect">
            <a:avLst/>
          </a:prstGeom>
          <a:noFill/>
        </p:spPr>
        <p:txBody>
          <a:bodyPr wrap="none" rtlCol="0">
            <a:spAutoFit/>
          </a:bodyPr>
          <a:lstStyle/>
          <a:p>
            <a:r>
              <a:rPr lang="en-US" sz="2800" b="1">
                <a:solidFill>
                  <a:schemeClr val="bg1"/>
                </a:solidFill>
                <a:effectLst>
                  <a:glow rad="63500">
                    <a:schemeClr val="tx1">
                      <a:alpha val="30000"/>
                    </a:schemeClr>
                  </a:glow>
                </a:effectLst>
              </a:rPr>
              <a:t>Thank You!</a:t>
            </a:r>
          </a:p>
          <a:p>
            <a:endParaRPr lang="en-US" sz="2400" b="1">
              <a:solidFill>
                <a:schemeClr val="bg1"/>
              </a:solidFill>
              <a:effectLst>
                <a:glow rad="63500">
                  <a:schemeClr val="tx1">
                    <a:alpha val="30000"/>
                  </a:schemeClr>
                </a:glow>
              </a:effectLst>
            </a:endParaRPr>
          </a:p>
          <a:p>
            <a:pPr marL="642366" lvl="1" indent="-285750">
              <a:buFontTx/>
              <a:buChar char="-"/>
            </a:pPr>
            <a:endParaRPr lang="en-US" sz="1800" b="1">
              <a:solidFill>
                <a:schemeClr val="bg1"/>
              </a:solidFill>
              <a:effectLst>
                <a:glow rad="63500">
                  <a:schemeClr val="tx1">
                    <a:alpha val="30000"/>
                  </a:schemeClr>
                </a:glow>
              </a:effectLst>
            </a:endParaRPr>
          </a:p>
          <a:p>
            <a:pPr marL="642366" lvl="1" indent="-285750">
              <a:buFontTx/>
              <a:buChar char="-"/>
            </a:pPr>
            <a:endParaRPr lang="en-US" sz="1800" b="1">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65132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473825" y="2825950"/>
            <a:ext cx="8196350" cy="833717"/>
          </a:xfrm>
        </p:spPr>
        <p:txBody>
          <a:bodyPr>
            <a:noAutofit/>
          </a:bodyPr>
          <a:lstStyle/>
          <a:p>
            <a:pPr rtl="0">
              <a:spcBef>
                <a:spcPts val="0"/>
              </a:spcBef>
              <a:spcAft>
                <a:spcPts val="0"/>
              </a:spcAft>
            </a:pPr>
            <a:r>
              <a:rPr lang="en-US" sz="1800" b="1" i="0" u="none" strike="noStrike">
                <a:solidFill>
                  <a:srgbClr val="000000"/>
                </a:solidFill>
                <a:effectLst/>
                <a:latin typeface="Arial" panose="020B0604020202020204" pitchFamily="34" charset="0"/>
              </a:rPr>
              <a:t>Objective</a:t>
            </a:r>
            <a:r>
              <a:rPr lang="en-US" sz="1800" b="0" i="0" u="none" strike="noStrike">
                <a:solidFill>
                  <a:srgbClr val="000000"/>
                </a:solidFill>
                <a:effectLst/>
                <a:latin typeface="Arial" panose="020B0604020202020204" pitchFamily="34" charset="0"/>
              </a:rPr>
              <a:t>: How do we use </a:t>
            </a:r>
            <a:r>
              <a:rPr lang="en-US" sz="1800" b="0" u="sng" strike="noStrike">
                <a:solidFill>
                  <a:srgbClr val="000000"/>
                </a:solidFill>
                <a:effectLst/>
                <a:latin typeface="Arial" panose="020B0604020202020204" pitchFamily="34" charset="0"/>
              </a:rPr>
              <a:t>meaningful </a:t>
            </a:r>
            <a:r>
              <a:rPr lang="en-US" sz="1800" b="0" i="0" u="sng" strike="noStrike">
                <a:solidFill>
                  <a:srgbClr val="000000"/>
                </a:solidFill>
                <a:effectLst/>
                <a:latin typeface="Arial" panose="020B0604020202020204" pitchFamily="34" charset="0"/>
              </a:rPr>
              <a:t>assessments </a:t>
            </a:r>
            <a:r>
              <a:rPr lang="en-US" sz="1800" b="0" i="0" u="none" strike="noStrike">
                <a:solidFill>
                  <a:srgbClr val="000000"/>
                </a:solidFill>
                <a:effectLst/>
                <a:latin typeface="Arial" panose="020B0604020202020204" pitchFamily="34" charset="0"/>
              </a:rPr>
              <a:t>of our classroom practices to address success rates to increase successful outcomes for Black/African American, Latinx and </a:t>
            </a:r>
            <a:r>
              <a:rPr lang="en-US" sz="1800" b="0" i="0" u="none" strike="noStrike" err="1">
                <a:solidFill>
                  <a:srgbClr val="000000"/>
                </a:solidFill>
                <a:effectLst/>
                <a:latin typeface="Arial" panose="020B0604020202020204" pitchFamily="34" charset="0"/>
              </a:rPr>
              <a:t>Filipinx</a:t>
            </a:r>
            <a:r>
              <a:rPr lang="en-US" sz="1800" b="0" i="0" u="none" strike="noStrike">
                <a:solidFill>
                  <a:srgbClr val="000000"/>
                </a:solidFill>
                <a:effectLst/>
                <a:latin typeface="Arial" panose="020B0604020202020204" pitchFamily="34" charset="0"/>
              </a:rPr>
              <a:t> groups? </a:t>
            </a:r>
            <a:br>
              <a:rPr lang="en-US" sz="1600" b="0">
                <a:effectLst/>
              </a:rPr>
            </a:br>
            <a:br>
              <a:rPr lang="en-US" sz="1600" b="0">
                <a:effectLst/>
              </a:rPr>
            </a:br>
            <a:r>
              <a:rPr lang="en-US" sz="1800" b="1" i="0" u="none" strike="noStrike">
                <a:solidFill>
                  <a:srgbClr val="000000"/>
                </a:solidFill>
                <a:effectLst/>
                <a:latin typeface="Arial" panose="020B0604020202020204" pitchFamily="34" charset="0"/>
              </a:rPr>
              <a:t>Problem statement</a:t>
            </a:r>
            <a:r>
              <a:rPr lang="en-US" sz="1800" b="0" i="0" u="none" strike="noStrike">
                <a:solidFill>
                  <a:srgbClr val="000000"/>
                </a:solidFill>
                <a:effectLst/>
                <a:latin typeface="Arial" panose="020B0604020202020204" pitchFamily="34" charset="0"/>
              </a:rPr>
              <a:t>: Too few students of color, specifically Black/African American, Latinx and </a:t>
            </a:r>
            <a:r>
              <a:rPr lang="en-US" sz="1800" b="0" i="0" u="none" strike="noStrike" err="1">
                <a:solidFill>
                  <a:srgbClr val="000000"/>
                </a:solidFill>
                <a:effectLst/>
                <a:latin typeface="Arial" panose="020B0604020202020204" pitchFamily="34" charset="0"/>
              </a:rPr>
              <a:t>Filipinx</a:t>
            </a:r>
            <a:r>
              <a:rPr lang="en-US" sz="1800" b="0" i="0" u="none" strike="noStrike">
                <a:solidFill>
                  <a:srgbClr val="000000"/>
                </a:solidFill>
                <a:effectLst/>
                <a:latin typeface="Arial" panose="020B0604020202020204" pitchFamily="34" charset="0"/>
              </a:rPr>
              <a:t> students, are successfully completing their courses.  Collegewide success rates in 2018-19 for these student groups was 69% compared to 83% for White and Asian students. These long-standing equity gaps demand a close examination of how faculty can re-evaluate their practices so all students learn </a:t>
            </a:r>
            <a:r>
              <a:rPr lang="en-US" sz="1800" b="0" i="1" u="none" strike="noStrike">
                <a:solidFill>
                  <a:srgbClr val="000000"/>
                </a:solidFill>
                <a:effectLst/>
                <a:latin typeface="Arial" panose="020B0604020202020204" pitchFamily="34" charset="0"/>
              </a:rPr>
              <a:t>and</a:t>
            </a:r>
            <a:r>
              <a:rPr lang="en-US" sz="1800" b="0" i="0" u="none" strike="noStrike">
                <a:solidFill>
                  <a:srgbClr val="000000"/>
                </a:solidFill>
                <a:effectLst/>
                <a:latin typeface="Arial" panose="020B0604020202020204" pitchFamily="34" charset="0"/>
              </a:rPr>
              <a:t> succeed.</a:t>
            </a:r>
            <a:br>
              <a:rPr lang="en-US" sz="1600" b="0">
                <a:effectLst/>
              </a:rPr>
            </a:br>
            <a:br>
              <a:rPr lang="en-US" sz="1600"/>
            </a:br>
            <a:endParaRPr lang="en-US" sz="3200">
              <a:solidFill>
                <a:schemeClr val="tx1"/>
              </a:solidFill>
              <a:latin typeface="+mn-lt"/>
              <a:ea typeface="+mn-ea"/>
              <a:cs typeface="+mn-cs"/>
            </a:endParaRPr>
          </a:p>
        </p:txBody>
      </p:sp>
    </p:spTree>
    <p:extLst>
      <p:ext uri="{BB962C8B-B14F-4D97-AF65-F5344CB8AC3E}">
        <p14:creationId xmlns:p14="http://schemas.microsoft.com/office/powerpoint/2010/main" val="311426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473825" y="2510066"/>
            <a:ext cx="5644342" cy="833717"/>
          </a:xfrm>
        </p:spPr>
        <p:txBody>
          <a:bodyPr>
            <a:noAutofit/>
          </a:bodyPr>
          <a:lstStyle/>
          <a:p>
            <a:pPr rtl="0">
              <a:spcBef>
                <a:spcPts val="0"/>
              </a:spcBef>
              <a:spcAft>
                <a:spcPts val="0"/>
              </a:spcAft>
            </a:pPr>
            <a:r>
              <a:rPr lang="en-US" sz="2800">
                <a:solidFill>
                  <a:srgbClr val="000000"/>
                </a:solidFill>
                <a:latin typeface="Arial" panose="020B0604020202020204" pitchFamily="34" charset="0"/>
                <a:ea typeface="+mn-ea"/>
                <a:cs typeface="+mn-cs"/>
              </a:rPr>
              <a:t>Factors to Consider when Exploring Student Success and Equity Gaps</a:t>
            </a:r>
            <a:endParaRPr lang="en-US" sz="2800">
              <a:solidFill>
                <a:schemeClr val="tx1"/>
              </a:solidFill>
              <a:latin typeface="+mn-lt"/>
              <a:ea typeface="+mn-ea"/>
              <a:cs typeface="+mn-cs"/>
            </a:endParaRPr>
          </a:p>
        </p:txBody>
      </p:sp>
    </p:spTree>
    <p:extLst>
      <p:ext uri="{BB962C8B-B14F-4D97-AF65-F5344CB8AC3E}">
        <p14:creationId xmlns:p14="http://schemas.microsoft.com/office/powerpoint/2010/main" val="228602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232757" y="1637608"/>
            <a:ext cx="8512233" cy="3973483"/>
          </a:xfrm>
        </p:spPr>
        <p:txBody>
          <a:bodyPr>
            <a:noAutofit/>
          </a:bodyPr>
          <a:lstStyle/>
          <a:p>
            <a:pPr>
              <a:spcBef>
                <a:spcPts val="0"/>
              </a:spcBef>
            </a:pPr>
            <a:r>
              <a:rPr lang="en-US" sz="1800" i="0" u="none" strike="noStrike">
                <a:solidFill>
                  <a:srgbClr val="000000"/>
                </a:solidFill>
                <a:effectLst/>
                <a:latin typeface="Calibri"/>
                <a:cs typeface="Calibri"/>
              </a:rPr>
              <a:t>1. Academic skills that students bring with them to the classroom: </a:t>
            </a:r>
            <a:br>
              <a:rPr lang="en-US" sz="1800" b="0" i="0" u="none" strike="noStrike">
                <a:effectLst/>
                <a:latin typeface="Calibri" panose="020F0502020204030204" pitchFamily="34" charset="0"/>
              </a:rPr>
            </a:br>
            <a:br>
              <a:rPr lang="en-US" sz="1800" b="0" i="0" u="none" strike="noStrike">
                <a:effectLst/>
                <a:latin typeface="Calibri" panose="020F0502020204030204" pitchFamily="34" charset="0"/>
              </a:rPr>
            </a:br>
            <a:r>
              <a:rPr lang="en-US" sz="1800" b="0" i="0" u="none" strike="noStrike">
                <a:solidFill>
                  <a:srgbClr val="000000"/>
                </a:solidFill>
                <a:effectLst/>
                <a:latin typeface="Calibri"/>
                <a:cs typeface="Calibri"/>
              </a:rPr>
              <a:t>We know that there is inequality in the Bay Area in "school quality" and "quality of preparation" for students AND that students in targeted groups attend those "poorer quality" schools,</a:t>
            </a:r>
            <a:r>
              <a:rPr lang="en-US" sz="1800" b="0">
                <a:solidFill>
                  <a:srgbClr val="000000"/>
                </a:solidFill>
                <a:latin typeface="Calibri"/>
                <a:cs typeface="Calibri"/>
              </a:rPr>
              <a:t> </a:t>
            </a:r>
            <a:r>
              <a:rPr lang="en-US" sz="1800" b="0" i="0" u="none" strike="noStrike">
                <a:solidFill>
                  <a:srgbClr val="000000"/>
                </a:solidFill>
                <a:effectLst/>
                <a:latin typeface="Calibri"/>
                <a:cs typeface="Calibri"/>
              </a:rPr>
              <a:t> so what do we do in those situations?</a:t>
            </a:r>
            <a:br>
              <a:rPr lang="en-US" sz="1800" b="0" i="0" u="none" strike="noStrike">
                <a:effectLst/>
                <a:latin typeface="Calibri" panose="020F0502020204030204" pitchFamily="34" charset="0"/>
              </a:rPr>
            </a:br>
            <a:br>
              <a:rPr lang="en-US" sz="1800" b="0" i="0" u="none" strike="noStrike">
                <a:effectLst/>
                <a:latin typeface="Calibri" panose="020F0502020204030204" pitchFamily="34" charset="0"/>
              </a:rPr>
            </a:br>
            <a:r>
              <a:rPr lang="en-US" sz="1800" i="0" u="none" strike="noStrike">
                <a:solidFill>
                  <a:srgbClr val="000000"/>
                </a:solidFill>
                <a:effectLst/>
                <a:latin typeface="Calibri"/>
                <a:cs typeface="Calibri"/>
              </a:rPr>
              <a:t>2. Dynamics of engagement that happen in the classroom: </a:t>
            </a:r>
            <a:br>
              <a:rPr lang="en-US" sz="1800" b="0" i="0" u="none" strike="noStrike">
                <a:effectLst/>
                <a:latin typeface="Calibri" panose="020F0502020204030204" pitchFamily="34" charset="0"/>
              </a:rPr>
            </a:br>
            <a:br>
              <a:rPr lang="en-US" sz="1800" b="0" i="0" u="none" strike="noStrike">
                <a:effectLst/>
                <a:latin typeface="Calibri" panose="020F0502020204030204" pitchFamily="34" charset="0"/>
              </a:rPr>
            </a:br>
            <a:r>
              <a:rPr lang="en-US" sz="1800" b="0" i="0" u="none" strike="noStrike">
                <a:solidFill>
                  <a:srgbClr val="000000"/>
                </a:solidFill>
                <a:effectLst/>
                <a:latin typeface="Calibri"/>
                <a:cs typeface="Calibri"/>
              </a:rPr>
              <a:t>Feelings of belonging, confidence level, ability to make connections with fellow students in the classroom, interest level sparked by the curriculum content</a:t>
            </a:r>
            <a:r>
              <a:rPr lang="en-US" sz="1800" b="0">
                <a:solidFill>
                  <a:srgbClr val="000000"/>
                </a:solidFill>
                <a:latin typeface="Calibri"/>
                <a:cs typeface="Calibri"/>
              </a:rPr>
              <a:t>,</a:t>
            </a:r>
            <a:r>
              <a:rPr lang="en-US" sz="1800" b="0" i="0" u="none" strike="noStrike">
                <a:solidFill>
                  <a:srgbClr val="000000"/>
                </a:solidFill>
                <a:effectLst/>
                <a:latin typeface="Calibri"/>
                <a:cs typeface="Calibri"/>
              </a:rPr>
              <a:t> and teaching manner </a:t>
            </a:r>
            <a:br>
              <a:rPr lang="en-US" sz="1800" b="0" i="0" u="none" strike="noStrike">
                <a:effectLst/>
                <a:latin typeface="Calibri" panose="020F0502020204030204" pitchFamily="34" charset="0"/>
              </a:rPr>
            </a:br>
            <a:br>
              <a:rPr lang="en-US" sz="1800" b="0" i="0" u="none" strike="noStrike">
                <a:effectLst/>
                <a:latin typeface="Calibri" panose="020F0502020204030204" pitchFamily="34" charset="0"/>
              </a:rPr>
            </a:br>
            <a:r>
              <a:rPr lang="en-US" sz="1800" i="0" u="none" strike="noStrike">
                <a:solidFill>
                  <a:srgbClr val="000000"/>
                </a:solidFill>
                <a:effectLst/>
                <a:latin typeface="Calibri"/>
                <a:cs typeface="Calibri"/>
              </a:rPr>
              <a:t>3. Outside stressors on the student that affect their ability to stay focused in the class and have the ability to finish the class:</a:t>
            </a:r>
            <a:br>
              <a:rPr lang="en-US" sz="1800" i="0" u="none" strike="noStrike">
                <a:effectLst/>
                <a:latin typeface="Calibri" panose="020F0502020204030204" pitchFamily="34" charset="0"/>
              </a:rPr>
            </a:br>
            <a:br>
              <a:rPr lang="en-US" sz="1800" b="0" i="0" u="none" strike="noStrike">
                <a:effectLst/>
                <a:latin typeface="Calibri" panose="020F0502020204030204" pitchFamily="34" charset="0"/>
              </a:rPr>
            </a:br>
            <a:r>
              <a:rPr lang="en-US" sz="1800" b="0" i="0" u="none" strike="noStrike">
                <a:solidFill>
                  <a:srgbClr val="000000"/>
                </a:solidFill>
                <a:effectLst/>
                <a:latin typeface="Calibri"/>
                <a:cs typeface="Calibri"/>
              </a:rPr>
              <a:t>Attention they can give to the class, freedom from financial obligations, ability to not be pulled by family responsibilities, </a:t>
            </a:r>
            <a:r>
              <a:rPr lang="en-US" sz="1800" b="0">
                <a:solidFill>
                  <a:srgbClr val="000000"/>
                </a:solidFill>
                <a:latin typeface="Calibri"/>
                <a:cs typeface="Calibri"/>
              </a:rPr>
              <a:t>mental and physical health issues, etc</a:t>
            </a:r>
            <a:r>
              <a:rPr lang="en-US" sz="1800" b="0" i="0" u="none" strike="noStrike">
                <a:solidFill>
                  <a:srgbClr val="000000"/>
                </a:solidFill>
                <a:effectLst/>
                <a:latin typeface="Calibri"/>
                <a:cs typeface="Calibri"/>
              </a:rPr>
              <a:t>.</a:t>
            </a:r>
            <a:br>
              <a:rPr lang="en-US" sz="1800" b="0" i="0" u="none" strike="noStrike">
                <a:effectLst/>
                <a:latin typeface="Calibri" panose="020F0502020204030204" pitchFamily="34" charset="0"/>
              </a:rPr>
            </a:br>
            <a:br>
              <a:rPr lang="en-US" sz="1800" b="0" i="0" u="none" strike="noStrike">
                <a:effectLst/>
                <a:latin typeface="Calibri" panose="020F0502020204030204" pitchFamily="34" charset="0"/>
              </a:rPr>
            </a:br>
            <a:br>
              <a:rPr lang="en-US" sz="1050" b="0">
                <a:effectLst/>
              </a:rPr>
            </a:br>
            <a:br>
              <a:rPr lang="en-US" sz="1050"/>
            </a:br>
            <a:br>
              <a:rPr lang="en-US" sz="1600"/>
            </a:br>
            <a:endParaRPr lang="en-US" sz="3200">
              <a:solidFill>
                <a:schemeClr val="tx1"/>
              </a:solidFill>
              <a:latin typeface="+mn-lt"/>
              <a:ea typeface="+mn-ea"/>
              <a:cs typeface="+mn-cs"/>
            </a:endParaRPr>
          </a:p>
        </p:txBody>
      </p:sp>
    </p:spTree>
    <p:extLst>
      <p:ext uri="{BB962C8B-B14F-4D97-AF65-F5344CB8AC3E}">
        <p14:creationId xmlns:p14="http://schemas.microsoft.com/office/powerpoint/2010/main" val="268443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576156" y="1262543"/>
            <a:ext cx="8512233" cy="3182729"/>
          </a:xfrm>
        </p:spPr>
        <p:txBody>
          <a:bodyPr>
            <a:noAutofit/>
          </a:bodyPr>
          <a:lstStyle/>
          <a:p>
            <a:pPr>
              <a:spcBef>
                <a:spcPts val="0"/>
              </a:spcBef>
            </a:pPr>
            <a:r>
              <a:rPr lang="en-US" sz="2800">
                <a:solidFill>
                  <a:srgbClr val="000000"/>
                </a:solidFill>
                <a:latin typeface="Arial" panose="020B0604020202020204" pitchFamily="34" charset="0"/>
                <a:ea typeface="+mn-ea"/>
                <a:cs typeface="+mn-cs"/>
              </a:rPr>
              <a:t>Let's head over to the </a:t>
            </a:r>
            <a:r>
              <a:rPr lang="en-US" sz="2800" err="1">
                <a:solidFill>
                  <a:srgbClr val="000000"/>
                </a:solidFill>
                <a:latin typeface="Arial" panose="020B0604020202020204" pitchFamily="34" charset="0"/>
                <a:ea typeface="+mn-ea"/>
                <a:cs typeface="+mn-cs"/>
              </a:rPr>
              <a:t>Jamboard</a:t>
            </a:r>
            <a:r>
              <a:rPr lang="en-US" sz="2800">
                <a:solidFill>
                  <a:srgbClr val="000000"/>
                </a:solidFill>
                <a:latin typeface="Arial" panose="020B0604020202020204" pitchFamily="34" charset="0"/>
                <a:ea typeface="+mn-ea"/>
                <a:cs typeface="+mn-cs"/>
              </a:rPr>
              <a:t> for some interactive collaboration: </a:t>
            </a:r>
            <a:br>
              <a:rPr lang="en-US" sz="2800">
                <a:solidFill>
                  <a:srgbClr val="000000"/>
                </a:solidFill>
                <a:latin typeface="Arial" panose="020B0604020202020204" pitchFamily="34" charset="0"/>
                <a:ea typeface="+mn-ea"/>
                <a:cs typeface="+mn-cs"/>
              </a:rPr>
            </a:br>
            <a:br>
              <a:rPr lang="en-US" sz="1050" b="0">
                <a:effectLst/>
              </a:rPr>
            </a:br>
            <a:br>
              <a:rPr lang="en-US" sz="1050"/>
            </a:br>
            <a:br>
              <a:rPr lang="en-US" sz="1600"/>
            </a:br>
            <a:endParaRPr lang="en-US" sz="3200">
              <a:solidFill>
                <a:schemeClr val="tx1"/>
              </a:solidFill>
              <a:latin typeface="+mn-lt"/>
              <a:ea typeface="+mn-ea"/>
              <a:cs typeface="Calibri"/>
            </a:endParaRPr>
          </a:p>
        </p:txBody>
      </p:sp>
      <p:sp>
        <p:nvSpPr>
          <p:cNvPr id="3" name="Title 2">
            <a:extLst>
              <a:ext uri="{FF2B5EF4-FFF2-40B4-BE49-F238E27FC236}">
                <a16:creationId xmlns:a16="http://schemas.microsoft.com/office/drawing/2014/main" id="{AAB9DEAD-421B-4E9E-8624-606E125D5AFD}"/>
              </a:ext>
            </a:extLst>
          </p:cNvPr>
          <p:cNvSpPr txBox="1">
            <a:spLocks/>
          </p:cNvSpPr>
          <p:nvPr/>
        </p:nvSpPr>
        <p:spPr>
          <a:xfrm>
            <a:off x="3325092" y="0"/>
            <a:ext cx="3882042" cy="8337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r>
              <a:rPr lang="en-US" sz="3000" err="1"/>
              <a:t>Jamboard</a:t>
            </a:r>
            <a:r>
              <a:rPr lang="en-US" sz="3000"/>
              <a:t> #1</a:t>
            </a:r>
          </a:p>
        </p:txBody>
      </p:sp>
      <p:sp>
        <p:nvSpPr>
          <p:cNvPr id="4" name="TextBox 3">
            <a:extLst>
              <a:ext uri="{FF2B5EF4-FFF2-40B4-BE49-F238E27FC236}">
                <a16:creationId xmlns:a16="http://schemas.microsoft.com/office/drawing/2014/main" id="{A45EA31D-AD20-4BAE-BE74-2D3093669E41}"/>
              </a:ext>
            </a:extLst>
          </p:cNvPr>
          <p:cNvSpPr txBox="1"/>
          <p:nvPr/>
        </p:nvSpPr>
        <p:spPr>
          <a:xfrm>
            <a:off x="1670926" y="2925491"/>
            <a:ext cx="5624770" cy="646331"/>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hlinkClick r:id="rId3"/>
              </a:rPr>
              <a:t>Enter response</a:t>
            </a:r>
            <a:r>
              <a:rPr lang="en-US" sz="1400">
                <a:cs typeface="Calibri"/>
              </a:rPr>
              <a:t> or copy and paste the link:</a:t>
            </a:r>
            <a:endParaRPr lang="en-US"/>
          </a:p>
          <a:p>
            <a:r>
              <a:rPr lang="en-US" sz="1100">
                <a:ea typeface="+mn-lt"/>
                <a:cs typeface="+mn-lt"/>
              </a:rPr>
              <a:t>https://jamboard.google.com/d/1bYienRZdQmxUAibj14uFYxxm8AuuNztPNj8Bz4EoTYA/edit?usp=sharing</a:t>
            </a:r>
            <a:endParaRPr lang="en-US" sz="1100">
              <a:cs typeface="Calibri"/>
            </a:endParaRPr>
          </a:p>
        </p:txBody>
      </p:sp>
    </p:spTree>
    <p:extLst>
      <p:ext uri="{BB962C8B-B14F-4D97-AF65-F5344CB8AC3E}">
        <p14:creationId xmlns:p14="http://schemas.microsoft.com/office/powerpoint/2010/main" val="139023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473825" y="2510066"/>
            <a:ext cx="5644342" cy="833717"/>
          </a:xfrm>
        </p:spPr>
        <p:txBody>
          <a:bodyPr>
            <a:noAutofit/>
          </a:bodyPr>
          <a:lstStyle/>
          <a:p>
            <a:pPr rtl="0">
              <a:spcBef>
                <a:spcPts val="0"/>
              </a:spcBef>
              <a:spcAft>
                <a:spcPts val="0"/>
              </a:spcAft>
            </a:pPr>
            <a:r>
              <a:rPr lang="en-US" sz="2800">
                <a:solidFill>
                  <a:srgbClr val="000000"/>
                </a:solidFill>
                <a:latin typeface="Arial" panose="020B0604020202020204" pitchFamily="34" charset="0"/>
                <a:ea typeface="+mn-ea"/>
                <a:cs typeface="+mn-cs"/>
              </a:rPr>
              <a:t>Defining Meaningful Assessment</a:t>
            </a:r>
            <a:endParaRPr lang="en-US" sz="2800">
              <a:solidFill>
                <a:schemeClr val="tx1"/>
              </a:solidFill>
              <a:latin typeface="+mn-lt"/>
              <a:ea typeface="+mn-ea"/>
              <a:cs typeface="+mn-cs"/>
            </a:endParaRPr>
          </a:p>
        </p:txBody>
      </p:sp>
    </p:spTree>
    <p:extLst>
      <p:ext uri="{BB962C8B-B14F-4D97-AF65-F5344CB8AC3E}">
        <p14:creationId xmlns:p14="http://schemas.microsoft.com/office/powerpoint/2010/main" val="328927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9DEAD-421B-4E9E-8624-606E125D5AFD}"/>
              </a:ext>
            </a:extLst>
          </p:cNvPr>
          <p:cNvSpPr txBox="1">
            <a:spLocks/>
          </p:cNvSpPr>
          <p:nvPr/>
        </p:nvSpPr>
        <p:spPr>
          <a:xfrm>
            <a:off x="2317411" y="27382"/>
            <a:ext cx="5862313" cy="8337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r>
              <a:rPr lang="en-US"/>
              <a:t>What is Meaningful Assessment?</a:t>
            </a:r>
          </a:p>
        </p:txBody>
      </p:sp>
      <p:sp>
        <p:nvSpPr>
          <p:cNvPr id="4" name="TextBox 3">
            <a:extLst>
              <a:ext uri="{FF2B5EF4-FFF2-40B4-BE49-F238E27FC236}">
                <a16:creationId xmlns:a16="http://schemas.microsoft.com/office/drawing/2014/main" id="{BCF817F6-3DE2-49BE-91D0-2413F741963A}"/>
              </a:ext>
            </a:extLst>
          </p:cNvPr>
          <p:cNvSpPr txBox="1"/>
          <p:nvPr/>
        </p:nvSpPr>
        <p:spPr>
          <a:xfrm>
            <a:off x="145552" y="1335552"/>
            <a:ext cx="8610260" cy="3016210"/>
          </a:xfrm>
          <a:prstGeom prst="rect">
            <a:avLst/>
          </a:prstGeom>
          <a:noFill/>
        </p:spPr>
        <p:txBody>
          <a:bodyPr wrap="square" lIns="91440" tIns="45720" rIns="91440" bIns="45720" rtlCol="0" anchor="t">
            <a:spAutoFit/>
          </a:bodyPr>
          <a:lstStyle/>
          <a:p>
            <a:r>
              <a:rPr lang="en-US" sz="1600" b="0">
                <a:solidFill>
                  <a:srgbClr val="000000"/>
                </a:solidFill>
                <a:latin typeface="Calibri"/>
                <a:cs typeface="Calibri"/>
              </a:rPr>
              <a:t>We envision two types of assessment: </a:t>
            </a:r>
            <a:br>
              <a:rPr lang="en-US" sz="1600" b="0">
                <a:latin typeface="Calibri" panose="020F0502020204030204" pitchFamily="34" charset="0"/>
              </a:rPr>
            </a:br>
            <a:br>
              <a:rPr lang="en-US" sz="1600" b="0">
                <a:latin typeface="Calibri" panose="020F0502020204030204" pitchFamily="34" charset="0"/>
              </a:rPr>
            </a:br>
            <a:r>
              <a:rPr lang="en-US" sz="1600">
                <a:solidFill>
                  <a:srgbClr val="000000"/>
                </a:solidFill>
                <a:latin typeface="Calibri"/>
                <a:cs typeface="Calibri"/>
              </a:rPr>
              <a:t>Type 1</a:t>
            </a:r>
            <a:r>
              <a:rPr lang="en-US" sz="1600" b="0">
                <a:solidFill>
                  <a:srgbClr val="000000"/>
                </a:solidFill>
                <a:latin typeface="Calibri"/>
                <a:cs typeface="Calibri"/>
              </a:rPr>
              <a:t>. The skills a student acquires during the class and can exhibit at the end of the class.</a:t>
            </a:r>
            <a:endParaRPr lang="en-US">
              <a:solidFill>
                <a:srgbClr val="000000"/>
              </a:solidFill>
              <a:latin typeface="Calibri"/>
              <a:cs typeface="Calibri"/>
            </a:endParaRPr>
          </a:p>
          <a:p>
            <a:endParaRPr lang="en-US" sz="1600">
              <a:latin typeface="Calibri" panose="020F0502020204030204" pitchFamily="34" charset="0"/>
            </a:endParaRPr>
          </a:p>
          <a:p>
            <a:r>
              <a:rPr lang="en-US" sz="1600" b="1">
                <a:latin typeface="Calibri"/>
                <a:cs typeface="Calibri"/>
              </a:rPr>
              <a:t>Traditional assessment outcome:  </a:t>
            </a:r>
            <a:r>
              <a:rPr lang="en-US" sz="1600">
                <a:latin typeface="Calibri"/>
                <a:cs typeface="Calibri"/>
              </a:rPr>
              <a:t>At the end of the course students will identify the critical points in American history as it relates to government and politics.</a:t>
            </a:r>
            <a:br>
              <a:rPr lang="en-US" sz="1600">
                <a:latin typeface="Calibri" panose="020F0502020204030204" pitchFamily="34" charset="0"/>
                <a:cs typeface="Calibri"/>
              </a:rPr>
            </a:br>
            <a:br>
              <a:rPr lang="en-US" sz="1600" b="0">
                <a:latin typeface="Calibri" panose="020F0502020204030204" pitchFamily="34" charset="0"/>
              </a:rPr>
            </a:br>
            <a:r>
              <a:rPr lang="en-US" sz="1600">
                <a:latin typeface="Calibri"/>
                <a:cs typeface="Calibri"/>
              </a:rPr>
              <a:t>Type 2.</a:t>
            </a:r>
            <a:r>
              <a:rPr lang="en-US" sz="1600">
                <a:solidFill>
                  <a:srgbClr val="000000"/>
                </a:solidFill>
                <a:latin typeface="Calibri"/>
                <a:cs typeface="Calibri"/>
              </a:rPr>
              <a:t> </a:t>
            </a:r>
            <a:r>
              <a:rPr lang="en-US" sz="1600" b="0">
                <a:solidFill>
                  <a:srgbClr val="000000"/>
                </a:solidFill>
                <a:latin typeface="Calibri"/>
                <a:cs typeface="Calibri"/>
              </a:rPr>
              <a:t> How a student perceives themselves in the curriculum and the classroom environment, how they feel within the classroom community and how they learn the content. </a:t>
            </a:r>
            <a:br>
              <a:rPr lang="en-US" sz="1600" b="0">
                <a:latin typeface="Calibri" panose="020F0502020204030204" pitchFamily="34" charset="0"/>
              </a:rPr>
            </a:br>
            <a:br>
              <a:rPr lang="en-US" sz="1600" b="0">
                <a:latin typeface="Calibri" panose="020F0502020204030204" pitchFamily="34" charset="0"/>
              </a:rPr>
            </a:br>
            <a:r>
              <a:rPr lang="en-US" sz="1600" b="1">
                <a:solidFill>
                  <a:srgbClr val="000000"/>
                </a:solidFill>
                <a:latin typeface="Calibri"/>
                <a:cs typeface="Calibri"/>
              </a:rPr>
              <a:t>Meaningful assessment outcome: </a:t>
            </a:r>
            <a:r>
              <a:rPr lang="en-US" sz="1600" b="0">
                <a:solidFill>
                  <a:srgbClr val="000000"/>
                </a:solidFill>
                <a:latin typeface="Calibri"/>
                <a:cs typeface="Calibri"/>
              </a:rPr>
              <a:t> </a:t>
            </a:r>
            <a:br>
              <a:rPr lang="en-US" sz="1600" b="0">
                <a:latin typeface="Calibri" panose="020F0502020204030204" pitchFamily="34" charset="0"/>
              </a:rPr>
            </a:br>
            <a:endParaRPr lang="en-US" sz="1400">
              <a:cs typeface="Calibri"/>
            </a:endParaRPr>
          </a:p>
        </p:txBody>
      </p:sp>
    </p:spTree>
    <p:extLst>
      <p:ext uri="{BB962C8B-B14F-4D97-AF65-F5344CB8AC3E}">
        <p14:creationId xmlns:p14="http://schemas.microsoft.com/office/powerpoint/2010/main" val="329015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9DEAD-421B-4E9E-8624-606E125D5AFD}"/>
              </a:ext>
            </a:extLst>
          </p:cNvPr>
          <p:cNvSpPr txBox="1">
            <a:spLocks/>
          </p:cNvSpPr>
          <p:nvPr/>
        </p:nvSpPr>
        <p:spPr>
          <a:xfrm>
            <a:off x="2764948" y="57889"/>
            <a:ext cx="5862313" cy="8337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r>
              <a:rPr lang="en-US"/>
              <a:t>Reflection Questions </a:t>
            </a:r>
          </a:p>
        </p:txBody>
      </p:sp>
      <p:sp>
        <p:nvSpPr>
          <p:cNvPr id="4" name="TextBox 3">
            <a:extLst>
              <a:ext uri="{FF2B5EF4-FFF2-40B4-BE49-F238E27FC236}">
                <a16:creationId xmlns:a16="http://schemas.microsoft.com/office/drawing/2014/main" id="{BCF817F6-3DE2-49BE-91D0-2413F741963A}"/>
              </a:ext>
            </a:extLst>
          </p:cNvPr>
          <p:cNvSpPr txBox="1"/>
          <p:nvPr/>
        </p:nvSpPr>
        <p:spPr>
          <a:xfrm>
            <a:off x="145552" y="1441407"/>
            <a:ext cx="8610260" cy="2832186"/>
          </a:xfrm>
          <a:prstGeom prst="rect">
            <a:avLst/>
          </a:prstGeom>
          <a:noFill/>
        </p:spPr>
        <p:txBody>
          <a:bodyPr wrap="square" lIns="91440" tIns="45720" rIns="91440" bIns="45720" rtlCol="0" anchor="t">
            <a:spAutoFit/>
          </a:bodyPr>
          <a:lstStyle/>
          <a:p>
            <a:pPr marL="342900" indent="-342900">
              <a:buAutoNum type="arabicPeriod"/>
            </a:pPr>
            <a:r>
              <a:rPr lang="en-US" sz="1800">
                <a:solidFill>
                  <a:srgbClr val="000000"/>
                </a:solidFill>
                <a:latin typeface="Calibri"/>
                <a:cs typeface="Calibri"/>
              </a:rPr>
              <a:t>What were the life circumstances that your Latinx</a:t>
            </a:r>
            <a:r>
              <a:rPr lang="en-US" sz="1800" b="0" i="0" u="none" strike="noStrike">
                <a:solidFill>
                  <a:srgbClr val="000000"/>
                </a:solidFill>
                <a:effectLst/>
                <a:latin typeface="Calibri"/>
                <a:cs typeface="Calibri"/>
              </a:rPr>
              <a:t>/Black Americans/</a:t>
            </a:r>
            <a:r>
              <a:rPr lang="en-US" sz="1800" b="0" i="0" u="none" strike="noStrike" err="1">
                <a:solidFill>
                  <a:srgbClr val="000000"/>
                </a:solidFill>
                <a:effectLst/>
                <a:latin typeface="Calibri"/>
                <a:cs typeface="Calibri"/>
              </a:rPr>
              <a:t>Filipinx</a:t>
            </a:r>
            <a:r>
              <a:rPr lang="en-US" sz="1800">
                <a:solidFill>
                  <a:srgbClr val="000000"/>
                </a:solidFill>
                <a:latin typeface="Calibri"/>
                <a:cs typeface="Calibri"/>
              </a:rPr>
              <a:t> had when coming</a:t>
            </a:r>
            <a:r>
              <a:rPr lang="en-US" sz="1800" b="0" i="0" u="none" strike="noStrike">
                <a:solidFill>
                  <a:srgbClr val="000000"/>
                </a:solidFill>
                <a:effectLst/>
                <a:latin typeface="Calibri"/>
                <a:cs typeface="Calibri"/>
              </a:rPr>
              <a:t> into </a:t>
            </a:r>
            <a:r>
              <a:rPr lang="en-US" sz="1800">
                <a:solidFill>
                  <a:srgbClr val="000000"/>
                </a:solidFill>
                <a:latin typeface="Calibri"/>
                <a:cs typeface="Calibri"/>
              </a:rPr>
              <a:t>your</a:t>
            </a:r>
            <a:r>
              <a:rPr lang="en-US" sz="1800" b="0" i="0" u="none" strike="noStrike">
                <a:solidFill>
                  <a:srgbClr val="000000"/>
                </a:solidFill>
                <a:effectLst/>
                <a:latin typeface="Calibri"/>
                <a:cs typeface="Calibri"/>
              </a:rPr>
              <a:t> classrooms?</a:t>
            </a:r>
            <a:r>
              <a:rPr lang="en-US" sz="1800">
                <a:solidFill>
                  <a:srgbClr val="000000"/>
                </a:solidFill>
                <a:latin typeface="Calibri"/>
                <a:cs typeface="Calibri"/>
              </a:rPr>
              <a:t> </a:t>
            </a:r>
            <a:endParaRPr lang="en-US" sz="1800" b="0" i="0" u="none" strike="noStrike">
              <a:solidFill>
                <a:srgbClr val="000000"/>
              </a:solidFill>
              <a:effectLst/>
              <a:latin typeface="Calibri" panose="020F0502020204030204" pitchFamily="34" charset="0"/>
            </a:endParaRPr>
          </a:p>
          <a:p>
            <a:pPr marL="342900" indent="-342900" rtl="0">
              <a:spcBef>
                <a:spcPts val="0"/>
              </a:spcBef>
              <a:spcAft>
                <a:spcPts val="0"/>
              </a:spcAft>
              <a:buAutoNum type="arabicPeriod"/>
            </a:pPr>
            <a:endParaRPr lang="en-US" sz="1800" b="0" i="0" u="none" strike="noStrike">
              <a:solidFill>
                <a:srgbClr val="000000"/>
              </a:solidFill>
              <a:effectLst/>
              <a:latin typeface="Calibri" panose="020F0502020204030204" pitchFamily="34" charset="0"/>
            </a:endParaRPr>
          </a:p>
          <a:p>
            <a:pPr marL="342900" indent="-342900" rtl="0">
              <a:spcBef>
                <a:spcPts val="0"/>
              </a:spcBef>
              <a:spcAft>
                <a:spcPts val="0"/>
              </a:spcAft>
              <a:buAutoNum type="arabicPeriod"/>
            </a:pPr>
            <a:r>
              <a:rPr lang="en-US" sz="1800" b="0" i="0" u="none" strike="noStrike">
                <a:solidFill>
                  <a:srgbClr val="000000"/>
                </a:solidFill>
                <a:effectLst/>
                <a:latin typeface="Calibri"/>
                <a:cs typeface="Calibri"/>
              </a:rPr>
              <a:t>How </a:t>
            </a:r>
            <a:r>
              <a:rPr lang="en-US" sz="1800">
                <a:solidFill>
                  <a:srgbClr val="000000"/>
                </a:solidFill>
                <a:latin typeface="Calibri"/>
                <a:cs typeface="Calibri"/>
              </a:rPr>
              <a:t>did</a:t>
            </a:r>
            <a:r>
              <a:rPr lang="en-US" sz="1800" b="0" i="0" u="none" strike="noStrike">
                <a:solidFill>
                  <a:srgbClr val="000000"/>
                </a:solidFill>
                <a:effectLst/>
                <a:latin typeface="Calibri"/>
                <a:cs typeface="Calibri"/>
              </a:rPr>
              <a:t> Latinx/Black Americans/</a:t>
            </a:r>
            <a:r>
              <a:rPr lang="en-US" sz="1800" b="0" i="0" u="none" strike="noStrike" err="1">
                <a:solidFill>
                  <a:srgbClr val="000000"/>
                </a:solidFill>
                <a:effectLst/>
                <a:latin typeface="Calibri"/>
                <a:cs typeface="Calibri"/>
              </a:rPr>
              <a:t>Filipinx</a:t>
            </a:r>
            <a:r>
              <a:rPr lang="en-US" sz="1800" b="0" i="0" u="none" strike="noStrike">
                <a:solidFill>
                  <a:srgbClr val="000000"/>
                </a:solidFill>
                <a:effectLst/>
                <a:latin typeface="Calibri"/>
                <a:cs typeface="Calibri"/>
              </a:rPr>
              <a:t> students perceive the content?</a:t>
            </a:r>
          </a:p>
          <a:p>
            <a:pPr marL="342900" indent="-342900" rtl="0">
              <a:spcBef>
                <a:spcPts val="0"/>
              </a:spcBef>
              <a:spcAft>
                <a:spcPts val="0"/>
              </a:spcAft>
              <a:buAutoNum type="arabicPeriod"/>
            </a:pPr>
            <a:endParaRPr lang="en-US" sz="1800" b="0" i="0" u="none" strike="noStrike">
              <a:solidFill>
                <a:srgbClr val="000000"/>
              </a:solidFill>
              <a:effectLst/>
              <a:latin typeface="Calibri" panose="020F0502020204030204" pitchFamily="34" charset="0"/>
            </a:endParaRPr>
          </a:p>
          <a:p>
            <a:pPr marL="342900" indent="-342900">
              <a:buAutoNum type="arabicPeriod"/>
            </a:pPr>
            <a:r>
              <a:rPr lang="en-US" sz="1800">
                <a:solidFill>
                  <a:srgbClr val="000000"/>
                </a:solidFill>
                <a:latin typeface="Calibri"/>
                <a:cs typeface="Calibri"/>
              </a:rPr>
              <a:t>W</a:t>
            </a:r>
            <a:r>
              <a:rPr lang="en-US" sz="1800" b="0" i="0" u="none" strike="noStrike">
                <a:solidFill>
                  <a:srgbClr val="000000"/>
                </a:solidFill>
                <a:effectLst/>
                <a:latin typeface="Calibri"/>
                <a:cs typeface="Calibri"/>
              </a:rPr>
              <a:t>hat </a:t>
            </a:r>
            <a:r>
              <a:rPr lang="en-US" sz="1800">
                <a:solidFill>
                  <a:srgbClr val="000000"/>
                </a:solidFill>
                <a:latin typeface="Calibri"/>
                <a:cs typeface="Calibri"/>
              </a:rPr>
              <a:t>were their</a:t>
            </a:r>
            <a:r>
              <a:rPr lang="en-US" sz="1800" b="0" i="0" u="none" strike="noStrike">
                <a:solidFill>
                  <a:srgbClr val="000000"/>
                </a:solidFill>
                <a:effectLst/>
                <a:latin typeface="Calibri"/>
                <a:cs typeface="Calibri"/>
              </a:rPr>
              <a:t> feelings about the course and content shared?</a:t>
            </a:r>
          </a:p>
          <a:p>
            <a:pPr marL="342900" indent="-342900" rtl="0">
              <a:spcBef>
                <a:spcPts val="0"/>
              </a:spcBef>
              <a:spcAft>
                <a:spcPts val="0"/>
              </a:spcAft>
              <a:buAutoNum type="arabicPeriod"/>
            </a:pPr>
            <a:endParaRPr lang="en-US" sz="1800" b="0" i="0" u="none" strike="noStrike">
              <a:solidFill>
                <a:srgbClr val="000000"/>
              </a:solidFill>
              <a:effectLst/>
              <a:latin typeface="Calibri" panose="020F0502020204030204" pitchFamily="34" charset="0"/>
            </a:endParaRPr>
          </a:p>
          <a:p>
            <a:pPr marL="342900" indent="-342900" rtl="0">
              <a:spcBef>
                <a:spcPts val="0"/>
              </a:spcBef>
              <a:spcAft>
                <a:spcPts val="0"/>
              </a:spcAft>
              <a:buAutoNum type="arabicPeriod"/>
            </a:pPr>
            <a:r>
              <a:rPr lang="en-US" sz="1800">
                <a:solidFill>
                  <a:srgbClr val="000000"/>
                </a:solidFill>
                <a:latin typeface="Calibri"/>
                <a:cs typeface="Calibri"/>
              </a:rPr>
              <a:t>H</a:t>
            </a:r>
            <a:r>
              <a:rPr lang="en-US" sz="1800" b="0" i="0" u="none" strike="noStrike">
                <a:solidFill>
                  <a:srgbClr val="000000"/>
                </a:solidFill>
                <a:effectLst/>
                <a:latin typeface="Calibri"/>
                <a:cs typeface="Calibri"/>
              </a:rPr>
              <a:t>ow </a:t>
            </a:r>
            <a:r>
              <a:rPr lang="en-US" sz="1800">
                <a:solidFill>
                  <a:srgbClr val="000000"/>
                </a:solidFill>
                <a:latin typeface="Calibri"/>
                <a:cs typeface="Calibri"/>
              </a:rPr>
              <a:t>did</a:t>
            </a:r>
            <a:r>
              <a:rPr lang="en-US" sz="1800" b="0" i="0" u="none" strike="noStrike">
                <a:solidFill>
                  <a:srgbClr val="000000"/>
                </a:solidFill>
                <a:effectLst/>
                <a:latin typeface="Calibri"/>
                <a:cs typeface="Calibri"/>
              </a:rPr>
              <a:t> they </a:t>
            </a:r>
            <a:r>
              <a:rPr lang="en-US" sz="1800">
                <a:solidFill>
                  <a:srgbClr val="000000"/>
                </a:solidFill>
                <a:latin typeface="Calibri"/>
                <a:cs typeface="Calibri"/>
              </a:rPr>
              <a:t>learn</a:t>
            </a:r>
            <a:r>
              <a:rPr lang="en-US" sz="1800" b="0" i="0" u="none" strike="noStrike">
                <a:solidFill>
                  <a:srgbClr val="000000"/>
                </a:solidFill>
                <a:effectLst/>
                <a:latin typeface="Calibri"/>
                <a:cs typeface="Calibri"/>
              </a:rPr>
              <a:t>? </a:t>
            </a:r>
            <a:endParaRPr lang="en-US" sz="2000" b="0">
              <a:effectLst/>
              <a:latin typeface="Calibri"/>
              <a:cs typeface="Calibri"/>
            </a:endParaRPr>
          </a:p>
          <a:p>
            <a:br>
              <a:rPr lang="en-US" sz="2000"/>
            </a:br>
            <a:endParaRPr lang="en-US"/>
          </a:p>
        </p:txBody>
      </p:sp>
    </p:spTree>
    <p:extLst>
      <p:ext uri="{BB962C8B-B14F-4D97-AF65-F5344CB8AC3E}">
        <p14:creationId xmlns:p14="http://schemas.microsoft.com/office/powerpoint/2010/main" val="3632885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(16:10)</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Objective and Problem Statement</vt:lpstr>
      <vt:lpstr>Objective: How do we use meaningful assessments of our classroom practices to address success rates to increase successful outcomes for Black/African American, Latinx and Filipinx groups?   Problem statement: Too few students of color, specifically Black/African American, Latinx and Filipinx students, are successfully completing their courses.  Collegewide success rates in 2018-19 for these student groups was 69% compared to 83% for White and Asian students. These long-standing equity gaps demand a close examination of how faculty can re-evaluate their practices so all students learn and succeed.  </vt:lpstr>
      <vt:lpstr>Factors to Consider when Exploring Student Success and Equity Gaps</vt:lpstr>
      <vt:lpstr>1. Academic skills that students bring with them to the classroom:   We know that there is inequality in the Bay Area in "school quality" and "quality of preparation" for students AND that students in targeted groups attend those "poorer quality" schools,  so what do we do in those situations?  2. Dynamics of engagement that happen in the classroom:   Feelings of belonging, confidence level, ability to make connections with fellow students in the classroom, interest level sparked by the curriculum content, and teaching manner   3. Outside stressors on the student that affect their ability to stay focused in the class and have the ability to finish the class:  Attention they can give to the class, freedom from financial obligations, ability to not be pulled by family responsibilities, mental and physical health issues, etc.     </vt:lpstr>
      <vt:lpstr>Let's head over to the Jamboard for some interactive collaboration:     </vt:lpstr>
      <vt:lpstr>Defining Meaningful Assessment</vt:lpstr>
      <vt:lpstr>PowerPoint Presentation</vt:lpstr>
      <vt:lpstr>PowerPoint Presentation</vt:lpstr>
      <vt:lpstr>Let's head over to the Jamboard for additional interactive collaboration:     </vt:lpstr>
      <vt:lpstr>Exploring Equity Gaps Using Section Level Data </vt:lpstr>
      <vt:lpstr>Purpose and Intent of Section Level Data</vt:lpstr>
      <vt:lpstr>Success Rate Dashboard</vt:lpstr>
      <vt:lpstr>Inquiry Tool</vt:lpstr>
      <vt:lpstr>PowerPoint Presentation</vt:lpstr>
      <vt:lpstr>PowerPoint Presentation</vt:lpstr>
      <vt:lpstr>Disproportionate Impact Tool</vt:lpstr>
      <vt:lpstr>Jamboard #3 and #4</vt:lpstr>
      <vt:lpstr>Acknowledging the Challenges and Resource Needs to Do the Work</vt:lpstr>
      <vt:lpstr>Jamboard #5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Spatafore</dc:creator>
  <cp:revision>1</cp:revision>
  <dcterms:created xsi:type="dcterms:W3CDTF">2018-08-06T21:50:51Z</dcterms:created>
  <dcterms:modified xsi:type="dcterms:W3CDTF">2020-10-03T01:05:19Z</dcterms:modified>
</cp:coreProperties>
</file>