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5"/>
  </p:notesMasterIdLst>
  <p:handoutMasterIdLst>
    <p:handoutMasterId r:id="rId46"/>
  </p:handoutMasterIdLst>
  <p:sldIdLst>
    <p:sldId id="258" r:id="rId4"/>
    <p:sldId id="398" r:id="rId5"/>
    <p:sldId id="395" r:id="rId6"/>
    <p:sldId id="373" r:id="rId7"/>
    <p:sldId id="374" r:id="rId8"/>
    <p:sldId id="393" r:id="rId9"/>
    <p:sldId id="370" r:id="rId10"/>
    <p:sldId id="402" r:id="rId11"/>
    <p:sldId id="375" r:id="rId12"/>
    <p:sldId id="389" r:id="rId13"/>
    <p:sldId id="376" r:id="rId14"/>
    <p:sldId id="390" r:id="rId15"/>
    <p:sldId id="377" r:id="rId16"/>
    <p:sldId id="365" r:id="rId17"/>
    <p:sldId id="380" r:id="rId18"/>
    <p:sldId id="391" r:id="rId19"/>
    <p:sldId id="381" r:id="rId20"/>
    <p:sldId id="392" r:id="rId21"/>
    <p:sldId id="407" r:id="rId22"/>
    <p:sldId id="403" r:id="rId23"/>
    <p:sldId id="406" r:id="rId24"/>
    <p:sldId id="405" r:id="rId25"/>
    <p:sldId id="369" r:id="rId26"/>
    <p:sldId id="396" r:id="rId27"/>
    <p:sldId id="284" r:id="rId28"/>
    <p:sldId id="331" r:id="rId29"/>
    <p:sldId id="332" r:id="rId30"/>
    <p:sldId id="333" r:id="rId31"/>
    <p:sldId id="334" r:id="rId32"/>
    <p:sldId id="337" r:id="rId33"/>
    <p:sldId id="338" r:id="rId34"/>
    <p:sldId id="401" r:id="rId35"/>
    <p:sldId id="302" r:id="rId36"/>
    <p:sldId id="359" r:id="rId37"/>
    <p:sldId id="290" r:id="rId38"/>
    <p:sldId id="296" r:id="rId39"/>
    <p:sldId id="378" r:id="rId40"/>
    <p:sldId id="297" r:id="rId41"/>
    <p:sldId id="347" r:id="rId42"/>
    <p:sldId id="299" r:id="rId43"/>
    <p:sldId id="295" r:id="rId4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2" autoAdjust="0"/>
    <p:restoredTop sz="93500" autoAdjust="0"/>
  </p:normalViewPr>
  <p:slideViewPr>
    <p:cSldViewPr>
      <p:cViewPr varScale="1">
        <p:scale>
          <a:sx n="81" d="100"/>
          <a:sy n="81" d="100"/>
        </p:scale>
        <p:origin x="148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2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1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5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9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56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9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2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7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8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1E9F3-345C-4002-A875-2A5C4E202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76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3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86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106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879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779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69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004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558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92EBF-67EA-4CD6-8583-7C8683F7BE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42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8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1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2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58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65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98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7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81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6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2/10/2023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5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za.edu/slo/#CurrentCSLO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ms.deanza.edu/deptoutlinespublic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R3RxdzqHA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Design mobile applications using object-oriented methodology and advanced Java concepts using Android Development Kit. (CIS 37)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Design Java programs for the Android platform. (CIS: Programming in Java Certificate of Achievement)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FFC00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</a:rPr>
                <a:t>Design Java programs for the Android platform.</a:t>
              </a:r>
              <a:endParaRPr lang="en-US" sz="20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619500" y="3214757"/>
              <a:ext cx="1905000" cy="731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Communication and expression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695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832C83B2-1C3E-2711-1594-2C48DA79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5062202"/>
              <a:ext cx="4572000" cy="780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</a:rPr>
                <a:t>Design mobile applications using object-oriented methodology and advanced Java concepts using Android Development Kit.</a:t>
              </a:r>
              <a:endParaRPr lang="en-US" b="1" dirty="0"/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AB45F72-FBA2-4A95-14BF-9A6E9D8A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503" y="1966458"/>
            <a:ext cx="1169194" cy="6569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Critical</a:t>
            </a:r>
          </a:p>
          <a:p>
            <a:r>
              <a:rPr lang="en-US" sz="2000" b="1" dirty="0">
                <a:solidFill>
                  <a:srgbClr val="FFC000"/>
                </a:solidFill>
                <a:latin typeface="Calibri" pitchFamily="34" charset="0"/>
              </a:rPr>
              <a:t>thinking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13364B-1D69-2409-E532-AC5B41867BD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72161" y="4348161"/>
            <a:ext cx="717765" cy="644312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3A7965B-C6F7-4CA6-24F2-3B0018FD2E1C}"/>
              </a:ext>
            </a:extLst>
          </p:cNvPr>
          <p:cNvCxnSpPr>
            <a:cxnSpLocks/>
            <a:endCxn id="19" idx="1"/>
          </p:cNvCxnSpPr>
          <p:nvPr/>
        </p:nvCxnSpPr>
        <p:spPr>
          <a:xfrm rot="5400000" flipH="1" flipV="1">
            <a:off x="2303506" y="3814467"/>
            <a:ext cx="1830488" cy="80150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435EDB9-47EB-11B6-0A15-E4481DCFB4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83687" y="3103385"/>
            <a:ext cx="2682166" cy="1601465"/>
          </a:xfrm>
          <a:prstGeom prst="curvedConnector3">
            <a:avLst>
              <a:gd name="adj1" fmla="val 8198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074F64-0E6D-9114-5985-A58042518FFE}"/>
              </a:ext>
            </a:extLst>
          </p:cNvPr>
          <p:cNvSpPr txBox="1"/>
          <p:nvPr/>
        </p:nvSpPr>
        <p:spPr>
          <a:xfrm>
            <a:off x="1371600" y="170027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135323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7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Student Learning Outcome</a:t>
            </a:r>
            <a:r>
              <a:rPr lang="en-US" sz="3600" b="1" dirty="0">
                <a:ea typeface="+mj-ea"/>
                <a:cs typeface="+mj-cs"/>
              </a:rPr>
              <a:t> verbatim from the Course Outline of Record</a:t>
            </a: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7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6300" y="1600200"/>
            <a:ext cx="7391400" cy="475615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30237"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805" y="457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Welcome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8F2B43-6F4F-2E0A-0D0B-9313059C2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79801"/>
              </p:ext>
            </p:extLst>
          </p:nvPr>
        </p:nvGraphicFramePr>
        <p:xfrm>
          <a:off x="1295400" y="1849552"/>
          <a:ext cx="6389688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2237545">
                  <a:extLst>
                    <a:ext uri="{9D8B030D-6E8A-4147-A177-3AD203B41FA5}">
                      <a16:colId xmlns:a16="http://schemas.microsoft.com/office/drawing/2014/main" val="1942400792"/>
                    </a:ext>
                  </a:extLst>
                </a:gridCol>
                <a:gridCol w="4152143">
                  <a:extLst>
                    <a:ext uri="{9D8B030D-6E8A-4147-A177-3AD203B41FA5}">
                      <a16:colId xmlns:a16="http://schemas.microsoft.com/office/drawing/2014/main" val="300895579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Angela Winch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0009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Caitlin Marie </a:t>
                      </a:r>
                      <a:r>
                        <a:rPr lang="en-US" sz="1200" dirty="0" err="1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Astronomy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613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Flora Payne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Counselor/Coord - Guardian Scholars Prog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041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Huy 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Counselor, Learning Communities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012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 Kojnok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Automotive Technology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0411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Adams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866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Jamie Pelusi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 Coordinator, PRIDE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223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 D'Agostino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Football Coach/FAST Coord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544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Lianna Wong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85421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Manija Ansari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Counselor ISP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624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Hamer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Film/TV Animation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350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Rachel Silveria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 Production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364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Sheryl Bernardo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Paralegal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6929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Sunghae Jung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51219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Thalia Bobadilla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Communications Studies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65832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Vinh Kha Nguyen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2424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3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4" y="17526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761764" y="18642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2B3CA-5978-53A7-95AD-2D9EEA6EAAB5}"/>
              </a:ext>
            </a:extLst>
          </p:cNvPr>
          <p:cNvSpPr txBox="1"/>
          <p:nvPr/>
        </p:nvSpPr>
        <p:spPr>
          <a:xfrm>
            <a:off x="598562" y="1979611"/>
            <a:ext cx="778367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Select your Division 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the name of your department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the name of the course with section. For example, MATH 22-50Z *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CRN# for course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Enter SLO Statement(s) As it (they) appear on the Course Outline of Record. You may assess one or more at a time.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Academic Year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Quarter of Assessment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Modality of class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Method of Assessment *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Elaborate on Assessment Method *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1219200" y="1905506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Assessment Data Summary </a:t>
            </a:r>
          </a:p>
          <a:p>
            <a:endParaRPr lang="en-US" sz="2400" dirty="0"/>
          </a:p>
          <a:p>
            <a:r>
              <a:rPr lang="en-US" sz="2400" dirty="0"/>
              <a:t>Approximate the number of students in the class that exceeded expectation, met expectations, approaches expectations, do not meet expectations, and N/A not applicable (such as withdrew from course or did not participate in assessment for any reason)</a:t>
            </a:r>
          </a:p>
        </p:txBody>
      </p:sp>
    </p:spTree>
    <p:extLst>
      <p:ext uri="{BB962C8B-B14F-4D97-AF65-F5344CB8AC3E}">
        <p14:creationId xmlns:p14="http://schemas.microsoft.com/office/powerpoint/2010/main" val="3990439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854D5-77AE-DEB2-9D4F-0F0D64A67EFB}"/>
              </a:ext>
            </a:extLst>
          </p:cNvPr>
          <p:cNvSpPr txBox="1"/>
          <p:nvPr/>
        </p:nvSpPr>
        <p:spPr>
          <a:xfrm>
            <a:off x="1447800" y="2358154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11. Number of students exceeding expectations</a:t>
            </a:r>
          </a:p>
          <a:p>
            <a:r>
              <a:rPr lang="en-US" sz="2400" dirty="0"/>
              <a:t>12. Number of students meeting expectations </a:t>
            </a:r>
          </a:p>
          <a:p>
            <a:r>
              <a:rPr lang="en-US" sz="2400" dirty="0"/>
              <a:t>13. Number of students approaching expectations</a:t>
            </a:r>
          </a:p>
          <a:p>
            <a:r>
              <a:rPr lang="en-US" sz="2400" dirty="0"/>
              <a:t>14. Number of students who do not meet this/these outcome(s)</a:t>
            </a:r>
          </a:p>
          <a:p>
            <a:r>
              <a:rPr lang="en-US" sz="2400" dirty="0"/>
              <a:t>15. N/A Not Applicable (withdrew, absent, ...)</a:t>
            </a:r>
          </a:p>
          <a:p>
            <a:r>
              <a:rPr lang="en-US" sz="2400" dirty="0"/>
              <a:t>16. Reflection * </a:t>
            </a:r>
          </a:p>
          <a:p>
            <a:r>
              <a:rPr lang="en-US" sz="2400" dirty="0"/>
              <a:t>17. Enhancement/Action *</a:t>
            </a:r>
          </a:p>
        </p:txBody>
      </p:sp>
    </p:spTree>
    <p:extLst>
      <p:ext uri="{BB962C8B-B14F-4D97-AF65-F5344CB8AC3E}">
        <p14:creationId xmlns:p14="http://schemas.microsoft.com/office/powerpoint/2010/main" val="188728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562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F1C92-A7CE-4EAF-815F-D2FB2921001D}"/>
              </a:ext>
            </a:extLst>
          </p:cNvPr>
          <p:cNvSpPr txBox="1"/>
          <p:nvPr/>
        </p:nvSpPr>
        <p:spPr>
          <a:xfrm>
            <a:off x="838200" y="1711823"/>
            <a:ext cx="746760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Must use the Student Learning Outcome on the </a:t>
            </a:r>
            <a:r>
              <a:rPr lang="en-US" sz="3600" b="1" dirty="0">
                <a:ea typeface="+mj-ea"/>
                <a:cs typeface="+mj-cs"/>
                <a:hlinkClick r:id="rId3"/>
              </a:rPr>
              <a:t>Course Outline of Record</a:t>
            </a:r>
            <a:endParaRPr lang="en-US" sz="3600" b="1" dirty="0">
              <a:ea typeface="+mj-ea"/>
              <a:cs typeface="+mj-cs"/>
            </a:endParaRPr>
          </a:p>
          <a:p>
            <a:pPr marL="285750" indent="-857250">
              <a:spcBef>
                <a:spcPct val="20000"/>
              </a:spcBef>
              <a:buFont typeface="+mj-lt"/>
              <a:buAutoNum type="romanUcPeriod"/>
            </a:pPr>
            <a:r>
              <a:rPr lang="en-US" sz="3600" b="1" dirty="0">
                <a:ea typeface="+mj-ea"/>
                <a:cs typeface="+mj-cs"/>
              </a:rPr>
              <a:t>Enter Assessment directly into Microsoft form:</a:t>
            </a:r>
            <a:r>
              <a:rPr lang="en-US" sz="3600" b="0" i="0" dirty="0">
                <a:solidFill>
                  <a:srgbClr val="414042"/>
                </a:solidFill>
                <a:effectLst/>
                <a:latin typeface="Open Sans"/>
              </a:rPr>
              <a:t> </a:t>
            </a:r>
            <a:r>
              <a:rPr lang="en-US" sz="3600" b="0" i="0" u="sng" dirty="0">
                <a:solidFill>
                  <a:srgbClr val="37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SLO Course Assessment</a:t>
            </a:r>
            <a:endParaRPr lang="en-US" sz="36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24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6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36605882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31505815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 Standards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</a:rPr>
              <a:t>Finance &amp; Resources</a:t>
            </a:r>
          </a:p>
          <a:p>
            <a:pPr algn="ctr">
              <a:defRPr/>
            </a:pPr>
            <a:r>
              <a:rPr lang="en-US" dirty="0">
                <a:latin typeface="Calibri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</p:spTree>
    <p:extLst>
      <p:ext uri="{BB962C8B-B14F-4D97-AF65-F5344CB8AC3E}">
        <p14:creationId xmlns:p14="http://schemas.microsoft.com/office/powerpoint/2010/main" val="29555789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 Standards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</a:rPr>
              <a:t>Finance &amp; Resources</a:t>
            </a:r>
          </a:p>
          <a:p>
            <a:pPr algn="ctr">
              <a:defRPr/>
            </a:pPr>
            <a:r>
              <a:rPr lang="en-US" dirty="0">
                <a:latin typeface="Calibri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239130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 Standards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</a:rPr>
              <a:t>Finance &amp; Resources</a:t>
            </a:r>
          </a:p>
          <a:p>
            <a:pPr algn="ctr">
              <a:defRPr/>
            </a:pPr>
            <a:r>
              <a:rPr lang="en-US" dirty="0">
                <a:latin typeface="Calibri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381000"/>
            <a:ext cx="7924800" cy="18161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C000"/>
                </a:solidFill>
                <a:latin typeface="Calibri"/>
              </a:rPr>
              <a:t>PROGRAM ALLOCATION COMMITTEE (PAC)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Administrators, Affinity Groups, Classified Professionals, Faculty, Students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623438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SSLOAC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AUOAC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Student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 Standards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</a:rPr>
              <a:t>Finance &amp; Resources</a:t>
            </a:r>
          </a:p>
          <a:p>
            <a:pPr algn="ctr">
              <a:defRPr/>
            </a:pPr>
            <a:r>
              <a:rPr lang="en-US" dirty="0">
                <a:latin typeface="Calibri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Focus and Alignment  Lens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64" charset="0"/>
                <a:ea typeface="+mn-ea"/>
                <a:cs typeface="+mn-cs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Divisional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prioritization</a:t>
            </a:r>
          </a:p>
        </p:txBody>
      </p: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COUNCIL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43CE32-9A14-E932-BB27-D9E759FA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1" y="1066799"/>
            <a:ext cx="6323807" cy="1206123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C000"/>
                </a:solidFill>
                <a:latin typeface="Calibri"/>
              </a:rPr>
              <a:t>PROGRAM ALLOCATION COMMITTEE (PAC)</a:t>
            </a:r>
          </a:p>
        </p:txBody>
      </p:sp>
      <p:sp>
        <p:nvSpPr>
          <p:cNvPr id="6" name="Up Arrow 26">
            <a:extLst>
              <a:ext uri="{FF2B5EF4-FFF2-40B4-BE49-F238E27FC236}">
                <a16:creationId xmlns:a16="http://schemas.microsoft.com/office/drawing/2014/main" id="{E79A846E-B39F-6475-DFD2-6BBA87EA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354" y="821947"/>
            <a:ext cx="685800" cy="371853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234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C04E7-F409-E71B-558B-B34485D5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620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6752D-DD1F-EDD9-6395-0AD98022DF8C}"/>
              </a:ext>
            </a:extLst>
          </p:cNvPr>
          <p:cNvSpPr txBox="1">
            <a:spLocks/>
          </p:cNvSpPr>
          <p:nvPr/>
        </p:nvSpPr>
        <p:spPr>
          <a:xfrm>
            <a:off x="1143000" y="5410200"/>
            <a:ext cx="6858000" cy="9906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bit of Nostalgia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 Chow ** Mae Lee 				**Mallory Newell ** Dawn Lee**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073604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4900" y="3277969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6300" y="2520655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endParaRPr lang="en-US" sz="2800" b="1" dirty="0"/>
          </a:p>
          <a:p>
            <a:pPr marL="102870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7BC59-0008-418E-8837-C0E8EDCE8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8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 (CSLO)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 (PSLO)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 (ISLO)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4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3800" y="2667001"/>
              <a:ext cx="1705466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C000"/>
                  </a:solidFill>
                  <a:latin typeface="Calibri" pitchFamily="34" charset="0"/>
                </a:rPr>
                <a:t>Level Outcomes &amp; Assessments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7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Attainment of skills and competencies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59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11627</TotalTime>
  <Words>1275</Words>
  <Application>Microsoft Office PowerPoint</Application>
  <PresentationFormat>On-screen Show (4:3)</PresentationFormat>
  <Paragraphs>373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Gill Sans MT</vt:lpstr>
      <vt:lpstr>Open Sans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Welcome</vt:lpstr>
      <vt:lpstr>Outcomes</vt:lpstr>
      <vt:lpstr>Why Student Learning Outcome Process?</vt:lpstr>
      <vt:lpstr>Contents</vt:lpstr>
      <vt:lpstr>I. YOU in this process</vt:lpstr>
      <vt:lpstr>Improving the Student Experience 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Your Assignment</vt:lpstr>
      <vt:lpstr>Your Assignment</vt:lpstr>
      <vt:lpstr>Your Assignment</vt:lpstr>
      <vt:lpstr>PowerPoint Presentation</vt:lpstr>
      <vt:lpstr>Your Assignment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133</cp:revision>
  <dcterms:created xsi:type="dcterms:W3CDTF">2011-02-12T23:18:37Z</dcterms:created>
  <dcterms:modified xsi:type="dcterms:W3CDTF">2023-02-10T19:49:07Z</dcterms:modified>
</cp:coreProperties>
</file>