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6"/>
    <p:restoredTop sz="94925"/>
  </p:normalViewPr>
  <p:slideViewPr>
    <p:cSldViewPr snapToGrid="0">
      <p:cViewPr>
        <p:scale>
          <a:sx n="85" d="100"/>
          <a:sy n="85" d="100"/>
        </p:scale>
        <p:origin x="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8CD3B-7469-BC47-991A-DCAB9375D9A3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D470C-E56C-9543-A44C-F58D522CB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0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self – counseling background, reading department, and recent grad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D470C-E56C-9543-A44C-F58D522CB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9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7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0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0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9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9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15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25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3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1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5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5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2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4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6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6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3E7313B-46FA-F84F-B12D-1C4D0658897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1EB2D26-2CB6-834F-BFAD-C5555FC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ccjc.org/wp-content/uploads/6.b.i.-Policy-on-Social-Justice-First-Read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7E72-1FA7-6E68-3209-DAA521AD47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SSRS RETREAT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B8CF9-3F9C-6820-D998-85559EB4E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SUPPORT AND SOLIDARITY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814F2-0091-BDF2-9392-F52379169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38314"/>
            <a:ext cx="5260521" cy="33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2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F0D6-9BE9-5F72-28BA-78E3FB4C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REVISING THE 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97017-B6BB-BEBE-B9D5-4EDF2ADDF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900B00"/>
                </a:solidFill>
                <a:latin typeface="Arial"/>
                <a:ea typeface="ＭＳ Ｐゴシック"/>
                <a:cs typeface="Arial"/>
              </a:rPr>
              <a:t>Considerations when revising/improving your mission statement:</a:t>
            </a:r>
          </a:p>
          <a:p>
            <a:pPr marL="641985" lvl="1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900B00"/>
                </a:solidFill>
                <a:latin typeface="Arial"/>
                <a:ea typeface="ＭＳ Ｐゴシック"/>
                <a:cs typeface="Arial"/>
              </a:rPr>
              <a:t>Alignment with the college vision, mission, values and success factors</a:t>
            </a:r>
          </a:p>
          <a:p>
            <a:pPr marL="641985" lvl="1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900B00"/>
                </a:solidFill>
                <a:latin typeface="Arial"/>
                <a:ea typeface="ＭＳ Ｐゴシック"/>
                <a:cs typeface="Arial"/>
              </a:rPr>
              <a:t>Clearly describe what your area hopes to achieve</a:t>
            </a:r>
          </a:p>
          <a:p>
            <a:pPr marL="641985" lvl="1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900B00"/>
                </a:solidFill>
                <a:latin typeface="Arial"/>
                <a:ea typeface="ＭＳ Ｐゴシック"/>
                <a:cs typeface="Arial"/>
              </a:rPr>
              <a:t>Describe why your program is unique, important or valuable</a:t>
            </a:r>
          </a:p>
          <a:p>
            <a:pPr marL="641985" lvl="1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900B00"/>
                </a:solidFill>
                <a:latin typeface="Arial"/>
                <a:ea typeface="ＭＳ Ｐゴシック"/>
                <a:cs typeface="Arial"/>
              </a:rPr>
              <a:t>Invoke enthusiasm and excitement for your area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D2E7E-ED6A-E150-0F32-28925B00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672" y="3272573"/>
            <a:ext cx="2167164" cy="32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4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1ED7-80AC-2CBC-8A57-800A32AB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11709-968D-EC79-5B9E-481B9DBD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IN PAIRS OF TWO, EXAMINE THE ORIGINAL MISSION STATEMENT-</a:t>
            </a:r>
          </a:p>
          <a:p>
            <a:r>
              <a:rPr lang="en-US" dirty="0"/>
              <a:t>INCLUDE YOUR STATEMENTS/IDEAS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3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969D8-589B-06FE-49D3-0AE05EA0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26" y="1232204"/>
            <a:ext cx="8825659" cy="706964"/>
          </a:xfrm>
        </p:spPr>
        <p:txBody>
          <a:bodyPr/>
          <a:lstStyle/>
          <a:p>
            <a:r>
              <a:rPr lang="en-US" dirty="0"/>
              <a:t>STUDENT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026D6-4540-5B41-3E21-B5C5F024C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3243" y="2995386"/>
            <a:ext cx="8825659" cy="3416300"/>
          </a:xfrm>
        </p:spPr>
        <p:txBody>
          <a:bodyPr/>
          <a:lstStyle/>
          <a:p>
            <a:r>
              <a:rPr lang="en-US" dirty="0"/>
              <a:t>EXAMINING YOUR OUTCOMES…</a:t>
            </a:r>
          </a:p>
          <a:p>
            <a:r>
              <a:rPr lang="en-US" dirty="0"/>
              <a:t>DO YOUR OUTCOMES INFORM YOUR PARTICULAR PROGRAM?</a:t>
            </a:r>
          </a:p>
          <a:p>
            <a:r>
              <a:rPr lang="en-US" dirty="0"/>
              <a:t>DO YOUR OUTCOMES INFORM THE SERVICE YOU PROVIDE, HOW IT IS PROVIDED, WHEN AND IN WHAT FORMAT?</a:t>
            </a:r>
          </a:p>
          <a:p>
            <a:r>
              <a:rPr lang="en-US" dirty="0"/>
              <a:t>IS THE LEARNING OUTCOME ASSESSED, HOW, WHEN?</a:t>
            </a:r>
          </a:p>
          <a:p>
            <a:r>
              <a:rPr lang="en-US" dirty="0"/>
              <a:t>WHEN DOES SSRS DISCUSS AND REVISE LEARNING OUTCOMES?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12E25-C7A7-21A1-7D82-53C5F57D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79" y="299206"/>
            <a:ext cx="3365064" cy="37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24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132A-5327-B526-A9E3-549AD870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outcome…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2CC59-9FD0-C947-0B77-D220D47A2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Student Learning Outcome defined: Specific observable or measurable results that are expected subsequent to a learning experience. These outcomes may involve knowledge (cognitive), skills (behavioral), or attitudes (affective) that provide evidence that learning has occurred as a result of specified course, program activity, or process.</a:t>
            </a:r>
          </a:p>
        </p:txBody>
      </p:sp>
    </p:spTree>
    <p:extLst>
      <p:ext uri="{BB962C8B-B14F-4D97-AF65-F5344CB8AC3E}">
        <p14:creationId xmlns:p14="http://schemas.microsoft.com/office/powerpoint/2010/main" val="3968512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2F33-6492-786F-814D-F344FADD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168" y="894062"/>
            <a:ext cx="8825659" cy="1211592"/>
          </a:xfrm>
        </p:spPr>
        <p:txBody>
          <a:bodyPr/>
          <a:lstStyle/>
          <a:p>
            <a:r>
              <a:rPr lang="en-US" dirty="0"/>
              <a:t>BRAINSTORMING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1BE70-7440-FAD3-C896-928D9CCCA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482" y="3044197"/>
            <a:ext cx="8825659" cy="3416300"/>
          </a:xfrm>
        </p:spPr>
        <p:txBody>
          <a:bodyPr/>
          <a:lstStyle/>
          <a:p>
            <a:r>
              <a:rPr lang="en-US" b="1" dirty="0"/>
              <a:t>SMART</a:t>
            </a:r>
            <a:r>
              <a:rPr lang="en-US" dirty="0"/>
              <a:t> GOALS</a:t>
            </a:r>
          </a:p>
          <a:p>
            <a:r>
              <a:rPr lang="en-US" b="1" dirty="0"/>
              <a:t>S</a:t>
            </a:r>
            <a:r>
              <a:rPr lang="en-US" dirty="0"/>
              <a:t>PECIFIC – FOCUS ON ONE OUTCOME</a:t>
            </a:r>
          </a:p>
          <a:p>
            <a:r>
              <a:rPr lang="en-US" b="1" dirty="0"/>
              <a:t>M</a:t>
            </a:r>
            <a:r>
              <a:rPr lang="en-US" dirty="0"/>
              <a:t>EASURABLE – CONSIDER HOW YOU WILL TRACK YOUR PROGRESS</a:t>
            </a:r>
          </a:p>
          <a:p>
            <a:r>
              <a:rPr lang="en-US" b="1" dirty="0"/>
              <a:t>A</a:t>
            </a:r>
            <a:r>
              <a:rPr lang="en-US" dirty="0"/>
              <a:t>CHIEVABLE – HOW WILL YOU MAKE THIS HAPPEN</a:t>
            </a:r>
          </a:p>
          <a:p>
            <a:r>
              <a:rPr lang="en-US" b="1" dirty="0"/>
              <a:t>R</a:t>
            </a:r>
            <a:r>
              <a:rPr lang="en-US" dirty="0"/>
              <a:t>EALISTIC – MAKE IT PRACTICAL GIVEN POSSIBLE LIMITED RESOURCES</a:t>
            </a:r>
          </a:p>
          <a:p>
            <a:r>
              <a:rPr lang="en-US" b="1" dirty="0"/>
              <a:t>T</a:t>
            </a:r>
            <a:r>
              <a:rPr lang="en-US" dirty="0"/>
              <a:t>IME-BOUND – GIVE YOURSELF A TIME FRAME TO WORK WITHIN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CDAF2-3246-8AE6-A484-F39DE518E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64" y="605065"/>
            <a:ext cx="3238274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22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B657-4751-C50D-C87E-EDE04BB8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783" y="1120626"/>
            <a:ext cx="8825659" cy="706964"/>
          </a:xfrm>
        </p:spPr>
        <p:txBody>
          <a:bodyPr/>
          <a:lstStyle/>
          <a:p>
            <a:r>
              <a:rPr lang="en-US" dirty="0"/>
              <a:t>PAIR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4025E-BB59-6FD6-8553-57B374072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520" y="4334328"/>
            <a:ext cx="8825659" cy="3416300"/>
          </a:xfrm>
        </p:spPr>
        <p:txBody>
          <a:bodyPr/>
          <a:lstStyle/>
          <a:p>
            <a:r>
              <a:rPr lang="en-US" dirty="0"/>
              <a:t>SHARE A NEW OR REVISED STUDENT LEARNING OUTCOME FOR YOUR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FCBCD-0FDD-E3B1-5608-2B1FE2D2C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697289"/>
            <a:ext cx="4384221" cy="27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81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42E6-C811-2D4A-9AA2-11FBFB54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626" y="1087969"/>
            <a:ext cx="8825659" cy="706964"/>
          </a:xfrm>
        </p:spPr>
        <p:txBody>
          <a:bodyPr/>
          <a:lstStyle/>
          <a:p>
            <a:r>
              <a:rPr lang="en-US" dirty="0"/>
              <a:t>FINAL THOUGHTS…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B879E1-8028-1FE5-74DF-DF3802832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928" y="1087969"/>
            <a:ext cx="4639292" cy="489466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9F065A-1699-DCC0-FCAB-E57D82327FD0}"/>
              </a:ext>
            </a:extLst>
          </p:cNvPr>
          <p:cNvSpPr txBox="1"/>
          <p:nvPr/>
        </p:nvSpPr>
        <p:spPr>
          <a:xfrm>
            <a:off x="6096000" y="2957240"/>
            <a:ext cx="4588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surprised you?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were some of your take-aways?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will you move forward…</a:t>
            </a:r>
          </a:p>
        </p:txBody>
      </p:sp>
    </p:spTree>
    <p:extLst>
      <p:ext uri="{BB962C8B-B14F-4D97-AF65-F5344CB8AC3E}">
        <p14:creationId xmlns:p14="http://schemas.microsoft.com/office/powerpoint/2010/main" val="198877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9E2E4-5B13-26F3-4A57-E3ABFABF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361F1-548C-E721-5BE5-D7EC98D94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DRAFT CURRENT GOALS FOR YOUR AREA</a:t>
            </a:r>
          </a:p>
          <a:p>
            <a:r>
              <a:rPr lang="en-US" dirty="0"/>
              <a:t>FACULTY AND STAFF WILL REVIEW AND EXAMINE CURRENT SSRS MISSION STATEMENT</a:t>
            </a:r>
          </a:p>
          <a:p>
            <a:r>
              <a:rPr lang="en-US" dirty="0"/>
              <a:t>REVISE/EDIT MISSION STATEMENT</a:t>
            </a:r>
          </a:p>
          <a:p>
            <a:r>
              <a:rPr lang="en-US" dirty="0"/>
              <a:t>COMPARE AND CONTRAST MISSION STATEMENT TO PROGRAM LEARNING OBJECTIVES, THEN REVISE/EDIT LEARNING OUTCOMES</a:t>
            </a:r>
          </a:p>
          <a:p>
            <a:r>
              <a:rPr lang="en-US" dirty="0"/>
              <a:t>GAIN CLARITY AND DIRECTION </a:t>
            </a:r>
          </a:p>
        </p:txBody>
      </p:sp>
    </p:spTree>
    <p:extLst>
      <p:ext uri="{BB962C8B-B14F-4D97-AF65-F5344CB8AC3E}">
        <p14:creationId xmlns:p14="http://schemas.microsoft.com/office/powerpoint/2010/main" val="175818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593F-9A7D-6C02-3156-FD81B916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207CF-B630-D64A-1DCC-0346A2E49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HAVE A MISSION STATEMENT? WHAT IS ITS PURPOSE?</a:t>
            </a:r>
          </a:p>
          <a:p>
            <a:r>
              <a:rPr lang="en-US" dirty="0"/>
              <a:t>FORMAL REASON: ACCREDITATION STANDARDS –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0B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institution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00B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disaggregates and analyzes learning outcomes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0B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achievement for subpopulations of students. When the institution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00B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identifies performance gaps, it implements strategies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0B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which may include allocation of human, fiscal and other resources,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00B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mitigate those gaps and evaluates the efficacy of those strategies</a:t>
            </a:r>
            <a:r>
              <a:rPr lang="en-US" altLang="en-US" dirty="0">
                <a:solidFill>
                  <a:srgbClr val="900B00"/>
                </a:solidFill>
                <a:latin typeface="Arial"/>
                <a:cs typeface="Arial"/>
              </a:rPr>
              <a:t> (1.B.6).</a:t>
            </a:r>
          </a:p>
          <a:p>
            <a:r>
              <a:rPr lang="en-US" dirty="0">
                <a:solidFill>
                  <a:srgbClr val="900B00"/>
                </a:solidFill>
                <a:latin typeface="Arial"/>
                <a:cs typeface="Arial"/>
                <a:hlinkClick r:id="rId2"/>
              </a:rPr>
              <a:t>NEW ACCREDITTAION SOCIAL JUSTICE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3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EB283-1F41-2A0A-5FCD-4AAEB74E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168" y="1055312"/>
            <a:ext cx="8825659" cy="706964"/>
          </a:xfrm>
        </p:spPr>
        <p:txBody>
          <a:bodyPr/>
          <a:lstStyle/>
          <a:p>
            <a:r>
              <a:rPr lang="en-US" dirty="0"/>
              <a:t>FREEWRITE &amp; DREAM BIG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A0475-CB5E-FADC-89EE-92EDA8618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725" y="3441700"/>
            <a:ext cx="8825659" cy="3416300"/>
          </a:xfrm>
        </p:spPr>
        <p:txBody>
          <a:bodyPr/>
          <a:lstStyle/>
          <a:p>
            <a:r>
              <a:rPr lang="en-US" dirty="0"/>
              <a:t>WHAT DO YOU WANT FOR YOUR AREA? HOW DO YOU ENVISION GROWTH? SUPPORT? FREEWRITE, or you can draw, WHAT THAT LOOKS LIKE…</a:t>
            </a:r>
          </a:p>
          <a:p>
            <a:r>
              <a:rPr lang="en-US" dirty="0"/>
              <a:t>WHAT ARE YOUR VALUES? IN OTHER WORDS, THINK ABOUT WHAT IS MOST IMPORTANT GIVEN YOUR WORK AT THE COLLEGE. (These are your non-negotiables.)</a:t>
            </a:r>
          </a:p>
          <a:p>
            <a:r>
              <a:rPr lang="en-US" dirty="0"/>
              <a:t>SHARE YOUR IDEAS, AMBITIONS, DIRECTION, THOUGHTS…WITH ANOTHER PERSON. IF YOU GET MORE IDEAS FROM YOUR COLLEAGUE/FRIEND, WRITE THEM DOWN.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EDC20-4302-ED76-7662-190B271FF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40" y="452589"/>
            <a:ext cx="4848628" cy="26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5AD4-241C-02E8-870B-0061BE72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28420"/>
            <a:ext cx="8825659" cy="952213"/>
          </a:xfrm>
        </p:spPr>
        <p:txBody>
          <a:bodyPr/>
          <a:lstStyle/>
          <a:p>
            <a:r>
              <a:rPr lang="en-US" dirty="0"/>
              <a:t>REVIEWING THE CURRENT SSRS 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C9320-D93C-3B46-3E5A-4DFBA0304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25" y="2472872"/>
            <a:ext cx="8825659" cy="3416300"/>
          </a:xfrm>
        </p:spPr>
        <p:txBody>
          <a:bodyPr/>
          <a:lstStyle/>
          <a:p>
            <a:r>
              <a:rPr lang="en-US" dirty="0"/>
              <a:t>The mission of </a:t>
            </a:r>
            <a:r>
              <a:rPr lang="en-US" b="1" dirty="0"/>
              <a:t>Student Success and Retention Services (SSRS)</a:t>
            </a:r>
            <a:r>
              <a:rPr lang="en-US" dirty="0"/>
              <a:t> is to address historical and institutional inequities resulting in achievement gaps for underserved students by fostering a community of learners and leaders through innovative services and pedagogies that increase retention, persistence, graduation, and transfer rates.</a:t>
            </a:r>
          </a:p>
          <a:p>
            <a:r>
              <a:rPr lang="en-US" dirty="0"/>
              <a:t>SSRS provides </a:t>
            </a:r>
            <a:r>
              <a:rPr lang="en-US" b="1" dirty="0"/>
              <a:t>academic enrichment</a:t>
            </a:r>
            <a:r>
              <a:rPr lang="en-US" dirty="0"/>
              <a:t> and support services for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first-generation college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students from groups that have been historically underrepresented in retention and transfer rates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9DC45-025C-E245-A7FC-6326FC7A8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897" y="3608614"/>
            <a:ext cx="3148124" cy="304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2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B2048-B0F3-E549-5211-0D53D52E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AND CONTRAST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81CBF-A423-9B55-AA00-FA8D22630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58" y="2603500"/>
            <a:ext cx="8825659" cy="3416300"/>
          </a:xfrm>
        </p:spPr>
        <p:txBody>
          <a:bodyPr/>
          <a:lstStyle/>
          <a:p>
            <a:r>
              <a:rPr lang="en-US" dirty="0"/>
              <a:t>DID YOUR FREEWRITE HAVE PARALLELS TO THE MISSION STATEMENT?</a:t>
            </a:r>
          </a:p>
          <a:p>
            <a:r>
              <a:rPr lang="en-US" dirty="0"/>
              <a:t>WERE THERE SIMILARITIES?</a:t>
            </a:r>
          </a:p>
          <a:p>
            <a:r>
              <a:rPr lang="en-US" dirty="0"/>
              <a:t>WHAT DIFFERENCES DID YOU NOTICE?</a:t>
            </a:r>
          </a:p>
          <a:p>
            <a:r>
              <a:rPr lang="en-US" dirty="0"/>
              <a:t>WERE THERE COMMON THREADS WITH OTHER PROGRAMS?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46A345-A5A5-7168-5FBB-11653826C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126" y="3429000"/>
            <a:ext cx="3952416" cy="30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7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1C95-A9FD-F2CD-4079-536D93F3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VALUES</a:t>
            </a:r>
          </a:p>
        </p:txBody>
      </p:sp>
      <p:pic>
        <p:nvPicPr>
          <p:cNvPr id="4" name="Content Placeholder 3" descr="A diagram of different colored circles&#10;&#10;Description automatically generated">
            <a:extLst>
              <a:ext uri="{FF2B5EF4-FFF2-40B4-BE49-F238E27FC236}">
                <a16:creationId xmlns:a16="http://schemas.microsoft.com/office/drawing/2014/main" id="{9BC21393-B5F7-9EAE-2C53-2E81C2562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1140" y="2278251"/>
            <a:ext cx="3984388" cy="374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6350-A11E-0F58-0A98-A21C6E5D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SUCCESS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25870-CFF5-06AA-E2C5-31DA1D0D4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900B00"/>
                </a:solidFill>
                <a:latin typeface="Arial"/>
                <a:ea typeface="ＭＳ Ｐゴシック"/>
                <a:cs typeface="Arial"/>
              </a:rPr>
              <a:t>Directed</a:t>
            </a:r>
            <a:r>
              <a:rPr lang="en-US" sz="1800" dirty="0">
                <a:solidFill>
                  <a:srgbClr val="900B00"/>
                </a:solidFill>
                <a:latin typeface="Arial"/>
                <a:ea typeface="ＭＳ Ｐゴシック"/>
                <a:cs typeface="Arial"/>
              </a:rPr>
              <a:t>, with a goal and the knowledge of how to achieve it. </a:t>
            </a:r>
            <a:endParaRPr lang="en-US" sz="11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900B00"/>
                </a:solidFill>
                <a:latin typeface="Arial"/>
                <a:ea typeface="ＭＳ Ｐゴシック"/>
                <a:cs typeface="Arial"/>
              </a:rPr>
              <a:t>Focused</a:t>
            </a:r>
            <a:r>
              <a:rPr lang="en-US" sz="1800" dirty="0">
                <a:solidFill>
                  <a:srgbClr val="900B00"/>
                </a:solidFill>
                <a:latin typeface="Arial"/>
                <a:ea typeface="ＭＳ Ｐゴシック"/>
                <a:cs typeface="Arial"/>
              </a:rPr>
              <a:t>, staying on track to achieve that goal. 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900B00"/>
                </a:solidFill>
                <a:latin typeface="Arial"/>
                <a:ea typeface="ＭＳ Ｐゴシック"/>
                <a:cs typeface="Arial"/>
              </a:rPr>
              <a:t>Nurtured</a:t>
            </a:r>
            <a:r>
              <a:rPr lang="en-US" sz="1800" dirty="0">
                <a:solidFill>
                  <a:srgbClr val="900B00"/>
                </a:solidFill>
                <a:latin typeface="Arial"/>
                <a:ea typeface="ＭＳ Ｐゴシック"/>
                <a:cs typeface="Arial"/>
              </a:rPr>
              <a:t>, feeling that we want to, and do, help them to succeed. 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900B00"/>
                </a:solidFill>
                <a:latin typeface="Arial"/>
                <a:ea typeface="ＭＳ Ｐゴシック"/>
                <a:cs typeface="Arial"/>
              </a:rPr>
              <a:t>Engaged</a:t>
            </a:r>
            <a:r>
              <a:rPr lang="en-US" sz="1800" dirty="0">
                <a:solidFill>
                  <a:srgbClr val="900B00"/>
                </a:solidFill>
                <a:latin typeface="Arial"/>
                <a:ea typeface="ＭＳ Ｐゴシック"/>
                <a:cs typeface="Arial"/>
              </a:rPr>
              <a:t>, actively participating in class and extracurricular activities. 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900B00"/>
                </a:solidFill>
                <a:latin typeface="Arial"/>
                <a:ea typeface="ＭＳ Ｐゴシック"/>
                <a:cs typeface="Arial"/>
              </a:rPr>
              <a:t>Connected</a:t>
            </a:r>
            <a:r>
              <a:rPr lang="en-US" sz="1800" dirty="0">
                <a:solidFill>
                  <a:srgbClr val="900B00"/>
                </a:solidFill>
                <a:latin typeface="Arial"/>
                <a:ea typeface="ＭＳ Ｐゴシック"/>
                <a:cs typeface="Arial"/>
              </a:rPr>
              <a:t>, feeling that they are part of the college community. 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>
                <a:solidFill>
                  <a:srgbClr val="900B00"/>
                </a:solidFill>
                <a:latin typeface="Arial"/>
                <a:ea typeface="ＭＳ Ｐゴシック"/>
                <a:cs typeface="Arial"/>
              </a:rPr>
              <a:t>Valued</a:t>
            </a:r>
            <a:r>
              <a:rPr lang="en-US" sz="1800" dirty="0">
                <a:solidFill>
                  <a:srgbClr val="900B00"/>
                </a:solidFill>
                <a:latin typeface="Arial"/>
                <a:ea typeface="ＭＳ Ｐゴシック"/>
                <a:cs typeface="Arial"/>
              </a:rPr>
              <a:t>, with their skills, talents and abilities recognized, and with opportunities to contribute on campus and feel that their contributions are appreciated.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8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E2A3-67B1-EDB9-99EB-F0CD8564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111" y="1087969"/>
            <a:ext cx="8825659" cy="706964"/>
          </a:xfrm>
        </p:spPr>
        <p:txBody>
          <a:bodyPr/>
          <a:lstStyle/>
          <a:p>
            <a:r>
              <a:rPr lang="en-US" dirty="0"/>
              <a:t>CRAFTING A 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B6B7-5AD7-18C6-D34D-573937982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553" y="2652486"/>
            <a:ext cx="8825659" cy="3416300"/>
          </a:xfrm>
        </p:spPr>
        <p:txBody>
          <a:bodyPr/>
          <a:lstStyle/>
          <a:p>
            <a:r>
              <a:rPr lang="en-US" dirty="0"/>
              <a:t>DOES THE CURRENT MISSION STATEMENT ADDRESS THE CRUX OF SSRS?</a:t>
            </a:r>
          </a:p>
          <a:p>
            <a:r>
              <a:rPr lang="en-US" dirty="0"/>
              <a:t>DOES IT DEFINE THE PURPOSE OF SSRS?</a:t>
            </a:r>
          </a:p>
          <a:p>
            <a:r>
              <a:rPr lang="en-US" dirty="0"/>
              <a:t>IS IT CLEAR?</a:t>
            </a:r>
          </a:p>
          <a:p>
            <a:r>
              <a:rPr lang="en-US" dirty="0"/>
              <a:t>DOES IT MAKE YOU EXCITED? IS IT PASSIONATE? INVITING? </a:t>
            </a:r>
          </a:p>
          <a:p>
            <a:r>
              <a:rPr lang="en-US" dirty="0"/>
              <a:t>A MISSION STATEMENT SHOULD BE A GUIDE AND IT SHOULD BE THE OVERALL MESSAGE OF SSRS- AN ANCHOR FOR YOUR SERVICE AREA.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AE0E29-9E8A-2F57-9832-13E644A47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88" y="779235"/>
            <a:ext cx="2404835" cy="240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08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{B7A3DA31-A20E-FC4D-85E7-96324E84AC28}tf10001076</Template>
  <TotalTime>688</TotalTime>
  <Words>761</Words>
  <Application>Microsoft Macintosh PowerPoint</Application>
  <PresentationFormat>Widescreen</PresentationFormat>
  <Paragraphs>74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 Boardroom</vt:lpstr>
      <vt:lpstr>SSRS RETREAT</vt:lpstr>
      <vt:lpstr>TODAY’S ACTIVITIES </vt:lpstr>
      <vt:lpstr>MISSION STATEMENT</vt:lpstr>
      <vt:lpstr>FREEWRITE &amp; DREAM BIG</vt:lpstr>
      <vt:lpstr>REVIEWING THE CURRENT SSRS MISSION STATEMENT</vt:lpstr>
      <vt:lpstr>COMPARISONS AND CONTRAST</vt:lpstr>
      <vt:lpstr>COLLEGE VALUES</vt:lpstr>
      <vt:lpstr>STUDENTS SUCCESS FACTORS</vt:lpstr>
      <vt:lpstr>CRAFTING A MISSION STATEMENT</vt:lpstr>
      <vt:lpstr>REVISING THE MISSION STATEMENT</vt:lpstr>
      <vt:lpstr>REVISED MISSION STATEMENT</vt:lpstr>
      <vt:lpstr>STUDENT LEARNING OUTCOMES</vt:lpstr>
      <vt:lpstr>What IS an outcome…</vt:lpstr>
      <vt:lpstr>BRAINSTORMING LEARNING OUTCOMES</vt:lpstr>
      <vt:lpstr>PAIR SHARE</vt:lpstr>
      <vt:lpstr>FINAL THOUGHTS…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SSRS RETREAT</dc:title>
  <dc:creator>Veronica Acevedo Avila</dc:creator>
  <cp:lastModifiedBy>Veronica Acevedo Avila</cp:lastModifiedBy>
  <cp:revision>7</cp:revision>
  <dcterms:created xsi:type="dcterms:W3CDTF">2024-02-08T04:57:43Z</dcterms:created>
  <dcterms:modified xsi:type="dcterms:W3CDTF">2024-02-09T02:40:33Z</dcterms:modified>
</cp:coreProperties>
</file>